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80" r:id="rId3"/>
    <p:sldId id="281" r:id="rId4"/>
    <p:sldId id="279" r:id="rId5"/>
    <p:sldId id="283" r:id="rId6"/>
    <p:sldId id="268" r:id="rId7"/>
    <p:sldId id="265" r:id="rId8"/>
    <p:sldId id="262" r:id="rId9"/>
    <p:sldId id="263" r:id="rId10"/>
    <p:sldId id="264" r:id="rId11"/>
    <p:sldId id="269" r:id="rId12"/>
    <p:sldId id="270" r:id="rId13"/>
    <p:sldId id="271" r:id="rId14"/>
    <p:sldId id="272" r:id="rId15"/>
    <p:sldId id="273" r:id="rId16"/>
    <p:sldId id="274" r:id="rId17"/>
    <p:sldId id="289" r:id="rId18"/>
    <p:sldId id="290" r:id="rId19"/>
    <p:sldId id="291" r:id="rId20"/>
    <p:sldId id="295" r:id="rId21"/>
    <p:sldId id="296" r:id="rId22"/>
    <p:sldId id="298" r:id="rId23"/>
    <p:sldId id="299" r:id="rId2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66"/>
    <a:srgbClr val="FF99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85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77.svg"/><Relationship Id="rId3" Type="http://schemas.openxmlformats.org/officeDocument/2006/relationships/image" Target="../media/image24.svg"/><Relationship Id="rId7" Type="http://schemas.openxmlformats.org/officeDocument/2006/relationships/image" Target="../media/image46.svg"/><Relationship Id="rId12" Type="http://schemas.openxmlformats.org/officeDocument/2006/relationships/image" Target="../media/image7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65.svg"/><Relationship Id="rId5" Type="http://schemas.openxmlformats.org/officeDocument/2006/relationships/image" Target="../media/image36.svg"/><Relationship Id="rId10" Type="http://schemas.openxmlformats.org/officeDocument/2006/relationships/image" Target="../media/image64.png"/><Relationship Id="rId4" Type="http://schemas.openxmlformats.org/officeDocument/2006/relationships/image" Target="../media/image35.png"/><Relationship Id="rId9" Type="http://schemas.openxmlformats.org/officeDocument/2006/relationships/image" Target="../media/image63.sv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48.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3.svg"/><Relationship Id="rId5" Type="http://schemas.openxmlformats.org/officeDocument/2006/relationships/image" Target="../media/image20.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50.svg"/><Relationship Id="rId14" Type="http://schemas.openxmlformats.org/officeDocument/2006/relationships/image" Target="../media/image78.jpe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0.sv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image" Target="../media/image27.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32.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38.svg"/><Relationship Id="rId12" Type="http://schemas.openxmlformats.org/officeDocument/2006/relationships/image" Target="../media/image19.png"/><Relationship Id="rId17" Type="http://schemas.openxmlformats.org/officeDocument/2006/relationships/image" Target="../media/image46.svg"/><Relationship Id="rId2" Type="http://schemas.openxmlformats.org/officeDocument/2006/relationships/image" Target="../media/image23.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4.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0.svg"/><Relationship Id="rId5" Type="http://schemas.openxmlformats.org/officeDocument/2006/relationships/image" Target="../media/image2.svg"/><Relationship Id="rId15" Type="http://schemas.openxmlformats.org/officeDocument/2006/relationships/image" Target="../media/image61.svg"/><Relationship Id="rId10" Type="http://schemas.openxmlformats.org/officeDocument/2006/relationships/image" Target="../media/image79.png"/><Relationship Id="rId4" Type="http://schemas.openxmlformats.org/officeDocument/2006/relationships/image" Target="../media/image1.png"/><Relationship Id="rId9" Type="http://schemas.openxmlformats.org/officeDocument/2006/relationships/image" Target="../media/image77.svg"/><Relationship Id="rId1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5.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54.png"/><Relationship Id="rId17" Type="http://schemas.openxmlformats.org/officeDocument/2006/relationships/image" Target="../media/image59.svg"/><Relationship Id="rId2" Type="http://schemas.openxmlformats.org/officeDocument/2006/relationships/image" Target="../media/image1.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57.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svg"/><Relationship Id="rId18" Type="http://schemas.openxmlformats.org/officeDocument/2006/relationships/image" Target="../media/image45.png"/><Relationship Id="rId3" Type="http://schemas.openxmlformats.org/officeDocument/2006/relationships/image" Target="../media/image24.svg"/><Relationship Id="rId21" Type="http://schemas.openxmlformats.org/officeDocument/2006/relationships/image" Target="../media/image82.svg"/><Relationship Id="rId7" Type="http://schemas.openxmlformats.org/officeDocument/2006/relationships/image" Target="../media/image2.svg"/><Relationship Id="rId12" Type="http://schemas.openxmlformats.org/officeDocument/2006/relationships/image" Target="../media/image66.png"/><Relationship Id="rId17" Type="http://schemas.openxmlformats.org/officeDocument/2006/relationships/image" Target="../media/image71.svg"/><Relationship Id="rId2" Type="http://schemas.openxmlformats.org/officeDocument/2006/relationships/image" Target="../media/image23.png"/><Relationship Id="rId16" Type="http://schemas.openxmlformats.org/officeDocument/2006/relationships/image" Target="../media/image70.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5.svg"/><Relationship Id="rId5" Type="http://schemas.openxmlformats.org/officeDocument/2006/relationships/image" Target="../media/image22.svg"/><Relationship Id="rId15" Type="http://schemas.openxmlformats.org/officeDocument/2006/relationships/image" Target="../media/image69.svg"/><Relationship Id="rId23" Type="http://schemas.openxmlformats.org/officeDocument/2006/relationships/image" Target="../media/image84.svg"/><Relationship Id="rId10" Type="http://schemas.openxmlformats.org/officeDocument/2006/relationships/image" Target="../media/image64.png"/><Relationship Id="rId19" Type="http://schemas.openxmlformats.org/officeDocument/2006/relationships/image" Target="../media/image46.svg"/><Relationship Id="rId4" Type="http://schemas.openxmlformats.org/officeDocument/2006/relationships/image" Target="../media/image21.png"/><Relationship Id="rId9" Type="http://schemas.openxmlformats.org/officeDocument/2006/relationships/image" Target="../media/image63.svg"/><Relationship Id="rId14" Type="http://schemas.openxmlformats.org/officeDocument/2006/relationships/image" Target="../media/image68.png"/><Relationship Id="rId22" Type="http://schemas.openxmlformats.org/officeDocument/2006/relationships/image" Target="../media/image83.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svg"/><Relationship Id="rId3" Type="http://schemas.openxmlformats.org/officeDocument/2006/relationships/image" Target="../media/image22.svg"/><Relationship Id="rId7" Type="http://schemas.openxmlformats.org/officeDocument/2006/relationships/image" Target="../media/image48.svg"/><Relationship Id="rId12" Type="http://schemas.openxmlformats.org/officeDocument/2006/relationships/image" Target="../media/image5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50.svg"/></Relationships>
</file>

<file path=ppt/slides/_rels/slide1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0.svg"/><Relationship Id="rId5" Type="http://schemas.openxmlformats.org/officeDocument/2006/relationships/image" Target="../media/image2.svg"/><Relationship Id="rId15" Type="http://schemas.openxmlformats.org/officeDocument/2006/relationships/image" Target="../media/image61.svg"/><Relationship Id="rId10" Type="http://schemas.openxmlformats.org/officeDocument/2006/relationships/image" Target="../media/image79.png"/><Relationship Id="rId4" Type="http://schemas.openxmlformats.org/officeDocument/2006/relationships/image" Target="../media/image1.png"/><Relationship Id="rId9" Type="http://schemas.openxmlformats.org/officeDocument/2006/relationships/image" Target="../media/image77.svg"/><Relationship Id="rId1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0.svg"/><Relationship Id="rId18" Type="http://schemas.openxmlformats.org/officeDocument/2006/relationships/image" Target="../media/image81.pn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image" Target="../media/image27.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32.svg"/><Relationship Id="rId10" Type="http://schemas.openxmlformats.org/officeDocument/2006/relationships/image" Target="../media/image7.png"/><Relationship Id="rId19" Type="http://schemas.openxmlformats.org/officeDocument/2006/relationships/image" Target="../media/image82.sv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0.sv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image" Target="../media/image27.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32.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31.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4.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3.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6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6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svg"/><Relationship Id="rId18" Type="http://schemas.openxmlformats.org/officeDocument/2006/relationships/image" Target="../media/image45.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66.png"/><Relationship Id="rId17" Type="http://schemas.openxmlformats.org/officeDocument/2006/relationships/image" Target="../media/image71.svg"/><Relationship Id="rId2" Type="http://schemas.openxmlformats.org/officeDocument/2006/relationships/image" Target="../media/image23.png"/><Relationship Id="rId16"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5.svg"/><Relationship Id="rId5" Type="http://schemas.openxmlformats.org/officeDocument/2006/relationships/image" Target="../media/image22.svg"/><Relationship Id="rId15" Type="http://schemas.openxmlformats.org/officeDocument/2006/relationships/image" Target="../media/image69.svg"/><Relationship Id="rId10" Type="http://schemas.openxmlformats.org/officeDocument/2006/relationships/image" Target="../media/image64.png"/><Relationship Id="rId19" Type="http://schemas.openxmlformats.org/officeDocument/2006/relationships/image" Target="../media/image46.svg"/><Relationship Id="rId4" Type="http://schemas.openxmlformats.org/officeDocument/2006/relationships/image" Target="../media/image21.png"/><Relationship Id="rId9" Type="http://schemas.openxmlformats.org/officeDocument/2006/relationships/image" Target="../media/image63.svg"/><Relationship Id="rId14" Type="http://schemas.openxmlformats.org/officeDocument/2006/relationships/image" Target="../media/image68.png"/></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svg"/><Relationship Id="rId18" Type="http://schemas.openxmlformats.org/officeDocument/2006/relationships/image" Target="../media/image45.png"/><Relationship Id="rId3" Type="http://schemas.openxmlformats.org/officeDocument/2006/relationships/image" Target="../media/image24.svg"/><Relationship Id="rId21" Type="http://schemas.openxmlformats.org/officeDocument/2006/relationships/image" Target="../media/image10.svg"/><Relationship Id="rId7" Type="http://schemas.openxmlformats.org/officeDocument/2006/relationships/image" Target="../media/image2.svg"/><Relationship Id="rId12" Type="http://schemas.openxmlformats.org/officeDocument/2006/relationships/image" Target="../media/image66.png"/><Relationship Id="rId17" Type="http://schemas.openxmlformats.org/officeDocument/2006/relationships/image" Target="../media/image71.svg"/><Relationship Id="rId2" Type="http://schemas.openxmlformats.org/officeDocument/2006/relationships/image" Target="../media/image23.png"/><Relationship Id="rId16" Type="http://schemas.openxmlformats.org/officeDocument/2006/relationships/image" Target="../media/image70.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5.svg"/><Relationship Id="rId5" Type="http://schemas.openxmlformats.org/officeDocument/2006/relationships/image" Target="../media/image22.svg"/><Relationship Id="rId15" Type="http://schemas.openxmlformats.org/officeDocument/2006/relationships/image" Target="../media/image69.svg"/><Relationship Id="rId10" Type="http://schemas.openxmlformats.org/officeDocument/2006/relationships/image" Target="../media/image64.png"/><Relationship Id="rId19" Type="http://schemas.openxmlformats.org/officeDocument/2006/relationships/image" Target="../media/image46.svg"/><Relationship Id="rId4" Type="http://schemas.openxmlformats.org/officeDocument/2006/relationships/image" Target="../media/image21.png"/><Relationship Id="rId9" Type="http://schemas.openxmlformats.org/officeDocument/2006/relationships/image" Target="../media/image63.svg"/><Relationship Id="rId14" Type="http://schemas.openxmlformats.org/officeDocument/2006/relationships/image" Target="../media/image68.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5.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54.png"/><Relationship Id="rId17" Type="http://schemas.openxmlformats.org/officeDocument/2006/relationships/image" Target="../media/image59.svg"/><Relationship Id="rId2" Type="http://schemas.openxmlformats.org/officeDocument/2006/relationships/image" Target="../media/image1.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57.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38.svg"/><Relationship Id="rId12" Type="http://schemas.openxmlformats.org/officeDocument/2006/relationships/image" Target="../media/image19.png"/><Relationship Id="rId17" Type="http://schemas.openxmlformats.org/officeDocument/2006/relationships/image" Target="../media/image46.svg"/><Relationship Id="rId2" Type="http://schemas.openxmlformats.org/officeDocument/2006/relationships/image" Target="../media/image23.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4.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svg"/><Relationship Id="rId7" Type="http://schemas.openxmlformats.org/officeDocument/2006/relationships/image" Target="../media/image50.svg"/><Relationship Id="rId12" Type="http://schemas.openxmlformats.org/officeDocument/2006/relationships/image" Target="../media/image53.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2.png"/><Relationship Id="rId5" Type="http://schemas.openxmlformats.org/officeDocument/2006/relationships/image" Target="../media/image48.svg"/><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5.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54.png"/><Relationship Id="rId17" Type="http://schemas.openxmlformats.org/officeDocument/2006/relationships/image" Target="../media/image59.svg"/><Relationship Id="rId2" Type="http://schemas.openxmlformats.org/officeDocument/2006/relationships/image" Target="../media/image1.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57.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4.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3.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6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6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svg"/><Relationship Id="rId18" Type="http://schemas.openxmlformats.org/officeDocument/2006/relationships/image" Target="../media/image45.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66.png"/><Relationship Id="rId17" Type="http://schemas.openxmlformats.org/officeDocument/2006/relationships/image" Target="../media/image71.svg"/><Relationship Id="rId2" Type="http://schemas.openxmlformats.org/officeDocument/2006/relationships/image" Target="../media/image23.png"/><Relationship Id="rId16"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5.svg"/><Relationship Id="rId5" Type="http://schemas.openxmlformats.org/officeDocument/2006/relationships/image" Target="../media/image22.svg"/><Relationship Id="rId15" Type="http://schemas.openxmlformats.org/officeDocument/2006/relationships/image" Target="../media/image69.svg"/><Relationship Id="rId10" Type="http://schemas.openxmlformats.org/officeDocument/2006/relationships/image" Target="../media/image64.png"/><Relationship Id="rId19" Type="http://schemas.openxmlformats.org/officeDocument/2006/relationships/image" Target="../media/image46.svg"/><Relationship Id="rId4" Type="http://schemas.openxmlformats.org/officeDocument/2006/relationships/image" Target="../media/image21.png"/><Relationship Id="rId9" Type="http://schemas.openxmlformats.org/officeDocument/2006/relationships/image" Target="../media/image63.svg"/><Relationship Id="rId14" Type="http://schemas.openxmlformats.org/officeDocument/2006/relationships/image" Target="../media/image68.png"/></Relationships>
</file>

<file path=ppt/slides/_rels/slide9.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3.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40.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39.png"/><Relationship Id="rId4" Type="http://schemas.openxmlformats.org/officeDocument/2006/relationships/image" Target="../media/image19.png"/><Relationship Id="rId9" Type="http://schemas.openxmlformats.org/officeDocument/2006/relationships/image" Target="../media/image75.sv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2378920" y="129507"/>
            <a:ext cx="953206" cy="841412"/>
          </a:xfrm>
          <a:prstGeom prst="rect">
            <a:avLst/>
          </a:prstGeom>
        </p:spPr>
      </p:pic>
      <p:pic>
        <p:nvPicPr>
          <p:cNvPr id="20" name="Picture 2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480214" y="860905"/>
            <a:ext cx="1398881" cy="913088"/>
          </a:xfrm>
          <a:prstGeom prst="rect">
            <a:avLst/>
          </a:prstGeom>
        </p:spPr>
      </p:pic>
      <p:pic>
        <p:nvPicPr>
          <p:cNvPr id="21" name="Picture 2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5392400" y="5312200"/>
            <a:ext cx="574781" cy="829697"/>
          </a:xfrm>
          <a:prstGeom prst="rect">
            <a:avLst/>
          </a:prstGeom>
        </p:spPr>
      </p:pic>
      <p:sp>
        <p:nvSpPr>
          <p:cNvPr id="22" name="TextBox 21">
            <a:extLst>
              <a:ext uri="{FF2B5EF4-FFF2-40B4-BE49-F238E27FC236}">
                <a16:creationId xmlns:a16="http://schemas.microsoft.com/office/drawing/2014/main" id="{ACD88BBE-0805-CB3E-7E43-3839B4B1EBDC}"/>
              </a:ext>
            </a:extLst>
          </p:cNvPr>
          <p:cNvSpPr txBox="1"/>
          <p:nvPr/>
        </p:nvSpPr>
        <p:spPr>
          <a:xfrm>
            <a:off x="2855523" y="3132708"/>
            <a:ext cx="11813621" cy="3349956"/>
          </a:xfrm>
          <a:prstGeom prst="rect">
            <a:avLst/>
          </a:prstGeom>
          <a:noFill/>
        </p:spPr>
        <p:txBody>
          <a:bodyPr wrap="square" rtlCol="0">
            <a:spAutoFit/>
          </a:bodyPr>
          <a:lstStyle/>
          <a:p>
            <a:pPr algn="ctr">
              <a:lnSpc>
                <a:spcPct val="150000"/>
              </a:lnSpc>
            </a:pPr>
            <a:r>
              <a:rPr lang="en-US" sz="4000" b="1" dirty="0">
                <a:latin typeface="Times New Roman" panose="02020603050405020304" pitchFamily="18" charset="0"/>
                <a:cs typeface="Times New Roman" panose="02020603050405020304" pitchFamily="18" charset="0"/>
              </a:rPr>
              <a:t>CHÀO MỪNG CÁC THẦY CÔ GIÁO VÀ CÁC EM HỌC SINH ĐẾN VỚI TIẾT HỌC HÔM NAY</a:t>
            </a:r>
          </a:p>
          <a:p>
            <a:pPr algn="ctr">
              <a:lnSpc>
                <a:spcPct val="150000"/>
              </a:lnSpc>
            </a:pPr>
            <a:r>
              <a:rPr lang="en-US" sz="4000" b="1" dirty="0">
                <a:latin typeface="Times New Roman" panose="02020603050405020304" pitchFamily="18" charset="0"/>
                <a:cs typeface="Times New Roman" panose="02020603050405020304" pitchFamily="18" charset="0"/>
              </a:rPr>
              <a:t>LỚP 7B – TRƯỜNG THCS NGỌC XUÂN</a:t>
            </a:r>
          </a:p>
          <a:p>
            <a:pPr algn="r">
              <a:lnSpc>
                <a:spcPct val="150000"/>
              </a:lnSpc>
            </a:pPr>
            <a:r>
              <a:rPr lang="en-US" sz="2400" b="1" dirty="0">
                <a:latin typeface="Times New Roman" panose="02020603050405020304" pitchFamily="18" charset="0"/>
                <a:cs typeface="Times New Roman" panose="02020603050405020304" pitchFamily="18" charset="0"/>
              </a:rPr>
              <a:t>THỨ HAI, NGÀY 11 THÁNG 11 NĂM 2024</a:t>
            </a:r>
          </a:p>
        </p:txBody>
      </p:sp>
    </p:spTree>
    <p:extLst>
      <p:ext uri="{BB962C8B-B14F-4D97-AF65-F5344CB8AC3E}">
        <p14:creationId xmlns:p14="http://schemas.microsoft.com/office/powerpoint/2010/main" val="410378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arn(inVertical)">
                                      <p:cBhvr>
                                        <p:cTn id="1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830825" y="186112"/>
            <a:ext cx="3563578" cy="41148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910602" y="412662"/>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grpSp>
        <p:nvGrpSpPr>
          <p:cNvPr id="14" name="Group 14"/>
          <p:cNvGrpSpPr/>
          <p:nvPr/>
        </p:nvGrpSpPr>
        <p:grpSpPr>
          <a:xfrm rot="112504">
            <a:off x="7712927" y="9179961"/>
            <a:ext cx="3009572" cy="726498"/>
            <a:chOff x="0" y="0"/>
            <a:chExt cx="3302381" cy="797181"/>
          </a:xfrm>
        </p:grpSpPr>
        <p:sp>
          <p:nvSpPr>
            <p:cNvPr id="15" name="Freeform 15"/>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6" name="Freeform 16"/>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2962846" y="6886923"/>
            <a:ext cx="1191248" cy="1701783"/>
          </a:xfrm>
          <a:prstGeom prst="rect">
            <a:avLst/>
          </a:prstGeom>
        </p:spPr>
      </p:pic>
      <p:sp>
        <p:nvSpPr>
          <p:cNvPr id="6" name="TextBox 5">
            <a:extLst>
              <a:ext uri="{FF2B5EF4-FFF2-40B4-BE49-F238E27FC236}">
                <a16:creationId xmlns:a16="http://schemas.microsoft.com/office/drawing/2014/main" id="{3E7D007A-E8A1-09FA-0039-26FB6E14C6BA}"/>
              </a:ext>
            </a:extLst>
          </p:cNvPr>
          <p:cNvSpPr txBox="1"/>
          <p:nvPr/>
        </p:nvSpPr>
        <p:spPr>
          <a:xfrm>
            <a:off x="4019285" y="2976587"/>
            <a:ext cx="10790108" cy="421019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Chú ý: SGK – Tr89</a:t>
            </a:r>
            <a:endParaRPr lang="en-US"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Dữ liệu không là số có thể phân thành hai loại:</a:t>
            </a:r>
            <a:endParaRPr lang="en-US"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Loại không thể sắp thứ tự.</a:t>
            </a:r>
            <a:endParaRPr lang="en-US"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Loại có thể sắp thứ tự.</a:t>
            </a:r>
            <a:endParaRPr lang="en-US"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718300"/>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2362200" y="972347"/>
            <a:ext cx="1356360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1649" y="6078244"/>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2365353"/>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53132" y="-500011"/>
            <a:ext cx="4122295" cy="4114800"/>
          </a:xfrm>
          <a:prstGeom prst="rect">
            <a:avLst/>
          </a:prstGeom>
        </p:spPr>
      </p:pic>
      <p:sp>
        <p:nvSpPr>
          <p:cNvPr id="13" name="Speech Bubble: Rectangle with Corners Rounded 12">
            <a:extLst>
              <a:ext uri="{FF2B5EF4-FFF2-40B4-BE49-F238E27FC236}">
                <a16:creationId xmlns:a16="http://schemas.microsoft.com/office/drawing/2014/main" id="{7D0167C8-F3BB-675D-249D-42383D043374}"/>
              </a:ext>
            </a:extLst>
          </p:cNvPr>
          <p:cNvSpPr/>
          <p:nvPr/>
        </p:nvSpPr>
        <p:spPr>
          <a:xfrm>
            <a:off x="2717744" y="1401609"/>
            <a:ext cx="980631" cy="860688"/>
          </a:xfrm>
          <a:prstGeom prst="wedgeRoundRectCallout">
            <a:avLst>
              <a:gd name="adj1" fmla="val 37500"/>
              <a:gd name="adj2" fmla="val 61005"/>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BFD507B-C25E-AF81-E45E-B510B146B498}"/>
              </a:ext>
            </a:extLst>
          </p:cNvPr>
          <p:cNvSpPr txBox="1"/>
          <p:nvPr/>
        </p:nvSpPr>
        <p:spPr>
          <a:xfrm>
            <a:off x="3776997" y="895512"/>
            <a:ext cx="1182968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B8077245-45F4-5BD2-E982-CCC90A5DA168}"/>
              </a:ext>
            </a:extLst>
          </p:cNvPr>
          <p:cNvSpPr txBox="1"/>
          <p:nvPr/>
        </p:nvSpPr>
        <p:spPr>
          <a:xfrm>
            <a:off x="3487286" y="3626216"/>
            <a:ext cx="11339513" cy="38511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Ví dụ: </a:t>
            </a:r>
            <a:r>
              <a:rPr lang="nl-NL"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 mức đánh giá về mức độ đề thi học kì từ: Rất dễ đến Rất khó.</a:t>
            </a:r>
            <a:endParaRPr lang="en-US"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Mức độ đánh giá về chất lượng học của một phần mềm trực tuyến với các mức:</a:t>
            </a:r>
            <a:endParaRPr lang="en-US"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E47527FD-98C4-CF74-4367-4915C5DF6CE5}"/>
              </a:ext>
            </a:extLst>
          </p:cNvPr>
          <p:cNvSpPr txBox="1"/>
          <p:nvPr/>
        </p:nvSpPr>
        <p:spPr>
          <a:xfrm>
            <a:off x="6703818" y="2995164"/>
            <a:ext cx="48768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pic>
        <p:nvPicPr>
          <p:cNvPr id="1026" name="Picture 2" descr="Cách chúng tôi đánh giá review sản phẩm - Sale Nhanh - Blog đánh giá sản  phẩm tốt, tư vấn mua sắm">
            <a:extLst>
              <a:ext uri="{FF2B5EF4-FFF2-40B4-BE49-F238E27FC236}">
                <a16:creationId xmlns:a16="http://schemas.microsoft.com/office/drawing/2014/main" id="{22E7ADE8-5D70-8979-D7D0-E52162645D2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9792" b="35455"/>
          <a:stretch/>
        </p:blipFill>
        <p:spPr bwMode="auto">
          <a:xfrm>
            <a:off x="6111357" y="7383814"/>
            <a:ext cx="6096000" cy="211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91796"/>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barn(inVertical)">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6172200"/>
            <a:ext cx="4122295" cy="4114800"/>
          </a:xfrm>
          <a:prstGeom prst="rect">
            <a:avLst/>
          </a:prstGeom>
        </p:spPr>
      </p:pic>
      <p:pic>
        <p:nvPicPr>
          <p:cNvPr id="4"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4800" y="379888"/>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883740" y="1049724"/>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19922" y="8341358"/>
            <a:ext cx="1365476" cy="280543"/>
          </a:xfrm>
          <a:prstGeom prst="rect">
            <a:avLst/>
          </a:prstGeom>
        </p:spPr>
      </p:pic>
      <p:sp>
        <p:nvSpPr>
          <p:cNvPr id="3" name="Oval 2">
            <a:extLst>
              <a:ext uri="{FF2B5EF4-FFF2-40B4-BE49-F238E27FC236}">
                <a16:creationId xmlns:a16="http://schemas.microsoft.com/office/drawing/2014/main" id="{DD5B1215-2094-F626-03A4-A52E5605C0A1}"/>
              </a:ext>
            </a:extLst>
          </p:cNvPr>
          <p:cNvSpPr/>
          <p:nvPr/>
        </p:nvSpPr>
        <p:spPr>
          <a:xfrm>
            <a:off x="7753580" y="1007633"/>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p:sp>
        <p:nvSpPr>
          <p:cNvPr id="8" name="TextBox 7">
            <a:extLst>
              <a:ext uri="{FF2B5EF4-FFF2-40B4-BE49-F238E27FC236}">
                <a16:creationId xmlns:a16="http://schemas.microsoft.com/office/drawing/2014/main" id="{79AB1124-4E03-5CA0-33AA-EFE50B9F42C2}"/>
              </a:ext>
            </a:extLst>
          </p:cNvPr>
          <p:cNvSpPr txBox="1"/>
          <p:nvPr/>
        </p:nvSpPr>
        <p:spPr>
          <a:xfrm>
            <a:off x="2039764" y="2364931"/>
            <a:ext cx="14825448" cy="6637651"/>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phỏng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vấn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(1)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nặng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kilôgam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43; 41; 48; 45; 52.</a:t>
            </a:r>
          </a:p>
          <a:p>
            <a:pPr algn="just">
              <a:lnSpc>
                <a:spcPct val="150000"/>
              </a:lnSpc>
            </a:pPr>
            <a:r>
              <a:rPr lang="en-US" sz="3600" dirty="0">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Hồng</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Nam </a:t>
            </a:r>
            <a:r>
              <a:rPr lang="en-US" sz="3600" dirty="0" err="1">
                <a:solidFill>
                  <a:schemeClr val="accent6">
                    <a:lumMod val="75000"/>
                  </a:schemeClr>
                </a:solidFill>
                <a:latin typeface="Arial" panose="020B0604020202020204" pitchFamily="34" charset="0"/>
                <a:cs typeface="Arial" panose="020B0604020202020204" pitchFamily="34" charset="0"/>
              </a:rPr>
              <a:t>Định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Thái</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Hưng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Yên</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Ninh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(3) </a:t>
            </a:r>
            <a:r>
              <a:rPr lang="en-US" sz="3600" dirty="0" err="1">
                <a:latin typeface="Arial" panose="020B0604020202020204" pitchFamily="34" charset="0"/>
                <a:cs typeface="Arial" panose="020B0604020202020204" pitchFamily="34" charset="0"/>
              </a:rPr>
              <a:t>Đánh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Toán</a:t>
            </a:r>
            <a:r>
              <a:rPr lang="en-US" sz="3600" dirty="0">
                <a:latin typeface="Arial" panose="020B0604020202020204" pitchFamily="34" charset="0"/>
                <a:cs typeface="Arial" panose="020B0604020202020204" pitchFamily="34" charset="0"/>
              </a:rPr>
              <a:t>:</a:t>
            </a:r>
          </a:p>
          <a:p>
            <a:pPr algn="ctr">
              <a:lnSpc>
                <a:spcPct val="150000"/>
              </a:lnSpc>
            </a:pP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Xuất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sắc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Khá</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Trung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405399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dissolv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dissolv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dissolv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dissolve">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92106" y="8054548"/>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CF5DA32E-C967-15F3-BBBE-C47D568CDCC2}"/>
              </a:ext>
            </a:extLst>
          </p:cNvPr>
          <p:cNvSpPr/>
          <p:nvPr/>
        </p:nvSpPr>
        <p:spPr>
          <a:xfrm>
            <a:off x="7960880" y="741644"/>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153673E-34A5-24ED-95F6-D8E472639F77}"/>
              </a:ext>
            </a:extLst>
          </p:cNvPr>
          <p:cNvSpPr txBox="1"/>
          <p:nvPr/>
        </p:nvSpPr>
        <p:spPr>
          <a:xfrm>
            <a:off x="3040442" y="2252113"/>
            <a:ext cx="12138544" cy="6441572"/>
          </a:xfrm>
          <a:prstGeom prst="rect">
            <a:avLst/>
          </a:prstGeom>
          <a:noFill/>
        </p:spPr>
        <p:txBody>
          <a:bodyPr wrap="square" rtlCol="0">
            <a:spAutoFit/>
          </a:bodyPr>
          <a:lstStyle/>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(2)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(3)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Xuất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Khá</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Trung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7057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5050021" y="469060"/>
            <a:ext cx="8234811" cy="1749303"/>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1368154" y="2408704"/>
            <a:ext cx="14990331" cy="7169480"/>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729556" y="2664847"/>
            <a:ext cx="14990331" cy="7033259"/>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534507" y="4364805"/>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15374" y="6719136"/>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46056" y="-314455"/>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6176694" y="7626388"/>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893" y="37821"/>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78053" y="9125970"/>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358C88B-4262-0F64-723F-3F67E4E14E4A}"/>
              </a:ext>
            </a:extLst>
          </p:cNvPr>
          <p:cNvSpPr/>
          <p:nvPr/>
        </p:nvSpPr>
        <p:spPr>
          <a:xfrm>
            <a:off x="7467600" y="72390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1</a:t>
            </a:r>
          </a:p>
        </p:txBody>
      </p:sp>
      <p:sp>
        <p:nvSpPr>
          <p:cNvPr id="23" name="TextBox 22">
            <a:extLst>
              <a:ext uri="{FF2B5EF4-FFF2-40B4-BE49-F238E27FC236}">
                <a16:creationId xmlns:a16="http://schemas.microsoft.com/office/drawing/2014/main" id="{EE28B9BA-1173-4A7B-F625-08DF23163090}"/>
              </a:ext>
            </a:extLst>
          </p:cNvPr>
          <p:cNvSpPr txBox="1"/>
          <p:nvPr/>
        </p:nvSpPr>
        <p:spPr>
          <a:xfrm>
            <a:off x="2746557" y="2906004"/>
            <a:ext cx="12949836" cy="64415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nuôi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37579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021869"/>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061908" y="834803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A6C78255-2E21-4887-4238-49224B6FACF9}"/>
              </a:ext>
            </a:extLst>
          </p:cNvPr>
          <p:cNvSpPr txBox="1"/>
          <p:nvPr/>
        </p:nvSpPr>
        <p:spPr>
          <a:xfrm>
            <a:off x="3285301" y="2507194"/>
            <a:ext cx="12243493" cy="6236387"/>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 Ví dụ:</a:t>
            </a:r>
            <a:endParaRPr lang="en-US"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(1) Con vật nuôi mà bạn yêu thích nhất là gì?</a:t>
            </a:r>
            <a:endParaRPr lang="en-US"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(2) Mỗi ngày bạn chơi thể thao trong bao nhiêu giờ?</a:t>
            </a:r>
            <a:endParaRPr lang="en-US"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b) Dữ liệu thu được trong câu hỏi (1) không là số, không thể sắp thứ tự.</a:t>
            </a:r>
            <a:endParaRPr lang="en-US"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Dữ liệu thu được trong câu hỏi (2) là số liệu.</a:t>
            </a:r>
            <a:endParaRPr lang="en-US"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DD9FA347-6565-E443-449E-EF7A8FDF025F}"/>
              </a:ext>
            </a:extLst>
          </p:cNvPr>
          <p:cNvSpPr txBox="1"/>
          <p:nvPr/>
        </p:nvSpPr>
        <p:spPr>
          <a:xfrm>
            <a:off x="7006461" y="1519834"/>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690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753805" y="6580826"/>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59978" y="-879972"/>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45314" y="1501148"/>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20795" y="6989526"/>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1759" y="774689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696089" y="620753"/>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197271" y="9544317"/>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BE607CD1-4C3C-9F0B-0F8D-DC4B2FDF14EE}"/>
              </a:ext>
            </a:extLst>
          </p:cNvPr>
          <p:cNvSpPr txBox="1"/>
          <p:nvPr/>
        </p:nvSpPr>
        <p:spPr>
          <a:xfrm>
            <a:off x="5287280" y="502522"/>
            <a:ext cx="855477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buýt</a:t>
            </a:r>
            <a:r>
              <a:rPr lang="en-US" sz="4000" dirty="0">
                <a:latin typeface="Arial" panose="020B0604020202020204" pitchFamily="34" charset="0"/>
                <a:cs typeface="Arial" panose="020B0604020202020204" pitchFamily="34" charset="0"/>
              </a:rPr>
              <a:t> ở Hà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là:01; 02; 12; 15.</a:t>
            </a:r>
          </a:p>
        </p:txBody>
      </p:sp>
      <p:sp>
        <p:nvSpPr>
          <p:cNvPr id="16" name="Speech Bubble: Rectangle with Corners Rounded 15">
            <a:extLst>
              <a:ext uri="{FF2B5EF4-FFF2-40B4-BE49-F238E27FC236}">
                <a16:creationId xmlns:a16="http://schemas.microsoft.com/office/drawing/2014/main" id="{C56CAF7B-4FE8-EB7E-0F18-775E882A422F}"/>
              </a:ext>
            </a:extLst>
          </p:cNvPr>
          <p:cNvSpPr/>
          <p:nvPr/>
        </p:nvSpPr>
        <p:spPr>
          <a:xfrm>
            <a:off x="2324794" y="3098778"/>
            <a:ext cx="4648200" cy="1357478"/>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0" name="Speech Bubble: Rectangle with Corners Rounded 19">
            <a:extLst>
              <a:ext uri="{FF2B5EF4-FFF2-40B4-BE49-F238E27FC236}">
                <a16:creationId xmlns:a16="http://schemas.microsoft.com/office/drawing/2014/main" id="{138FBD2B-1377-36F0-47BC-82563000FFBB}"/>
              </a:ext>
            </a:extLst>
          </p:cNvPr>
          <p:cNvSpPr/>
          <p:nvPr/>
        </p:nvSpPr>
        <p:spPr>
          <a:xfrm>
            <a:off x="11000657" y="2741202"/>
            <a:ext cx="4446820" cy="1715054"/>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phải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76E86D4-B428-456D-05A7-7139DC80F542}"/>
              </a:ext>
            </a:extLst>
          </p:cNvPr>
          <p:cNvSpPr txBox="1"/>
          <p:nvPr/>
        </p:nvSpPr>
        <p:spPr>
          <a:xfrm>
            <a:off x="5329887" y="8151194"/>
            <a:ext cx="8123920" cy="707886"/>
          </a:xfrm>
          <a:prstGeom prst="rect">
            <a:avLst/>
          </a:prstGeom>
          <a:noFill/>
        </p:spPr>
        <p:txBody>
          <a:bodyPr wrap="square" rtlCol="0">
            <a:spAutoFit/>
          </a:bodyPr>
          <a:lstStyle/>
          <a:p>
            <a:pPr algn="just"/>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ủng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a:t>
            </a:r>
          </a:p>
        </p:txBody>
      </p:sp>
      <p:pic>
        <p:nvPicPr>
          <p:cNvPr id="4" name="Picture 6">
            <a:extLst>
              <a:ext uri="{FF2B5EF4-FFF2-40B4-BE49-F238E27FC236}">
                <a16:creationId xmlns:a16="http://schemas.microsoft.com/office/drawing/2014/main" id="{8D6EA8A0-A5A2-57C9-5280-2DAD0CB55C8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2446713" y="5156673"/>
            <a:ext cx="2661884" cy="2423978"/>
          </a:xfrm>
          <a:prstGeom prst="rect">
            <a:avLst/>
          </a:prstGeom>
        </p:spPr>
      </p:pic>
      <p:pic>
        <p:nvPicPr>
          <p:cNvPr id="22" name="Picture 4">
            <a:extLst>
              <a:ext uri="{FF2B5EF4-FFF2-40B4-BE49-F238E27FC236}">
                <a16:creationId xmlns:a16="http://schemas.microsoft.com/office/drawing/2014/main" id="{08A48884-DC4B-31BF-D870-B00EA6760FB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3885828" y="4809359"/>
            <a:ext cx="2094609" cy="3041175"/>
          </a:xfrm>
          <a:prstGeom prst="rect">
            <a:avLst/>
          </a:prstGeom>
        </p:spPr>
      </p:pic>
    </p:spTree>
    <p:extLst>
      <p:ext uri="{BB962C8B-B14F-4D97-AF65-F5344CB8AC3E}">
        <p14:creationId xmlns:p14="http://schemas.microsoft.com/office/powerpoint/2010/main" val="42919078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53132" y="-628432"/>
            <a:ext cx="4122295" cy="411480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07773" y="7635446"/>
            <a:ext cx="1617076" cy="1671790"/>
          </a:xfrm>
          <a:prstGeom prst="rect">
            <a:avLst/>
          </a:prstGeom>
        </p:spPr>
      </p:pic>
      <p:sp>
        <p:nvSpPr>
          <p:cNvPr id="14" name="TextBox 13">
            <a:extLst>
              <a:ext uri="{FF2B5EF4-FFF2-40B4-BE49-F238E27FC236}">
                <a16:creationId xmlns:a16="http://schemas.microsoft.com/office/drawing/2014/main" id="{5DF6FEE4-CAE2-2994-978A-EE46721B43F5}"/>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id="{2AFDC53A-2DD9-D826-1818-C31A705CF01A}"/>
              </a:ext>
            </a:extLst>
          </p:cNvPr>
          <p:cNvSpPr txBox="1"/>
          <p:nvPr/>
        </p:nvSpPr>
        <p:spPr>
          <a:xfrm>
            <a:off x="2231049" y="3119965"/>
            <a:ext cx="13792200"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quen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D.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b) Ca </a:t>
            </a:r>
            <a:r>
              <a:rPr lang="en-US" sz="4000" dirty="0" err="1">
                <a:latin typeface="Arial" panose="020B0604020202020204" pitchFamily="34" charset="0"/>
                <a:cs typeface="Arial" panose="020B0604020202020204" pitchFamily="34" charset="0"/>
              </a:rPr>
              <a:t>sĩ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3765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2909837" y="2098190"/>
            <a:ext cx="11899650" cy="544798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284560" y="2356658"/>
            <a:ext cx="11899650" cy="5344476"/>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1592298" y="7511424"/>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30" name="TextBox 29">
            <a:extLst>
              <a:ext uri="{FF2B5EF4-FFF2-40B4-BE49-F238E27FC236}">
                <a16:creationId xmlns:a16="http://schemas.microsoft.com/office/drawing/2014/main" id="{C1C8474D-C87C-DF80-594B-12C3CDBD1377}"/>
              </a:ext>
            </a:extLst>
          </p:cNvPr>
          <p:cNvSpPr txBox="1"/>
          <p:nvPr/>
        </p:nvSpPr>
        <p:spPr>
          <a:xfrm>
            <a:off x="3473439" y="4471677"/>
            <a:ext cx="11499155" cy="1978811"/>
          </a:xfrm>
          <a:prstGeom prst="rect">
            <a:avLst/>
          </a:prstGeom>
          <a:noFill/>
        </p:spPr>
        <p:txBody>
          <a:bodyPr wrap="square">
            <a:spAutoFit/>
          </a:bodyPr>
          <a:lstStyle/>
          <a:p>
            <a:pPr marL="0" marR="0" algn="just">
              <a:lnSpc>
                <a:spcPct val="150000"/>
              </a:lnSpc>
              <a:spcBef>
                <a:spcPts val="0"/>
              </a:spcBef>
              <a:spcAft>
                <a:spcPts val="1200"/>
              </a:spcAft>
            </a:pPr>
            <a:r>
              <a:rPr lang="nl-NL"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 Dữ liệu không phải là số, có thể sắp thứ tự.</a:t>
            </a:r>
            <a:endParaRPr lang="en-US"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b) Dữ liệu không phải là số, không thể sắp thứ tự.</a:t>
            </a:r>
            <a:endParaRPr lang="en-US"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Speech Bubble: Oval 30">
            <a:extLst>
              <a:ext uri="{FF2B5EF4-FFF2-40B4-BE49-F238E27FC236}">
                <a16:creationId xmlns:a16="http://schemas.microsoft.com/office/drawing/2014/main" id="{149CA5C7-1C10-D328-46D6-E33CDB6A5A60}"/>
              </a:ext>
            </a:extLst>
          </p:cNvPr>
          <p:cNvSpPr/>
          <p:nvPr/>
        </p:nvSpPr>
        <p:spPr>
          <a:xfrm>
            <a:off x="7962900" y="2622568"/>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237189"/>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wipe(down)">
                                      <p:cBhvr>
                                        <p:cTn id="17"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766354"/>
            <a:ext cx="15845655" cy="8754291"/>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91968" y="9304582"/>
            <a:ext cx="1632594" cy="406664"/>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26678" y="454071"/>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117958" y="9102873"/>
            <a:ext cx="1365476" cy="280543"/>
          </a:xfrm>
          <a:prstGeom prst="rect">
            <a:avLst/>
          </a:prstGeom>
        </p:spPr>
      </p:pic>
      <p:sp>
        <p:nvSpPr>
          <p:cNvPr id="3" name="TextBox 2">
            <a:extLst>
              <a:ext uri="{FF2B5EF4-FFF2-40B4-BE49-F238E27FC236}">
                <a16:creationId xmlns:a16="http://schemas.microsoft.com/office/drawing/2014/main" id="{09F1F093-8789-EA62-B025-D246607781F8}"/>
              </a:ext>
            </a:extLst>
          </p:cNvPr>
          <p:cNvSpPr txBox="1"/>
          <p:nvPr/>
        </p:nvSpPr>
        <p:spPr>
          <a:xfrm>
            <a:off x="1826082" y="1087991"/>
            <a:ext cx="7324432"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ta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nhé</a:t>
            </a:r>
            <a:r>
              <a:rPr lang="en-US" sz="4000" dirty="0">
                <a:latin typeface="Arial" panose="020B0604020202020204" pitchFamily="34" charset="0"/>
                <a:cs typeface="Arial" panose="020B0604020202020204" pitchFamily="34" charset="0"/>
              </a:rPr>
              <a:t>!</a:t>
            </a:r>
          </a:p>
        </p:txBody>
      </p:sp>
      <p:sp>
        <p:nvSpPr>
          <p:cNvPr id="8" name="Speech Bubble: Rectangle with Corners Rounded 7">
            <a:extLst>
              <a:ext uri="{FF2B5EF4-FFF2-40B4-BE49-F238E27FC236}">
                <a16:creationId xmlns:a16="http://schemas.microsoft.com/office/drawing/2014/main" id="{5E99A339-B3D2-83A0-0E64-48A1F3568517}"/>
              </a:ext>
            </a:extLst>
          </p:cNvPr>
          <p:cNvSpPr/>
          <p:nvPr/>
        </p:nvSpPr>
        <p:spPr>
          <a:xfrm>
            <a:off x="10606892" y="1794256"/>
            <a:ext cx="5363876" cy="1946689"/>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Đa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sinh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thuận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tay</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phải</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F4D4EE42-90C6-1C97-1688-9C9F3565897E}"/>
              </a:ext>
            </a:extLst>
          </p:cNvPr>
          <p:cNvSpPr txBox="1"/>
          <p:nvPr/>
        </p:nvSpPr>
        <p:spPr>
          <a:xfrm>
            <a:off x="4831032" y="8394987"/>
            <a:ext cx="9144000" cy="707886"/>
          </a:xfrm>
          <a:prstGeom prst="rect">
            <a:avLst/>
          </a:prstGeom>
          <a:noFill/>
        </p:spPr>
        <p:txBody>
          <a:bodyPr wrap="square">
            <a:spAutoFit/>
          </a:bodyPr>
          <a:lstStyle/>
          <a:p>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Nên sử dụng phương pháp quan sát.</a:t>
            </a:r>
            <a:endParaRPr lang="en-US" sz="4000" dirty="0">
              <a:solidFill>
                <a:srgbClr val="FF0000"/>
              </a:solidFill>
              <a:latin typeface="Arial" panose="020B0604020202020204" pitchFamily="34" charset="0"/>
              <a:cs typeface="Arial" panose="020B0604020202020204" pitchFamily="34" charset="0"/>
            </a:endParaRPr>
          </a:p>
        </p:txBody>
      </p:sp>
      <p:pic>
        <p:nvPicPr>
          <p:cNvPr id="9" name="Picture 6">
            <a:extLst>
              <a:ext uri="{FF2B5EF4-FFF2-40B4-BE49-F238E27FC236}">
                <a16:creationId xmlns:a16="http://schemas.microsoft.com/office/drawing/2014/main" id="{EC9C4491-2D5F-5673-C501-40390493B84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2253161" y="4416320"/>
            <a:ext cx="3261157" cy="2969691"/>
          </a:xfrm>
          <a:prstGeom prst="rect">
            <a:avLst/>
          </a:prstGeom>
        </p:spPr>
      </p:pic>
    </p:spTree>
    <p:extLst>
      <p:ext uri="{BB962C8B-B14F-4D97-AF65-F5344CB8AC3E}">
        <p14:creationId xmlns:p14="http://schemas.microsoft.com/office/powerpoint/2010/main" val="1124139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47800" y="1549460"/>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25000" y="8772522"/>
            <a:ext cx="1365476" cy="280543"/>
          </a:xfrm>
          <a:prstGeom prst="rect">
            <a:avLst/>
          </a:prstGeom>
        </p:spPr>
      </p:pic>
      <p:sp>
        <p:nvSpPr>
          <p:cNvPr id="23" name="TextBox 22">
            <a:extLst>
              <a:ext uri="{FF2B5EF4-FFF2-40B4-BE49-F238E27FC236}">
                <a16:creationId xmlns:a16="http://schemas.microsoft.com/office/drawing/2014/main" id="{8B5CD0BB-A3E1-D00B-9D37-7E93E408A85B}"/>
              </a:ext>
            </a:extLst>
          </p:cNvPr>
          <p:cNvSpPr txBox="1"/>
          <p:nvPr/>
        </p:nvSpPr>
        <p:spPr>
          <a:xfrm>
            <a:off x="2326866" y="2686769"/>
            <a:ext cx="13563600" cy="901593"/>
          </a:xfrm>
          <a:prstGeom prst="rect">
            <a:avLst/>
          </a:prstGeom>
          <a:noFill/>
        </p:spPr>
        <p:txBody>
          <a:bodyPr wrap="square" rtlCol="0">
            <a:spAutoFit/>
          </a:bodyPr>
          <a:lstStyle/>
          <a:p>
            <a:pPr algn="ctr">
              <a:lnSpc>
                <a:spcPct val="150000"/>
              </a:lnSpc>
            </a:pPr>
            <a:r>
              <a:rPr lang="en-US" sz="4000" b="1" dirty="0">
                <a:solidFill>
                  <a:srgbClr val="0070C0"/>
                </a:solidFill>
                <a:latin typeface="Arial" panose="020B0604020202020204" pitchFamily="34" charset="0"/>
                <a:cs typeface="Arial" panose="020B0604020202020204" pitchFamily="34" charset="0"/>
              </a:rPr>
              <a:t>CHƯƠNG V. THU THẬP VÀ BIỂU DIỄN DỮ LIỆU</a:t>
            </a:r>
          </a:p>
        </p:txBody>
      </p:sp>
      <p:sp>
        <p:nvSpPr>
          <p:cNvPr id="24" name="TextBox 23">
            <a:extLst>
              <a:ext uri="{FF2B5EF4-FFF2-40B4-BE49-F238E27FC236}">
                <a16:creationId xmlns:a16="http://schemas.microsoft.com/office/drawing/2014/main" id="{996C25FC-E094-3D18-70E7-0645B3110966}"/>
              </a:ext>
            </a:extLst>
          </p:cNvPr>
          <p:cNvSpPr txBox="1"/>
          <p:nvPr/>
        </p:nvSpPr>
        <p:spPr>
          <a:xfrm>
            <a:off x="814770" y="4742078"/>
            <a:ext cx="16653360" cy="901593"/>
          </a:xfrm>
          <a:prstGeom prst="rect">
            <a:avLst/>
          </a:prstGeom>
          <a:noFill/>
        </p:spPr>
        <p:txBody>
          <a:bodyPr wrap="square" rtlCol="0">
            <a:spAutoFit/>
          </a:bodyPr>
          <a:lstStyle/>
          <a:p>
            <a:pPr algn="ctr">
              <a:lnSpc>
                <a:spcPct val="150000"/>
              </a:lnSpc>
            </a:pPr>
            <a:r>
              <a:rPr lang="en-US" sz="4000" b="1" dirty="0">
                <a:solidFill>
                  <a:srgbClr val="0070C0"/>
                </a:solidFill>
                <a:latin typeface="Arial" panose="020B0604020202020204" pitchFamily="34" charset="0"/>
                <a:cs typeface="Arial" panose="020B0604020202020204" pitchFamily="34" charset="0"/>
              </a:rPr>
              <a:t>TIẾT 26, 27. BÀI 17: THU THẬP VÀ PHÂN LOẠI DỮ LIỆU (</a:t>
            </a:r>
            <a:r>
              <a:rPr lang="en-US" sz="4000" b="1" dirty="0" err="1">
                <a:solidFill>
                  <a:srgbClr val="0070C0"/>
                </a:solidFill>
                <a:latin typeface="Arial" panose="020B0604020202020204" pitchFamily="34" charset="0"/>
                <a:cs typeface="Arial" panose="020B0604020202020204" pitchFamily="34" charset="0"/>
              </a:rPr>
              <a:t>Tiết</a:t>
            </a:r>
            <a:r>
              <a:rPr lang="en-US" sz="4000" b="1" dirty="0">
                <a:solidFill>
                  <a:srgbClr val="0070C0"/>
                </a:solidFill>
                <a:latin typeface="Arial" panose="020B0604020202020204" pitchFamily="34" charset="0"/>
                <a:cs typeface="Arial" panose="020B0604020202020204" pitchFamily="34" charset="0"/>
              </a:rPr>
              <a:t> 1)</a:t>
            </a:r>
          </a:p>
        </p:txBody>
      </p:sp>
    </p:spTree>
    <p:extLst>
      <p:ext uri="{BB962C8B-B14F-4D97-AF65-F5344CB8AC3E}">
        <p14:creationId xmlns:p14="http://schemas.microsoft.com/office/powerpoint/2010/main" val="1213398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3456974" y="752453"/>
            <a:ext cx="1139438" cy="1330554"/>
          </a:xfrm>
          <a:prstGeom prst="rect">
            <a:avLst/>
          </a:prstGeom>
        </p:spPr>
      </p:pic>
      <p:sp>
        <p:nvSpPr>
          <p:cNvPr id="7" name="TextBox 6">
            <a:extLst>
              <a:ext uri="{FF2B5EF4-FFF2-40B4-BE49-F238E27FC236}">
                <a16:creationId xmlns:a16="http://schemas.microsoft.com/office/drawing/2014/main" id="{D63D6C4D-5286-8D29-9143-D1BB7356B493}"/>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VẬN DỤNG</a:t>
            </a:r>
          </a:p>
        </p:txBody>
      </p:sp>
      <p:sp>
        <p:nvSpPr>
          <p:cNvPr id="17" name="TextBox 16">
            <a:extLst>
              <a:ext uri="{FF2B5EF4-FFF2-40B4-BE49-F238E27FC236}">
                <a16:creationId xmlns:a16="http://schemas.microsoft.com/office/drawing/2014/main" id="{4F366019-7F49-AF77-80F6-C05F48357994}"/>
              </a:ext>
            </a:extLst>
          </p:cNvPr>
          <p:cNvSpPr txBox="1"/>
          <p:nvPr/>
        </p:nvSpPr>
        <p:spPr>
          <a:xfrm>
            <a:off x="2894581" y="3539778"/>
            <a:ext cx="12465136"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5.3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124469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5338179" y="6278318"/>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4783" y="6312463"/>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266624" y="8593514"/>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Speech Bubble: Oval 14">
            <a:extLst>
              <a:ext uri="{FF2B5EF4-FFF2-40B4-BE49-F238E27FC236}">
                <a16:creationId xmlns:a16="http://schemas.microsoft.com/office/drawing/2014/main" id="{2049A06C-C4F8-630A-4A0B-3A27B398A7A8}"/>
              </a:ext>
            </a:extLst>
          </p:cNvPr>
          <p:cNvSpPr/>
          <p:nvPr/>
        </p:nvSpPr>
        <p:spPr>
          <a:xfrm>
            <a:off x="7962900" y="7285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6E088CE-9B3F-1D49-4551-25050432A52A}"/>
              </a:ext>
            </a:extLst>
          </p:cNvPr>
          <p:cNvSpPr/>
          <p:nvPr/>
        </p:nvSpPr>
        <p:spPr>
          <a:xfrm>
            <a:off x="3287707" y="2951455"/>
            <a:ext cx="12496800" cy="5485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err="1">
                <a:solidFill>
                  <a:sysClr val="windowText" lastClr="000000"/>
                </a:solidFill>
                <a:latin typeface="Arial" panose="020B0604020202020204" pitchFamily="34" charset="0"/>
                <a:cs typeface="Arial" panose="020B0604020202020204" pitchFamily="34" charset="0"/>
              </a:rPr>
              <a:t>Tích</a:t>
            </a:r>
            <a:r>
              <a:rPr lang="en-US" sz="4000" b="1" dirty="0">
                <a:solidFill>
                  <a:sysClr val="windowText" lastClr="000000"/>
                </a:solidFill>
                <a:latin typeface="Arial" panose="020B0604020202020204" pitchFamily="34" charset="0"/>
                <a:cs typeface="Arial" panose="020B0604020202020204" pitchFamily="34" charset="0"/>
              </a:rPr>
              <a:t> X </a:t>
            </a:r>
            <a:r>
              <a:rPr lang="en-US" sz="4000" b="1" dirty="0" err="1">
                <a:solidFill>
                  <a:sysClr val="windowText" lastClr="000000"/>
                </a:solidFill>
                <a:latin typeface="Arial" panose="020B0604020202020204" pitchFamily="34" charset="0"/>
                <a:cs typeface="Arial" panose="020B0604020202020204" pitchFamily="34" charset="0"/>
              </a:rPr>
              <a:t>vào</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phương</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bạn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lựa</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chọn</a:t>
            </a:r>
            <a:endParaRPr lang="en-US" sz="4000" b="1"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1. </a:t>
            </a:r>
            <a:r>
              <a:rPr lang="en-US" sz="4000" dirty="0" err="1">
                <a:solidFill>
                  <a:sysClr val="windowText" lastClr="000000"/>
                </a:solidFill>
                <a:latin typeface="Arial" panose="020B0604020202020204" pitchFamily="34" charset="0"/>
                <a:cs typeface="Arial" panose="020B0604020202020204" pitchFamily="34" charset="0"/>
              </a:rPr>
              <a:t>Giới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tính</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Nam			</a:t>
            </a:r>
            <a:r>
              <a:rPr lang="en-US" sz="4000" dirty="0" err="1">
                <a:solidFill>
                  <a:sysClr val="windowText" lastClr="000000"/>
                </a:solidFill>
                <a:latin typeface="Arial" panose="020B0604020202020204" pitchFamily="34" charset="0"/>
                <a:cs typeface="Arial" panose="020B0604020202020204" pitchFamily="34" charset="0"/>
              </a:rPr>
              <a:t>Nữ</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2. </a:t>
            </a:r>
            <a:r>
              <a:rPr lang="en-US" sz="4000" dirty="0" err="1">
                <a:solidFill>
                  <a:sysClr val="windowText" lastClr="000000"/>
                </a:solidFill>
                <a:latin typeface="Arial" panose="020B0604020202020204" pitchFamily="34" charset="0"/>
                <a:cs typeface="Arial" panose="020B0604020202020204" pitchFamily="34" charset="0"/>
              </a:rPr>
              <a:t>Bạn</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có</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các</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chương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trình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thể</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thao</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a:t>
            </a: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23E920F-D801-B82F-8ED3-2C00C9E7D80E}"/>
              </a:ext>
            </a:extLst>
          </p:cNvPr>
          <p:cNvSpPr/>
          <p:nvPr/>
        </p:nvSpPr>
        <p:spPr>
          <a:xfrm>
            <a:off x="3848502"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7F770A-86F2-20EB-FE54-4EE5E736C01A}"/>
              </a:ext>
            </a:extLst>
          </p:cNvPr>
          <p:cNvSpPr/>
          <p:nvPr/>
        </p:nvSpPr>
        <p:spPr>
          <a:xfrm>
            <a:off x="7371906"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47AAB4F-E4B2-FC39-95BC-3D5CBCA0A0B4}"/>
              </a:ext>
            </a:extLst>
          </p:cNvPr>
          <p:cNvSpPr/>
          <p:nvPr/>
        </p:nvSpPr>
        <p:spPr>
          <a:xfrm>
            <a:off x="3847212" y="7133901"/>
            <a:ext cx="1116091" cy="841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4E19A2-DA95-F3FD-47F9-A8F9EC5975C9}"/>
              </a:ext>
            </a:extLst>
          </p:cNvPr>
          <p:cNvSpPr/>
          <p:nvPr/>
        </p:nvSpPr>
        <p:spPr>
          <a:xfrm>
            <a:off x="8388371" y="7133901"/>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09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animBg="1"/>
      <p:bldP spid="30" grpId="0" animBg="1"/>
      <p:bldP spid="31"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4846956" y="6558884"/>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5249463" y="10601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40047" y="8207182"/>
            <a:ext cx="3116127" cy="1931999"/>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5129" y="-2405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17378" y="317924"/>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653118" y="8417115"/>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798050" y="991905"/>
            <a:ext cx="980851" cy="772168"/>
          </a:xfrm>
          <a:prstGeom prst="rect">
            <a:avLst/>
          </a:prstGeom>
        </p:spPr>
      </p:pic>
      <p:sp>
        <p:nvSpPr>
          <p:cNvPr id="16" name="TextBox 15">
            <a:extLst>
              <a:ext uri="{FF2B5EF4-FFF2-40B4-BE49-F238E27FC236}">
                <a16:creationId xmlns:a16="http://schemas.microsoft.com/office/drawing/2014/main" id="{B8E7DED6-D398-C302-F740-10410E232BE1}"/>
              </a:ext>
            </a:extLst>
          </p:cNvPr>
          <p:cNvSpPr txBox="1"/>
          <p:nvPr/>
        </p:nvSpPr>
        <p:spPr>
          <a:xfrm>
            <a:off x="4916224" y="873922"/>
            <a:ext cx="9070332"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3" name="TextBox 22">
            <a:extLst>
              <a:ext uri="{FF2B5EF4-FFF2-40B4-BE49-F238E27FC236}">
                <a16:creationId xmlns:a16="http://schemas.microsoft.com/office/drawing/2014/main" id="{BCEB9A1C-F7CF-4859-ECB9-2D30742A10BA}"/>
              </a:ext>
            </a:extLst>
          </p:cNvPr>
          <p:cNvSpPr txBox="1"/>
          <p:nvPr/>
        </p:nvSpPr>
        <p:spPr>
          <a:xfrm>
            <a:off x="1775676" y="6220591"/>
            <a:ext cx="43183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1A28713-2BC9-511D-3504-201DF130E14E}"/>
              </a:ext>
            </a:extLst>
          </p:cNvPr>
          <p:cNvSpPr txBox="1"/>
          <p:nvPr/>
        </p:nvSpPr>
        <p:spPr>
          <a:xfrm>
            <a:off x="7189413" y="6225981"/>
            <a:ext cx="45469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75CACE6-DC92-5C95-9BDC-5A8A05C8ED49}"/>
              </a:ext>
            </a:extLst>
          </p:cNvPr>
          <p:cNvSpPr txBox="1"/>
          <p:nvPr/>
        </p:nvSpPr>
        <p:spPr>
          <a:xfrm>
            <a:off x="12143360" y="6225981"/>
            <a:ext cx="4318397" cy="274825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mới “Biểu đồ hình quạt tròn”.</a:t>
            </a:r>
            <a:endParaRPr lang="en-US" sz="4000" dirty="0">
              <a:latin typeface="Arial" panose="020B0604020202020204" pitchFamily="34" charset="0"/>
              <a:cs typeface="Arial" panose="020B0604020202020204" pitchFamily="34" charset="0"/>
            </a:endParaRPr>
          </a:p>
        </p:txBody>
      </p:sp>
      <p:pic>
        <p:nvPicPr>
          <p:cNvPr id="30" name="Picture 8">
            <a:extLst>
              <a:ext uri="{FF2B5EF4-FFF2-40B4-BE49-F238E27FC236}">
                <a16:creationId xmlns:a16="http://schemas.microsoft.com/office/drawing/2014/main" id="{C729E977-5821-B8D5-C6FF-47C4B96A3B0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2585250" y="3866361"/>
            <a:ext cx="1860593" cy="2172667"/>
          </a:xfrm>
          <a:prstGeom prst="rect">
            <a:avLst/>
          </a:prstGeom>
        </p:spPr>
      </p:pic>
      <p:pic>
        <p:nvPicPr>
          <p:cNvPr id="31" name="Picture 8">
            <a:extLst>
              <a:ext uri="{FF2B5EF4-FFF2-40B4-BE49-F238E27FC236}">
                <a16:creationId xmlns:a16="http://schemas.microsoft.com/office/drawing/2014/main" id="{CDE4926B-83B0-F49A-4DAC-243BCB932B6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8242057" y="3871751"/>
            <a:ext cx="1860593" cy="2172667"/>
          </a:xfrm>
          <a:prstGeom prst="rect">
            <a:avLst/>
          </a:prstGeom>
        </p:spPr>
      </p:pic>
      <p:pic>
        <p:nvPicPr>
          <p:cNvPr id="32" name="Picture 8">
            <a:extLst>
              <a:ext uri="{FF2B5EF4-FFF2-40B4-BE49-F238E27FC236}">
                <a16:creationId xmlns:a16="http://schemas.microsoft.com/office/drawing/2014/main" id="{D047ED9F-4FBC-720E-A453-3ACC939D59E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13459824" y="3871750"/>
            <a:ext cx="1860593" cy="2172667"/>
          </a:xfrm>
          <a:prstGeom prst="rect">
            <a:avLst/>
          </a:prstGeom>
        </p:spPr>
      </p:pic>
    </p:spTree>
    <p:extLst>
      <p:ext uri="{BB962C8B-B14F-4D97-AF65-F5344CB8AC3E}">
        <p14:creationId xmlns:p14="http://schemas.microsoft.com/office/powerpoint/2010/main" val="446912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2732833" y="968761"/>
            <a:ext cx="4810731" cy="480198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17194" y="8989521"/>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426591" y="1106405"/>
            <a:ext cx="2168145" cy="2216506"/>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3713435" y="7707099"/>
            <a:ext cx="2911195" cy="2021957"/>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50932" y="948011"/>
            <a:ext cx="1663586" cy="2806665"/>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822852" y="8560067"/>
            <a:ext cx="1076497" cy="1112919"/>
          </a:xfrm>
          <a:prstGeom prst="rect">
            <a:avLst/>
          </a:prstGeom>
        </p:spPr>
      </p:pic>
      <p:sp>
        <p:nvSpPr>
          <p:cNvPr id="7" name="TextBox 6">
            <a:extLst>
              <a:ext uri="{FF2B5EF4-FFF2-40B4-BE49-F238E27FC236}">
                <a16:creationId xmlns:a16="http://schemas.microsoft.com/office/drawing/2014/main" id="{7CE56314-5468-D347-1440-8A378AA8F4A0}"/>
              </a:ext>
            </a:extLst>
          </p:cNvPr>
          <p:cNvSpPr txBox="1"/>
          <p:nvPr/>
        </p:nvSpPr>
        <p:spPr>
          <a:xfrm>
            <a:off x="3141924" y="3364744"/>
            <a:ext cx="11996274" cy="3557512"/>
          </a:xfrm>
          <a:prstGeom prst="rect">
            <a:avLst/>
          </a:prstGeom>
          <a:noFill/>
        </p:spPr>
        <p:txBody>
          <a:bodyPr wrap="square" rtlCol="0">
            <a:spAutoFit/>
          </a:bodyPr>
          <a:lstStyle/>
          <a:p>
            <a:pPr algn="ctr">
              <a:lnSpc>
                <a:spcPct val="150000"/>
              </a:lnSpc>
            </a:pPr>
            <a:r>
              <a:rPr lang="en-US" sz="8000" b="1" dirty="0">
                <a:solidFill>
                  <a:schemeClr val="accent6">
                    <a:lumMod val="50000"/>
                  </a:schemeClr>
                </a:solidFill>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550409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TextBox 2">
            <a:extLst>
              <a:ext uri="{FF2B5EF4-FFF2-40B4-BE49-F238E27FC236}">
                <a16:creationId xmlns:a16="http://schemas.microsoft.com/office/drawing/2014/main" id="{612BC564-F8D7-1F31-0609-86E0B737052B}"/>
              </a:ext>
            </a:extLst>
          </p:cNvPr>
          <p:cNvSpPr txBox="1"/>
          <p:nvPr/>
        </p:nvSpPr>
        <p:spPr>
          <a:xfrm>
            <a:off x="4358382" y="1809864"/>
            <a:ext cx="9567195"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4" name="TextBox 3">
            <a:extLst>
              <a:ext uri="{FF2B5EF4-FFF2-40B4-BE49-F238E27FC236}">
                <a16:creationId xmlns:a16="http://schemas.microsoft.com/office/drawing/2014/main" id="{10F2D275-F16A-3A56-7428-6891939DCBC4}"/>
              </a:ext>
            </a:extLst>
          </p:cNvPr>
          <p:cNvSpPr txBox="1"/>
          <p:nvPr/>
        </p:nvSpPr>
        <p:spPr>
          <a:xfrm>
            <a:off x="3045204" y="3837447"/>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01</a:t>
            </a:r>
          </a:p>
        </p:txBody>
      </p:sp>
      <p:sp>
        <p:nvSpPr>
          <p:cNvPr id="5" name="TextBox 4">
            <a:extLst>
              <a:ext uri="{FF2B5EF4-FFF2-40B4-BE49-F238E27FC236}">
                <a16:creationId xmlns:a16="http://schemas.microsoft.com/office/drawing/2014/main" id="{11062AB4-1A63-0B21-09C1-BC90D1064FBD}"/>
              </a:ext>
            </a:extLst>
          </p:cNvPr>
          <p:cNvSpPr txBox="1"/>
          <p:nvPr/>
        </p:nvSpPr>
        <p:spPr>
          <a:xfrm>
            <a:off x="3040442" y="6059163"/>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02</a:t>
            </a:r>
          </a:p>
        </p:txBody>
      </p:sp>
      <p:sp>
        <p:nvSpPr>
          <p:cNvPr id="6" name="TextBox 5">
            <a:extLst>
              <a:ext uri="{FF2B5EF4-FFF2-40B4-BE49-F238E27FC236}">
                <a16:creationId xmlns:a16="http://schemas.microsoft.com/office/drawing/2014/main" id="{11C4529B-B51E-7010-4098-19422D27B912}"/>
              </a:ext>
            </a:extLst>
          </p:cNvPr>
          <p:cNvSpPr txBox="1"/>
          <p:nvPr/>
        </p:nvSpPr>
        <p:spPr>
          <a:xfrm>
            <a:off x="4540358" y="3883594"/>
            <a:ext cx="9567195" cy="923330"/>
          </a:xfrm>
          <a:prstGeom prst="rect">
            <a:avLst/>
          </a:prstGeom>
          <a:noFill/>
        </p:spPr>
        <p:txBody>
          <a:bodyPr wrap="square" rtlCol="0">
            <a:spAutoFit/>
          </a:bodyPr>
          <a:lstStyle/>
          <a:p>
            <a:r>
              <a:rPr lang="en-US" sz="5400" dirty="0">
                <a:solidFill>
                  <a:schemeClr val="accent5">
                    <a:lumMod val="50000"/>
                  </a:schemeClr>
                </a:solidFill>
                <a:latin typeface="Arial" panose="020B0604020202020204" pitchFamily="34" charset="0"/>
                <a:cs typeface="Arial" panose="020B0604020202020204" pitchFamily="34" charset="0"/>
              </a:rPr>
              <a:t>Thu </a:t>
            </a:r>
            <a:r>
              <a:rPr lang="en-US" sz="5400" dirty="0" err="1">
                <a:solidFill>
                  <a:schemeClr val="accent5">
                    <a:lumMod val="50000"/>
                  </a:schemeClr>
                </a:solidFill>
                <a:latin typeface="Arial" panose="020B0604020202020204" pitchFamily="34" charset="0"/>
                <a:cs typeface="Arial" panose="020B0604020202020204" pitchFamily="34" charset="0"/>
              </a:rPr>
              <a:t>thập</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và</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phân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loại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DCCEBE-429E-4BBA-FC99-3AFBD175E659}"/>
              </a:ext>
            </a:extLst>
          </p:cNvPr>
          <p:cNvSpPr txBox="1"/>
          <p:nvPr/>
        </p:nvSpPr>
        <p:spPr>
          <a:xfrm>
            <a:off x="4540358" y="6151496"/>
            <a:ext cx="9567195" cy="923330"/>
          </a:xfrm>
          <a:prstGeom prst="rect">
            <a:avLst/>
          </a:prstGeom>
          <a:noFill/>
        </p:spPr>
        <p:txBody>
          <a:bodyPr wrap="square" rtlCol="0">
            <a:spAutoFit/>
          </a:bodyPr>
          <a:lstStyle/>
          <a:p>
            <a:r>
              <a:rPr lang="en-US" sz="5400" dirty="0" err="1">
                <a:solidFill>
                  <a:schemeClr val="accent5">
                    <a:lumMod val="50000"/>
                  </a:schemeClr>
                </a:solidFill>
                <a:latin typeface="Arial" panose="020B0604020202020204" pitchFamily="34" charset="0"/>
                <a:cs typeface="Arial" panose="020B0604020202020204" pitchFamily="34" charset="0"/>
              </a:rPr>
              <a:t>Tính</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đại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diện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của</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3809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628432"/>
            <a:ext cx="4122295" cy="4114800"/>
          </a:xfrm>
          <a:prstGeom prst="rect">
            <a:avLst/>
          </a:prstGeom>
        </p:spPr>
      </p:pic>
      <p:sp>
        <p:nvSpPr>
          <p:cNvPr id="16" name="TextBox 15">
            <a:extLst>
              <a:ext uri="{FF2B5EF4-FFF2-40B4-BE49-F238E27FC236}">
                <a16:creationId xmlns:a16="http://schemas.microsoft.com/office/drawing/2014/main" id="{F44D764E-3433-77B2-627A-EE0DBE20CC7D}"/>
              </a:ext>
            </a:extLst>
          </p:cNvPr>
          <p:cNvSpPr txBox="1"/>
          <p:nvPr/>
        </p:nvSpPr>
        <p:spPr>
          <a:xfrm>
            <a:off x="1800203" y="1943100"/>
            <a:ext cx="7278799" cy="6637651"/>
          </a:xfrm>
          <a:prstGeom prst="rect">
            <a:avLst/>
          </a:prstGeom>
          <a:noFill/>
        </p:spPr>
        <p:txBody>
          <a:bodyPr wrap="square">
            <a:spAutoFit/>
          </a:bodyPr>
          <a:lstStyle/>
          <a:p>
            <a:pPr algn="just">
              <a:lnSpc>
                <a:spcPct val="150000"/>
              </a:lnSpc>
            </a:pPr>
            <a:r>
              <a:rPr lang="nl-NL" sz="3600" dirty="0">
                <a:effectLst/>
                <a:latin typeface="Arial" panose="020B0604020202020204" pitchFamily="34" charset="0"/>
                <a:ea typeface="Times New Roman" panose="02020603050405020304" pitchFamily="18" charset="0"/>
                <a:cs typeface="Arial" panose="020B0604020202020204" pitchFamily="34" charset="0"/>
              </a:rPr>
              <a:t>Để nâng cao chất lượng các chương trình truyền hình dành cho thanh thiếu niên, đài truyền hình cần biết đánh giá cũng như sở thích của người xem về các chương trình của đài.</a:t>
            </a:r>
          </a:p>
          <a:p>
            <a:pPr algn="just">
              <a:lnSpc>
                <a:spcPct val="150000"/>
              </a:lnSpc>
            </a:pPr>
            <a:r>
              <a:rPr lang="nl-NL" sz="3600" dirty="0">
                <a:latin typeface="Arial" panose="020B0604020202020204" pitchFamily="34" charset="0"/>
                <a:cs typeface="Arial" panose="020B0604020202020204" pitchFamily="34" charset="0"/>
              </a:rPr>
              <a:t>Em có thể giúp đài truyền hình thu thập những thông tin này không?</a:t>
            </a:r>
            <a:endParaRPr lang="en-US" sz="36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E8CC85D-5F1A-192D-9A37-AA01AE46B058}"/>
              </a:ext>
            </a:extLst>
          </p:cNvPr>
          <p:cNvPicPr>
            <a:picLocks noChangeAspect="1"/>
          </p:cNvPicPr>
          <p:nvPr/>
        </p:nvPicPr>
        <p:blipFill>
          <a:blip r:embed="rId10"/>
          <a:stretch>
            <a:fillRect/>
          </a:stretch>
        </p:blipFill>
        <p:spPr>
          <a:xfrm>
            <a:off x="9333246" y="3438620"/>
            <a:ext cx="7477125" cy="5410200"/>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607773" y="7635446"/>
            <a:ext cx="1617076" cy="1671790"/>
          </a:xfrm>
          <a:prstGeom prst="rect">
            <a:avLst/>
          </a:prstGeom>
        </p:spPr>
      </p:pic>
    </p:spTree>
    <p:extLst>
      <p:ext uri="{BB962C8B-B14F-4D97-AF65-F5344CB8AC3E}">
        <p14:creationId xmlns:p14="http://schemas.microsoft.com/office/powerpoint/2010/main" val="1026506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51396" y="8520213"/>
            <a:ext cx="1076497" cy="1112919"/>
          </a:xfrm>
          <a:prstGeom prst="rect">
            <a:avLst/>
          </a:prstGeom>
        </p:spPr>
      </p:pic>
      <p:sp>
        <p:nvSpPr>
          <p:cNvPr id="7" name="TextBox 6">
            <a:extLst>
              <a:ext uri="{FF2B5EF4-FFF2-40B4-BE49-F238E27FC236}">
                <a16:creationId xmlns:a16="http://schemas.microsoft.com/office/drawing/2014/main" id="{CDC2DFC6-68F1-CB09-92EF-2C42AD65A718}"/>
              </a:ext>
            </a:extLst>
          </p:cNvPr>
          <p:cNvSpPr txBox="1"/>
          <p:nvPr/>
        </p:nvSpPr>
        <p:spPr>
          <a:xfrm>
            <a:off x="1909466" y="1216622"/>
            <a:ext cx="11201400" cy="707886"/>
          </a:xfrm>
          <a:prstGeom prst="rect">
            <a:avLst/>
          </a:prstGeom>
          <a:noFill/>
        </p:spPr>
        <p:txBody>
          <a:bodyPr wrap="square" rtlCol="0">
            <a:spAutoFit/>
          </a:bodyPr>
          <a:lstStyle/>
          <a:p>
            <a:r>
              <a:rPr lang="en-US" sz="4000" b="1" dirty="0">
                <a:solidFill>
                  <a:srgbClr val="0070C0"/>
                </a:solidFill>
                <a:latin typeface="Arial" panose="020B0604020202020204" pitchFamily="34" charset="0"/>
                <a:cs typeface="Arial" panose="020B0604020202020204" pitchFamily="34" charset="0"/>
              </a:rPr>
              <a:t>1. THU THẬP VÀ PHÂN LOẠI DỮ LIỆU</a:t>
            </a:r>
          </a:p>
        </p:txBody>
      </p:sp>
      <p:sp>
        <p:nvSpPr>
          <p:cNvPr id="8" name="Rectangle: Rounded Corners 7">
            <a:extLst>
              <a:ext uri="{FF2B5EF4-FFF2-40B4-BE49-F238E27FC236}">
                <a16:creationId xmlns:a16="http://schemas.microsoft.com/office/drawing/2014/main" id="{6042880A-B2C6-7042-2FF5-BADD8A9F40CC}"/>
              </a:ext>
            </a:extLst>
          </p:cNvPr>
          <p:cNvSpPr/>
          <p:nvPr/>
        </p:nvSpPr>
        <p:spPr>
          <a:xfrm>
            <a:off x="8153400" y="1989025"/>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70C0"/>
                </a:solidFill>
                <a:latin typeface="Arial" panose="020B0604020202020204" pitchFamily="34" charset="0"/>
                <a:cs typeface="Arial" panose="020B0604020202020204" pitchFamily="34" charset="0"/>
              </a:rPr>
              <a:t>HĐ1</a:t>
            </a:r>
          </a:p>
        </p:txBody>
      </p:sp>
      <p:sp>
        <p:nvSpPr>
          <p:cNvPr id="9" name="TextBox 8">
            <a:extLst>
              <a:ext uri="{FF2B5EF4-FFF2-40B4-BE49-F238E27FC236}">
                <a16:creationId xmlns:a16="http://schemas.microsoft.com/office/drawing/2014/main" id="{B2EA6964-1FD4-7B27-F748-BD8F29B64B6F}"/>
              </a:ext>
            </a:extLst>
          </p:cNvPr>
          <p:cNvSpPr txBox="1"/>
          <p:nvPr/>
        </p:nvSpPr>
        <p:spPr>
          <a:xfrm>
            <a:off x="2007719" y="3172597"/>
            <a:ext cx="14220147"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p:txBody>
      </p:sp>
    </p:spTree>
    <p:extLst>
      <p:ext uri="{BB962C8B-B14F-4D97-AF65-F5344CB8AC3E}">
        <p14:creationId xmlns:p14="http://schemas.microsoft.com/office/powerpoint/2010/main" val="3250395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checkerboard(across)">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heckerboard(across)">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checkerboard(across)">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heckerboard(across)">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checkerboard(across)">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2" name="Rectangle: Rounded Corners 21">
            <a:extLst>
              <a:ext uri="{FF2B5EF4-FFF2-40B4-BE49-F238E27FC236}">
                <a16:creationId xmlns:a16="http://schemas.microsoft.com/office/drawing/2014/main" id="{1D56583F-FD38-173F-F8A5-49A459FED8F1}"/>
              </a:ext>
            </a:extLst>
          </p:cNvPr>
          <p:cNvSpPr/>
          <p:nvPr/>
        </p:nvSpPr>
        <p:spPr>
          <a:xfrm>
            <a:off x="8382000" y="315279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HĐ2</a:t>
            </a:r>
          </a:p>
        </p:txBody>
      </p:sp>
      <p:sp>
        <p:nvSpPr>
          <p:cNvPr id="23" name="TextBox 22">
            <a:extLst>
              <a:ext uri="{FF2B5EF4-FFF2-40B4-BE49-F238E27FC236}">
                <a16:creationId xmlns:a16="http://schemas.microsoft.com/office/drawing/2014/main" id="{7E9A624F-831E-CCC7-73AC-4B14210BC7FF}"/>
              </a:ext>
            </a:extLst>
          </p:cNvPr>
          <p:cNvSpPr txBox="1"/>
          <p:nvPr/>
        </p:nvSpPr>
        <p:spPr>
          <a:xfrm>
            <a:off x="3632307" y="4920658"/>
            <a:ext cx="11017803"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5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3456974" y="752453"/>
            <a:ext cx="1139438" cy="1330554"/>
          </a:xfrm>
          <a:prstGeom prst="rect">
            <a:avLst/>
          </a:prstGeom>
        </p:spPr>
      </p:pic>
      <p:sp>
        <p:nvSpPr>
          <p:cNvPr id="5" name="Rectangle: Rounded Corners 4">
            <a:extLst>
              <a:ext uri="{FF2B5EF4-FFF2-40B4-BE49-F238E27FC236}">
                <a16:creationId xmlns:a16="http://schemas.microsoft.com/office/drawing/2014/main" id="{EAEA6109-BCEC-5661-6B3C-A34CA78DCC2B}"/>
              </a:ext>
            </a:extLst>
          </p:cNvPr>
          <p:cNvSpPr/>
          <p:nvPr/>
        </p:nvSpPr>
        <p:spPr>
          <a:xfrm>
            <a:off x="8414240" y="212335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HĐ3</a:t>
            </a:r>
          </a:p>
        </p:txBody>
      </p:sp>
      <p:sp>
        <p:nvSpPr>
          <p:cNvPr id="6" name="TextBox 5">
            <a:extLst>
              <a:ext uri="{FF2B5EF4-FFF2-40B4-BE49-F238E27FC236}">
                <a16:creationId xmlns:a16="http://schemas.microsoft.com/office/drawing/2014/main" id="{39A8D4E0-332D-D97B-92DB-3F35A023E760}"/>
              </a:ext>
            </a:extLst>
          </p:cNvPr>
          <p:cNvSpPr txBox="1"/>
          <p:nvPr/>
        </p:nvSpPr>
        <p:spPr>
          <a:xfrm>
            <a:off x="3306225" y="3530845"/>
            <a:ext cx="11581830" cy="4029501"/>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sắp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tăng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giảm</a:t>
            </a:r>
            <a:r>
              <a:rPr lang="en-US" sz="4400" dirty="0">
                <a:latin typeface="Arial" panose="020B0604020202020204" pitchFamily="34" charset="0"/>
                <a:cs typeface="Arial" panose="020B0604020202020204" pitchFamily="34" charset="0"/>
              </a:rPr>
              <a:t>?</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2310947" y="6717949"/>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5947266"/>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309952" y="7819991"/>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76386968-6A18-C66A-BC6E-7FC6F04CC0E2}"/>
              </a:ext>
            </a:extLst>
          </p:cNvPr>
          <p:cNvSpPr txBox="1"/>
          <p:nvPr/>
        </p:nvSpPr>
        <p:spPr>
          <a:xfrm>
            <a:off x="7010400" y="1022175"/>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A8928B4-CA27-018C-9F00-3C3054440051}"/>
              </a:ext>
            </a:extLst>
          </p:cNvPr>
          <p:cNvSpPr txBox="1"/>
          <p:nvPr/>
        </p:nvSpPr>
        <p:spPr>
          <a:xfrm>
            <a:off x="3558779" y="3565992"/>
            <a:ext cx="11170444" cy="322139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(1) là dãy số liệu,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(2) không là dãy số liệu, không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(3</a:t>
            </a:r>
            <a:r>
              <a:rPr lang="nl-NL" sz="4000">
                <a:effectLst/>
                <a:latin typeface="Arial" panose="020B0604020202020204" pitchFamily="34" charset="0"/>
                <a:ea typeface="Times New Roman" panose="02020603050405020304" pitchFamily="18" charset="0"/>
                <a:cs typeface="Arial" panose="020B0604020202020204" pitchFamily="34" charset="0"/>
              </a:rPr>
              <a:t>) không </a:t>
            </a:r>
            <a:r>
              <a:rPr lang="nl-NL" sz="4000" dirty="0">
                <a:effectLst/>
                <a:latin typeface="Arial" panose="020B0604020202020204" pitchFamily="34" charset="0"/>
                <a:ea typeface="Times New Roman" panose="02020603050405020304" pitchFamily="18" charset="0"/>
                <a:cs typeface="Arial" panose="020B0604020202020204" pitchFamily="34" charset="0"/>
              </a:rPr>
              <a:t>là dãy số liệu, có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dissolv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dissolv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086350" y="9546924"/>
            <a:ext cx="1411197" cy="351516"/>
          </a:xfrm>
          <a:prstGeom prst="rect">
            <a:avLst/>
          </a:prstGeom>
        </p:spPr>
      </p:pic>
      <p:sp>
        <p:nvSpPr>
          <p:cNvPr id="26" name="TextBox 25">
            <a:extLst>
              <a:ext uri="{FF2B5EF4-FFF2-40B4-BE49-F238E27FC236}">
                <a16:creationId xmlns:a16="http://schemas.microsoft.com/office/drawing/2014/main" id="{CF93C035-E4CE-0909-A8AD-299ECD1E1991}"/>
              </a:ext>
            </a:extLst>
          </p:cNvPr>
          <p:cNvSpPr txBox="1"/>
          <p:nvPr/>
        </p:nvSpPr>
        <p:spPr>
          <a:xfrm>
            <a:off x="2098050" y="1906111"/>
            <a:ext cx="13980150" cy="901593"/>
          </a:xfrm>
          <a:prstGeom prst="rect">
            <a:avLst/>
          </a:prstGeom>
          <a:noFill/>
        </p:spPr>
        <p:txBody>
          <a:bodyPr wrap="square">
            <a:spAutoFit/>
          </a:bodyPr>
          <a:lstStyle/>
          <a:p>
            <a:pPr algn="just">
              <a:lnSpc>
                <a:spcPct val="150000"/>
              </a:lnSpc>
            </a:pPr>
            <a:r>
              <a:rPr lang="nl-NL" sz="4000" b="1" dirty="0">
                <a:effectLst/>
                <a:latin typeface="Arial" panose="020B0604020202020204" pitchFamily="34" charset="0"/>
                <a:ea typeface="Times New Roman" panose="02020603050405020304" pitchFamily="18" charset="0"/>
                <a:cs typeface="Arial" panose="020B0604020202020204" pitchFamily="34" charset="0"/>
              </a:rPr>
              <a:t>Dữ liệu được phân loại theo sơ đồ sau:</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A2B126C-74F2-C61D-B2D3-B4E9E99626CE}"/>
              </a:ext>
            </a:extLst>
          </p:cNvPr>
          <p:cNvSpPr txBox="1"/>
          <p:nvPr/>
        </p:nvSpPr>
        <p:spPr>
          <a:xfrm>
            <a:off x="7428073" y="3022247"/>
            <a:ext cx="3429000"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endParaRPr lang="en-US" sz="4000" dirty="0">
              <a:solidFill>
                <a:srgbClr val="FF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371D033-BDA9-1A30-AE6B-98993318092D}"/>
              </a:ext>
            </a:extLst>
          </p:cNvPr>
          <p:cNvSpPr txBox="1"/>
          <p:nvPr/>
        </p:nvSpPr>
        <p:spPr>
          <a:xfrm>
            <a:off x="1829929" y="5139224"/>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a:t>
            </a:r>
            <a:r>
              <a:rPr lang="en-US" sz="4000" dirty="0" err="1">
                <a:solidFill>
                  <a:schemeClr val="tx1"/>
                </a:solidFill>
                <a:latin typeface="Arial" panose="020B0604020202020204" pitchFamily="34" charset="0"/>
                <a:cs typeface="Arial" panose="020B0604020202020204" pitchFamily="34" charset="0"/>
              </a:rPr>
              <a:t>số</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liệu</a:t>
            </a:r>
            <a:r>
              <a:rPr lang="en-US" sz="4000" dirty="0">
                <a:solidFill>
                  <a:schemeClr val="tx1"/>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56B301F4-1D10-A2F1-F60A-F6BC925BC8D4}"/>
              </a:ext>
            </a:extLst>
          </p:cNvPr>
          <p:cNvSpPr txBox="1"/>
          <p:nvPr/>
        </p:nvSpPr>
        <p:spPr>
          <a:xfrm>
            <a:off x="10339636" y="5023509"/>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endParaRPr lang="en-US" sz="4000" dirty="0">
              <a:solidFill>
                <a:schemeClr val="tx1"/>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1144D79F-CC4B-1843-4B7C-B7E244ED8854}"/>
              </a:ext>
            </a:extLst>
          </p:cNvPr>
          <p:cNvCxnSpPr>
            <a:stCxn id="29" idx="2"/>
            <a:endCxn id="30" idx="0"/>
          </p:cNvCxnSpPr>
          <p:nvPr/>
        </p:nvCxnSpPr>
        <p:spPr>
          <a:xfrm flipH="1">
            <a:off x="4978030" y="4017669"/>
            <a:ext cx="4164543" cy="112155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a:extLst>
              <a:ext uri="{FF2B5EF4-FFF2-40B4-BE49-F238E27FC236}">
                <a16:creationId xmlns:a16="http://schemas.microsoft.com/office/drawing/2014/main" id="{0F4065CD-6AD8-D411-4A0A-D3F66113FACC}"/>
              </a:ext>
            </a:extLst>
          </p:cNvPr>
          <p:cNvCxnSpPr>
            <a:cxnSpLocks/>
            <a:stCxn id="29" idx="2"/>
            <a:endCxn id="31" idx="0"/>
          </p:cNvCxnSpPr>
          <p:nvPr/>
        </p:nvCxnSpPr>
        <p:spPr>
          <a:xfrm>
            <a:off x="9142573" y="4017669"/>
            <a:ext cx="4345164" cy="100584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id="{F01705C9-4147-C785-B19F-18F32ABEEA24}"/>
              </a:ext>
            </a:extLst>
          </p:cNvPr>
          <p:cNvSpPr txBox="1"/>
          <p:nvPr/>
        </p:nvSpPr>
        <p:spPr>
          <a:xfrm>
            <a:off x="4348461" y="7069335"/>
            <a:ext cx="10990414" cy="200445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là số còn gọi là dữ liệu định lượng.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còn gọi là dữ liệu định tính.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9">
                                            <p:txEl>
                                              <p:pRg st="0" end="0"/>
                                            </p:txEl>
                                          </p:spTgt>
                                        </p:tgtEl>
                                        <p:attrNameLst>
                                          <p:attrName>style.visibility</p:attrName>
                                        </p:attrNameLst>
                                      </p:cBhvr>
                                      <p:to>
                                        <p:strVal val="visible"/>
                                      </p:to>
                                    </p:set>
                                    <p:animEffect transition="in" filter="wipe(down)">
                                      <p:cBhvr>
                                        <p:cTn id="33" dur="500"/>
                                        <p:tgtEl>
                                          <p:spTgt spid="3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9">
                                            <p:txEl>
                                              <p:pRg st="1" end="1"/>
                                            </p:txEl>
                                          </p:spTgt>
                                        </p:tgtEl>
                                        <p:attrNameLst>
                                          <p:attrName>style.visibility</p:attrName>
                                        </p:attrNameLst>
                                      </p:cBhvr>
                                      <p:to>
                                        <p:strVal val="visible"/>
                                      </p:to>
                                    </p:set>
                                    <p:animEffect transition="in" filter="wipe(down)">
                                      <p:cBhvr>
                                        <p:cTn id="38" dur="5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TotalTime>
  <Words>1182</Words>
  <Application>Microsoft Office PowerPoint</Application>
  <PresentationFormat>Custom</PresentationFormat>
  <Paragraphs>95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Times New Roman</vt:lpstr>
      <vt:lpstr>Symbol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Green Dark Brown Beige Lined Simple Middle School Education Presentation</dc:title>
  <dc:creator>Lê Thảo</dc:creator>
  <cp:lastModifiedBy>Admin</cp:lastModifiedBy>
  <cp:revision>18</cp:revision>
  <dcterms:created xsi:type="dcterms:W3CDTF">2006-08-16T00:00:00Z</dcterms:created>
  <dcterms:modified xsi:type="dcterms:W3CDTF">2024-11-11T02:34:23Z</dcterms:modified>
  <dc:identifier>DAFPedVGhHU</dc:identifier>
</cp:coreProperties>
</file>