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83" r:id="rId3"/>
    <p:sldId id="362" r:id="rId4"/>
    <p:sldId id="257" r:id="rId5"/>
    <p:sldId id="294" r:id="rId6"/>
    <p:sldId id="258" r:id="rId7"/>
    <p:sldId id="295" r:id="rId8"/>
    <p:sldId id="360" r:id="rId9"/>
    <p:sldId id="348" r:id="rId10"/>
    <p:sldId id="347" r:id="rId11"/>
    <p:sldId id="363" r:id="rId12"/>
    <p:sldId id="349" r:id="rId13"/>
    <p:sldId id="356" r:id="rId14"/>
    <p:sldId id="259" r:id="rId15"/>
    <p:sldId id="263" r:id="rId16"/>
    <p:sldId id="301" r:id="rId17"/>
    <p:sldId id="361" r:id="rId18"/>
    <p:sldId id="350" r:id="rId19"/>
    <p:sldId id="358" r:id="rId20"/>
    <p:sldId id="366" r:id="rId21"/>
    <p:sldId id="357" r:id="rId22"/>
    <p:sldId id="351" r:id="rId23"/>
    <p:sldId id="307" r:id="rId24"/>
    <p:sldId id="308" r:id="rId25"/>
    <p:sldId id="260" r:id="rId26"/>
    <p:sldId id="319" r:id="rId27"/>
    <p:sldId id="321" r:id="rId28"/>
    <p:sldId id="364" r:id="rId29"/>
    <p:sldId id="365" r:id="rId30"/>
    <p:sldId id="264" r:id="rId31"/>
    <p:sldId id="323" r:id="rId32"/>
    <p:sldId id="322" r:id="rId33"/>
    <p:sldId id="303" r:id="rId34"/>
    <p:sldId id="297" r:id="rId35"/>
    <p:sldId id="352" r:id="rId36"/>
    <p:sldId id="353" r:id="rId37"/>
    <p:sldId id="354" r:id="rId38"/>
    <p:sldId id="313" r:id="rId39"/>
    <p:sldId id="315" r:id="rId40"/>
    <p:sldId id="316" r:id="rId41"/>
    <p:sldId id="302" r:id="rId42"/>
    <p:sldId id="318" r:id="rId43"/>
    <p:sldId id="324" r:id="rId44"/>
    <p:sldId id="325" r:id="rId45"/>
    <p:sldId id="355" r:id="rId46"/>
    <p:sldId id="334" r:id="rId47"/>
    <p:sldId id="337" r:id="rId48"/>
    <p:sldId id="338" r:id="rId49"/>
    <p:sldId id="339" r:id="rId50"/>
    <p:sldId id="284" r:id="rId51"/>
    <p:sldId id="273" r:id="rId52"/>
  </p:sldIdLst>
  <p:sldSz cx="18288000" cy="10287000"/>
  <p:notesSz cx="6858000" cy="9144000"/>
  <p:embeddedFontLst>
    <p:embeddedFont>
      <p:font typeface="Archivo Black" panose="020B0604020202020204" charset="0"/>
      <p:regular r:id="rId54"/>
    </p:embeddedFont>
    <p:embeddedFont>
      <p:font typeface="Cambria Math" panose="02040503050406030204" pitchFamily="18" charset="0"/>
      <p:regular r:id="rId55"/>
    </p:embeddedFont>
    <p:embeddedFont>
      <p:font typeface="Malgun Gothic" panose="020B0503020000020004" pitchFamily="34" charset="-127"/>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AFB"/>
    <a:srgbClr val="FFF2CC"/>
    <a:srgbClr val="A1E0DF"/>
    <a:srgbClr val="9FDFDD"/>
    <a:srgbClr val="47C0C0"/>
    <a:srgbClr val="EFBF60"/>
    <a:srgbClr val="336867"/>
    <a:srgbClr val="E7F3F3"/>
    <a:srgbClr val="F5F5F5"/>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9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9385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C3CDC-2A0C-CB4E-820B-623F30C53FE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EF69BE-79D8-0ED7-C2B6-ACD19D2CFE1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DB95561D-3DB9-8009-5544-8F5CCB6A375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BE5E4EB7-EE5C-DFD0-3D83-E0272B25232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E11FFE5-0EE8-C0BF-4159-412A9313DB6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D517F73-CC1C-8055-5FA5-D6955535F45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C38342E-3C7B-8086-E9ED-68153B0A959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13081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0787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146B-6EC1-F2EC-6628-90709597BA7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C6B40E-D68C-C450-2223-017E009E3F6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22E21BB-866B-B495-5150-56695833FD6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8476B1C-8B1D-23A0-CDB3-A9F82B10AEF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86A509B-3758-AFDD-C1DA-6AA17631ED6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E8C3E6D-8BD9-E787-DF3F-EB69EAE130C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4BF9B60-225E-D67F-C3D7-C7208267ED8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8527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60723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A740-BBE8-A112-C49C-A6B8F2CCC95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AB459C-3CCB-3577-0299-79FCC43CDA0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30163BD-75A8-9CFA-AF1A-EB04E8DDD3C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981F37F-B387-BA4D-CD24-3D3EBA1E90E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E278EED-830A-9C47-F773-4FC2B7CD0F4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ABD2383-3F70-5600-3671-C4D8955DAAE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2446740-27BD-A72A-4031-07D86A2F9B5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2418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FDD2-56C8-6315-212E-1DDE88B06D2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367927-D426-10CB-2494-3DA71F7B9D5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BD771FA8-900B-6B58-C1CF-EFBE1183C5E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23EA7C01-A6E3-A1E0-FDC7-3F6BFFD873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04FF603-7E43-4D85-50CD-E7928858FAF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3A623D7-204C-4113-EFBA-7223930E35A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4A14D5FF-79F4-5E13-8104-C242D23A3D8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5877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1566-1CFA-83ED-4C11-E4F240725E6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1FDF43-781A-9449-F1AA-F3EA8A7E5C7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467A405-BB2D-0105-468B-F4EB459DCF2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97BF3A4-8F98-8A84-15B7-EB8389C7387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B9E4151-68D5-B37F-C6C4-DA8DD7716BE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E85663BA-3958-F226-25E3-E17D6BFC1F3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DB08F4A-551E-ABE4-E7B8-1EB98A9FAF2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013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44856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37606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3878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55331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397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38842-57C7-E31C-53B7-18888BEA9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F2D0F-1235-74A4-530A-EFCEF11A39B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8A8AE236-92C0-1BFC-7A1B-8F9B94149C29}"/>
              </a:ext>
            </a:extLst>
          </p:cNvPr>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a:extLst>
              <a:ext uri="{FF2B5EF4-FFF2-40B4-BE49-F238E27FC236}">
                <a16:creationId xmlns:a16="http://schemas.microsoft.com/office/drawing/2014/main" id="{4BF5BA70-F074-5D22-98C5-2D5C01E87D8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83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CFB04-6547-B86E-8B1C-7DD565B18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F7BA6-9E44-1B6B-E11B-725F5B4A94D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2203BF02-2911-89E9-0692-792557B3B008}"/>
              </a:ext>
            </a:extLst>
          </p:cNvPr>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a:extLst>
              <a:ext uri="{FF2B5EF4-FFF2-40B4-BE49-F238E27FC236}">
                <a16:creationId xmlns:a16="http://schemas.microsoft.com/office/drawing/2014/main" id="{4E30C817-481B-2730-0C7E-972D2EE0EB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5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39788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713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3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22734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86634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92796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9996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1265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95716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63159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73878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9839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87565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2262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23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a:t>
            </a:r>
            <a:r>
              <a:rPr lang="en-US" baseline="0"/>
              <a:t> bấm vào hình ngôi sao để trở lại slide chọn câu.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05626-E67A-5B4D-BFAA-65656A2D835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487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EB5B-F96A-D5C2-B225-9A4695E2B4A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9D0A8C-E5FD-A0F5-EB53-E5371B9CA7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1FEF41E-5E74-95AD-A6FE-F128AB30CC3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2F8815-49E2-6DFC-C7C6-A3B1F509932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6E94F3D-D817-7F08-CA6A-C583EFFEF10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2FFD837-B5CE-9632-48CA-940ABFA143D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8CD341E-D93A-2B73-5553-B2C2C87591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8225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01588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1531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4678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047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FA3D-6D85-D14D-4F30-F23CEBC32CF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B7D506-10FF-B2D0-D6B7-D7E081847F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4C5EB2B-D29E-2968-0DD5-4A5A1652800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0BCE1A8-B3FF-6B4C-5046-F694689C3B4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37E938A-DB97-5F87-2CFB-7BBFE33188F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039AF23-44F7-F8DB-A757-D366A18603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13F075B-3B4C-6D7B-2A2C-C261A3726B1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0917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7797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14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A73B5-3E41-7E5E-A5EB-179D869D4E2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5F860-FB0C-7AB0-D48C-C703A31575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776E2215-4D57-4FA5-6F7E-33F4A4580D5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8934776E-4525-ADDD-F1C9-F76B5EA6E82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088B40C-8F02-C18B-35A7-44535E8EEE6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FA4FE6F-4573-09E4-A864-7F0840EE994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50B634C-D7C8-54C6-42B2-388DE2DDE25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0971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3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sv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31.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31.png"/><Relationship Id="rId4" Type="http://schemas.openxmlformats.org/officeDocument/2006/relationships/image" Target="../media/image2.sv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sv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0.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00.png"/><Relationship Id="rId7" Type="http://schemas.openxmlformats.org/officeDocument/2006/relationships/image" Target="../media/image42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60.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80.png"/><Relationship Id="rId5" Type="http://schemas.microsoft.com/office/2007/relationships/hdphoto" Target="../media/hdphoto1.wdp"/><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0.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00.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2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47.png"/><Relationship Id="rId7"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microsoft.com/office/2007/relationships/hdphoto" Target="../media/hdphoto1.wdp"/><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60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840.png"/><Relationship Id="rId3" Type="http://schemas.openxmlformats.org/officeDocument/2006/relationships/slide" Target="slide27.xml"/><Relationship Id="rId7" Type="http://schemas.openxmlformats.org/officeDocument/2006/relationships/image" Target="../media/image83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0.png"/><Relationship Id="rId11" Type="http://schemas.openxmlformats.org/officeDocument/2006/relationships/image" Target="../media/image870.png"/><Relationship Id="rId5" Type="http://schemas.openxmlformats.org/officeDocument/2006/relationships/image" Target="../media/image85.svg"/><Relationship Id="rId10" Type="http://schemas.openxmlformats.org/officeDocument/2006/relationships/image" Target="../media/image860.png"/><Relationship Id="rId4" Type="http://schemas.openxmlformats.org/officeDocument/2006/relationships/image" Target="../media/image84.png"/><Relationship Id="rId9" Type="http://schemas.openxmlformats.org/officeDocument/2006/relationships/image" Target="../media/image850.png"/></Relationships>
</file>

<file path=ppt/slides/_rels/slide44.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slide" Target="slide27.xml"/><Relationship Id="rId7" Type="http://schemas.openxmlformats.org/officeDocument/2006/relationships/image" Target="../media/image89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85.svg"/><Relationship Id="rId10" Type="http://schemas.openxmlformats.org/officeDocument/2006/relationships/image" Target="../media/image92.png"/><Relationship Id="rId4" Type="http://schemas.openxmlformats.org/officeDocument/2006/relationships/image" Target="../media/image84.png"/><Relationship Id="rId9" Type="http://schemas.openxmlformats.org/officeDocument/2006/relationships/image" Target="../media/image910.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81.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sv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1.wdp"/><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101.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00.png"/><Relationship Id="rId5" Type="http://schemas.openxmlformats.org/officeDocument/2006/relationships/image" Target="../media/image88.png"/><Relationship Id="rId10" Type="http://schemas.openxmlformats.org/officeDocument/2006/relationships/image" Target="../media/image95.svg"/><Relationship Id="rId4" Type="http://schemas.openxmlformats.org/officeDocument/2006/relationships/image" Target="../media/image2.svg"/><Relationship Id="rId9"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2" name="Group 2"/>
          <p:cNvGrpSpPr/>
          <p:nvPr/>
        </p:nvGrpSpPr>
        <p:grpSpPr>
          <a:xfrm>
            <a:off x="-45300" y="-43700"/>
            <a:ext cx="18479400" cy="10420200"/>
            <a:chOff x="0" y="0"/>
            <a:chExt cx="24639200" cy="13893600"/>
          </a:xfrm>
          <a:solidFill>
            <a:schemeClr val="bg1"/>
          </a:solidFill>
        </p:grpSpPr>
        <p:sp>
          <p:nvSpPr>
            <p:cNvPr id="3" name="Freeform 3"/>
            <p:cNvSpPr/>
            <p:nvPr/>
          </p:nvSpPr>
          <p:spPr>
            <a:xfrm>
              <a:off x="0" y="0"/>
              <a:ext cx="24639143" cy="13893546"/>
            </a:xfrm>
            <a:custGeom>
              <a:avLst/>
              <a:gdLst/>
              <a:ahLst/>
              <a:cxnLst/>
              <a:rect l="l" t="t" r="r" b="b"/>
              <a:pathLst>
                <a:path w="24639143" h="13893546">
                  <a:moveTo>
                    <a:pt x="0" y="0"/>
                  </a:moveTo>
                  <a:lnTo>
                    <a:pt x="24639143" y="0"/>
                  </a:lnTo>
                  <a:lnTo>
                    <a:pt x="24639143" y="13893546"/>
                  </a:lnTo>
                  <a:lnTo>
                    <a:pt x="0" y="13893546"/>
                  </a:lnTo>
                  <a:close/>
                </a:path>
              </a:pathLst>
            </a:custGeom>
            <a:grpFill/>
          </p:spPr>
        </p:sp>
      </p:grpSp>
      <p:sp>
        <p:nvSpPr>
          <p:cNvPr id="4" name="Freeform 4"/>
          <p:cNvSpPr/>
          <p:nvPr/>
        </p:nvSpPr>
        <p:spPr>
          <a:xfrm>
            <a:off x="4411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402377" y="8687249"/>
            <a:ext cx="2268516" cy="1290046"/>
          </a:xfrm>
          <a:custGeom>
            <a:avLst/>
            <a:gdLst/>
            <a:ahLst/>
            <a:cxnLst/>
            <a:rect l="l" t="t" r="r" b="b"/>
            <a:pathLst>
              <a:path w="2268516" h="1290046">
                <a:moveTo>
                  <a:pt x="0" y="0"/>
                </a:moveTo>
                <a:lnTo>
                  <a:pt x="2268516" y="0"/>
                </a:lnTo>
                <a:lnTo>
                  <a:pt x="2268516" y="1290046"/>
                </a:lnTo>
                <a:lnTo>
                  <a:pt x="0" y="1290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967850" y="-345260"/>
            <a:ext cx="2472300" cy="1201444"/>
          </a:xfrm>
          <a:custGeom>
            <a:avLst/>
            <a:gdLst/>
            <a:ahLst/>
            <a:cxnLst/>
            <a:rect l="l" t="t" r="r" b="b"/>
            <a:pathLst>
              <a:path w="2472300" h="1201444">
                <a:moveTo>
                  <a:pt x="0" y="0"/>
                </a:moveTo>
                <a:lnTo>
                  <a:pt x="2472300" y="0"/>
                </a:lnTo>
                <a:lnTo>
                  <a:pt x="2472300" y="1201444"/>
                </a:lnTo>
                <a:lnTo>
                  <a:pt x="0" y="1201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rot="-5400000">
            <a:off x="15562550" y="7286650"/>
            <a:ext cx="307200" cy="5308200"/>
            <a:chOff x="0" y="0"/>
            <a:chExt cx="409600" cy="7077600"/>
          </a:xfrm>
        </p:grpSpPr>
        <p:sp>
          <p:nvSpPr>
            <p:cNvPr id="8" name="Freeform 8"/>
            <p:cNvSpPr/>
            <p:nvPr/>
          </p:nvSpPr>
          <p:spPr>
            <a:xfrm>
              <a:off x="0" y="0"/>
              <a:ext cx="409575" cy="7077583"/>
            </a:xfrm>
            <a:custGeom>
              <a:avLst/>
              <a:gdLst/>
              <a:ahLst/>
              <a:cxnLst/>
              <a:rect l="l" t="t" r="r" b="b"/>
              <a:pathLst>
                <a:path w="409575" h="7077583">
                  <a:moveTo>
                    <a:pt x="0" y="0"/>
                  </a:moveTo>
                  <a:lnTo>
                    <a:pt x="409575" y="0"/>
                  </a:lnTo>
                  <a:lnTo>
                    <a:pt x="409575" y="7077583"/>
                  </a:lnTo>
                  <a:lnTo>
                    <a:pt x="0" y="7077583"/>
                  </a:lnTo>
                  <a:lnTo>
                    <a:pt x="0" y="0"/>
                  </a:lnTo>
                </a:path>
              </a:pathLst>
            </a:custGeom>
            <a:solidFill>
              <a:srgbClr val="EFBF60"/>
            </a:solidFill>
          </p:spPr>
        </p:sp>
      </p:grpSp>
      <p:grpSp>
        <p:nvGrpSpPr>
          <p:cNvPr id="9" name="Group 9"/>
          <p:cNvGrpSpPr/>
          <p:nvPr/>
        </p:nvGrpSpPr>
        <p:grpSpPr>
          <a:xfrm>
            <a:off x="266207" y="296231"/>
            <a:ext cx="2268516" cy="1829054"/>
            <a:chOff x="0" y="0"/>
            <a:chExt cx="3532800" cy="3532800"/>
          </a:xfrm>
        </p:grpSpPr>
        <p:sp>
          <p:nvSpPr>
            <p:cNvPr id="10" name="Freeform 10"/>
            <p:cNvSpPr/>
            <p:nvPr/>
          </p:nvSpPr>
          <p:spPr>
            <a:xfrm>
              <a:off x="0" y="0"/>
              <a:ext cx="3532759" cy="3532759"/>
            </a:xfrm>
            <a:custGeom>
              <a:avLst/>
              <a:gdLst/>
              <a:ahLst/>
              <a:cxnLst/>
              <a:rect l="l" t="t" r="r" b="b"/>
              <a:pathLst>
                <a:path w="3532759" h="3532759">
                  <a:moveTo>
                    <a:pt x="0" y="1766443"/>
                  </a:moveTo>
                  <a:cubicBezTo>
                    <a:pt x="0" y="790829"/>
                    <a:pt x="790829" y="0"/>
                    <a:pt x="1766443" y="0"/>
                  </a:cubicBezTo>
                  <a:cubicBezTo>
                    <a:pt x="2742057" y="0"/>
                    <a:pt x="3532759" y="790829"/>
                    <a:pt x="3532759" y="1766443"/>
                  </a:cubicBezTo>
                  <a:cubicBezTo>
                    <a:pt x="3532759" y="2742057"/>
                    <a:pt x="2741930" y="3532759"/>
                    <a:pt x="1766443" y="3532759"/>
                  </a:cubicBezTo>
                  <a:cubicBezTo>
                    <a:pt x="790956" y="3532759"/>
                    <a:pt x="0" y="2741930"/>
                    <a:pt x="0" y="1766443"/>
                  </a:cubicBezTo>
                  <a:close/>
                </a:path>
              </a:pathLst>
            </a:custGeom>
            <a:solidFill>
              <a:srgbClr val="EFBF60"/>
            </a:solidFill>
          </p:spPr>
        </p:sp>
      </p:grpSp>
      <p:sp>
        <p:nvSpPr>
          <p:cNvPr id="18" name="AutoShape 18"/>
          <p:cNvSpPr/>
          <p:nvPr/>
        </p:nvSpPr>
        <p:spPr>
          <a:xfrm rot="8100000">
            <a:off x="14658345" y="8782325"/>
            <a:ext cx="7071209" cy="0"/>
          </a:xfrm>
          <a:prstGeom prst="line">
            <a:avLst/>
          </a:prstGeom>
          <a:ln w="19050" cap="rnd">
            <a:solidFill>
              <a:srgbClr val="049292"/>
            </a:solidFill>
            <a:prstDash val="solid"/>
            <a:headEnd type="none" w="sm" len="sm"/>
            <a:tailEnd type="none" w="sm" len="sm"/>
          </a:ln>
        </p:spPr>
      </p:sp>
      <p:grpSp>
        <p:nvGrpSpPr>
          <p:cNvPr id="52" name="Group 51"/>
          <p:cNvGrpSpPr/>
          <p:nvPr/>
        </p:nvGrpSpPr>
        <p:grpSpPr>
          <a:xfrm>
            <a:off x="1881743" y="2092639"/>
            <a:ext cx="12767250" cy="6541800"/>
            <a:chOff x="1426450" y="2716500"/>
            <a:chExt cx="12767250" cy="6541800"/>
          </a:xfrm>
        </p:grpSpPr>
        <p:grpSp>
          <p:nvGrpSpPr>
            <p:cNvPr id="29" name="Group 29"/>
            <p:cNvGrpSpPr/>
            <p:nvPr/>
          </p:nvGrpSpPr>
          <p:grpSpPr>
            <a:xfrm>
              <a:off x="1712200" y="2716500"/>
              <a:ext cx="12481500" cy="1356900"/>
              <a:chOff x="0" y="0"/>
              <a:chExt cx="16642000" cy="1809200"/>
            </a:xfrm>
          </p:grpSpPr>
          <p:sp>
            <p:nvSpPr>
              <p:cNvPr id="30" name="Freeform 30"/>
              <p:cNvSpPr/>
              <p:nvPr/>
            </p:nvSpPr>
            <p:spPr>
              <a:xfrm>
                <a:off x="0" y="0"/>
                <a:ext cx="16641953" cy="1809242"/>
              </a:xfrm>
              <a:custGeom>
                <a:avLst/>
                <a:gdLst/>
                <a:ahLst/>
                <a:cxnLst/>
                <a:rect l="l" t="t" r="r" b="b"/>
                <a:pathLst>
                  <a:path w="16641953" h="1809242">
                    <a:moveTo>
                      <a:pt x="25400" y="0"/>
                    </a:moveTo>
                    <a:lnTo>
                      <a:pt x="16616553" y="0"/>
                    </a:lnTo>
                    <a:cubicBezTo>
                      <a:pt x="16630523" y="0"/>
                      <a:pt x="16641953" y="11430"/>
                      <a:pt x="16641953" y="25400"/>
                    </a:cubicBezTo>
                    <a:lnTo>
                      <a:pt x="16641953" y="1783842"/>
                    </a:lnTo>
                    <a:cubicBezTo>
                      <a:pt x="16641953" y="1797812"/>
                      <a:pt x="16630523" y="1809242"/>
                      <a:pt x="16616553" y="1809242"/>
                    </a:cubicBezTo>
                    <a:lnTo>
                      <a:pt x="25400" y="1809242"/>
                    </a:lnTo>
                    <a:cubicBezTo>
                      <a:pt x="11430" y="1809242"/>
                      <a:pt x="0" y="1797812"/>
                      <a:pt x="0" y="1783842"/>
                    </a:cubicBezTo>
                    <a:lnTo>
                      <a:pt x="0" y="25400"/>
                    </a:lnTo>
                    <a:cubicBezTo>
                      <a:pt x="0" y="11430"/>
                      <a:pt x="11430" y="0"/>
                      <a:pt x="25400" y="0"/>
                    </a:cubicBezTo>
                    <a:moveTo>
                      <a:pt x="25400" y="50800"/>
                    </a:moveTo>
                    <a:lnTo>
                      <a:pt x="25400" y="25400"/>
                    </a:lnTo>
                    <a:lnTo>
                      <a:pt x="50800" y="25400"/>
                    </a:lnTo>
                    <a:lnTo>
                      <a:pt x="50800" y="1783842"/>
                    </a:lnTo>
                    <a:lnTo>
                      <a:pt x="25400" y="1783842"/>
                    </a:lnTo>
                    <a:lnTo>
                      <a:pt x="25400" y="1758442"/>
                    </a:lnTo>
                    <a:lnTo>
                      <a:pt x="16616553" y="1758442"/>
                    </a:lnTo>
                    <a:lnTo>
                      <a:pt x="16616553" y="1783842"/>
                    </a:lnTo>
                    <a:lnTo>
                      <a:pt x="16591153" y="1783842"/>
                    </a:lnTo>
                    <a:lnTo>
                      <a:pt x="16591153" y="25400"/>
                    </a:lnTo>
                    <a:lnTo>
                      <a:pt x="16616553" y="25400"/>
                    </a:lnTo>
                    <a:lnTo>
                      <a:pt x="16616553" y="50800"/>
                    </a:lnTo>
                    <a:lnTo>
                      <a:pt x="25400" y="50800"/>
                    </a:lnTo>
                    <a:close/>
                  </a:path>
                </a:pathLst>
              </a:custGeom>
              <a:solidFill>
                <a:srgbClr val="FFAB40"/>
              </a:solidFill>
            </p:spPr>
          </p:sp>
        </p:grpSp>
        <p:grpSp>
          <p:nvGrpSpPr>
            <p:cNvPr id="38" name="Group 38"/>
            <p:cNvGrpSpPr/>
            <p:nvPr/>
          </p:nvGrpSpPr>
          <p:grpSpPr>
            <a:xfrm>
              <a:off x="1426450" y="3054750"/>
              <a:ext cx="12443400" cy="6203550"/>
              <a:chOff x="0" y="0"/>
              <a:chExt cx="16591200" cy="1720000"/>
            </a:xfrm>
          </p:grpSpPr>
          <p:sp>
            <p:nvSpPr>
              <p:cNvPr id="39" name="Freeform 39"/>
              <p:cNvSpPr/>
              <p:nvPr/>
            </p:nvSpPr>
            <p:spPr>
              <a:xfrm>
                <a:off x="0" y="0"/>
                <a:ext cx="16591153" cy="1719961"/>
              </a:xfrm>
              <a:custGeom>
                <a:avLst/>
                <a:gdLst/>
                <a:ahLst/>
                <a:cxnLst/>
                <a:rect l="l" t="t" r="r" b="b"/>
                <a:pathLst>
                  <a:path w="16591153" h="1719961">
                    <a:moveTo>
                      <a:pt x="0" y="0"/>
                    </a:moveTo>
                    <a:lnTo>
                      <a:pt x="16591153" y="0"/>
                    </a:lnTo>
                    <a:lnTo>
                      <a:pt x="16591153" y="1719961"/>
                    </a:lnTo>
                    <a:lnTo>
                      <a:pt x="0" y="1719961"/>
                    </a:lnTo>
                    <a:close/>
                  </a:path>
                </a:pathLst>
              </a:custGeom>
              <a:solidFill>
                <a:srgbClr val="FFFF00"/>
              </a:solidFill>
              <a:ln>
                <a:solidFill>
                  <a:schemeClr val="bg1"/>
                </a:solidFill>
              </a:ln>
            </p:spPr>
          </p:sp>
          <p:sp>
            <p:nvSpPr>
              <p:cNvPr id="40" name="TextBox 40"/>
              <p:cNvSpPr txBox="1"/>
              <p:nvPr/>
            </p:nvSpPr>
            <p:spPr>
              <a:xfrm>
                <a:off x="0" y="0"/>
                <a:ext cx="16591200" cy="1720000"/>
              </a:xfrm>
              <a:prstGeom prst="rect">
                <a:avLst/>
              </a:prstGeom>
            </p:spPr>
            <p:txBody>
              <a:bodyPr lIns="50800" tIns="50800" rIns="50800" bIns="50800" rtlCol="0" anchor="ctr"/>
              <a:lstStyle/>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CHÀO MỪNG THẦY CÔ TỚI DỰ GIỜ LỚP 9C </a:t>
                </a:r>
              </a:p>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HÔM NAY!</a:t>
                </a:r>
              </a:p>
            </p:txBody>
          </p:sp>
        </p:grpSp>
      </p:grpSp>
      <p:grpSp>
        <p:nvGrpSpPr>
          <p:cNvPr id="51" name="Group 50"/>
          <p:cNvGrpSpPr/>
          <p:nvPr/>
        </p:nvGrpSpPr>
        <p:grpSpPr>
          <a:xfrm>
            <a:off x="14494462" y="2353851"/>
            <a:ext cx="2887751" cy="5045671"/>
            <a:chOff x="14465775" y="2999620"/>
            <a:chExt cx="2887751" cy="5045671"/>
          </a:xfrm>
        </p:grpSpPr>
        <p:sp>
          <p:nvSpPr>
            <p:cNvPr id="20" name="Freeform 20"/>
            <p:cNvSpPr/>
            <p:nvPr/>
          </p:nvSpPr>
          <p:spPr>
            <a:xfrm>
              <a:off x="16276184" y="3524094"/>
              <a:ext cx="21145" cy="44958"/>
            </a:xfrm>
            <a:custGeom>
              <a:avLst/>
              <a:gdLst/>
              <a:ahLst/>
              <a:cxnLst/>
              <a:rect l="l" t="t" r="r" b="b"/>
              <a:pathLst>
                <a:path w="28194" h="59944">
                  <a:moveTo>
                    <a:pt x="6858" y="0"/>
                  </a:moveTo>
                  <a:cubicBezTo>
                    <a:pt x="3937" y="16637"/>
                    <a:pt x="0" y="34163"/>
                    <a:pt x="1905" y="50800"/>
                  </a:cubicBezTo>
                  <a:cubicBezTo>
                    <a:pt x="1905" y="56007"/>
                    <a:pt x="6223" y="59944"/>
                    <a:pt x="10541" y="59944"/>
                  </a:cubicBezTo>
                  <a:cubicBezTo>
                    <a:pt x="12700" y="59944"/>
                    <a:pt x="14859" y="58928"/>
                    <a:pt x="16510" y="56642"/>
                  </a:cubicBezTo>
                  <a:cubicBezTo>
                    <a:pt x="22352" y="41021"/>
                    <a:pt x="23368" y="23495"/>
                    <a:pt x="28194" y="7874"/>
                  </a:cubicBezTo>
                  <a:cubicBezTo>
                    <a:pt x="20447" y="4953"/>
                    <a:pt x="13716" y="2921"/>
                    <a:pt x="6858" y="0"/>
                  </a:cubicBezTo>
                  <a:close/>
                </a:path>
              </a:pathLst>
            </a:custGeom>
            <a:solidFill>
              <a:srgbClr val="7AD6C6"/>
            </a:solidFill>
          </p:spPr>
        </p:sp>
        <p:sp>
          <p:nvSpPr>
            <p:cNvPr id="22" name="Freeform 22"/>
            <p:cNvSpPr/>
            <p:nvPr/>
          </p:nvSpPr>
          <p:spPr>
            <a:xfrm>
              <a:off x="16361054" y="3551158"/>
              <a:ext cx="25622" cy="65913"/>
            </a:xfrm>
            <a:custGeom>
              <a:avLst/>
              <a:gdLst/>
              <a:ahLst/>
              <a:cxnLst/>
              <a:rect l="l" t="t" r="r" b="b"/>
              <a:pathLst>
                <a:path w="34163" h="87884">
                  <a:moveTo>
                    <a:pt x="12700" y="0"/>
                  </a:moveTo>
                  <a:cubicBezTo>
                    <a:pt x="8763" y="26416"/>
                    <a:pt x="0" y="51689"/>
                    <a:pt x="1016" y="79121"/>
                  </a:cubicBezTo>
                  <a:cubicBezTo>
                    <a:pt x="2032" y="84963"/>
                    <a:pt x="8890" y="85979"/>
                    <a:pt x="12700" y="87884"/>
                  </a:cubicBezTo>
                  <a:cubicBezTo>
                    <a:pt x="22479" y="61595"/>
                    <a:pt x="27305" y="33274"/>
                    <a:pt x="34163" y="5969"/>
                  </a:cubicBezTo>
                  <a:cubicBezTo>
                    <a:pt x="27305" y="3937"/>
                    <a:pt x="19558" y="2032"/>
                    <a:pt x="12700" y="0"/>
                  </a:cubicBezTo>
                  <a:close/>
                </a:path>
              </a:pathLst>
            </a:custGeom>
            <a:solidFill>
              <a:srgbClr val="7AD6C6"/>
            </a:solidFill>
          </p:spPr>
        </p:sp>
        <p:sp>
          <p:nvSpPr>
            <p:cNvPr id="24" name="Freeform 24"/>
            <p:cNvSpPr/>
            <p:nvPr/>
          </p:nvSpPr>
          <p:spPr>
            <a:xfrm>
              <a:off x="16450332" y="3578252"/>
              <a:ext cx="21240" cy="68103"/>
            </a:xfrm>
            <a:custGeom>
              <a:avLst/>
              <a:gdLst/>
              <a:ahLst/>
              <a:cxnLst/>
              <a:rect l="l" t="t" r="r" b="b"/>
              <a:pathLst>
                <a:path w="28321" h="90805">
                  <a:moveTo>
                    <a:pt x="11684" y="0"/>
                  </a:moveTo>
                  <a:cubicBezTo>
                    <a:pt x="5842" y="25400"/>
                    <a:pt x="1905" y="49784"/>
                    <a:pt x="0" y="75184"/>
                  </a:cubicBezTo>
                  <a:cubicBezTo>
                    <a:pt x="0" y="82042"/>
                    <a:pt x="1905" y="90805"/>
                    <a:pt x="9779" y="90805"/>
                  </a:cubicBezTo>
                  <a:cubicBezTo>
                    <a:pt x="20447" y="63373"/>
                    <a:pt x="24384" y="34163"/>
                    <a:pt x="28321" y="4826"/>
                  </a:cubicBezTo>
                  <a:cubicBezTo>
                    <a:pt x="22479" y="2921"/>
                    <a:pt x="16637" y="1905"/>
                    <a:pt x="11684" y="0"/>
                  </a:cubicBezTo>
                  <a:close/>
                </a:path>
              </a:pathLst>
            </a:custGeom>
            <a:solidFill>
              <a:srgbClr val="7AD6C6"/>
            </a:solidFill>
          </p:spPr>
        </p:sp>
        <p:sp>
          <p:nvSpPr>
            <p:cNvPr id="26" name="Freeform 26"/>
            <p:cNvSpPr/>
            <p:nvPr/>
          </p:nvSpPr>
          <p:spPr>
            <a:xfrm>
              <a:off x="16536662" y="3603126"/>
              <a:ext cx="20574" cy="73914"/>
            </a:xfrm>
            <a:custGeom>
              <a:avLst/>
              <a:gdLst/>
              <a:ahLst/>
              <a:cxnLst/>
              <a:rect l="l" t="t" r="r" b="b"/>
              <a:pathLst>
                <a:path w="27432" h="98552">
                  <a:moveTo>
                    <a:pt x="9779" y="0"/>
                  </a:moveTo>
                  <a:cubicBezTo>
                    <a:pt x="4953" y="28321"/>
                    <a:pt x="1016" y="57531"/>
                    <a:pt x="0" y="85852"/>
                  </a:cubicBezTo>
                  <a:cubicBezTo>
                    <a:pt x="0" y="92710"/>
                    <a:pt x="5842" y="96647"/>
                    <a:pt x="10795" y="98552"/>
                  </a:cubicBezTo>
                  <a:cubicBezTo>
                    <a:pt x="20574" y="69342"/>
                    <a:pt x="21590" y="37084"/>
                    <a:pt x="27432" y="6858"/>
                  </a:cubicBezTo>
                  <a:cubicBezTo>
                    <a:pt x="21463" y="3937"/>
                    <a:pt x="15621" y="1905"/>
                    <a:pt x="9779" y="0"/>
                  </a:cubicBezTo>
                  <a:close/>
                </a:path>
              </a:pathLst>
            </a:custGeom>
            <a:solidFill>
              <a:srgbClr val="7AD6C6"/>
            </a:solidFill>
          </p:spPr>
        </p:sp>
        <p:sp>
          <p:nvSpPr>
            <p:cNvPr id="28" name="Freeform 28"/>
            <p:cNvSpPr/>
            <p:nvPr/>
          </p:nvSpPr>
          <p:spPr>
            <a:xfrm>
              <a:off x="16621532" y="3630190"/>
              <a:ext cx="24956" cy="71057"/>
            </a:xfrm>
            <a:custGeom>
              <a:avLst/>
              <a:gdLst/>
              <a:ahLst/>
              <a:cxnLst/>
              <a:rect l="l" t="t" r="r" b="b"/>
              <a:pathLst>
                <a:path w="33274" h="94742">
                  <a:moveTo>
                    <a:pt x="15621" y="0"/>
                  </a:moveTo>
                  <a:cubicBezTo>
                    <a:pt x="8763" y="26416"/>
                    <a:pt x="0" y="53721"/>
                    <a:pt x="1016" y="82042"/>
                  </a:cubicBezTo>
                  <a:cubicBezTo>
                    <a:pt x="0" y="88900"/>
                    <a:pt x="6858" y="91821"/>
                    <a:pt x="11811" y="94742"/>
                  </a:cubicBezTo>
                  <a:cubicBezTo>
                    <a:pt x="18669" y="64516"/>
                    <a:pt x="24511" y="34290"/>
                    <a:pt x="33274" y="4953"/>
                  </a:cubicBezTo>
                  <a:cubicBezTo>
                    <a:pt x="27305" y="2921"/>
                    <a:pt x="21463" y="2032"/>
                    <a:pt x="15621" y="0"/>
                  </a:cubicBezTo>
                  <a:close/>
                </a:path>
              </a:pathLst>
            </a:custGeom>
            <a:solidFill>
              <a:srgbClr val="7AD6C6"/>
            </a:solidFill>
          </p:spPr>
        </p:sp>
        <p:sp>
          <p:nvSpPr>
            <p:cNvPr id="42" name="Freeform 42"/>
            <p:cNvSpPr/>
            <p:nvPr/>
          </p:nvSpPr>
          <p:spPr>
            <a:xfrm rot="9922433">
              <a:off x="15450568" y="4483133"/>
              <a:ext cx="1653826" cy="2038255"/>
            </a:xfrm>
            <a:custGeom>
              <a:avLst/>
              <a:gdLst/>
              <a:ahLst/>
              <a:cxnLst/>
              <a:rect l="l" t="t" r="r" b="b"/>
              <a:pathLst>
                <a:path w="2205101" h="2717673">
                  <a:moveTo>
                    <a:pt x="0" y="2717673"/>
                  </a:moveTo>
                  <a:lnTo>
                    <a:pt x="0" y="0"/>
                  </a:lnTo>
                  <a:lnTo>
                    <a:pt x="2205101" y="2717673"/>
                  </a:lnTo>
                  <a:close/>
                </a:path>
              </a:pathLst>
            </a:custGeom>
            <a:solidFill>
              <a:srgbClr val="47C0C0"/>
            </a:solidFill>
          </p:spPr>
        </p:sp>
        <p:sp>
          <p:nvSpPr>
            <p:cNvPr id="44" name="Freeform 44"/>
            <p:cNvSpPr/>
            <p:nvPr/>
          </p:nvSpPr>
          <p:spPr>
            <a:xfrm rot="20722433">
              <a:off x="14873330" y="4209940"/>
              <a:ext cx="1653826" cy="2038255"/>
            </a:xfrm>
            <a:custGeom>
              <a:avLst/>
              <a:gdLst/>
              <a:ahLst/>
              <a:cxnLst/>
              <a:rect l="l" t="t" r="r" b="b"/>
              <a:pathLst>
                <a:path w="2205101" h="2717673">
                  <a:moveTo>
                    <a:pt x="0" y="2717673"/>
                  </a:moveTo>
                  <a:lnTo>
                    <a:pt x="0" y="0"/>
                  </a:lnTo>
                  <a:lnTo>
                    <a:pt x="2205101" y="2717673"/>
                  </a:lnTo>
                  <a:close/>
                </a:path>
              </a:pathLst>
            </a:custGeom>
            <a:solidFill>
              <a:srgbClr val="EFBF60"/>
            </a:solidFill>
          </p:spPr>
        </p:sp>
        <p:sp>
          <p:nvSpPr>
            <p:cNvPr id="45" name="Freeform 45"/>
            <p:cNvSpPr/>
            <p:nvPr/>
          </p:nvSpPr>
          <p:spPr>
            <a:xfrm>
              <a:off x="14624160" y="2999620"/>
              <a:ext cx="2729366" cy="1034572"/>
            </a:xfrm>
            <a:custGeom>
              <a:avLst/>
              <a:gdLst/>
              <a:ahLst/>
              <a:cxnLst/>
              <a:rect l="l" t="t" r="r" b="b"/>
              <a:pathLst>
                <a:path w="2729366" h="1034572">
                  <a:moveTo>
                    <a:pt x="0" y="0"/>
                  </a:moveTo>
                  <a:lnTo>
                    <a:pt x="2729366" y="0"/>
                  </a:lnTo>
                  <a:lnTo>
                    <a:pt x="2729366" y="1034572"/>
                  </a:lnTo>
                  <a:lnTo>
                    <a:pt x="0" y="10345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47"/>
            <p:cNvSpPr/>
            <p:nvPr/>
          </p:nvSpPr>
          <p:spPr>
            <a:xfrm>
              <a:off x="15037800" y="3697482"/>
              <a:ext cx="1129570" cy="787527"/>
            </a:xfrm>
            <a:custGeom>
              <a:avLst/>
              <a:gdLst/>
              <a:ahLst/>
              <a:cxnLst/>
              <a:rect l="l" t="t" r="r" b="b"/>
              <a:pathLst>
                <a:path w="1506093" h="1050036">
                  <a:moveTo>
                    <a:pt x="0" y="1050036"/>
                  </a:moveTo>
                  <a:cubicBezTo>
                    <a:pt x="0" y="516128"/>
                    <a:pt x="707898" y="0"/>
                    <a:pt x="1265174" y="0"/>
                  </a:cubicBezTo>
                  <a:cubicBezTo>
                    <a:pt x="1349121" y="0"/>
                    <a:pt x="1430528" y="11557"/>
                    <a:pt x="1506093" y="36830"/>
                  </a:cubicBezTo>
                  <a:lnTo>
                    <a:pt x="1489964" y="84963"/>
                  </a:lnTo>
                  <a:cubicBezTo>
                    <a:pt x="1420241" y="61722"/>
                    <a:pt x="1344549" y="50673"/>
                    <a:pt x="1265174" y="50673"/>
                  </a:cubicBezTo>
                  <a:cubicBezTo>
                    <a:pt x="724535" y="50800"/>
                    <a:pt x="50800" y="554482"/>
                    <a:pt x="50800" y="1050036"/>
                  </a:cubicBezTo>
                  <a:close/>
                </a:path>
              </a:pathLst>
            </a:custGeom>
            <a:solidFill>
              <a:srgbClr val="212121"/>
            </a:solidFill>
          </p:spPr>
        </p:sp>
        <p:sp>
          <p:nvSpPr>
            <p:cNvPr id="49" name="Freeform 49"/>
            <p:cNvSpPr/>
            <p:nvPr/>
          </p:nvSpPr>
          <p:spPr>
            <a:xfrm rot="10800000">
              <a:off x="15583530" y="6424012"/>
              <a:ext cx="1129570" cy="787527"/>
            </a:xfrm>
            <a:custGeom>
              <a:avLst/>
              <a:gdLst/>
              <a:ahLst/>
              <a:cxnLst/>
              <a:rect l="l" t="t" r="r" b="b"/>
              <a:pathLst>
                <a:path w="1506093" h="1050036">
                  <a:moveTo>
                    <a:pt x="0" y="1050036"/>
                  </a:moveTo>
                  <a:cubicBezTo>
                    <a:pt x="0" y="516128"/>
                    <a:pt x="707898" y="0"/>
                    <a:pt x="1265174" y="0"/>
                  </a:cubicBezTo>
                  <a:cubicBezTo>
                    <a:pt x="1349121" y="0"/>
                    <a:pt x="1430528" y="11557"/>
                    <a:pt x="1506093" y="36830"/>
                  </a:cubicBezTo>
                  <a:lnTo>
                    <a:pt x="1489964" y="84963"/>
                  </a:lnTo>
                  <a:cubicBezTo>
                    <a:pt x="1420241" y="61722"/>
                    <a:pt x="1344549" y="50673"/>
                    <a:pt x="1265174" y="50673"/>
                  </a:cubicBezTo>
                  <a:cubicBezTo>
                    <a:pt x="724535" y="50800"/>
                    <a:pt x="50800" y="554482"/>
                    <a:pt x="50800" y="1050036"/>
                  </a:cubicBezTo>
                  <a:close/>
                </a:path>
              </a:pathLst>
            </a:custGeom>
            <a:solidFill>
              <a:srgbClr val="212121"/>
            </a:solidFill>
          </p:spPr>
        </p:sp>
        <p:sp>
          <p:nvSpPr>
            <p:cNvPr id="50" name="Freeform 50"/>
            <p:cNvSpPr/>
            <p:nvPr/>
          </p:nvSpPr>
          <p:spPr>
            <a:xfrm>
              <a:off x="14465775" y="6544397"/>
              <a:ext cx="1598868" cy="1500894"/>
            </a:xfrm>
            <a:custGeom>
              <a:avLst/>
              <a:gdLst/>
              <a:ahLst/>
              <a:cxnLst/>
              <a:rect l="l" t="t" r="r" b="b"/>
              <a:pathLst>
                <a:path w="1598868" h="1500894">
                  <a:moveTo>
                    <a:pt x="0" y="0"/>
                  </a:moveTo>
                  <a:lnTo>
                    <a:pt x="1598868" y="0"/>
                  </a:lnTo>
                  <a:lnTo>
                    <a:pt x="1598868" y="1500893"/>
                  </a:lnTo>
                  <a:lnTo>
                    <a:pt x="0" y="15008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p:cNvGrpSpPr/>
          <p:nvPr/>
        </p:nvGrpSpPr>
        <p:grpSpPr>
          <a:xfrm rot="5400000">
            <a:off x="16599600" y="6117978"/>
            <a:ext cx="252600" cy="8001000"/>
            <a:chOff x="0" y="0"/>
            <a:chExt cx="336800" cy="10668000"/>
          </a:xfrm>
          <a:solidFill>
            <a:srgbClr val="EFBF60"/>
          </a:solidFill>
        </p:grpSpPr>
        <p:sp>
          <p:nvSpPr>
            <p:cNvPr id="15" name="Freeform 4"/>
            <p:cNvSpPr/>
            <p:nvPr/>
          </p:nvSpPr>
          <p:spPr>
            <a:xfrm>
              <a:off x="0" y="0"/>
              <a:ext cx="336804" cy="10668000"/>
            </a:xfrm>
            <a:custGeom>
              <a:avLst/>
              <a:gdLst/>
              <a:ahLst/>
              <a:cxnLst/>
              <a:rect l="l" t="t" r="r" b="b"/>
              <a:pathLst>
                <a:path w="336804" h="10668000">
                  <a:moveTo>
                    <a:pt x="336804" y="0"/>
                  </a:moveTo>
                  <a:lnTo>
                    <a:pt x="0" y="0"/>
                  </a:lnTo>
                  <a:lnTo>
                    <a:pt x="0" y="10668000"/>
                  </a:lnTo>
                  <a:lnTo>
                    <a:pt x="336804" y="10668000"/>
                  </a:lnTo>
                  <a:lnTo>
                    <a:pt x="336804" y="0"/>
                  </a:lnTo>
                </a:path>
              </a:pathLst>
            </a:custGeom>
            <a:grpFill/>
          </p:spPr>
        </p:sp>
      </p:grpSp>
      <p:sp>
        <p:nvSpPr>
          <p:cNvPr id="20" name="Rectangle 19"/>
          <p:cNvSpPr/>
          <p:nvPr/>
        </p:nvSpPr>
        <p:spPr>
          <a:xfrm>
            <a:off x="228600" y="-42170"/>
            <a:ext cx="16687800" cy="830997"/>
          </a:xfrm>
          <a:prstGeom prst="rect">
            <a:avLst/>
          </a:prstGeom>
        </p:spPr>
        <p:txBody>
          <a:bodyPr wrap="square">
            <a:spAutoFit/>
          </a:bodyPr>
          <a:lstStyle/>
          <a:p>
            <a:pPr lvl="0" algn="ctr" defTabSz="1828800">
              <a:buClr>
                <a:srgbClr val="000000"/>
              </a:buClr>
              <a:defRPr/>
            </a:pPr>
            <a:r>
              <a:rPr lang="en-US" sz="4800" b="1" kern="100">
                <a:solidFill>
                  <a:srgbClr val="193AFB"/>
                </a:solidFill>
                <a:latin typeface="Times New Roman" panose="02020603050405020304" pitchFamily="18" charset="0"/>
                <a:ea typeface="Aptos"/>
                <a:cs typeface="Times New Roman" panose="02020603050405020304" pitchFamily="18" charset="0"/>
                <a:sym typeface="Arial"/>
              </a:rPr>
              <a:t>Tạo lập hình cầu, mặt cầu và các yếu tố của nó </a:t>
            </a:r>
            <a:endParaRPr kumimoji="0" lang="en-US" sz="4800" b="0" i="0" u="none" strike="noStrike" kern="100" cap="none" spc="0" normalizeH="0" baseline="0" noProof="0">
              <a:ln>
                <a:noFill/>
              </a:ln>
              <a:solidFill>
                <a:srgbClr val="193AFB"/>
              </a:solidFill>
              <a:effectLst/>
              <a:uLnTx/>
              <a:uFillTx/>
              <a:latin typeface="Times New Roman" panose="02020603050405020304" pitchFamily="18" charset="0"/>
              <a:ea typeface="Aptos"/>
              <a:cs typeface="Times New Roman" panose="02020603050405020304" pitchFamily="18" charset="0"/>
              <a:sym typeface="Arial"/>
            </a:endParaRPr>
          </a:p>
        </p:txBody>
      </p:sp>
      <p:grpSp>
        <p:nvGrpSpPr>
          <p:cNvPr id="6" name="Group 5"/>
          <p:cNvGrpSpPr/>
          <p:nvPr/>
        </p:nvGrpSpPr>
        <p:grpSpPr>
          <a:xfrm>
            <a:off x="202096" y="736526"/>
            <a:ext cx="18350538" cy="8957152"/>
            <a:chOff x="290328" y="660326"/>
            <a:chExt cx="18350538" cy="8957152"/>
          </a:xfrm>
        </p:grpSpPr>
        <p:sp>
          <p:nvSpPr>
            <p:cNvPr id="3" name="Rectangle 2"/>
            <p:cNvSpPr/>
            <p:nvPr/>
          </p:nvSpPr>
          <p:spPr>
            <a:xfrm>
              <a:off x="290328" y="660326"/>
              <a:ext cx="17289318" cy="2189895"/>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800">
                  <a:latin typeface="+mj-lt"/>
                </a:rPr>
                <a:t>Khi quay nửa đường tròn quanh đường kính AB cố</a:t>
              </a:r>
              <a:r>
                <a:rPr lang="en-US" sz="4800">
                  <a:latin typeface="+mj-lt"/>
                </a:rPr>
                <a:t> </a:t>
              </a:r>
              <a:r>
                <a:rPr lang="vi-VN" sz="4800">
                  <a:latin typeface="+mj-lt"/>
                </a:rPr>
                <a:t>định của nó, ta được một mặt cầu.</a:t>
              </a:r>
              <a:endParaRPr lang="en-US" sz="480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432" y="2705100"/>
              <a:ext cx="8951434" cy="5545693"/>
            </a:xfrm>
            <a:prstGeom prst="rect">
              <a:avLst/>
            </a:prstGeom>
          </p:spPr>
        </p:pic>
        <p:sp>
          <p:nvSpPr>
            <p:cNvPr id="5" name="Rectangle 4"/>
            <p:cNvSpPr/>
            <p:nvPr/>
          </p:nvSpPr>
          <p:spPr>
            <a:xfrm>
              <a:off x="324540" y="3009900"/>
              <a:ext cx="8951434" cy="660757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800">
                  <a:solidFill>
                    <a:prstClr val="black"/>
                  </a:solidFill>
                  <a:latin typeface="Times New Roman" panose="02020603050405020304" pitchFamily="18" charset="0"/>
                  <a:cs typeface="Times New Roman" panose="02020603050405020304" pitchFamily="18" charset="0"/>
                </a:rPr>
                <a:t>Khi </a:t>
              </a:r>
              <a:r>
                <a:rPr lang="vi-VN" sz="4800">
                  <a:latin typeface="Times New Roman" panose="02020603050405020304" pitchFamily="18" charset="0"/>
                  <a:cs typeface="Times New Roman" panose="02020603050405020304" pitchFamily="18" charset="0"/>
                </a:rPr>
                <a:t>quay nửa hình tròn quanh đường kính AB cố định</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của nó, ta được một hình cầu.</a:t>
              </a:r>
              <a:endParaRPr lang="en-US" sz="4800">
                <a:latin typeface="Times New Roman" panose="02020603050405020304" pitchFamily="18" charset="0"/>
                <a:cs typeface="Times New Roman" panose="02020603050405020304" pitchFamily="18" charset="0"/>
              </a:endParaRPr>
            </a:p>
            <a:p>
              <a:pPr lvl="0" algn="just">
                <a:lnSpc>
                  <a:spcPct val="150000"/>
                </a:lnSpc>
              </a:pPr>
              <a:r>
                <a:rPr lang="en-US"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Tâm và bán kính của nửa đường tròn (hình tròn) cũng là tâm và bán kính của mặt cầu</a:t>
              </a:r>
              <a:r>
                <a:rPr lang="en-US"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(hình cầu).</a:t>
              </a:r>
              <a:endParaRPr lang="en-US" sz="4800">
                <a:solidFill>
                  <a:prstClr val="black"/>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5BD034DD-A344-B354-7341-3673C4D1A3E2}"/>
              </a:ext>
            </a:extLst>
          </p:cNvPr>
          <p:cNvSpPr/>
          <p:nvPr/>
        </p:nvSpPr>
        <p:spPr>
          <a:xfrm>
            <a:off x="14475210" y="-68320"/>
            <a:ext cx="2971800" cy="830997"/>
          </a:xfrm>
          <a:prstGeom prst="rect">
            <a:avLst/>
          </a:prstGeom>
        </p:spPr>
        <p:txBody>
          <a:bodyPr wrap="square">
            <a:spAutoFit/>
          </a:bodyPr>
          <a:lstStyle/>
          <a:p>
            <a:pPr lvl="0" algn="ctr" defTabSz="1828800">
              <a:buClr>
                <a:srgbClr val="000000"/>
              </a:buClr>
              <a:defRPr/>
            </a:pPr>
            <a:r>
              <a:rPr lang="en-US" sz="4800" b="1" kern="100">
                <a:solidFill>
                  <a:srgbClr val="193AFB"/>
                </a:solidFill>
                <a:latin typeface="Times New Roman" panose="02020603050405020304" pitchFamily="18" charset="0"/>
                <a:ea typeface="Aptos"/>
                <a:cs typeface="Times New Roman" panose="02020603050405020304" pitchFamily="18" charset="0"/>
                <a:sym typeface="Arial"/>
              </a:rPr>
              <a:t> (sgk/101) </a:t>
            </a:r>
            <a:endParaRPr kumimoji="0" lang="en-US" sz="4800" b="0" i="0" u="none" strike="noStrike" kern="100" cap="none" spc="0" normalizeH="0" baseline="0" noProof="0">
              <a:ln>
                <a:noFill/>
              </a:ln>
              <a:solidFill>
                <a:srgbClr val="193AFB"/>
              </a:solidFill>
              <a:effectLst/>
              <a:uLnTx/>
              <a:uFillTx/>
              <a:latin typeface="Times New Roman" panose="02020603050405020304" pitchFamily="18" charset="0"/>
              <a:ea typeface="Aptos"/>
              <a:cs typeface="Times New Roman" panose="02020603050405020304" pitchFamily="18" charset="0"/>
              <a:sym typeface="Arial"/>
            </a:endParaRPr>
          </a:p>
        </p:txBody>
      </p:sp>
    </p:spTree>
    <p:extLst>
      <p:ext uri="{BB962C8B-B14F-4D97-AF65-F5344CB8AC3E}">
        <p14:creationId xmlns:p14="http://schemas.microsoft.com/office/powerpoint/2010/main" val="6140573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F9EB-BF58-5DDE-B7E0-E619F0874CC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AC9F683-33EC-3732-DFC3-CA0259257487}"/>
              </a:ext>
            </a:extLst>
          </p:cNvPr>
          <p:cNvSpPr/>
          <p:nvPr/>
        </p:nvSpPr>
        <p:spPr>
          <a:xfrm>
            <a:off x="228600" y="97071"/>
            <a:ext cx="16687800" cy="830997"/>
          </a:xfrm>
          <a:prstGeom prst="rect">
            <a:avLst/>
          </a:prstGeom>
        </p:spPr>
        <p:txBody>
          <a:bodyPr wrap="square">
            <a:spAutoFit/>
          </a:bodyPr>
          <a:lstStyle/>
          <a:p>
            <a:pPr lvl="0" algn="ctr" defTabSz="1828800">
              <a:buClr>
                <a:srgbClr val="000000"/>
              </a:buClr>
              <a:defRPr/>
            </a:pPr>
            <a:r>
              <a:rPr lang="en-US" sz="4800" b="1" kern="100">
                <a:solidFill>
                  <a:srgbClr val="193AFB"/>
                </a:solidFill>
                <a:latin typeface="Times New Roman" panose="02020603050405020304" pitchFamily="18" charset="0"/>
                <a:ea typeface="Aptos"/>
                <a:cs typeface="Times New Roman" panose="02020603050405020304" pitchFamily="18" charset="0"/>
                <a:sym typeface="Arial"/>
              </a:rPr>
              <a:t>Tạo lập hình cầu, mặt cầu và các yếu tố của nó </a:t>
            </a:r>
            <a:endParaRPr kumimoji="0" lang="en-US" sz="4800" b="0" i="0" u="none" strike="noStrike" kern="100" cap="none" spc="0" normalizeH="0" baseline="0" noProof="0">
              <a:ln>
                <a:noFill/>
              </a:ln>
              <a:solidFill>
                <a:srgbClr val="193AFB"/>
              </a:solidFill>
              <a:effectLst/>
              <a:uLnTx/>
              <a:uFillTx/>
              <a:latin typeface="Times New Roman" panose="02020603050405020304" pitchFamily="18" charset="0"/>
              <a:ea typeface="Aptos"/>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FBED5B5D-7CBF-E167-0872-CE9541404355}"/>
              </a:ext>
            </a:extLst>
          </p:cNvPr>
          <p:cNvGrpSpPr/>
          <p:nvPr/>
        </p:nvGrpSpPr>
        <p:grpSpPr>
          <a:xfrm>
            <a:off x="0" y="960871"/>
            <a:ext cx="18297144" cy="9119647"/>
            <a:chOff x="185832" y="1681839"/>
            <a:chExt cx="18561911" cy="9119647"/>
          </a:xfrm>
        </p:grpSpPr>
        <p:sp>
          <p:nvSpPr>
            <p:cNvPr id="3" name="Rectangle 2">
              <a:extLst>
                <a:ext uri="{FF2B5EF4-FFF2-40B4-BE49-F238E27FC236}">
                  <a16:creationId xmlns:a16="http://schemas.microsoft.com/office/drawing/2014/main" id="{2B7CCC98-F9E4-D73B-D240-AC369C7F6000}"/>
                </a:ext>
              </a:extLst>
            </p:cNvPr>
            <p:cNvSpPr/>
            <p:nvPr/>
          </p:nvSpPr>
          <p:spPr>
            <a:xfrm>
              <a:off x="185832" y="1681839"/>
              <a:ext cx="18249987" cy="227729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5000">
                  <a:latin typeface="+mj-lt"/>
                </a:rPr>
                <a:t>Khi </a:t>
              </a:r>
              <a:r>
                <a:rPr lang="en-US" sz="5000">
                  <a:latin typeface="+mj-lt"/>
                </a:rPr>
                <a:t>…………………………….. </a:t>
              </a:r>
              <a:r>
                <a:rPr lang="vi-VN" sz="5000">
                  <a:latin typeface="+mj-lt"/>
                </a:rPr>
                <a:t>quanh đường kính </a:t>
              </a:r>
              <a:r>
                <a:rPr lang="en-US" sz="5000">
                  <a:latin typeface="Times New Roman" panose="02020603050405020304" pitchFamily="18" charset="0"/>
                  <a:cs typeface="Times New Roman" panose="02020603050405020304" pitchFamily="18" charset="0"/>
                </a:rPr>
                <a:t>cố định </a:t>
              </a:r>
              <a:r>
                <a:rPr lang="vi-VN" sz="5000">
                  <a:latin typeface="+mj-lt"/>
                </a:rPr>
                <a:t>của nó, ta được một </a:t>
              </a:r>
              <a:r>
                <a:rPr lang="vi-VN" sz="5000">
                  <a:solidFill>
                    <a:srgbClr val="FF0000"/>
                  </a:solidFill>
                  <a:latin typeface="+mj-lt"/>
                </a:rPr>
                <a:t>mặt cầu.</a:t>
              </a:r>
              <a:endParaRPr lang="en-US" sz="5000">
                <a:solidFill>
                  <a:srgbClr val="FF0000"/>
                </a:solidFill>
                <a:latin typeface="+mj-lt"/>
              </a:endParaRPr>
            </a:p>
          </p:txBody>
        </p:sp>
        <p:pic>
          <p:nvPicPr>
            <p:cNvPr id="4" name="Picture 3">
              <a:extLst>
                <a:ext uri="{FF2B5EF4-FFF2-40B4-BE49-F238E27FC236}">
                  <a16:creationId xmlns:a16="http://schemas.microsoft.com/office/drawing/2014/main" id="{53DB0D99-A4E4-56F5-83D2-42EBEBF31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386" y="5719250"/>
              <a:ext cx="8203357" cy="5082236"/>
            </a:xfrm>
            <a:prstGeom prst="rect">
              <a:avLst/>
            </a:prstGeom>
          </p:spPr>
        </p:pic>
      </p:grpSp>
      <p:sp>
        <p:nvSpPr>
          <p:cNvPr id="7" name="Rectangle 6">
            <a:extLst>
              <a:ext uri="{FF2B5EF4-FFF2-40B4-BE49-F238E27FC236}">
                <a16:creationId xmlns:a16="http://schemas.microsoft.com/office/drawing/2014/main" id="{E9617D16-90EA-F24D-0803-A991E514209E}"/>
              </a:ext>
            </a:extLst>
          </p:cNvPr>
          <p:cNvSpPr/>
          <p:nvPr/>
        </p:nvSpPr>
        <p:spPr>
          <a:xfrm>
            <a:off x="1600200" y="960619"/>
            <a:ext cx="5631092" cy="2189895"/>
          </a:xfrm>
          <a:prstGeom prst="rect">
            <a:avLst/>
          </a:prstGeom>
        </p:spPr>
        <p:txBody>
          <a:bodyPr wrap="square">
            <a:spAutoFit/>
          </a:bodyPr>
          <a:lstStyle/>
          <a:p>
            <a:pPr algn="just">
              <a:lnSpc>
                <a:spcPct val="150000"/>
              </a:lnSpc>
            </a:pPr>
            <a:r>
              <a:rPr lang="vi-VN" sz="4800">
                <a:latin typeface="+mj-lt"/>
              </a:rPr>
              <a:t> </a:t>
            </a:r>
            <a:r>
              <a:rPr lang="vi-VN" sz="4800">
                <a:solidFill>
                  <a:srgbClr val="FF0000"/>
                </a:solidFill>
                <a:latin typeface="+mj-lt"/>
              </a:rPr>
              <a:t>quay nửa đường tròn</a:t>
            </a:r>
            <a:r>
              <a:rPr lang="en-US" sz="4800">
                <a:solidFill>
                  <a:srgbClr val="FF0000"/>
                </a:solidFill>
                <a:latin typeface="+mj-lt"/>
              </a:rPr>
              <a:t>     </a:t>
            </a:r>
          </a:p>
          <a:p>
            <a:pPr algn="just">
              <a:lnSpc>
                <a:spcPct val="150000"/>
              </a:lnSpc>
            </a:pPr>
            <a:r>
              <a:rPr lang="en-US" sz="4800">
                <a:solidFill>
                  <a:srgbClr val="FF0000"/>
                </a:solidFill>
                <a:latin typeface="+mj-lt"/>
              </a:rPr>
              <a:t>    </a:t>
            </a:r>
            <a:r>
              <a:rPr lang="vi-VN" sz="4800">
                <a:solidFill>
                  <a:srgbClr val="FF0000"/>
                </a:solidFill>
                <a:latin typeface="+mj-lt"/>
              </a:rPr>
              <a:t> </a:t>
            </a:r>
            <a:endParaRPr lang="en-US" sz="4800">
              <a:latin typeface="+mj-lt"/>
            </a:endParaRPr>
          </a:p>
        </p:txBody>
      </p:sp>
      <p:sp>
        <p:nvSpPr>
          <p:cNvPr id="5" name="Rectangle 4">
            <a:extLst>
              <a:ext uri="{FF2B5EF4-FFF2-40B4-BE49-F238E27FC236}">
                <a16:creationId xmlns:a16="http://schemas.microsoft.com/office/drawing/2014/main" id="{28F23A63-05F4-9841-797A-84F57882825F}"/>
              </a:ext>
            </a:extLst>
          </p:cNvPr>
          <p:cNvSpPr/>
          <p:nvPr/>
        </p:nvSpPr>
        <p:spPr>
          <a:xfrm>
            <a:off x="-11181" y="3238161"/>
            <a:ext cx="18245996" cy="3375924"/>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5000">
                <a:solidFill>
                  <a:prstClr val="black"/>
                </a:solidFill>
                <a:latin typeface="Times New Roman" panose="02020603050405020304" pitchFamily="18" charset="0"/>
                <a:cs typeface="Times New Roman" panose="02020603050405020304" pitchFamily="18" charset="0"/>
              </a:rPr>
              <a:t>Khi</a:t>
            </a:r>
            <a:r>
              <a:rPr lang="en-US" sz="5000">
                <a:solidFill>
                  <a:prstClr val="black"/>
                </a:solidFill>
                <a:latin typeface="Times New Roman" panose="02020603050405020304" pitchFamily="18" charset="0"/>
                <a:cs typeface="Times New Roman" panose="02020603050405020304" pitchFamily="18" charset="0"/>
              </a:rPr>
              <a:t>……………………</a:t>
            </a:r>
            <a:r>
              <a:rPr lang="vi-VN" sz="5000">
                <a:solidFill>
                  <a:prstClr val="black"/>
                </a:solidFill>
                <a:latin typeface="Times New Roman" panose="02020603050405020304" pitchFamily="18" charset="0"/>
                <a:cs typeface="Times New Roman" panose="02020603050405020304" pitchFamily="18" charset="0"/>
              </a:rPr>
              <a:t>quanh đường kính</a:t>
            </a:r>
            <a:r>
              <a:rPr lang="en-US" sz="5000">
                <a:solidFill>
                  <a:prstClr val="black"/>
                </a:solidFill>
                <a:latin typeface="Times New Roman" panose="02020603050405020304" pitchFamily="18" charset="0"/>
                <a:cs typeface="Times New Roman" panose="02020603050405020304" pitchFamily="18" charset="0"/>
              </a:rPr>
              <a:t> </a:t>
            </a:r>
            <a:r>
              <a:rPr lang="en-US" sz="5000">
                <a:latin typeface="Times New Roman" panose="02020603050405020304" pitchFamily="18" charset="0"/>
                <a:cs typeface="Times New Roman" panose="02020603050405020304" pitchFamily="18" charset="0"/>
              </a:rPr>
              <a:t>cố định </a:t>
            </a:r>
            <a:r>
              <a:rPr lang="vi-VN" sz="5000">
                <a:solidFill>
                  <a:prstClr val="black"/>
                </a:solidFill>
                <a:latin typeface="Times New Roman" panose="02020603050405020304" pitchFamily="18" charset="0"/>
                <a:cs typeface="Times New Roman" panose="02020603050405020304" pitchFamily="18" charset="0"/>
              </a:rPr>
              <a:t>của nó, ta được một </a:t>
            </a:r>
            <a:r>
              <a:rPr lang="vi-VN" sz="5000">
                <a:solidFill>
                  <a:srgbClr val="FF0000"/>
                </a:solidFill>
                <a:latin typeface="Times New Roman" panose="02020603050405020304" pitchFamily="18" charset="0"/>
                <a:cs typeface="Times New Roman" panose="02020603050405020304" pitchFamily="18" charset="0"/>
              </a:rPr>
              <a:t>hình cầu.</a:t>
            </a:r>
            <a:endParaRPr lang="en-US" sz="5000">
              <a:solidFill>
                <a:srgbClr val="FF0000"/>
              </a:solidFill>
              <a:latin typeface="Times New Roman" panose="02020603050405020304" pitchFamily="18" charset="0"/>
              <a:cs typeface="Times New Roman" panose="02020603050405020304" pitchFamily="18" charset="0"/>
            </a:endParaRPr>
          </a:p>
          <a:p>
            <a:pPr lvl="0" algn="just">
              <a:lnSpc>
                <a:spcPct val="150000"/>
              </a:lnSpc>
            </a:pPr>
            <a:endParaRPr lang="en-US" sz="480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0F58152-A38B-34EB-3E7F-5DB8D5F52FD2}"/>
              </a:ext>
            </a:extLst>
          </p:cNvPr>
          <p:cNvSpPr/>
          <p:nvPr/>
        </p:nvSpPr>
        <p:spPr>
          <a:xfrm>
            <a:off x="1824946" y="3238161"/>
            <a:ext cx="5181600" cy="2175596"/>
          </a:xfrm>
          <a:prstGeom prst="rect">
            <a:avLst/>
          </a:prstGeom>
        </p:spPr>
        <p:txBody>
          <a:bodyPr wrap="square">
            <a:spAutoFit/>
          </a:bodyPr>
          <a:lstStyle/>
          <a:p>
            <a:pPr lvl="0" algn="just">
              <a:lnSpc>
                <a:spcPct val="150000"/>
              </a:lnSpc>
            </a:pPr>
            <a:r>
              <a:rPr lang="vi-VN" sz="4800">
                <a:solidFill>
                  <a:srgbClr val="FF0000"/>
                </a:solidFill>
                <a:latin typeface="Times New Roman" panose="02020603050405020304" pitchFamily="18" charset="0"/>
                <a:cs typeface="Times New Roman" panose="02020603050405020304" pitchFamily="18" charset="0"/>
              </a:rPr>
              <a:t>quay nửa hình tròn </a:t>
            </a:r>
            <a:endParaRPr lang="en-US" sz="4800">
              <a:solidFill>
                <a:srgbClr val="FF0000"/>
              </a:solidFill>
              <a:latin typeface="Times New Roman" panose="02020603050405020304" pitchFamily="18" charset="0"/>
              <a:cs typeface="Times New Roman" panose="02020603050405020304" pitchFamily="18" charset="0"/>
            </a:endParaRPr>
          </a:p>
          <a:p>
            <a:pPr lvl="0" algn="just">
              <a:lnSpc>
                <a:spcPct val="150000"/>
              </a:lnSpc>
            </a:pPr>
            <a:endParaRPr lang="en-US" sz="480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8C350F4-82BD-FC69-DFAF-D937E692499A}"/>
              </a:ext>
            </a:extLst>
          </p:cNvPr>
          <p:cNvSpPr/>
          <p:nvPr/>
        </p:nvSpPr>
        <p:spPr>
          <a:xfrm>
            <a:off x="228600" y="5572454"/>
            <a:ext cx="11575722" cy="3283591"/>
          </a:xfrm>
          <a:prstGeom prst="rect">
            <a:avLst/>
          </a:prstGeom>
        </p:spPr>
        <p:txBody>
          <a:bodyPr wrap="square">
            <a:spAutoFit/>
          </a:bodyPr>
          <a:lstStyle/>
          <a:p>
            <a:pPr lvl="0" algn="just">
              <a:lnSpc>
                <a:spcPct val="150000"/>
              </a:lnSpc>
            </a:pPr>
            <a:r>
              <a:rPr lang="en-US"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Tâm và bán kính của nửa đường tròn </a:t>
            </a:r>
            <a:endParaRPr lang="en-US" sz="480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vi-VN" sz="4800">
                <a:solidFill>
                  <a:prstClr val="black"/>
                </a:solidFill>
                <a:latin typeface="Times New Roman" panose="02020603050405020304" pitchFamily="18" charset="0"/>
                <a:cs typeface="Times New Roman" panose="02020603050405020304" pitchFamily="18" charset="0"/>
              </a:rPr>
              <a:t>(hình tròn) </a:t>
            </a:r>
            <a:r>
              <a:rPr lang="en-US"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tâm và bán kính của </a:t>
            </a:r>
            <a:endParaRPr lang="en-US" sz="480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vi-VN" sz="4800">
                <a:solidFill>
                  <a:prstClr val="black"/>
                </a:solidFill>
                <a:latin typeface="Times New Roman" panose="02020603050405020304" pitchFamily="18" charset="0"/>
                <a:cs typeface="Times New Roman" panose="02020603050405020304" pitchFamily="18" charset="0"/>
              </a:rPr>
              <a:t>mặt cầu</a:t>
            </a:r>
            <a:r>
              <a:rPr lang="en-US"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(hình cầu).</a:t>
            </a:r>
            <a:endParaRPr lang="en-US" sz="480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BCC208C-1D9E-58A5-FEF1-3EAF5319DC99}"/>
              </a:ext>
            </a:extLst>
          </p:cNvPr>
          <p:cNvSpPr/>
          <p:nvPr/>
        </p:nvSpPr>
        <p:spPr>
          <a:xfrm>
            <a:off x="2799806" y="6680450"/>
            <a:ext cx="2300004" cy="1067600"/>
          </a:xfrm>
          <a:prstGeom prst="rect">
            <a:avLst/>
          </a:prstGeom>
        </p:spPr>
        <p:txBody>
          <a:bodyPr wrap="square">
            <a:spAutoFit/>
          </a:bodyPr>
          <a:lstStyle/>
          <a:p>
            <a:pPr lvl="0" algn="just">
              <a:lnSpc>
                <a:spcPct val="150000"/>
              </a:lnSpc>
            </a:pPr>
            <a:r>
              <a:rPr lang="vi-VN" sz="4800">
                <a:solidFill>
                  <a:prstClr val="black"/>
                </a:solidFill>
                <a:latin typeface="Times New Roman" panose="02020603050405020304" pitchFamily="18" charset="0"/>
                <a:cs typeface="Times New Roman" panose="02020603050405020304" pitchFamily="18" charset="0"/>
              </a:rPr>
              <a:t> </a:t>
            </a:r>
            <a:r>
              <a:rPr lang="vi-VN" sz="4800">
                <a:solidFill>
                  <a:srgbClr val="FF0000"/>
                </a:solidFill>
                <a:latin typeface="Times New Roman" panose="02020603050405020304" pitchFamily="18" charset="0"/>
                <a:cs typeface="Times New Roman" panose="02020603050405020304" pitchFamily="18" charset="0"/>
              </a:rPr>
              <a:t>cũng là </a:t>
            </a:r>
            <a:endParaRPr lang="en-US" sz="4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779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4" name="Rectangle 33"/>
          <p:cNvSpPr/>
          <p:nvPr/>
        </p:nvSpPr>
        <p:spPr>
          <a:xfrm>
            <a:off x="0" y="0"/>
            <a:ext cx="18288000" cy="2213522"/>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6232396" y="1553085"/>
            <a:ext cx="3542339" cy="2136556"/>
            <a:chOff x="903659" y="590139"/>
            <a:chExt cx="3432866" cy="1472411"/>
          </a:xfrm>
        </p:grpSpPr>
        <p:pic>
          <p:nvPicPr>
            <p:cNvPr id="16" name="Picture 15"/>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36692" y="590139"/>
              <a:ext cx="2999833" cy="1472411"/>
            </a:xfrm>
            <a:prstGeom prst="rect">
              <a:avLst/>
            </a:prstGeom>
          </p:spPr>
        </p:pic>
        <p:sp>
          <p:nvSpPr>
            <p:cNvPr id="17" name="TextBox 16"/>
            <p:cNvSpPr txBox="1"/>
            <p:nvPr/>
          </p:nvSpPr>
          <p:spPr>
            <a:xfrm>
              <a:off x="903659" y="811140"/>
              <a:ext cx="3432866" cy="66948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Trả lời</a:t>
              </a:r>
              <a:endParaRPr kumimoji="0" lang="en-US" sz="5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 name="Rectangle 2"/>
          <p:cNvSpPr/>
          <p:nvPr/>
        </p:nvSpPr>
        <p:spPr>
          <a:xfrm>
            <a:off x="322214" y="3473327"/>
            <a:ext cx="16797654" cy="2435988"/>
          </a:xfrm>
          <a:prstGeom prst="rect">
            <a:avLst/>
          </a:prstGeom>
        </p:spPr>
        <p:txBody>
          <a:bodyPr wrap="square">
            <a:spAutoFit/>
          </a:bodyPr>
          <a:lstStyle/>
          <a:p>
            <a:pPr algn="just">
              <a:lnSpc>
                <a:spcPct val="150000"/>
              </a:lnSpc>
              <a:spcBef>
                <a:spcPts val="300"/>
              </a:spcBef>
              <a:spcAft>
                <a:spcPts val="300"/>
              </a:spcAft>
              <a:tabLst>
                <a:tab pos="2719705" algn="l"/>
              </a:tabLst>
            </a:pPr>
            <a:r>
              <a:rPr lang="en-US" sz="5400">
                <a:latin typeface="Times New Roman" panose="02020603050405020304" pitchFamily="18" charset="0"/>
                <a:ea typeface="Malgun Gothic" panose="020B0503020000020004" pitchFamily="34" charset="-127"/>
                <a:cs typeface="Times New Roman" panose="02020603050405020304" pitchFamily="18" charset="0"/>
              </a:rPr>
              <a:t>Một vài hình ảnh của hình cầu, mặt cầu trong thực tế là: Trái Đất, quả bóng chuyền, đèn gắn tường,...</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1762806" y="118098"/>
            <a:ext cx="16215388" cy="1189493"/>
          </a:xfrm>
          <a:prstGeom prst="rect">
            <a:avLst/>
          </a:prstGeom>
        </p:spPr>
        <p:txBody>
          <a:bodyPr wrap="square">
            <a:spAutoFit/>
          </a:bodyPr>
          <a:lstStyle/>
          <a:p>
            <a:pPr lvl="0" algn="ctr">
              <a:lnSpc>
                <a:spcPct val="150000"/>
              </a:lnSpc>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một vài hình ảnh của hình cầu, mặt cầu trong thực tế.</a:t>
            </a:r>
            <a:endParaRPr kumimoji="0" lang="vi-VN" sz="5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137" y="6301163"/>
            <a:ext cx="12873726" cy="3867739"/>
          </a:xfrm>
          <a:prstGeom prst="rect">
            <a:avLst/>
          </a:prstGeom>
        </p:spPr>
      </p:pic>
      <p:sp>
        <p:nvSpPr>
          <p:cNvPr id="2" name="Freeform 6">
            <a:extLst>
              <a:ext uri="{FF2B5EF4-FFF2-40B4-BE49-F238E27FC236}">
                <a16:creationId xmlns:a16="http://schemas.microsoft.com/office/drawing/2014/main" id="{0C95142C-5094-D152-922C-25DE20C22667}"/>
              </a:ext>
            </a:extLst>
          </p:cNvPr>
          <p:cNvSpPr/>
          <p:nvPr/>
        </p:nvSpPr>
        <p:spPr>
          <a:xfrm>
            <a:off x="329990" y="350426"/>
            <a:ext cx="1271185" cy="990600"/>
          </a:xfrm>
          <a:custGeom>
            <a:avLst/>
            <a:gdLst/>
            <a:ahLst/>
            <a:cxnLst/>
            <a:rect l="l" t="t" r="r" b="b"/>
            <a:pathLst>
              <a:path w="2871181" h="2619953">
                <a:moveTo>
                  <a:pt x="0" y="0"/>
                </a:moveTo>
                <a:lnTo>
                  <a:pt x="2871181" y="0"/>
                </a:lnTo>
                <a:lnTo>
                  <a:pt x="2871181" y="2619953"/>
                </a:lnTo>
                <a:lnTo>
                  <a:pt x="0" y="2619953"/>
                </a:lnTo>
                <a:lnTo>
                  <a:pt x="0" y="0"/>
                </a:lnTo>
                <a:close/>
              </a:path>
            </a:pathLst>
          </a:custGeom>
          <a:blipFill>
            <a:blip r:embed="rId6"/>
            <a:stretch>
              <a:fillRect/>
            </a:stretch>
          </a:blipFill>
        </p:spPr>
      </p:sp>
    </p:spTree>
    <p:extLst>
      <p:ext uri="{BB962C8B-B14F-4D97-AF65-F5344CB8AC3E}">
        <p14:creationId xmlns:p14="http://schemas.microsoft.com/office/powerpoint/2010/main" val="26052126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967D-93CC-A604-091B-0F65A8FC20F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51EC7F25-3D6C-2B16-D458-1D37FEC09BC7}"/>
              </a:ext>
            </a:extLst>
          </p:cNvPr>
          <p:cNvSpPr/>
          <p:nvPr/>
        </p:nvSpPr>
        <p:spPr>
          <a:xfrm>
            <a:off x="0" y="0"/>
            <a:ext cx="18288000" cy="2213522"/>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6F74C6FE-B45C-2402-5115-66B237B0ECB9}"/>
              </a:ext>
            </a:extLst>
          </p:cNvPr>
          <p:cNvGrpSpPr/>
          <p:nvPr/>
        </p:nvGrpSpPr>
        <p:grpSpPr>
          <a:xfrm>
            <a:off x="6373008" y="1162715"/>
            <a:ext cx="3542339" cy="2136556"/>
            <a:chOff x="903659" y="590139"/>
            <a:chExt cx="3432866" cy="1472411"/>
          </a:xfrm>
        </p:grpSpPr>
        <p:pic>
          <p:nvPicPr>
            <p:cNvPr id="16" name="Picture 15">
              <a:extLst>
                <a:ext uri="{FF2B5EF4-FFF2-40B4-BE49-F238E27FC236}">
                  <a16:creationId xmlns:a16="http://schemas.microsoft.com/office/drawing/2014/main" id="{250A87B2-F895-6A56-3300-F9BBEE60A242}"/>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36692" y="590139"/>
              <a:ext cx="2999833" cy="1472411"/>
            </a:xfrm>
            <a:prstGeom prst="rect">
              <a:avLst/>
            </a:prstGeom>
          </p:spPr>
        </p:pic>
        <p:sp>
          <p:nvSpPr>
            <p:cNvPr id="17" name="TextBox 16">
              <a:extLst>
                <a:ext uri="{FF2B5EF4-FFF2-40B4-BE49-F238E27FC236}">
                  <a16:creationId xmlns:a16="http://schemas.microsoft.com/office/drawing/2014/main" id="{277F4549-6467-A01F-5D84-B67B5050670A}"/>
                </a:ext>
              </a:extLst>
            </p:cNvPr>
            <p:cNvSpPr txBox="1"/>
            <p:nvPr/>
          </p:nvSpPr>
          <p:spPr>
            <a:xfrm>
              <a:off x="903659" y="811140"/>
              <a:ext cx="3432866" cy="66948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Trả lời</a:t>
              </a:r>
              <a:endParaRPr kumimoji="0" lang="en-US" sz="5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 name="Rectangle 2">
            <a:extLst>
              <a:ext uri="{FF2B5EF4-FFF2-40B4-BE49-F238E27FC236}">
                <a16:creationId xmlns:a16="http://schemas.microsoft.com/office/drawing/2014/main" id="{D3F7A7A9-C228-2559-94EE-037B808837A5}"/>
              </a:ext>
            </a:extLst>
          </p:cNvPr>
          <p:cNvSpPr/>
          <p:nvPr/>
        </p:nvSpPr>
        <p:spPr>
          <a:xfrm>
            <a:off x="344442" y="3128882"/>
            <a:ext cx="17813386" cy="2435988"/>
          </a:xfrm>
          <a:prstGeom prst="rect">
            <a:avLst/>
          </a:prstGeom>
        </p:spPr>
        <p:txBody>
          <a:bodyPr wrap="square">
            <a:spAutoFit/>
          </a:bodyPr>
          <a:lstStyle/>
          <a:p>
            <a:pPr algn="just">
              <a:lnSpc>
                <a:spcPct val="150000"/>
              </a:lnSpc>
              <a:spcBef>
                <a:spcPts val="300"/>
              </a:spcBef>
              <a:spcAft>
                <a:spcPts val="300"/>
              </a:spcAft>
              <a:tabLst>
                <a:tab pos="2719705" algn="l"/>
              </a:tabLst>
            </a:pPr>
            <a:r>
              <a:rPr lang="en-US" sz="5400">
                <a:latin typeface="Times New Roman" panose="02020603050405020304" pitchFamily="18" charset="0"/>
                <a:ea typeface="Malgun Gothic" panose="020B0503020000020004" pitchFamily="34" charset="-127"/>
                <a:cs typeface="Times New Roman" panose="02020603050405020304" pitchFamily="18" charset="0"/>
              </a:rPr>
              <a:t>Một vài hình ảnh của hình cầu, mặt cầu trong thực tế là: quả bia, bóng pikeball, bóng ten nis, hòn bi ve …</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D5A3022B-A353-69B3-2287-2CEC989E93E9}"/>
              </a:ext>
            </a:extLst>
          </p:cNvPr>
          <p:cNvSpPr/>
          <p:nvPr/>
        </p:nvSpPr>
        <p:spPr>
          <a:xfrm>
            <a:off x="1554561" y="293908"/>
            <a:ext cx="16215388" cy="1189493"/>
          </a:xfrm>
          <a:prstGeom prst="rect">
            <a:avLst/>
          </a:prstGeom>
        </p:spPr>
        <p:txBody>
          <a:bodyPr wrap="square">
            <a:spAutoFit/>
          </a:bodyPr>
          <a:lstStyle/>
          <a:p>
            <a:pPr lvl="0" algn="ctr">
              <a:lnSpc>
                <a:spcPct val="150000"/>
              </a:lnSpc>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một vài hình ảnh của hình cầu, mặt cầu trong thực tế.</a:t>
            </a:r>
            <a:endParaRPr kumimoji="0" lang="vi-VN" sz="5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623FD3C-10EF-89B1-1EE5-2FC2E8F56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52" y="5847943"/>
            <a:ext cx="5103507" cy="3862113"/>
          </a:xfrm>
          <a:prstGeom prst="rect">
            <a:avLst/>
          </a:prstGeom>
        </p:spPr>
      </p:pic>
      <p:pic>
        <p:nvPicPr>
          <p:cNvPr id="11" name="Picture 10">
            <a:extLst>
              <a:ext uri="{FF2B5EF4-FFF2-40B4-BE49-F238E27FC236}">
                <a16:creationId xmlns:a16="http://schemas.microsoft.com/office/drawing/2014/main" id="{37C0BF07-2B7C-AC8F-66CC-152677A82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5999505"/>
            <a:ext cx="4352804" cy="4107842"/>
          </a:xfrm>
          <a:prstGeom prst="rect">
            <a:avLst/>
          </a:prstGeom>
        </p:spPr>
      </p:pic>
      <p:pic>
        <p:nvPicPr>
          <p:cNvPr id="13" name="Picture 12">
            <a:extLst>
              <a:ext uri="{FF2B5EF4-FFF2-40B4-BE49-F238E27FC236}">
                <a16:creationId xmlns:a16="http://schemas.microsoft.com/office/drawing/2014/main" id="{E849A9DC-FA9B-C255-ECC8-41F01EE90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335" y="5999505"/>
            <a:ext cx="3733800" cy="3857437"/>
          </a:xfrm>
          <a:prstGeom prst="rect">
            <a:avLst/>
          </a:prstGeom>
        </p:spPr>
      </p:pic>
      <p:sp>
        <p:nvSpPr>
          <p:cNvPr id="26" name="Freeform 6"/>
          <p:cNvSpPr/>
          <p:nvPr/>
        </p:nvSpPr>
        <p:spPr>
          <a:xfrm>
            <a:off x="264109" y="571501"/>
            <a:ext cx="1271185" cy="990600"/>
          </a:xfrm>
          <a:custGeom>
            <a:avLst/>
            <a:gdLst/>
            <a:ahLst/>
            <a:cxnLst/>
            <a:rect l="l" t="t" r="r" b="b"/>
            <a:pathLst>
              <a:path w="2871181" h="2619953">
                <a:moveTo>
                  <a:pt x="0" y="0"/>
                </a:moveTo>
                <a:lnTo>
                  <a:pt x="2871181" y="0"/>
                </a:lnTo>
                <a:lnTo>
                  <a:pt x="2871181" y="2619953"/>
                </a:lnTo>
                <a:lnTo>
                  <a:pt x="0" y="2619953"/>
                </a:lnTo>
                <a:lnTo>
                  <a:pt x="0" y="0"/>
                </a:lnTo>
                <a:close/>
              </a:path>
            </a:pathLst>
          </a:custGeom>
          <a:blipFill>
            <a:blip r:embed="rId8"/>
            <a:stretch>
              <a:fillRect/>
            </a:stretch>
          </a:blipFill>
        </p:spPr>
      </p:sp>
      <p:pic>
        <p:nvPicPr>
          <p:cNvPr id="7" name="Picture 6">
            <a:extLst>
              <a:ext uri="{FF2B5EF4-FFF2-40B4-BE49-F238E27FC236}">
                <a16:creationId xmlns:a16="http://schemas.microsoft.com/office/drawing/2014/main" id="{EA9B804A-962E-5F4F-AE17-5AEC3749A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95780" y="5999506"/>
            <a:ext cx="4907653" cy="3522820"/>
          </a:xfrm>
          <a:prstGeom prst="rect">
            <a:avLst/>
          </a:prstGeom>
        </p:spPr>
      </p:pic>
    </p:spTree>
    <p:extLst>
      <p:ext uri="{BB962C8B-B14F-4D97-AF65-F5344CB8AC3E}">
        <p14:creationId xmlns:p14="http://schemas.microsoft.com/office/powerpoint/2010/main" val="142280868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4" name="Freeform 4"/>
          <p:cNvSpPr/>
          <p:nvPr/>
        </p:nvSpPr>
        <p:spPr>
          <a:xfrm>
            <a:off x="38750"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AutoShape 14"/>
          <p:cNvSpPr/>
          <p:nvPr/>
        </p:nvSpPr>
        <p:spPr>
          <a:xfrm rot="8100000">
            <a:off x="13014897" y="7962271"/>
            <a:ext cx="7071250" cy="0"/>
          </a:xfrm>
          <a:prstGeom prst="line">
            <a:avLst/>
          </a:prstGeom>
          <a:ln w="19050" cap="rnd">
            <a:solidFill>
              <a:srgbClr val="FFAB40"/>
            </a:solidFill>
            <a:prstDash val="solid"/>
            <a:headEnd type="none" w="sm" len="sm"/>
            <a:tailEnd type="none" w="sm" len="sm"/>
          </a:ln>
        </p:spPr>
      </p:sp>
      <p:sp>
        <p:nvSpPr>
          <p:cNvPr id="15" name="AutoShape 15"/>
          <p:cNvSpPr/>
          <p:nvPr/>
        </p:nvSpPr>
        <p:spPr>
          <a:xfrm rot="8100000">
            <a:off x="13353804" y="8228636"/>
            <a:ext cx="7071250" cy="0"/>
          </a:xfrm>
          <a:prstGeom prst="line">
            <a:avLst/>
          </a:prstGeom>
          <a:ln w="19050" cap="rnd">
            <a:solidFill>
              <a:srgbClr val="FFAB40"/>
            </a:solidFill>
            <a:prstDash val="solid"/>
            <a:headEnd type="none" w="sm" len="sm"/>
            <a:tailEnd type="none" w="sm" len="sm"/>
          </a:ln>
        </p:spPr>
      </p:sp>
      <p:sp>
        <p:nvSpPr>
          <p:cNvPr id="16" name="AutoShape 16"/>
          <p:cNvSpPr/>
          <p:nvPr/>
        </p:nvSpPr>
        <p:spPr>
          <a:xfrm rot="8100000">
            <a:off x="13692711" y="8495000"/>
            <a:ext cx="7071250" cy="0"/>
          </a:xfrm>
          <a:prstGeom prst="line">
            <a:avLst/>
          </a:prstGeom>
          <a:ln w="19050" cap="rnd">
            <a:solidFill>
              <a:srgbClr val="FFAB40"/>
            </a:solidFill>
            <a:prstDash val="solid"/>
            <a:headEnd type="none" w="sm" len="sm"/>
            <a:tailEnd type="none" w="sm" len="sm"/>
          </a:ln>
        </p:spPr>
      </p:sp>
      <p:sp>
        <p:nvSpPr>
          <p:cNvPr id="17" name="AutoShape 17"/>
          <p:cNvSpPr/>
          <p:nvPr/>
        </p:nvSpPr>
        <p:spPr>
          <a:xfrm rot="8100000">
            <a:off x="14031619" y="8761365"/>
            <a:ext cx="7071250" cy="0"/>
          </a:xfrm>
          <a:prstGeom prst="line">
            <a:avLst/>
          </a:prstGeom>
          <a:ln w="19050" cap="rnd">
            <a:solidFill>
              <a:srgbClr val="FFAB40"/>
            </a:solidFill>
            <a:prstDash val="solid"/>
            <a:headEnd type="none" w="sm" len="sm"/>
            <a:tailEnd type="none" w="sm" len="sm"/>
          </a:ln>
        </p:spPr>
      </p:sp>
      <p:sp>
        <p:nvSpPr>
          <p:cNvPr id="28" name="TextBox 27">
            <a:extLst>
              <a:ext uri="{FF2B5EF4-FFF2-40B4-BE49-F238E27FC236}">
                <a16:creationId xmlns:a16="http://schemas.microsoft.com/office/drawing/2014/main" id="{711493CA-7A75-074E-7097-E1E357F2E0AF}"/>
              </a:ext>
            </a:extLst>
          </p:cNvPr>
          <p:cNvSpPr txBox="1"/>
          <p:nvPr/>
        </p:nvSpPr>
        <p:spPr>
          <a:xfrm>
            <a:off x="-343285" y="235728"/>
            <a:ext cx="18443432" cy="1169551"/>
          </a:xfrm>
          <a:prstGeom prst="rect">
            <a:avLst/>
          </a:prstGeom>
          <a:noFill/>
        </p:spPr>
        <p:txBody>
          <a:bodyPr wrap="square" rtlCol="0">
            <a:spAutoFit/>
          </a:bodyPr>
          <a:lstStyle/>
          <a:p>
            <a:pPr lvl="0" algn="ctr">
              <a:defRPr/>
            </a:pPr>
            <a:r>
              <a:rPr lang="en-US" sz="7000" b="1">
                <a:latin typeface="Times New Roman" panose="02020603050405020304" pitchFamily="18" charset="0"/>
                <a:cs typeface="Times New Roman" panose="02020603050405020304" pitchFamily="18" charset="0"/>
              </a:rPr>
              <a:t>KHUNG KIẾN THỨC</a:t>
            </a:r>
          </a:p>
        </p:txBody>
      </p:sp>
      <p:sp>
        <p:nvSpPr>
          <p:cNvPr id="13" name="Rounded Rectangle 12"/>
          <p:cNvSpPr/>
          <p:nvPr/>
        </p:nvSpPr>
        <p:spPr>
          <a:xfrm>
            <a:off x="75193" y="2808889"/>
            <a:ext cx="18331372" cy="7478111"/>
          </a:xfrm>
          <a:prstGeom prst="roundRect">
            <a:avLst/>
          </a:prstGeom>
          <a:solidFill>
            <a:srgbClr val="A1E0D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229122" y="1387930"/>
            <a:ext cx="16664188" cy="1200329"/>
          </a:xfrm>
          <a:prstGeom prst="rect">
            <a:avLst/>
          </a:prstGeom>
        </p:spPr>
        <p:txBody>
          <a:bodyPr wrap="square">
            <a:spAutoFit/>
          </a:bodyPr>
          <a:lstStyle/>
          <a:p>
            <a:pPr algn="just"/>
            <a:r>
              <a:rPr lang="en-US" sz="7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yếu tố của mặt cầu</a:t>
            </a:r>
            <a:endParaRPr lang="en-US" sz="7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8948669" y="3882326"/>
                <a:ext cx="9796803" cy="1992212"/>
              </a:xfrm>
              <a:prstGeom prst="rect">
                <a:avLst/>
              </a:prstGeom>
            </p:spPr>
            <p:txBody>
              <a:bodyPr wrap="square">
                <a:spAutoFit/>
              </a:bodyPr>
              <a:lstStyle/>
              <a:p>
                <a:pPr algn="just">
                  <a:lnSpc>
                    <a:spcPct val="200000"/>
                  </a:lnSpc>
                  <a:spcBef>
                    <a:spcPts val="300"/>
                  </a:spcBef>
                  <a:spcAft>
                    <a:spcPts val="300"/>
                  </a:spcAft>
                  <a:tabLst>
                    <a:tab pos="2719705" algn="l"/>
                  </a:tabLst>
                </a:pPr>
                <a:r>
                  <a:rPr lang="vi-VN" sz="7200">
                    <a:latin typeface="+mj-lt"/>
                    <a:ea typeface="Malgun Gothic" panose="020B0503020000020004" pitchFamily="34" charset="-127"/>
                    <a:cs typeface="Times New Roman" panose="02020603050405020304" pitchFamily="18" charset="0"/>
                  </a:rPr>
                  <a:t>Tâm mặt cầu: </a:t>
                </a:r>
                <a14:m>
                  <m:oMath xmlns:m="http://schemas.openxmlformats.org/officeDocument/2006/math">
                    <m:r>
                      <a:rPr lang="vi-VN" sz="7200" i="1">
                        <a:latin typeface="Cambria Math" panose="02040503050406030204" pitchFamily="18" charset="0"/>
                        <a:ea typeface="Malgun Gothic" panose="020B0503020000020004" pitchFamily="34" charset="-127"/>
                        <a:cs typeface="Times New Roman" panose="02020603050405020304" pitchFamily="18" charset="0"/>
                      </a:rPr>
                      <m:t>𝑂</m:t>
                    </m:r>
                  </m:oMath>
                </a14:m>
                <a:endParaRPr lang="en-US" sz="7200">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48669" y="3882326"/>
                <a:ext cx="9796803" cy="1992212"/>
              </a:xfrm>
              <a:prstGeom prst="rect">
                <a:avLst/>
              </a:prstGeom>
              <a:blipFill>
                <a:blip r:embed="rId5"/>
                <a:stretch>
                  <a:fillRect l="-4729" b="-23242"/>
                </a:stretch>
              </a:blipFill>
            </p:spPr>
            <p:txBody>
              <a:bodyPr/>
              <a:lstStyle/>
              <a:p>
                <a:r>
                  <a:rPr lang="en-US">
                    <a:noFill/>
                  </a:rPr>
                  <a:t> </a:t>
                </a:r>
              </a:p>
            </p:txBody>
          </p:sp>
        </mc:Fallback>
      </mc:AlternateContent>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0747" y="3803484"/>
            <a:ext cx="8030633" cy="5000130"/>
          </a:xfrm>
          <a:prstGeom prst="rect">
            <a:avLst/>
          </a:prstGeom>
        </p:spPr>
      </p:pic>
      <p:pic>
        <p:nvPicPr>
          <p:cNvPr id="19" name="Picture 18"/>
          <p:cNvPicPr>
            <a:picLocks noChangeAspect="1"/>
          </p:cNvPicPr>
          <p:nvPr/>
        </p:nvPicPr>
        <p:blipFill>
          <a:blip r:embed="rId8"/>
          <a:stretch>
            <a:fillRect/>
          </a:stretch>
        </p:blipFill>
        <p:spPr>
          <a:xfrm rot="331651">
            <a:off x="16344363" y="337473"/>
            <a:ext cx="1527141" cy="2095466"/>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B846A16-535B-4697-32B8-4AEA40A660AC}"/>
                  </a:ext>
                </a:extLst>
              </p:cNvPr>
              <p:cNvSpPr/>
              <p:nvPr/>
            </p:nvSpPr>
            <p:spPr>
              <a:xfrm>
                <a:off x="8946877" y="6049874"/>
                <a:ext cx="9265930" cy="1779974"/>
              </a:xfrm>
              <a:prstGeom prst="rect">
                <a:avLst/>
              </a:prstGeom>
            </p:spPr>
            <p:txBody>
              <a:bodyPr wrap="square">
                <a:spAutoFit/>
              </a:bodyPr>
              <a:lstStyle/>
              <a:p>
                <a:pPr algn="just">
                  <a:lnSpc>
                    <a:spcPct val="200000"/>
                  </a:lnSpc>
                  <a:spcBef>
                    <a:spcPts val="300"/>
                  </a:spcBef>
                  <a:spcAft>
                    <a:spcPts val="300"/>
                  </a:spcAft>
                  <a:tabLst>
                    <a:tab pos="2719705" algn="l"/>
                  </a:tabLst>
                </a:pPr>
                <a:r>
                  <a:rPr lang="vi-VN" sz="6400">
                    <a:latin typeface="Times New Roman" panose="02020603050405020304" pitchFamily="18" charset="0"/>
                    <a:ea typeface="Malgun Gothic" panose="020B0503020000020004" pitchFamily="34" charset="-127"/>
                    <a:cs typeface="Times New Roman" panose="02020603050405020304" pitchFamily="18" charset="0"/>
                  </a:rPr>
                  <a:t>Bán kính mặt cầu: </a:t>
                </a:r>
                <a14:m>
                  <m:oMath xmlns:m="http://schemas.openxmlformats.org/officeDocument/2006/math">
                    <m:r>
                      <a:rPr lang="vi-VN" sz="6400" i="1">
                        <a:latin typeface="Cambria Math" panose="02040503050406030204" pitchFamily="18" charset="0"/>
                        <a:ea typeface="Malgun Gothic" panose="020B0503020000020004" pitchFamily="34" charset="-127"/>
                        <a:cs typeface="Times New Roman" panose="02020603050405020304" pitchFamily="18" charset="0"/>
                      </a:rPr>
                      <m:t>𝑅</m:t>
                    </m:r>
                    <m:r>
                      <a:rPr lang="vi-VN" sz="6400" i="1">
                        <a:latin typeface="Cambria Math" panose="02040503050406030204" pitchFamily="18" charset="0"/>
                        <a:ea typeface="Malgun Gothic" panose="020B0503020000020004" pitchFamily="34" charset="-127"/>
                        <a:cs typeface="Times New Roman" panose="02020603050405020304" pitchFamily="18" charset="0"/>
                      </a:rPr>
                      <m:t>=</m:t>
                    </m:r>
                    <m:r>
                      <a:rPr lang="vi-VN" sz="6400" i="1">
                        <a:latin typeface="Cambria Math" panose="02040503050406030204" pitchFamily="18" charset="0"/>
                        <a:ea typeface="Malgun Gothic" panose="020B0503020000020004" pitchFamily="34" charset="-127"/>
                        <a:cs typeface="Times New Roman" panose="02020603050405020304" pitchFamily="18" charset="0"/>
                      </a:rPr>
                      <m:t>𝑂𝐵</m:t>
                    </m:r>
                  </m:oMath>
                </a14:m>
                <a:endParaRPr lang="en-US" sz="640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FB846A16-535B-4697-32B8-4AEA40A660AC}"/>
                  </a:ext>
                </a:extLst>
              </p:cNvPr>
              <p:cNvSpPr>
                <a:spLocks noRot="1" noChangeAspect="1" noMove="1" noResize="1" noEditPoints="1" noAdjustHandles="1" noChangeArrowheads="1" noChangeShapeType="1" noTextEdit="1"/>
              </p:cNvSpPr>
              <p:nvPr/>
            </p:nvSpPr>
            <p:spPr>
              <a:xfrm>
                <a:off x="8946877" y="6049874"/>
                <a:ext cx="9265930" cy="1779974"/>
              </a:xfrm>
              <a:prstGeom prst="rect">
                <a:avLst/>
              </a:prstGeom>
              <a:blipFill>
                <a:blip r:embed="rId9"/>
                <a:stretch>
                  <a:fillRect l="-4342" b="-22945"/>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9026425" y="-8766275"/>
            <a:ext cx="235149" cy="18288000"/>
            <a:chOff x="0" y="0"/>
            <a:chExt cx="307200" cy="7177600"/>
          </a:xfrm>
        </p:grpSpPr>
        <p:sp>
          <p:nvSpPr>
            <p:cNvPr id="4" name="Freeform 4"/>
            <p:cNvSpPr/>
            <p:nvPr/>
          </p:nvSpPr>
          <p:spPr>
            <a:xfrm>
              <a:off x="0" y="0"/>
              <a:ext cx="307213" cy="7177659"/>
            </a:xfrm>
            <a:custGeom>
              <a:avLst/>
              <a:gdLst/>
              <a:ahLst/>
              <a:cxnLst/>
              <a:rect l="l" t="t" r="r" b="b"/>
              <a:pathLst>
                <a:path w="307213" h="7177659">
                  <a:moveTo>
                    <a:pt x="0" y="0"/>
                  </a:moveTo>
                  <a:lnTo>
                    <a:pt x="307213" y="0"/>
                  </a:lnTo>
                  <a:lnTo>
                    <a:pt x="307213" y="7177659"/>
                  </a:lnTo>
                  <a:lnTo>
                    <a:pt x="0" y="7177659"/>
                  </a:lnTo>
                  <a:lnTo>
                    <a:pt x="0" y="0"/>
                  </a:lnTo>
                </a:path>
              </a:pathLst>
            </a:custGeom>
            <a:solidFill>
              <a:srgbClr val="EFBF60"/>
            </a:solidFill>
          </p:spPr>
        </p:sp>
      </p:grpSp>
      <p:sp>
        <p:nvSpPr>
          <p:cNvPr id="22" name="TextBox 21">
            <a:extLst>
              <a:ext uri="{FF2B5EF4-FFF2-40B4-BE49-F238E27FC236}">
                <a16:creationId xmlns:a16="http://schemas.microsoft.com/office/drawing/2014/main" id="{1C0FDDE4-B345-9CEF-46D5-6288E812B092}"/>
              </a:ext>
            </a:extLst>
          </p:cNvPr>
          <p:cNvSpPr txBox="1"/>
          <p:nvPr/>
        </p:nvSpPr>
        <p:spPr>
          <a:xfrm>
            <a:off x="0" y="542614"/>
            <a:ext cx="18288000" cy="1067600"/>
          </a:xfrm>
          <a:prstGeom prst="rect">
            <a:avLst/>
          </a:prstGeom>
          <a:solidFill>
            <a:schemeClr val="bg1"/>
          </a:solidFill>
          <a:ln>
            <a:solidFill>
              <a:schemeClr val="bg1"/>
            </a:solidFill>
          </a:ln>
        </p:spPr>
        <p:txBody>
          <a:bodyPr wrap="square">
            <a:spAutoFit/>
          </a:bodyPr>
          <a:lstStyle/>
          <a:p>
            <a:pPr lvl="0" algn="ctr" defTabSz="1828800">
              <a:lnSpc>
                <a:spcPct val="150000"/>
              </a:lnSpc>
              <a:spcBef>
                <a:spcPts val="300"/>
              </a:spcBef>
              <a:spcAft>
                <a:spcPts val="300"/>
              </a:spcAft>
              <a:buClr>
                <a:srgbClr val="000000"/>
              </a:buClr>
              <a:defRPr/>
            </a:pPr>
            <a:r>
              <a:rPr lang="en-US" sz="4800" b="1" kern="0">
                <a:solidFill>
                  <a:srgbClr val="000000"/>
                </a:solidFill>
                <a:latin typeface="Times New Roman" panose="02020603050405020304" pitchFamily="18" charset="0"/>
                <a:cs typeface="Times New Roman" panose="02020603050405020304" pitchFamily="18" charset="0"/>
                <a:sym typeface="Arial"/>
              </a:rPr>
              <a:t>Ví dụ 1: </a:t>
            </a:r>
            <a:r>
              <a:rPr lang="vi-VN" sz="4800" b="1" kern="0">
                <a:solidFill>
                  <a:srgbClr val="000000"/>
                </a:solidFill>
                <a:latin typeface="Times New Roman" panose="02020603050405020304" pitchFamily="18" charset="0"/>
                <a:cs typeface="Times New Roman" panose="02020603050405020304" pitchFamily="18" charset="0"/>
                <a:sym typeface="Arial"/>
              </a:rPr>
              <a:t>Hãy kể tên tâm và một bán kính của mặt cầu tron</a:t>
            </a:r>
            <a:r>
              <a:rPr lang="en-US" sz="4800" b="1" kern="0">
                <a:solidFill>
                  <a:srgbClr val="000000"/>
                </a:solidFill>
                <a:latin typeface="Times New Roman" panose="02020603050405020304" pitchFamily="18" charset="0"/>
                <a:cs typeface="Times New Roman" panose="02020603050405020304" pitchFamily="18" charset="0"/>
                <a:sym typeface="Arial"/>
              </a:rPr>
              <a:t>g H.</a:t>
            </a:r>
            <a:r>
              <a:rPr lang="vi-VN" sz="4800" b="1" kern="0">
                <a:solidFill>
                  <a:srgbClr val="000000"/>
                </a:solidFill>
                <a:latin typeface="Times New Roman" panose="02020603050405020304" pitchFamily="18" charset="0"/>
                <a:cs typeface="Times New Roman" panose="02020603050405020304" pitchFamily="18" charset="0"/>
                <a:sym typeface="Arial"/>
              </a:rPr>
              <a:t> 10.21.</a:t>
            </a:r>
            <a:endParaRPr lang="en-US" sz="4800" b="1"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23" name="Group 22"/>
          <p:cNvGrpSpPr/>
          <p:nvPr/>
        </p:nvGrpSpPr>
        <p:grpSpPr>
          <a:xfrm>
            <a:off x="9144000" y="3949426"/>
            <a:ext cx="2797331" cy="1404202"/>
            <a:chOff x="907475" y="676025"/>
            <a:chExt cx="3432866" cy="1051118"/>
          </a:xfrm>
        </p:grpSpPr>
        <p:pic>
          <p:nvPicPr>
            <p:cNvPr id="24" name="Picture 23"/>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907475" y="810018"/>
              <a:ext cx="3432866" cy="76027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endPar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26" name="Rectangle 25"/>
              <p:cNvSpPr/>
              <p:nvPr/>
            </p:nvSpPr>
            <p:spPr>
              <a:xfrm>
                <a:off x="8001000" y="4914900"/>
                <a:ext cx="8839200" cy="3845540"/>
              </a:xfrm>
              <a:prstGeom prst="rect">
                <a:avLst/>
              </a:prstGeom>
            </p:spPr>
            <p:txBody>
              <a:bodyPr wrap="square">
                <a:spAutoFit/>
              </a:bodyPr>
              <a:lstStyle/>
              <a:p>
                <a:pPr lvl="0" algn="just">
                  <a:lnSpc>
                    <a:spcPct val="200000"/>
                  </a:lnSpc>
                </a:pPr>
                <a:r>
                  <a:rPr lang="vi-VN" sz="6600">
                    <a:solidFill>
                      <a:prstClr val="black"/>
                    </a:solidFill>
                    <a:latin typeface="Times New Roman" panose="02020603050405020304" pitchFamily="18" charset="0"/>
                    <a:cs typeface="Times New Roman" panose="02020603050405020304" pitchFamily="18" charset="0"/>
                  </a:rPr>
                  <a:t>Tâm mặt cầu: </a:t>
                </a:r>
                <a14:m>
                  <m:oMath xmlns:m="http://schemas.openxmlformats.org/officeDocument/2006/math">
                    <m:r>
                      <a:rPr lang="vi-VN" sz="6600" i="1" smtClean="0">
                        <a:solidFill>
                          <a:prstClr val="black"/>
                        </a:solidFill>
                        <a:latin typeface="Cambria Math" panose="02040503050406030204" pitchFamily="18" charset="0"/>
                        <a:cs typeface="Arial" panose="020B0604020202020204" pitchFamily="34" charset="0"/>
                      </a:rPr>
                      <m:t>𝑂</m:t>
                    </m:r>
                  </m:oMath>
                </a14:m>
                <a:endParaRPr lang="en-US" sz="6600">
                  <a:solidFill>
                    <a:prstClr val="black"/>
                  </a:solidFill>
                  <a:latin typeface="Times New Roman" panose="02020603050405020304" pitchFamily="18" charset="0"/>
                  <a:cs typeface="Times New Roman" panose="02020603050405020304" pitchFamily="18" charset="0"/>
                </a:endParaRPr>
              </a:p>
              <a:p>
                <a:pPr lvl="0" algn="just">
                  <a:lnSpc>
                    <a:spcPct val="200000"/>
                  </a:lnSpc>
                </a:pPr>
                <a:r>
                  <a:rPr lang="vi-VN" sz="6600">
                    <a:solidFill>
                      <a:prstClr val="black"/>
                    </a:solidFill>
                    <a:latin typeface="Times New Roman" panose="02020603050405020304" pitchFamily="18" charset="0"/>
                    <a:cs typeface="Times New Roman" panose="02020603050405020304" pitchFamily="18" charset="0"/>
                  </a:rPr>
                  <a:t>Một bán kính: </a:t>
                </a:r>
                <a14:m>
                  <m:oMath xmlns:m="http://schemas.openxmlformats.org/officeDocument/2006/math">
                    <m:r>
                      <a:rPr lang="vi-VN" sz="6600" i="1" smtClean="0">
                        <a:solidFill>
                          <a:prstClr val="black"/>
                        </a:solidFill>
                        <a:latin typeface="Cambria Math" panose="02040503050406030204" pitchFamily="18" charset="0"/>
                        <a:cs typeface="Arial" panose="020B0604020202020204" pitchFamily="34" charset="0"/>
                      </a:rPr>
                      <m:t>𝑂𝑃</m:t>
                    </m:r>
                  </m:oMath>
                </a14:m>
                <a:endParaRPr kumimoji="0" lang="en-US" sz="6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001000" y="4914900"/>
                <a:ext cx="8839200" cy="3845540"/>
              </a:xfrm>
              <a:prstGeom prst="rect">
                <a:avLst/>
              </a:prstGeom>
              <a:blipFill>
                <a:blip r:embed="rId5"/>
                <a:stretch>
                  <a:fillRect l="-4759" b="-11252"/>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1892086"/>
            <a:ext cx="6252410" cy="6923084"/>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6" dur="500"/>
                                        <p:tgtEl>
                                          <p:spTgt spid="26">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4" name="Rectangle 33"/>
          <p:cNvSpPr/>
          <p:nvPr/>
        </p:nvSpPr>
        <p:spPr>
          <a:xfrm>
            <a:off x="0" y="0"/>
            <a:ext cx="18288000" cy="2698453"/>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3192" y="52156"/>
            <a:ext cx="18287999" cy="2696444"/>
          </a:xfrm>
          <a:prstGeom prst="rect">
            <a:avLst/>
          </a:prstGeom>
        </p:spPr>
        <p:txBody>
          <a:bodyPr wrap="square">
            <a:spAutoFit/>
          </a:bodyPr>
          <a:lstStyle/>
          <a:p>
            <a:pPr lvl="0" algn="ctr">
              <a:lnSpc>
                <a:spcPct val="150000"/>
              </a:lnSpc>
            </a:pPr>
            <a:r>
              <a:rPr kumimoji="0" lang="vi-VN" sz="6000" b="1" i="0" u="none" strike="noStrike" kern="1200" cap="none" spc="0" normalizeH="0" baseline="0" noProof="0">
                <a:ln>
                  <a:noFill/>
                </a:ln>
                <a:solidFill>
                  <a:srgbClr val="C00000"/>
                </a:solidFill>
                <a:effectLst/>
                <a:uLnTx/>
                <a:uFillTx/>
                <a:latin typeface="+mj-lt"/>
                <a:ea typeface="Times New Roman" panose="02020603050405020304" pitchFamily="18" charset="0"/>
                <a:cs typeface="Arial" panose="020B0604020202020204" pitchFamily="34" charset="0"/>
              </a:rPr>
              <a:t>Luyện tập </a:t>
            </a:r>
            <a:r>
              <a:rPr kumimoji="0" lang="en-US" sz="6000" b="1" i="0" u="none" strike="noStrike" kern="1200" cap="none" spc="0" normalizeH="0" baseline="0" noProof="0">
                <a:ln>
                  <a:noFill/>
                </a:ln>
                <a:solidFill>
                  <a:srgbClr val="C00000"/>
                </a:solidFill>
                <a:effectLst/>
                <a:uLnTx/>
                <a:uFillTx/>
                <a:latin typeface="+mj-lt"/>
                <a:ea typeface="Times New Roman" panose="02020603050405020304" pitchFamily="18" charset="0"/>
                <a:cs typeface="Arial" panose="020B0604020202020204" pitchFamily="34" charset="0"/>
              </a:rPr>
              <a:t>1. </a:t>
            </a:r>
            <a:r>
              <a:rPr lang="vi-VN" sz="6000" b="1">
                <a:solidFill>
                  <a:srgbClr val="000000"/>
                </a:solidFill>
                <a:latin typeface="+mj-lt"/>
                <a:ea typeface="Times New Roman" panose="02020603050405020304" pitchFamily="18" charset="0"/>
                <a:cs typeface="Arial" panose="020B0604020202020204" pitchFamily="34" charset="0"/>
              </a:rPr>
              <a:t>Kể tên các bán kính còn lại của mặt cầu trong </a:t>
            </a:r>
            <a:r>
              <a:rPr lang="en-US" sz="6000" b="1">
                <a:solidFill>
                  <a:srgbClr val="000000"/>
                </a:solidFill>
                <a:latin typeface="+mj-lt"/>
                <a:ea typeface="Times New Roman" panose="02020603050405020304" pitchFamily="18" charset="0"/>
                <a:cs typeface="Arial" panose="020B0604020202020204" pitchFamily="34" charset="0"/>
              </a:rPr>
              <a:t>h</a:t>
            </a:r>
            <a:r>
              <a:rPr lang="vi-VN" sz="6000" b="1">
                <a:solidFill>
                  <a:srgbClr val="000000"/>
                </a:solidFill>
                <a:latin typeface="+mj-lt"/>
                <a:ea typeface="Times New Roman" panose="02020603050405020304" pitchFamily="18" charset="0"/>
                <a:cs typeface="Arial" panose="020B0604020202020204" pitchFamily="34" charset="0"/>
              </a:rPr>
              <a:t>ình 10.21</a:t>
            </a:r>
            <a:endParaRPr kumimoji="0" lang="vi-VN" sz="6000" b="1" i="0" u="none" strike="noStrike" kern="1200" cap="none" spc="0" normalizeH="0" baseline="0" noProof="0">
              <a:ln>
                <a:noFill/>
              </a:ln>
              <a:solidFill>
                <a:srgbClr val="000000"/>
              </a:solidFill>
              <a:effectLst/>
              <a:uLnTx/>
              <a:uFillTx/>
              <a:latin typeface="+mj-lt"/>
              <a:ea typeface="Times New Roman" panose="02020603050405020304" pitchFamily="18" charset="0"/>
              <a:cs typeface="Arial" panose="020B0604020202020204" pitchFamily="34" charset="0"/>
            </a:endParaRPr>
          </a:p>
        </p:txBody>
      </p:sp>
      <p:grpSp>
        <p:nvGrpSpPr>
          <p:cNvPr id="40" name="Group 39"/>
          <p:cNvGrpSpPr/>
          <p:nvPr/>
        </p:nvGrpSpPr>
        <p:grpSpPr>
          <a:xfrm>
            <a:off x="9982200" y="3086100"/>
            <a:ext cx="3429000" cy="1834803"/>
            <a:chOff x="3318347" y="349841"/>
            <a:chExt cx="3432866" cy="1051118"/>
          </a:xfrm>
        </p:grpSpPr>
        <p:pic>
          <p:nvPicPr>
            <p:cNvPr id="41" name="Picture 40"/>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64028" y="349841"/>
              <a:ext cx="2141506" cy="1051118"/>
            </a:xfrm>
            <a:prstGeom prst="rect">
              <a:avLst/>
            </a:prstGeom>
          </p:spPr>
        </p:pic>
        <p:sp>
          <p:nvSpPr>
            <p:cNvPr id="42" name="TextBox 41"/>
            <p:cNvSpPr txBox="1"/>
            <p:nvPr/>
          </p:nvSpPr>
          <p:spPr>
            <a:xfrm>
              <a:off x="3318347" y="538090"/>
              <a:ext cx="3432866" cy="73643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endPar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2748600"/>
            <a:ext cx="5948719" cy="65868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553200" y="4925550"/>
                <a:ext cx="11353800" cy="3223447"/>
              </a:xfrm>
              <a:prstGeom prst="rect">
                <a:avLst/>
              </a:prstGeom>
            </p:spPr>
            <p:txBody>
              <a:bodyPr wrap="square">
                <a:spAutoFit/>
              </a:bodyPr>
              <a:lstStyle/>
              <a:p>
                <a:pPr algn="just">
                  <a:lnSpc>
                    <a:spcPct val="165000"/>
                  </a:lnSpc>
                  <a:spcBef>
                    <a:spcPts val="300"/>
                  </a:spcBef>
                  <a:spcAft>
                    <a:spcPts val="300"/>
                  </a:spcAft>
                  <a:tabLst>
                    <a:tab pos="2719705" algn="l"/>
                  </a:tabLst>
                </a:pPr>
                <a:r>
                  <a:rPr lang="vi-VN" sz="6600">
                    <a:latin typeface="Times New Roman" panose="02020603050405020304" pitchFamily="18" charset="0"/>
                    <a:ea typeface="Malgun Gothic" panose="020B0503020000020004" pitchFamily="34" charset="-127"/>
                    <a:cs typeface="Times New Roman" panose="02020603050405020304" pitchFamily="18" charset="0"/>
                  </a:rPr>
                  <a:t>Các bán kính còn lại của mặt cầu trong </a:t>
                </a:r>
                <a:r>
                  <a:rPr lang="en-US" sz="6600">
                    <a:latin typeface="Times New Roman" panose="02020603050405020304" pitchFamily="18" charset="0"/>
                    <a:ea typeface="Malgun Gothic" panose="020B0503020000020004" pitchFamily="34" charset="-127"/>
                    <a:cs typeface="Times New Roman" panose="02020603050405020304" pitchFamily="18" charset="0"/>
                  </a:rPr>
                  <a:t>h</a:t>
                </a:r>
                <a:r>
                  <a:rPr lang="vi-VN" sz="6600">
                    <a:latin typeface="Times New Roman" panose="02020603050405020304" pitchFamily="18" charset="0"/>
                    <a:ea typeface="Malgun Gothic" panose="020B0503020000020004" pitchFamily="34" charset="-127"/>
                    <a:cs typeface="Times New Roman" panose="02020603050405020304" pitchFamily="18" charset="0"/>
                  </a:rPr>
                  <a:t>ình 10.21 là </a:t>
                </a:r>
                <a14:m>
                  <m:oMath xmlns:m="http://schemas.openxmlformats.org/officeDocument/2006/math">
                    <m:r>
                      <a:rPr lang="vi-VN" sz="6600" i="1" smtClean="0">
                        <a:latin typeface="Cambria Math" panose="02040503050406030204" pitchFamily="18" charset="0"/>
                        <a:ea typeface="Malgun Gothic" panose="020B0503020000020004" pitchFamily="34" charset="-127"/>
                        <a:cs typeface="Times New Roman" panose="02020603050405020304" pitchFamily="18" charset="0"/>
                      </a:rPr>
                      <m:t>𝑂𝑀</m:t>
                    </m:r>
                  </m:oMath>
                </a14:m>
                <a:r>
                  <a:rPr lang="vi-VN" sz="6600">
                    <a:latin typeface="Times New Roman" panose="02020603050405020304" pitchFamily="18" charset="0"/>
                    <a:ea typeface="Malgun Gothic" panose="020B0503020000020004" pitchFamily="34" charset="-127"/>
                    <a:cs typeface="Times New Roman" panose="02020603050405020304" pitchFamily="18" charset="0"/>
                  </a:rPr>
                  <a:t> và </a:t>
                </a:r>
                <a14:m>
                  <m:oMath xmlns:m="http://schemas.openxmlformats.org/officeDocument/2006/math">
                    <m:r>
                      <a:rPr lang="vi-VN" sz="6600" i="1" smtClean="0">
                        <a:latin typeface="Cambria Math" panose="02040503050406030204" pitchFamily="18" charset="0"/>
                        <a:ea typeface="Malgun Gothic" panose="020B0503020000020004" pitchFamily="34" charset="-127"/>
                        <a:cs typeface="Times New Roman" panose="02020603050405020304" pitchFamily="18" charset="0"/>
                      </a:rPr>
                      <m:t>𝑂𝑁</m:t>
                    </m:r>
                    <m:r>
                      <a:rPr lang="vi-VN" sz="6600" i="1"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6600">
                    <a:latin typeface="Times New Roman" panose="02020603050405020304" pitchFamily="18" charset="0"/>
                    <a:ea typeface="Malgun Gothic" panose="020B0503020000020004" pitchFamily="34" charset="-127"/>
                    <a:cs typeface="Times New Roman" panose="02020603050405020304" pitchFamily="18" charset="0"/>
                  </a:rPr>
                  <a:t>  </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53200" y="4925550"/>
                <a:ext cx="11353800" cy="3223447"/>
              </a:xfrm>
              <a:prstGeom prst="rect">
                <a:avLst/>
              </a:prstGeom>
              <a:blipFill>
                <a:blip r:embed="rId7"/>
                <a:stretch>
                  <a:fillRect l="-3650" r="-5421" b="-13422"/>
                </a:stretch>
              </a:blipFill>
            </p:spPr>
            <p:txBody>
              <a:bodyPr/>
              <a:lstStyle/>
              <a:p>
                <a:r>
                  <a:rPr lang="en-US">
                    <a:noFill/>
                  </a:rPr>
                  <a:t> </a:t>
                </a:r>
              </a:p>
            </p:txBody>
          </p:sp>
        </mc:Fallback>
      </mc:AlternateContent>
    </p:spTree>
    <p:extLst>
      <p:ext uri="{BB962C8B-B14F-4D97-AF65-F5344CB8AC3E}">
        <p14:creationId xmlns:p14="http://schemas.microsoft.com/office/powerpoint/2010/main" val="41196380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C624-AD40-9F66-BA8D-77C21587D1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6CD7DA-A19C-3D86-978D-6F7D587E9F86}"/>
              </a:ext>
            </a:extLst>
          </p:cNvPr>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id="{55D54AB3-E6B8-DEEE-2AC4-0EF571FCC8AD}"/>
              </a:ext>
            </a:extLst>
          </p:cNvPr>
          <p:cNvGrpSpPr/>
          <p:nvPr/>
        </p:nvGrpSpPr>
        <p:grpSpPr>
          <a:xfrm rot="-10800000">
            <a:off x="318700" y="-28850"/>
            <a:ext cx="313200" cy="6445800"/>
            <a:chOff x="0" y="0"/>
            <a:chExt cx="417600" cy="8594400"/>
          </a:xfrm>
        </p:grpSpPr>
        <p:sp>
          <p:nvSpPr>
            <p:cNvPr id="4" name="Freeform 4">
              <a:extLst>
                <a:ext uri="{FF2B5EF4-FFF2-40B4-BE49-F238E27FC236}">
                  <a16:creationId xmlns:a16="http://schemas.microsoft.com/office/drawing/2014/main" id="{D95D53DB-C0CD-395F-77E6-8CFE61A4E5F2}"/>
                </a:ext>
              </a:extLst>
            </p:cNvPr>
            <p:cNvSpPr/>
            <p:nvPr/>
          </p:nvSpPr>
          <p:spPr>
            <a:xfrm>
              <a:off x="0" y="0"/>
              <a:ext cx="417576" cy="8594344"/>
            </a:xfrm>
            <a:custGeom>
              <a:avLst/>
              <a:gdLst/>
              <a:ahLst/>
              <a:cxnLst/>
              <a:rect l="l" t="t" r="r" b="b"/>
              <a:pathLst>
                <a:path w="417576" h="8594344">
                  <a:moveTo>
                    <a:pt x="417576" y="0"/>
                  </a:moveTo>
                  <a:lnTo>
                    <a:pt x="0" y="0"/>
                  </a:lnTo>
                  <a:lnTo>
                    <a:pt x="0" y="8594344"/>
                  </a:lnTo>
                  <a:lnTo>
                    <a:pt x="417576" y="8594344"/>
                  </a:lnTo>
                  <a:lnTo>
                    <a:pt x="417576" y="0"/>
                  </a:lnTo>
                </a:path>
              </a:pathLst>
            </a:custGeom>
            <a:solidFill>
              <a:srgbClr val="EFBF60"/>
            </a:solidFill>
          </p:spPr>
        </p:sp>
      </p:grpSp>
      <p:sp>
        <p:nvSpPr>
          <p:cNvPr id="6" name="AutoShape 6">
            <a:extLst>
              <a:ext uri="{FF2B5EF4-FFF2-40B4-BE49-F238E27FC236}">
                <a16:creationId xmlns:a16="http://schemas.microsoft.com/office/drawing/2014/main" id="{CCAD6851-572E-B2F0-9186-68FDEA39B963}"/>
              </a:ext>
            </a:extLst>
          </p:cNvPr>
          <p:cNvSpPr/>
          <p:nvPr/>
        </p:nvSpPr>
        <p:spPr>
          <a:xfrm rot="8100000">
            <a:off x="-3969105" y="311001"/>
            <a:ext cx="7071209" cy="0"/>
          </a:xfrm>
          <a:prstGeom prst="line">
            <a:avLst/>
          </a:prstGeom>
          <a:ln w="19050" cap="rnd">
            <a:solidFill>
              <a:srgbClr val="049292"/>
            </a:solidFill>
            <a:prstDash val="solid"/>
            <a:headEnd type="none" w="sm" len="sm"/>
            <a:tailEnd type="none" w="sm" len="sm"/>
          </a:ln>
        </p:spPr>
      </p:sp>
      <p:sp>
        <p:nvSpPr>
          <p:cNvPr id="7" name="AutoShape 7">
            <a:extLst>
              <a:ext uri="{FF2B5EF4-FFF2-40B4-BE49-F238E27FC236}">
                <a16:creationId xmlns:a16="http://schemas.microsoft.com/office/drawing/2014/main" id="{433DE38A-0A5B-CD47-C4B4-2A81791DB47E}"/>
              </a:ext>
            </a:extLst>
          </p:cNvPr>
          <p:cNvSpPr/>
          <p:nvPr/>
        </p:nvSpPr>
        <p:spPr>
          <a:xfrm rot="8100000">
            <a:off x="-3664305" y="615801"/>
            <a:ext cx="7071209" cy="0"/>
          </a:xfrm>
          <a:prstGeom prst="line">
            <a:avLst/>
          </a:prstGeom>
          <a:ln w="19050" cap="rnd">
            <a:solidFill>
              <a:srgbClr val="049292"/>
            </a:solidFill>
            <a:prstDash val="solid"/>
            <a:headEnd type="none" w="sm" len="sm"/>
            <a:tailEnd type="none" w="sm" len="sm"/>
          </a:ln>
        </p:spPr>
      </p:sp>
      <p:sp>
        <p:nvSpPr>
          <p:cNvPr id="8" name="AutoShape 8">
            <a:extLst>
              <a:ext uri="{FF2B5EF4-FFF2-40B4-BE49-F238E27FC236}">
                <a16:creationId xmlns:a16="http://schemas.microsoft.com/office/drawing/2014/main" id="{3FF1EF72-7C07-8A66-B6CD-1EA022BEFF31}"/>
              </a:ext>
            </a:extLst>
          </p:cNvPr>
          <p:cNvSpPr/>
          <p:nvPr/>
        </p:nvSpPr>
        <p:spPr>
          <a:xfrm rot="8100000">
            <a:off x="-3359505" y="920601"/>
            <a:ext cx="7071209" cy="0"/>
          </a:xfrm>
          <a:prstGeom prst="line">
            <a:avLst/>
          </a:prstGeom>
          <a:ln w="19050" cap="rnd">
            <a:solidFill>
              <a:srgbClr val="049292"/>
            </a:solidFill>
            <a:prstDash val="solid"/>
            <a:headEnd type="none" w="sm" len="sm"/>
            <a:tailEnd type="none" w="sm" len="sm"/>
          </a:ln>
        </p:spPr>
      </p:sp>
      <p:sp>
        <p:nvSpPr>
          <p:cNvPr id="9" name="AutoShape 9">
            <a:extLst>
              <a:ext uri="{FF2B5EF4-FFF2-40B4-BE49-F238E27FC236}">
                <a16:creationId xmlns:a16="http://schemas.microsoft.com/office/drawing/2014/main" id="{D397933A-1A7A-D2C6-7CDE-38C298CD8BE5}"/>
              </a:ext>
            </a:extLst>
          </p:cNvPr>
          <p:cNvSpPr/>
          <p:nvPr/>
        </p:nvSpPr>
        <p:spPr>
          <a:xfrm rot="8100000">
            <a:off x="-3054705" y="1225401"/>
            <a:ext cx="7071209" cy="0"/>
          </a:xfrm>
          <a:prstGeom prst="line">
            <a:avLst/>
          </a:prstGeom>
          <a:ln w="19050" cap="rnd">
            <a:solidFill>
              <a:srgbClr val="049292"/>
            </a:solidFill>
            <a:prstDash val="solid"/>
            <a:headEnd type="none" w="sm" len="sm"/>
            <a:tailEnd type="none" w="sm" len="sm"/>
          </a:ln>
        </p:spPr>
      </p:sp>
      <p:sp>
        <p:nvSpPr>
          <p:cNvPr id="10" name="AutoShape 10">
            <a:extLst>
              <a:ext uri="{FF2B5EF4-FFF2-40B4-BE49-F238E27FC236}">
                <a16:creationId xmlns:a16="http://schemas.microsoft.com/office/drawing/2014/main" id="{407F9607-4CC8-64EF-141A-73DA472178DD}"/>
              </a:ext>
            </a:extLst>
          </p:cNvPr>
          <p:cNvSpPr/>
          <p:nvPr/>
        </p:nvSpPr>
        <p:spPr>
          <a:xfrm rot="8100000">
            <a:off x="13743945" y="7867925"/>
            <a:ext cx="7071209" cy="0"/>
          </a:xfrm>
          <a:prstGeom prst="line">
            <a:avLst/>
          </a:prstGeom>
          <a:ln w="19050" cap="rnd">
            <a:solidFill>
              <a:srgbClr val="FFAB40"/>
            </a:solidFill>
            <a:prstDash val="solid"/>
            <a:headEnd type="none" w="sm" len="sm"/>
            <a:tailEnd type="none" w="sm" len="sm"/>
          </a:ln>
        </p:spPr>
      </p:sp>
      <p:sp>
        <p:nvSpPr>
          <p:cNvPr id="11" name="AutoShape 11">
            <a:extLst>
              <a:ext uri="{FF2B5EF4-FFF2-40B4-BE49-F238E27FC236}">
                <a16:creationId xmlns:a16="http://schemas.microsoft.com/office/drawing/2014/main" id="{EC42ECC5-481B-2753-5C95-A0081A7480F5}"/>
              </a:ext>
            </a:extLst>
          </p:cNvPr>
          <p:cNvSpPr/>
          <p:nvPr/>
        </p:nvSpPr>
        <p:spPr>
          <a:xfrm rot="8100000">
            <a:off x="14048745" y="8172725"/>
            <a:ext cx="7071209" cy="0"/>
          </a:xfrm>
          <a:prstGeom prst="line">
            <a:avLst/>
          </a:prstGeom>
          <a:ln w="19050" cap="rnd">
            <a:solidFill>
              <a:srgbClr val="FFAB40"/>
            </a:solidFill>
            <a:prstDash val="solid"/>
            <a:headEnd type="none" w="sm" len="sm"/>
            <a:tailEnd type="none" w="sm" len="sm"/>
          </a:ln>
        </p:spPr>
      </p:sp>
      <p:sp>
        <p:nvSpPr>
          <p:cNvPr id="12" name="AutoShape 12">
            <a:extLst>
              <a:ext uri="{FF2B5EF4-FFF2-40B4-BE49-F238E27FC236}">
                <a16:creationId xmlns:a16="http://schemas.microsoft.com/office/drawing/2014/main" id="{44E1A829-019F-C16D-C375-777066A0E8EF}"/>
              </a:ext>
            </a:extLst>
          </p:cNvPr>
          <p:cNvSpPr/>
          <p:nvPr/>
        </p:nvSpPr>
        <p:spPr>
          <a:xfrm rot="8100000">
            <a:off x="14353545" y="8477525"/>
            <a:ext cx="7071209" cy="0"/>
          </a:xfrm>
          <a:prstGeom prst="line">
            <a:avLst/>
          </a:prstGeom>
          <a:ln w="19050" cap="rnd">
            <a:solidFill>
              <a:srgbClr val="FFAB40"/>
            </a:solidFill>
            <a:prstDash val="solid"/>
            <a:headEnd type="none" w="sm" len="sm"/>
            <a:tailEnd type="none" w="sm" len="sm"/>
          </a:ln>
        </p:spPr>
      </p:sp>
      <p:sp>
        <p:nvSpPr>
          <p:cNvPr id="13" name="AutoShape 13">
            <a:extLst>
              <a:ext uri="{FF2B5EF4-FFF2-40B4-BE49-F238E27FC236}">
                <a16:creationId xmlns:a16="http://schemas.microsoft.com/office/drawing/2014/main" id="{2190314C-F26A-5561-3796-DCB1B207B7BE}"/>
              </a:ext>
            </a:extLst>
          </p:cNvPr>
          <p:cNvSpPr/>
          <p:nvPr/>
        </p:nvSpPr>
        <p:spPr>
          <a:xfrm rot="8100000">
            <a:off x="14658345" y="8782325"/>
            <a:ext cx="7071209" cy="0"/>
          </a:xfrm>
          <a:prstGeom prst="line">
            <a:avLst/>
          </a:prstGeom>
          <a:ln w="19050" cap="rnd">
            <a:solidFill>
              <a:srgbClr val="FFAB40"/>
            </a:solidFill>
            <a:prstDash val="solid"/>
            <a:headEnd type="none" w="sm" len="sm"/>
            <a:tailEnd type="none" w="sm" len="sm"/>
          </a:ln>
        </p:spPr>
      </p:sp>
      <p:grpSp>
        <p:nvGrpSpPr>
          <p:cNvPr id="15" name="Group 15">
            <a:extLst>
              <a:ext uri="{FF2B5EF4-FFF2-40B4-BE49-F238E27FC236}">
                <a16:creationId xmlns:a16="http://schemas.microsoft.com/office/drawing/2014/main" id="{44F57208-EB24-E891-57F1-474C639FB3DA}"/>
              </a:ext>
            </a:extLst>
          </p:cNvPr>
          <p:cNvGrpSpPr/>
          <p:nvPr/>
        </p:nvGrpSpPr>
        <p:grpSpPr>
          <a:xfrm rot="-5400000">
            <a:off x="14243550" y="5967550"/>
            <a:ext cx="252600" cy="8001000"/>
            <a:chOff x="0" y="0"/>
            <a:chExt cx="336800" cy="10668000"/>
          </a:xfrm>
        </p:grpSpPr>
        <p:sp>
          <p:nvSpPr>
            <p:cNvPr id="16" name="Freeform 16">
              <a:extLst>
                <a:ext uri="{FF2B5EF4-FFF2-40B4-BE49-F238E27FC236}">
                  <a16:creationId xmlns:a16="http://schemas.microsoft.com/office/drawing/2014/main" id="{C00C5AF1-8A3C-2F33-8BED-65F7EAADF121}"/>
                </a:ext>
              </a:extLst>
            </p:cNvPr>
            <p:cNvSpPr/>
            <p:nvPr/>
          </p:nvSpPr>
          <p:spPr>
            <a:xfrm>
              <a:off x="0" y="0"/>
              <a:ext cx="336804" cy="10668000"/>
            </a:xfrm>
            <a:custGeom>
              <a:avLst/>
              <a:gdLst/>
              <a:ahLst/>
              <a:cxnLst/>
              <a:rect l="l" t="t" r="r" b="b"/>
              <a:pathLst>
                <a:path w="336804" h="10668000">
                  <a:moveTo>
                    <a:pt x="0" y="0"/>
                  </a:moveTo>
                  <a:lnTo>
                    <a:pt x="336804" y="0"/>
                  </a:lnTo>
                  <a:lnTo>
                    <a:pt x="336804" y="10668000"/>
                  </a:lnTo>
                  <a:lnTo>
                    <a:pt x="0" y="10668000"/>
                  </a:lnTo>
                  <a:lnTo>
                    <a:pt x="0" y="0"/>
                  </a:lnTo>
                </a:path>
              </a:pathLst>
            </a:custGeom>
            <a:solidFill>
              <a:srgbClr val="47C0C0"/>
            </a:solidFill>
          </p:spPr>
        </p:sp>
      </p:grpSp>
      <p:grpSp>
        <p:nvGrpSpPr>
          <p:cNvPr id="28" name="Group 27">
            <a:extLst>
              <a:ext uri="{FF2B5EF4-FFF2-40B4-BE49-F238E27FC236}">
                <a16:creationId xmlns:a16="http://schemas.microsoft.com/office/drawing/2014/main" id="{A931C031-44C7-B97A-7B4F-075D10F0C762}"/>
              </a:ext>
            </a:extLst>
          </p:cNvPr>
          <p:cNvGrpSpPr/>
          <p:nvPr/>
        </p:nvGrpSpPr>
        <p:grpSpPr>
          <a:xfrm>
            <a:off x="-41804" y="736298"/>
            <a:ext cx="13753662" cy="5783157"/>
            <a:chOff x="1936500" y="2478700"/>
            <a:chExt cx="7817100" cy="4747018"/>
          </a:xfrm>
        </p:grpSpPr>
        <p:grpSp>
          <p:nvGrpSpPr>
            <p:cNvPr id="17" name="Group 17">
              <a:extLst>
                <a:ext uri="{FF2B5EF4-FFF2-40B4-BE49-F238E27FC236}">
                  <a16:creationId xmlns:a16="http://schemas.microsoft.com/office/drawing/2014/main" id="{99D7E7BB-CB01-79BE-37C8-16370F4F4C1F}"/>
                </a:ext>
              </a:extLst>
            </p:cNvPr>
            <p:cNvGrpSpPr/>
            <p:nvPr/>
          </p:nvGrpSpPr>
          <p:grpSpPr>
            <a:xfrm>
              <a:off x="1936500" y="2478700"/>
              <a:ext cx="7817100" cy="4747018"/>
              <a:chOff x="0" y="0"/>
              <a:chExt cx="8250000" cy="1501200"/>
            </a:xfrm>
          </p:grpSpPr>
          <p:sp>
            <p:nvSpPr>
              <p:cNvPr id="18" name="Freeform 18">
                <a:extLst>
                  <a:ext uri="{FF2B5EF4-FFF2-40B4-BE49-F238E27FC236}">
                    <a16:creationId xmlns:a16="http://schemas.microsoft.com/office/drawing/2014/main" id="{D5A0BD9D-32A9-4471-DFD6-B3CE9BD7B608}"/>
                  </a:ext>
                </a:extLst>
              </p:cNvPr>
              <p:cNvSpPr/>
              <p:nvPr/>
            </p:nvSpPr>
            <p:spPr>
              <a:xfrm>
                <a:off x="0" y="0"/>
                <a:ext cx="8250047" cy="1501140"/>
              </a:xfrm>
              <a:custGeom>
                <a:avLst/>
                <a:gdLst/>
                <a:ahLst/>
                <a:cxnLst/>
                <a:rect l="l" t="t" r="r" b="b"/>
                <a:pathLst>
                  <a:path w="8250047" h="1501140">
                    <a:moveTo>
                      <a:pt x="25400" y="0"/>
                    </a:moveTo>
                    <a:lnTo>
                      <a:pt x="8224647" y="0"/>
                    </a:lnTo>
                    <a:cubicBezTo>
                      <a:pt x="8238617" y="0"/>
                      <a:pt x="8250047" y="11430"/>
                      <a:pt x="8250047" y="25400"/>
                    </a:cubicBezTo>
                    <a:lnTo>
                      <a:pt x="8250047" y="1475740"/>
                    </a:lnTo>
                    <a:cubicBezTo>
                      <a:pt x="8250047" y="1489710"/>
                      <a:pt x="8238617" y="1501140"/>
                      <a:pt x="8224647" y="1501140"/>
                    </a:cubicBezTo>
                    <a:lnTo>
                      <a:pt x="25400" y="1501140"/>
                    </a:lnTo>
                    <a:cubicBezTo>
                      <a:pt x="11430" y="1501140"/>
                      <a:pt x="0" y="1489710"/>
                      <a:pt x="0" y="1475740"/>
                    </a:cubicBezTo>
                    <a:lnTo>
                      <a:pt x="0" y="25400"/>
                    </a:lnTo>
                    <a:cubicBezTo>
                      <a:pt x="0" y="11430"/>
                      <a:pt x="11430" y="0"/>
                      <a:pt x="25400" y="0"/>
                    </a:cubicBezTo>
                    <a:moveTo>
                      <a:pt x="25400" y="50800"/>
                    </a:moveTo>
                    <a:lnTo>
                      <a:pt x="25400" y="25400"/>
                    </a:lnTo>
                    <a:lnTo>
                      <a:pt x="50800" y="25400"/>
                    </a:lnTo>
                    <a:lnTo>
                      <a:pt x="50800" y="1475740"/>
                    </a:lnTo>
                    <a:lnTo>
                      <a:pt x="25400" y="1475740"/>
                    </a:lnTo>
                    <a:lnTo>
                      <a:pt x="25400" y="1450340"/>
                    </a:lnTo>
                    <a:lnTo>
                      <a:pt x="8224647" y="1450340"/>
                    </a:lnTo>
                    <a:lnTo>
                      <a:pt x="8224647" y="1475740"/>
                    </a:lnTo>
                    <a:lnTo>
                      <a:pt x="8199247" y="1475740"/>
                    </a:lnTo>
                    <a:lnTo>
                      <a:pt x="8199247" y="25400"/>
                    </a:lnTo>
                    <a:lnTo>
                      <a:pt x="8224647" y="25400"/>
                    </a:lnTo>
                    <a:lnTo>
                      <a:pt x="8224647" y="50800"/>
                    </a:lnTo>
                    <a:lnTo>
                      <a:pt x="25400" y="50800"/>
                    </a:lnTo>
                    <a:close/>
                  </a:path>
                </a:pathLst>
              </a:custGeom>
              <a:solidFill>
                <a:srgbClr val="FFAB40"/>
              </a:solidFill>
            </p:spPr>
          </p:sp>
        </p:grpSp>
        <p:sp>
          <p:nvSpPr>
            <p:cNvPr id="22" name="TextBox 22">
              <a:extLst>
                <a:ext uri="{FF2B5EF4-FFF2-40B4-BE49-F238E27FC236}">
                  <a16:creationId xmlns:a16="http://schemas.microsoft.com/office/drawing/2014/main" id="{F771C1F4-781F-413C-C9CE-C9A3BF06D14B}"/>
                </a:ext>
              </a:extLst>
            </p:cNvPr>
            <p:cNvSpPr txBox="1"/>
            <p:nvPr/>
          </p:nvSpPr>
          <p:spPr>
            <a:xfrm>
              <a:off x="2371925" y="2888875"/>
              <a:ext cx="6998480" cy="3028132"/>
            </a:xfrm>
            <a:prstGeom prst="rect">
              <a:avLst/>
            </a:prstGeom>
          </p:spPr>
          <p:txBody>
            <a:bodyPr wrap="square" lIns="0" tIns="0" rIns="0" bIns="0" rtlCol="0" anchor="t">
              <a:spAutoFit/>
            </a:bodyPr>
            <a:lstStyle/>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HOẠT ĐỘNG </a:t>
              </a:r>
            </a:p>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TÌM TÒI – KHÁM PHÁ</a:t>
              </a:r>
            </a:p>
          </p:txBody>
        </p:sp>
      </p:grpSp>
      <p:grpSp>
        <p:nvGrpSpPr>
          <p:cNvPr id="29" name="Group 28">
            <a:extLst>
              <a:ext uri="{FF2B5EF4-FFF2-40B4-BE49-F238E27FC236}">
                <a16:creationId xmlns:a16="http://schemas.microsoft.com/office/drawing/2014/main" id="{E9E6E443-E365-26B1-E0B5-A575F9DFF12B}"/>
              </a:ext>
            </a:extLst>
          </p:cNvPr>
          <p:cNvGrpSpPr/>
          <p:nvPr/>
        </p:nvGrpSpPr>
        <p:grpSpPr>
          <a:xfrm>
            <a:off x="12992281" y="3294684"/>
            <a:ext cx="5596915" cy="5365582"/>
            <a:chOff x="10407900" y="2003506"/>
            <a:chExt cx="5596915" cy="5365582"/>
          </a:xfrm>
        </p:grpSpPr>
        <p:grpSp>
          <p:nvGrpSpPr>
            <p:cNvPr id="19" name="Group 19">
              <a:extLst>
                <a:ext uri="{FF2B5EF4-FFF2-40B4-BE49-F238E27FC236}">
                  <a16:creationId xmlns:a16="http://schemas.microsoft.com/office/drawing/2014/main" id="{0A544FE8-7EBC-5FEF-ABC9-FCC967265FA2}"/>
                </a:ext>
              </a:extLst>
            </p:cNvPr>
            <p:cNvGrpSpPr/>
            <p:nvPr/>
          </p:nvGrpSpPr>
          <p:grpSpPr>
            <a:xfrm>
              <a:off x="10407900" y="4797510"/>
              <a:ext cx="1955400" cy="2428200"/>
              <a:chOff x="0" y="0"/>
              <a:chExt cx="2607200" cy="3237600"/>
            </a:xfrm>
          </p:grpSpPr>
          <p:sp>
            <p:nvSpPr>
              <p:cNvPr id="20" name="Freeform 20">
                <a:extLst>
                  <a:ext uri="{FF2B5EF4-FFF2-40B4-BE49-F238E27FC236}">
                    <a16:creationId xmlns:a16="http://schemas.microsoft.com/office/drawing/2014/main" id="{EAB641B5-223B-58FF-8DD0-0B930CB7D7B9}"/>
                  </a:ext>
                </a:extLst>
              </p:cNvPr>
              <p:cNvSpPr/>
              <p:nvPr/>
            </p:nvSpPr>
            <p:spPr>
              <a:xfrm>
                <a:off x="0" y="0"/>
                <a:ext cx="2607183" cy="3237611"/>
              </a:xfrm>
              <a:custGeom>
                <a:avLst/>
                <a:gdLst/>
                <a:ahLst/>
                <a:cxnLst/>
                <a:rect l="l" t="t" r="r" b="b"/>
                <a:pathLst>
                  <a:path w="2607183" h="3237611">
                    <a:moveTo>
                      <a:pt x="0" y="3237611"/>
                    </a:moveTo>
                    <a:lnTo>
                      <a:pt x="651764" y="0"/>
                    </a:lnTo>
                    <a:lnTo>
                      <a:pt x="2607183" y="0"/>
                    </a:lnTo>
                    <a:lnTo>
                      <a:pt x="1955419" y="3237611"/>
                    </a:lnTo>
                    <a:close/>
                  </a:path>
                </a:pathLst>
              </a:custGeom>
              <a:solidFill>
                <a:srgbClr val="47C0C0"/>
              </a:solidFill>
            </p:spPr>
          </p:sp>
        </p:grpSp>
        <p:sp>
          <p:nvSpPr>
            <p:cNvPr id="21" name="Freeform 21">
              <a:extLst>
                <a:ext uri="{FF2B5EF4-FFF2-40B4-BE49-F238E27FC236}">
                  <a16:creationId xmlns:a16="http://schemas.microsoft.com/office/drawing/2014/main" id="{32AE2B8E-774E-5F5C-149D-3E9DC834C46B}"/>
                </a:ext>
              </a:extLst>
            </p:cNvPr>
            <p:cNvSpPr/>
            <p:nvPr/>
          </p:nvSpPr>
          <p:spPr>
            <a:xfrm>
              <a:off x="11157696" y="5958118"/>
              <a:ext cx="3722504" cy="1410970"/>
            </a:xfrm>
            <a:custGeom>
              <a:avLst/>
              <a:gdLst/>
              <a:ahLst/>
              <a:cxnLst/>
              <a:rect l="l" t="t" r="r" b="b"/>
              <a:pathLst>
                <a:path w="3722504" h="1410970">
                  <a:moveTo>
                    <a:pt x="0" y="0"/>
                  </a:moveTo>
                  <a:lnTo>
                    <a:pt x="3722504" y="0"/>
                  </a:lnTo>
                  <a:lnTo>
                    <a:pt x="3722504" y="1410970"/>
                  </a:lnTo>
                  <a:lnTo>
                    <a:pt x="0" y="1410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a:extLst>
                <a:ext uri="{FF2B5EF4-FFF2-40B4-BE49-F238E27FC236}">
                  <a16:creationId xmlns:a16="http://schemas.microsoft.com/office/drawing/2014/main" id="{F92CDA06-F311-1046-DE5E-E3E62DAEC4DE}"/>
                </a:ext>
              </a:extLst>
            </p:cNvPr>
            <p:cNvSpPr/>
            <p:nvPr/>
          </p:nvSpPr>
          <p:spPr>
            <a:xfrm>
              <a:off x="10900500" y="2003506"/>
              <a:ext cx="1318068" cy="3385686"/>
            </a:xfrm>
            <a:custGeom>
              <a:avLst/>
              <a:gdLst/>
              <a:ahLst/>
              <a:cxnLst/>
              <a:rect l="l" t="t" r="r" b="b"/>
              <a:pathLst>
                <a:path w="1318068" h="3385686">
                  <a:moveTo>
                    <a:pt x="0" y="0"/>
                  </a:moveTo>
                  <a:lnTo>
                    <a:pt x="1318068" y="0"/>
                  </a:lnTo>
                  <a:lnTo>
                    <a:pt x="1318068" y="3385686"/>
                  </a:lnTo>
                  <a:lnTo>
                    <a:pt x="0" y="3385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a:extLst>
                <a:ext uri="{FF2B5EF4-FFF2-40B4-BE49-F238E27FC236}">
                  <a16:creationId xmlns:a16="http://schemas.microsoft.com/office/drawing/2014/main" id="{A1B36D4D-7225-743A-3A28-69437BFDC3E0}"/>
                </a:ext>
              </a:extLst>
            </p:cNvPr>
            <p:cNvSpPr/>
            <p:nvPr/>
          </p:nvSpPr>
          <p:spPr>
            <a:xfrm>
              <a:off x="12523226" y="2438896"/>
              <a:ext cx="3481589" cy="3385486"/>
            </a:xfrm>
            <a:custGeom>
              <a:avLst/>
              <a:gdLst/>
              <a:ahLst/>
              <a:cxnLst/>
              <a:rect l="l" t="t" r="r" b="b"/>
              <a:pathLst>
                <a:path w="3481589" h="3385486">
                  <a:moveTo>
                    <a:pt x="0" y="0"/>
                  </a:moveTo>
                  <a:lnTo>
                    <a:pt x="3481589" y="0"/>
                  </a:lnTo>
                  <a:lnTo>
                    <a:pt x="3481589" y="3385486"/>
                  </a:lnTo>
                  <a:lnTo>
                    <a:pt x="0" y="3385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a:extLst>
                <a:ext uri="{FF2B5EF4-FFF2-40B4-BE49-F238E27FC236}">
                  <a16:creationId xmlns:a16="http://schemas.microsoft.com/office/drawing/2014/main" id="{2E08517D-8536-465C-5747-0E0A975DFFBC}"/>
                </a:ext>
              </a:extLst>
            </p:cNvPr>
            <p:cNvGrpSpPr/>
            <p:nvPr/>
          </p:nvGrpSpPr>
          <p:grpSpPr>
            <a:xfrm rot="4281708">
              <a:off x="12565366" y="4915606"/>
              <a:ext cx="1544562" cy="1086958"/>
              <a:chOff x="0" y="0"/>
              <a:chExt cx="2059416" cy="1449277"/>
            </a:xfrm>
          </p:grpSpPr>
          <p:sp>
            <p:nvSpPr>
              <p:cNvPr id="27" name="Freeform 27">
                <a:extLst>
                  <a:ext uri="{FF2B5EF4-FFF2-40B4-BE49-F238E27FC236}">
                    <a16:creationId xmlns:a16="http://schemas.microsoft.com/office/drawing/2014/main" id="{1A66C00E-C320-A53B-C28D-544A4CE6778D}"/>
                  </a:ext>
                </a:extLst>
              </p:cNvPr>
              <p:cNvSpPr/>
              <p:nvPr/>
            </p:nvSpPr>
            <p:spPr>
              <a:xfrm>
                <a:off x="0" y="1016"/>
                <a:ext cx="2042033" cy="1422908"/>
              </a:xfrm>
              <a:custGeom>
                <a:avLst/>
                <a:gdLst/>
                <a:ahLst/>
                <a:cxnLst/>
                <a:rect l="l" t="t" r="r" b="b"/>
                <a:pathLst>
                  <a:path w="2042033" h="1422908">
                    <a:moveTo>
                      <a:pt x="0" y="1422908"/>
                    </a:moveTo>
                    <a:cubicBezTo>
                      <a:pt x="0" y="701675"/>
                      <a:pt x="959358" y="0"/>
                      <a:pt x="1716405" y="0"/>
                    </a:cubicBezTo>
                    <a:cubicBezTo>
                      <a:pt x="1830197" y="0"/>
                      <a:pt x="1940052" y="15748"/>
                      <a:pt x="2042033" y="49784"/>
                    </a:cubicBezTo>
                    <a:lnTo>
                      <a:pt x="2025904" y="97917"/>
                    </a:lnTo>
                    <a:cubicBezTo>
                      <a:pt x="1929765" y="65786"/>
                      <a:pt x="1825371" y="50800"/>
                      <a:pt x="1716278" y="50800"/>
                    </a:cubicBezTo>
                    <a:cubicBezTo>
                      <a:pt x="975868" y="50800"/>
                      <a:pt x="50800" y="740029"/>
                      <a:pt x="50800" y="1422908"/>
                    </a:cubicBezTo>
                    <a:close/>
                  </a:path>
                </a:pathLst>
              </a:custGeom>
              <a:solidFill>
                <a:srgbClr val="212121"/>
              </a:solidFill>
            </p:spPr>
          </p:sp>
        </p:grpSp>
      </p:grpSp>
    </p:spTree>
    <p:extLst>
      <p:ext uri="{BB962C8B-B14F-4D97-AF65-F5344CB8AC3E}">
        <p14:creationId xmlns:p14="http://schemas.microsoft.com/office/powerpoint/2010/main" val="3288253911"/>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4" name="Rectangle 13"/>
          <p:cNvSpPr/>
          <p:nvPr/>
        </p:nvSpPr>
        <p:spPr>
          <a:xfrm>
            <a:off x="256295" y="289385"/>
            <a:ext cx="15881977" cy="1107996"/>
          </a:xfrm>
          <a:prstGeom prst="rect">
            <a:avLst/>
          </a:prstGeom>
        </p:spPr>
        <p:txBody>
          <a:bodyPr wrap="square">
            <a:spAutoFit/>
          </a:bodyPr>
          <a:lstStyle/>
          <a:p>
            <a:pPr algn="ctr">
              <a:spcBef>
                <a:spcPts val="300"/>
              </a:spcBef>
              <a:spcAft>
                <a:spcPts val="300"/>
              </a:spcAft>
              <a:tabLst>
                <a:tab pos="2719705" algn="l"/>
              </a:tabLst>
            </a:pPr>
            <a:r>
              <a:rPr lang="vi-VN" sz="6600" b="1">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Cắt mặt cầu, hình cầu bởi một mặt phẳng</a:t>
            </a:r>
            <a:endParaRPr lang="en-US" sz="6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p:cNvGrpSpPr/>
          <p:nvPr/>
        </p:nvGrpSpPr>
        <p:grpSpPr>
          <a:xfrm>
            <a:off x="0" y="1309331"/>
            <a:ext cx="18288151" cy="4208396"/>
            <a:chOff x="378372" y="-214669"/>
            <a:chExt cx="17702464" cy="4208396"/>
          </a:xfrm>
        </p:grpSpPr>
        <p:grpSp>
          <p:nvGrpSpPr>
            <p:cNvPr id="16" name="Group 15"/>
            <p:cNvGrpSpPr/>
            <p:nvPr/>
          </p:nvGrpSpPr>
          <p:grpSpPr>
            <a:xfrm>
              <a:off x="575444" y="150530"/>
              <a:ext cx="2143692" cy="1185731"/>
              <a:chOff x="5365438" y="192303"/>
              <a:chExt cx="6828056" cy="1750796"/>
            </a:xfrm>
          </p:grpSpPr>
          <p:grpSp>
            <p:nvGrpSpPr>
              <p:cNvPr id="18" name="Group 5"/>
              <p:cNvGrpSpPr/>
              <p:nvPr/>
            </p:nvGrpSpPr>
            <p:grpSpPr>
              <a:xfrm>
                <a:off x="5365438" y="192303"/>
                <a:ext cx="6828056" cy="1750796"/>
                <a:chOff x="-33595" y="-43176"/>
                <a:chExt cx="834576" cy="150582"/>
              </a:xfrm>
            </p:grpSpPr>
            <p:sp>
              <p:nvSpPr>
                <p:cNvPr id="20" name="Freeform 6"/>
                <p:cNvSpPr/>
                <p:nvPr/>
              </p:nvSpPr>
              <p:spPr>
                <a:xfrm>
                  <a:off x="-33595" y="-43176"/>
                  <a:ext cx="756038" cy="115202"/>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AB40"/>
                </a:solidFill>
              </p:spPr>
            </p:sp>
            <p:sp>
              <p:nvSpPr>
                <p:cNvPr id="21"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p:cNvSpPr/>
              <p:nvPr/>
            </p:nvSpPr>
            <p:spPr>
              <a:xfrm>
                <a:off x="6196910" y="280362"/>
                <a:ext cx="4522554" cy="1136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HĐ1.</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7" name="Rectangle 16"/>
            <p:cNvSpPr/>
            <p:nvPr/>
          </p:nvSpPr>
          <p:spPr>
            <a:xfrm>
              <a:off x="378372" y="-214669"/>
              <a:ext cx="17702464" cy="4208396"/>
            </a:xfrm>
            <a:prstGeom prst="rect">
              <a:avLst/>
            </a:prstGeom>
          </p:spPr>
          <p:txBody>
            <a:bodyPr wrap="square">
              <a:spAutoFit/>
            </a:bodyPr>
            <a:lstStyle/>
            <a:p>
              <a:pPr lvl="0" algn="just">
                <a:lnSpc>
                  <a:spcPct val="155000"/>
                </a:lnSpc>
              </a:pPr>
              <a:r>
                <a:rPr kumimoji="0" lang="en-US" sz="5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6000">
                  <a:solidFill>
                    <a:prstClr val="black"/>
                  </a:solidFill>
                  <a:latin typeface="Times New Roman" panose="02020603050405020304" pitchFamily="18" charset="0"/>
                  <a:cs typeface="Times New Roman" panose="02020603050405020304" pitchFamily="18" charset="0"/>
                </a:rPr>
                <a:t>Sọ dừa được xem là có dạng hình cầu. Người ta cắt sọ dừa khô để làm gáo dừa (H.10.22a). Em thấy miệng gáo có</a:t>
              </a:r>
              <a:r>
                <a:rPr lang="en-US" sz="6000">
                  <a:solidFill>
                    <a:prstClr val="black"/>
                  </a:solidFill>
                  <a:latin typeface="Times New Roman" panose="02020603050405020304" pitchFamily="18" charset="0"/>
                  <a:cs typeface="Times New Roman" panose="02020603050405020304" pitchFamily="18" charset="0"/>
                </a:rPr>
                <a:t> </a:t>
              </a:r>
              <a:r>
                <a:rPr lang="vi-VN" sz="6000">
                  <a:solidFill>
                    <a:prstClr val="black"/>
                  </a:solidFill>
                  <a:latin typeface="Times New Roman" panose="02020603050405020304" pitchFamily="18" charset="0"/>
                  <a:cs typeface="Times New Roman" panose="02020603050405020304" pitchFamily="18" charset="0"/>
                </a:rPr>
                <a:t> dạng hình gì?</a:t>
              </a:r>
              <a:endPar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7" y="5743428"/>
            <a:ext cx="6644062" cy="5419063"/>
          </a:xfrm>
          <a:prstGeom prst="rect">
            <a:avLst/>
          </a:prstGeom>
        </p:spPr>
      </p:pic>
      <p:grpSp>
        <p:nvGrpSpPr>
          <p:cNvPr id="23" name="Group 22"/>
          <p:cNvGrpSpPr/>
          <p:nvPr/>
        </p:nvGrpSpPr>
        <p:grpSpPr>
          <a:xfrm>
            <a:off x="11430000" y="5253439"/>
            <a:ext cx="3048000" cy="1449664"/>
            <a:chOff x="859666" y="676025"/>
            <a:chExt cx="3432866" cy="1051118"/>
          </a:xfrm>
        </p:grpSpPr>
        <p:pic>
          <p:nvPicPr>
            <p:cNvPr id="24" name="Picture 23"/>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66948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endParaRPr kumimoji="0" lang="en-US" sz="5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 name="Rectangle 3"/>
          <p:cNvSpPr/>
          <p:nvPr/>
        </p:nvSpPr>
        <p:spPr>
          <a:xfrm>
            <a:off x="6531250" y="7344963"/>
            <a:ext cx="11028981" cy="1200329"/>
          </a:xfrm>
          <a:prstGeom prst="rect">
            <a:avLst/>
          </a:prstGeom>
        </p:spPr>
        <p:txBody>
          <a:bodyPr wrap="none">
            <a:spAutoFit/>
          </a:bodyPr>
          <a:lstStyle/>
          <a:p>
            <a:pPr algn="ctr">
              <a:spcBef>
                <a:spcPts val="300"/>
              </a:spcBef>
              <a:spcAft>
                <a:spcPts val="300"/>
              </a:spcAft>
              <a:tabLst>
                <a:tab pos="2719705" algn="l"/>
              </a:tabLst>
            </a:pPr>
            <a:r>
              <a:rPr lang="vi-VN" sz="7200">
                <a:latin typeface="Times New Roman" panose="02020603050405020304" pitchFamily="18" charset="0"/>
                <a:ea typeface="Malgun Gothic" panose="020B0503020000020004" pitchFamily="34" charset="-127"/>
                <a:cs typeface="Times New Roman" panose="02020603050405020304" pitchFamily="18" charset="0"/>
              </a:rPr>
              <a:t>Miệng gáo có dạng hình tròn</a:t>
            </a:r>
            <a:r>
              <a:rPr lang="vi-VN" sz="4200">
                <a:ea typeface="Malgun Gothic" panose="020B0503020000020004" pitchFamily="34" charset="-127"/>
                <a:cs typeface="Times New Roman" panose="02020603050405020304" pitchFamily="18" charset="0"/>
              </a:rPr>
              <a:t>.</a:t>
            </a:r>
            <a:endParaRPr lang="en-US" sz="42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31785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4440B-6A9E-5DBD-E04D-43521945FE36}"/>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F9DBD119-23CD-A4DC-220F-95F5226A03B3}"/>
              </a:ext>
            </a:extLst>
          </p:cNvPr>
          <p:cNvGrpSpPr/>
          <p:nvPr/>
        </p:nvGrpSpPr>
        <p:grpSpPr>
          <a:xfrm>
            <a:off x="0" y="24429"/>
            <a:ext cx="17397664" cy="2508700"/>
            <a:chOff x="-405064" y="-99084"/>
            <a:chExt cx="17397664" cy="2508700"/>
          </a:xfrm>
        </p:grpSpPr>
        <p:grpSp>
          <p:nvGrpSpPr>
            <p:cNvPr id="27" name="Group 26">
              <a:extLst>
                <a:ext uri="{FF2B5EF4-FFF2-40B4-BE49-F238E27FC236}">
                  <a16:creationId xmlns:a16="http://schemas.microsoft.com/office/drawing/2014/main" id="{7C520963-6E0A-8D4D-3E51-92678BFA489A}"/>
                </a:ext>
              </a:extLst>
            </p:cNvPr>
            <p:cNvGrpSpPr/>
            <p:nvPr/>
          </p:nvGrpSpPr>
          <p:grpSpPr>
            <a:xfrm>
              <a:off x="397158" y="159087"/>
              <a:ext cx="2321979" cy="1177175"/>
              <a:chOff x="4797562" y="204938"/>
              <a:chExt cx="7395932" cy="1738162"/>
            </a:xfrm>
          </p:grpSpPr>
          <p:grpSp>
            <p:nvGrpSpPr>
              <p:cNvPr id="29" name="Group 5">
                <a:extLst>
                  <a:ext uri="{FF2B5EF4-FFF2-40B4-BE49-F238E27FC236}">
                    <a16:creationId xmlns:a16="http://schemas.microsoft.com/office/drawing/2014/main" id="{D6E75229-4E94-1A60-1785-C93B8F0E4EAC}"/>
                  </a:ext>
                </a:extLst>
              </p:cNvPr>
              <p:cNvGrpSpPr/>
              <p:nvPr/>
            </p:nvGrpSpPr>
            <p:grpSpPr>
              <a:xfrm>
                <a:off x="4797562" y="251321"/>
                <a:ext cx="7395932" cy="1691779"/>
                <a:chOff x="-103005" y="-38100"/>
                <a:chExt cx="903986" cy="145506"/>
              </a:xfrm>
            </p:grpSpPr>
            <p:sp>
              <p:nvSpPr>
                <p:cNvPr id="31" name="Freeform 6">
                  <a:extLst>
                    <a:ext uri="{FF2B5EF4-FFF2-40B4-BE49-F238E27FC236}">
                      <a16:creationId xmlns:a16="http://schemas.microsoft.com/office/drawing/2014/main" id="{9202BD8F-99D1-442D-881C-944EEF7E46D9}"/>
                    </a:ext>
                  </a:extLst>
                </p:cNvPr>
                <p:cNvSpPr/>
                <p:nvPr/>
              </p:nvSpPr>
              <p:spPr>
                <a:xfrm>
                  <a:off x="-103005" y="-3810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AB40"/>
                </a:solidFill>
              </p:spPr>
            </p:sp>
            <p:sp>
              <p:nvSpPr>
                <p:cNvPr id="32" name="TextBox 7">
                  <a:extLst>
                    <a:ext uri="{FF2B5EF4-FFF2-40B4-BE49-F238E27FC236}">
                      <a16:creationId xmlns:a16="http://schemas.microsoft.com/office/drawing/2014/main" id="{17367090-DF81-8059-9618-22B9C6263FAA}"/>
                    </a:ext>
                  </a:extLst>
                </p:cNvPr>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3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a:extLst>
                  <a:ext uri="{FF2B5EF4-FFF2-40B4-BE49-F238E27FC236}">
                    <a16:creationId xmlns:a16="http://schemas.microsoft.com/office/drawing/2014/main" id="{64B3957D-DA02-0F0B-3593-77E93ACFE8D3}"/>
                  </a:ext>
                </a:extLst>
              </p:cNvPr>
              <p:cNvSpPr/>
              <p:nvPr/>
            </p:nvSpPr>
            <p:spPr>
              <a:xfrm>
                <a:off x="5327459" y="204938"/>
                <a:ext cx="5895188" cy="13633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HĐ2</a:t>
                </a:r>
                <a:r>
                  <a:rPr kumimoji="0" lang="en-US" sz="43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4300" b="1" i="0" u="none" strike="noStrike" kern="1200" cap="none" spc="0" normalizeH="0" baseline="0" noProof="0">
                  <a:ln>
                    <a:noFill/>
                  </a:ln>
                  <a:solidFill>
                    <a:prstClr val="white"/>
                  </a:solidFill>
                  <a:effectLst/>
                  <a:uLnTx/>
                  <a:uFillTx/>
                  <a:latin typeface="Calibri"/>
                </a:endParaRPr>
              </a:p>
            </p:txBody>
          </p:sp>
        </p:grpSp>
        <p:sp>
          <p:nvSpPr>
            <p:cNvPr id="28" name="Rectangle 27">
              <a:extLst>
                <a:ext uri="{FF2B5EF4-FFF2-40B4-BE49-F238E27FC236}">
                  <a16:creationId xmlns:a16="http://schemas.microsoft.com/office/drawing/2014/main" id="{6F10513C-C4C6-692D-233D-A9B52A40081F}"/>
                </a:ext>
              </a:extLst>
            </p:cNvPr>
            <p:cNvSpPr/>
            <p:nvPr/>
          </p:nvSpPr>
          <p:spPr>
            <a:xfrm>
              <a:off x="-405064" y="-99084"/>
              <a:ext cx="17397664" cy="2508700"/>
            </a:xfrm>
            <a:prstGeom prst="rect">
              <a:avLst/>
            </a:prstGeom>
          </p:spPr>
          <p:txBody>
            <a:bodyPr wrap="square">
              <a:spAutoFit/>
            </a:bodyPr>
            <a:lstStyle/>
            <a:p>
              <a:pPr lvl="0" algn="just">
                <a:lnSpc>
                  <a:spcPct val="155000"/>
                </a:lnSpc>
              </a:pPr>
              <a:r>
                <a:rPr kumimoji="0" lang="en-US" sz="5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5400">
                  <a:solidFill>
                    <a:prstClr val="black"/>
                  </a:solidFill>
                  <a:latin typeface="Times New Roman" panose="02020603050405020304" pitchFamily="18" charset="0"/>
                  <a:cs typeface="Times New Roman" panose="02020603050405020304" pitchFamily="18" charset="0"/>
                </a:rPr>
                <a:t>Khi cắt đôi một quả cam có dạng hình cầu (H.10.22b), em thấy mặt cắt có dạng</a:t>
              </a:r>
              <a:r>
                <a:rPr lang="en-US" sz="5400">
                  <a:solidFill>
                    <a:prstClr val="black"/>
                  </a:solidFill>
                  <a:latin typeface="Times New Roman" panose="02020603050405020304" pitchFamily="18" charset="0"/>
                  <a:cs typeface="Times New Roman" panose="02020603050405020304" pitchFamily="18" charset="0"/>
                </a:rPr>
                <a:t> </a:t>
              </a:r>
              <a:r>
                <a:rPr lang="vi-VN" sz="5400">
                  <a:solidFill>
                    <a:prstClr val="black"/>
                  </a:solidFill>
                  <a:latin typeface="Times New Roman" panose="02020603050405020304" pitchFamily="18" charset="0"/>
                  <a:cs typeface="Times New Roman" panose="02020603050405020304" pitchFamily="18" charset="0"/>
                </a:rPr>
                <a:t>hình gì?</a:t>
              </a:r>
              <a:endParaRPr kumimoji="0" lang="en-US" sz="5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B62C2207-A526-17B3-547A-17927E3DA913}"/>
              </a:ext>
            </a:extLst>
          </p:cNvPr>
          <p:cNvPicPr>
            <a:picLocks noChangeAspect="1"/>
          </p:cNvPicPr>
          <p:nvPr/>
        </p:nvPicPr>
        <p:blipFill>
          <a:blip r:embed="rId3"/>
          <a:stretch>
            <a:fillRect/>
          </a:stretch>
        </p:blipFill>
        <p:spPr>
          <a:xfrm>
            <a:off x="-102961" y="3543300"/>
            <a:ext cx="7854590" cy="6429687"/>
          </a:xfrm>
          <a:prstGeom prst="rect">
            <a:avLst/>
          </a:prstGeom>
        </p:spPr>
      </p:pic>
      <p:grpSp>
        <p:nvGrpSpPr>
          <p:cNvPr id="22" name="Group 21">
            <a:extLst>
              <a:ext uri="{FF2B5EF4-FFF2-40B4-BE49-F238E27FC236}">
                <a16:creationId xmlns:a16="http://schemas.microsoft.com/office/drawing/2014/main" id="{6BB4953A-6419-20FA-3333-563991C35A6C}"/>
              </a:ext>
            </a:extLst>
          </p:cNvPr>
          <p:cNvGrpSpPr/>
          <p:nvPr/>
        </p:nvGrpSpPr>
        <p:grpSpPr>
          <a:xfrm>
            <a:off x="10018508" y="2920833"/>
            <a:ext cx="3048000" cy="1449664"/>
            <a:chOff x="907474" y="676025"/>
            <a:chExt cx="3432866" cy="1051118"/>
          </a:xfrm>
        </p:grpSpPr>
        <p:pic>
          <p:nvPicPr>
            <p:cNvPr id="23" name="Picture 22">
              <a:extLst>
                <a:ext uri="{FF2B5EF4-FFF2-40B4-BE49-F238E27FC236}">
                  <a16:creationId xmlns:a16="http://schemas.microsoft.com/office/drawing/2014/main" id="{EAF31432-7724-EEFA-D3D1-B2DB3A4D8A8B}"/>
                </a:ext>
              </a:extLst>
            </p:cNvPr>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4" name="TextBox 23">
              <a:extLst>
                <a:ext uri="{FF2B5EF4-FFF2-40B4-BE49-F238E27FC236}">
                  <a16:creationId xmlns:a16="http://schemas.microsoft.com/office/drawing/2014/main" id="{727A15D6-F322-6F2D-6931-737F8AA5E620}"/>
                </a:ext>
              </a:extLst>
            </p:cNvPr>
            <p:cNvSpPr txBox="1"/>
            <p:nvPr/>
          </p:nvSpPr>
          <p:spPr>
            <a:xfrm>
              <a:off x="907474" y="928211"/>
              <a:ext cx="3432866" cy="66948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endParaRPr kumimoji="0" lang="en-US" sz="5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6D77D71C-08BA-F72E-88FC-FAC12E9D43AC}"/>
              </a:ext>
            </a:extLst>
          </p:cNvPr>
          <p:cNvSpPr/>
          <p:nvPr/>
        </p:nvSpPr>
        <p:spPr>
          <a:xfrm>
            <a:off x="8144590" y="4945028"/>
            <a:ext cx="9533810" cy="3682483"/>
          </a:xfrm>
          <a:prstGeom prst="rect">
            <a:avLst/>
          </a:prstGeom>
        </p:spPr>
        <p:txBody>
          <a:bodyPr wrap="square">
            <a:spAutoFit/>
          </a:bodyPr>
          <a:lstStyle/>
          <a:p>
            <a:pPr algn="just">
              <a:lnSpc>
                <a:spcPct val="150000"/>
              </a:lnSpc>
              <a:spcBef>
                <a:spcPts val="300"/>
              </a:spcBef>
              <a:spcAft>
                <a:spcPts val="300"/>
              </a:spcAft>
              <a:tabLst>
                <a:tab pos="2719705" algn="l"/>
              </a:tabLst>
            </a:pPr>
            <a:r>
              <a:rPr lang="vi-VN" sz="5400">
                <a:latin typeface="Times New Roman" panose="02020603050405020304" pitchFamily="18" charset="0"/>
                <a:ea typeface="Malgun Gothic" panose="020B0503020000020004" pitchFamily="34" charset="-127"/>
                <a:cs typeface="Times New Roman" panose="02020603050405020304" pitchFamily="18" charset="0"/>
              </a:rPr>
              <a:t>Khi cắt đôi một quả cam có dạng hình cầu thì mặt cắt của quả cam có dạng hình tròn.</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34341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6942987-8CFD-A061-28BA-DEC1C2BF55F2}"/>
              </a:ext>
            </a:extLst>
          </p:cNvPr>
          <p:cNvSpPr/>
          <p:nvPr/>
        </p:nvSpPr>
        <p:spPr>
          <a:xfrm>
            <a:off x="304800" y="1028700"/>
            <a:ext cx="17678400" cy="307848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5800" b="1">
                <a:solidFill>
                  <a:schemeClr val="tx1"/>
                </a:solidFill>
                <a:latin typeface="+mj-lt"/>
                <a:ea typeface="Times New Roman" panose="02020603050405020304" pitchFamily="18" charset="0"/>
                <a:cs typeface="Arial" panose="020B0604020202020204" pitchFamily="34" charset="0"/>
              </a:rPr>
              <a:t>Câu </a:t>
            </a:r>
            <a:r>
              <a:rPr lang="en-US" sz="5800" b="1">
                <a:solidFill>
                  <a:schemeClr val="tx1"/>
                </a:solidFill>
                <a:latin typeface="+mj-lt"/>
                <a:ea typeface="Times New Roman" panose="02020603050405020304" pitchFamily="18" charset="0"/>
                <a:cs typeface="Arial" panose="020B0604020202020204" pitchFamily="34" charset="0"/>
              </a:rPr>
              <a:t>1</a:t>
            </a:r>
            <a:r>
              <a:rPr lang="vi-VN" sz="5800" b="1">
                <a:solidFill>
                  <a:schemeClr val="tx1"/>
                </a:solidFill>
                <a:latin typeface="+mj-lt"/>
                <a:ea typeface="Times New Roman" panose="02020603050405020304" pitchFamily="18" charset="0"/>
                <a:cs typeface="Arial" panose="020B0604020202020204" pitchFamily="34" charset="0"/>
              </a:rPr>
              <a:t>.</a:t>
            </a:r>
            <a:r>
              <a:rPr lang="vi-VN" sz="5800">
                <a:solidFill>
                  <a:schemeClr val="tx1"/>
                </a:solidFill>
                <a:latin typeface="+mj-lt"/>
                <a:ea typeface="Times New Roman" panose="02020603050405020304" pitchFamily="18" charset="0"/>
                <a:cs typeface="Arial" panose="020B0604020202020204" pitchFamily="34" charset="0"/>
              </a:rPr>
              <a:t> </a:t>
            </a:r>
            <a:r>
              <a:rPr lang="vi-VN" sz="5500" b="1">
                <a:solidFill>
                  <a:schemeClr val="tx1"/>
                </a:solidFill>
                <a:latin typeface="+mj-lt"/>
                <a:cs typeface="Arial" panose="020B0604020202020204" pitchFamily="34" charset="0"/>
              </a:rPr>
              <a:t>Tính </a:t>
            </a:r>
            <a:r>
              <a:rPr lang="en-US" sz="5500" b="1">
                <a:solidFill>
                  <a:schemeClr val="tx1"/>
                </a:solidFill>
                <a:latin typeface="Times New Roman" panose="02020603050405020304" pitchFamily="18" charset="0"/>
                <a:cs typeface="Times New Roman" panose="02020603050405020304" pitchFamily="18" charset="0"/>
              </a:rPr>
              <a:t>chu vi</a:t>
            </a:r>
            <a:r>
              <a:rPr lang="vi-VN" sz="5500" b="1">
                <a:solidFill>
                  <a:schemeClr val="tx1"/>
                </a:solidFill>
                <a:latin typeface="Times New Roman" panose="02020603050405020304" pitchFamily="18" charset="0"/>
                <a:cs typeface="Times New Roman" panose="02020603050405020304" pitchFamily="18" charset="0"/>
              </a:rPr>
              <a:t> </a:t>
            </a:r>
            <a:r>
              <a:rPr lang="vi-VN" sz="5500" b="1" dirty="0">
                <a:solidFill>
                  <a:schemeClr val="tx1"/>
                </a:solidFill>
                <a:latin typeface="+mj-lt"/>
                <a:cs typeface="Arial" panose="020B0604020202020204" pitchFamily="34" charset="0"/>
              </a:rPr>
              <a:t>của một đường tròn có bán kính </a:t>
            </a:r>
            <a:r>
              <a:rPr lang="vi-VN" sz="5500" b="1">
                <a:solidFill>
                  <a:schemeClr val="tx1"/>
                </a:solidFill>
                <a:latin typeface="+mj-lt"/>
                <a:cs typeface="Arial" panose="020B0604020202020204" pitchFamily="34" charset="0"/>
              </a:rPr>
              <a:t>4 </a:t>
            </a:r>
            <a:r>
              <a:rPr lang="en-US" sz="5500" b="1">
                <a:solidFill>
                  <a:schemeClr val="tx1"/>
                </a:solidFill>
                <a:latin typeface="Times New Roman" panose="02020603050405020304" pitchFamily="18" charset="0"/>
                <a:cs typeface="Times New Roman" panose="02020603050405020304" pitchFamily="18" charset="0"/>
              </a:rPr>
              <a:t>c</a:t>
            </a:r>
            <a:r>
              <a:rPr lang="vi-VN" sz="5500" b="1">
                <a:solidFill>
                  <a:schemeClr val="tx1"/>
                </a:solidFill>
                <a:latin typeface="+mj-lt"/>
                <a:cs typeface="Arial" panose="020B0604020202020204" pitchFamily="34" charset="0"/>
              </a:rPr>
              <a:t>m</a:t>
            </a:r>
            <a:endParaRPr lang="en-VN" sz="5500" b="1" dirty="0">
              <a:solidFill>
                <a:schemeClr val="tx1"/>
              </a:solidFill>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86F22C3A-D613-FCAD-99D5-8A8357CE3FBF}"/>
                  </a:ext>
                </a:extLst>
              </p:cNvPr>
              <p:cNvSpPr/>
              <p:nvPr/>
            </p:nvSpPr>
            <p:spPr>
              <a:xfrm>
                <a:off x="1539240" y="4312921"/>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mj-lt"/>
                    <a:ea typeface="Times New Roman" panose="02020603050405020304" pitchFamily="18" charset="0"/>
                    <a:cs typeface="Arial" panose="020B0604020202020204" pitchFamily="34" charset="0"/>
                  </a:rPr>
                  <a:t>A</a:t>
                </a:r>
                <a:r>
                  <a:rPr lang="vi-VN" sz="6600">
                    <a:solidFill>
                      <a:schemeClr val="tx1"/>
                    </a:solidFill>
                    <a:latin typeface="+mj-lt"/>
                    <a:ea typeface="Times New Roman" panose="02020603050405020304" pitchFamily="18" charset="0"/>
                    <a:cs typeface="Arial" panose="020B0604020202020204" pitchFamily="34" charset="0"/>
                  </a:rPr>
                  <a:t>. </a:t>
                </a:r>
                <a:r>
                  <a:rPr lang="en-US" sz="6600">
                    <a:solidFill>
                      <a:schemeClr val="tx1"/>
                    </a:solidFill>
                    <a:latin typeface="+mj-lt"/>
                    <a:ea typeface="Times New Roman" panose="02020603050405020304" pitchFamily="18" charset="0"/>
                    <a:cs typeface="Arial" panose="020B0604020202020204" pitchFamily="34" charset="0"/>
                  </a:rPr>
                  <a:t>4</a:t>
                </a:r>
                <a14:m>
                  <m:oMath xmlns:m="http://schemas.openxmlformats.org/officeDocument/2006/math">
                    <m:r>
                      <m:rPr>
                        <m:sty m:val="p"/>
                      </m:rPr>
                      <a:rPr lang="en-US" sz="6600">
                        <a:solidFill>
                          <a:schemeClr val="tx1"/>
                        </a:solidFill>
                        <a:latin typeface="Cambria Math" panose="02040503050406030204" pitchFamily="18" charset="0"/>
                        <a:ea typeface="Times New Roman" panose="02020603050405020304" pitchFamily="18" charset="0"/>
                      </a:rPr>
                      <m:t>π</m:t>
                    </m:r>
                    <m:r>
                      <a:rPr lang="en-US" sz="6600" i="1">
                        <a:solidFill>
                          <a:schemeClr val="tx1"/>
                        </a:solidFill>
                        <a:latin typeface="Cambria Math" panose="02040503050406030204" pitchFamily="18" charset="0"/>
                        <a:ea typeface="Times New Roman" panose="02020603050405020304" pitchFamily="18" charset="0"/>
                      </a:rPr>
                      <m:t> </m:t>
                    </m:r>
                    <m:r>
                      <m:rPr>
                        <m:sty m:val="p"/>
                      </m:rPr>
                      <a:rPr lang="en-US" sz="6600" b="0" i="0" smtClean="0">
                        <a:solidFill>
                          <a:schemeClr val="tx1"/>
                        </a:solidFill>
                        <a:latin typeface="Cambria Math" panose="02040503050406030204" pitchFamily="18" charset="0"/>
                        <a:ea typeface="Times New Roman" panose="02020603050405020304" pitchFamily="18" charset="0"/>
                      </a:rPr>
                      <m:t>c</m:t>
                    </m:r>
                  </m:oMath>
                </a14:m>
                <a:r>
                  <a:rPr lang="en-US" sz="6600">
                    <a:solidFill>
                      <a:schemeClr val="tx1"/>
                    </a:solidFill>
                    <a:latin typeface="+mj-lt"/>
                    <a:ea typeface="Arial" panose="020B0604020202020204" pitchFamily="34" charset="0"/>
                    <a:cs typeface="Times New Roman" panose="02020603050405020304" pitchFamily="18" charset="0"/>
                  </a:rPr>
                  <a:t>m</a:t>
                </a:r>
                <a:r>
                  <a:rPr lang="en-VN" sz="6600">
                    <a:solidFill>
                      <a:schemeClr val="tx1"/>
                    </a:solidFill>
                    <a:latin typeface="+mj-lt"/>
                    <a:cs typeface="Arial" panose="020B0604020202020204" pitchFamily="34" charset="0"/>
                  </a:rPr>
                  <a:t> </a:t>
                </a:r>
                <a:endParaRPr lang="en-VN" sz="6600" dirty="0">
                  <a:solidFill>
                    <a:schemeClr val="tx1"/>
                  </a:solidFill>
                  <a:latin typeface="+mj-lt"/>
                  <a:ea typeface="Times New Roman" panose="02020603050405020304" pitchFamily="18" charset="0"/>
                  <a:cs typeface="Arial" panose="020B0604020202020204" pitchFamily="34" charset="0"/>
                </a:endParaRPr>
              </a:p>
            </p:txBody>
          </p:sp>
        </mc:Choice>
        <mc:Fallback xmlns="">
          <p:sp>
            <p:nvSpPr>
              <p:cNvPr id="3" name="Rounded Rectangle 2">
                <a:extLst>
                  <a:ext uri="{FF2B5EF4-FFF2-40B4-BE49-F238E27FC236}">
                    <a16:creationId xmlns:a16="http://schemas.microsoft.com/office/drawing/2014/main" id="{86F22C3A-D613-FCAD-99D5-8A8357CE3FBF}"/>
                  </a:ext>
                </a:extLst>
              </p:cNvPr>
              <p:cNvSpPr>
                <a:spLocks noRot="1" noChangeAspect="1" noMove="1" noResize="1" noEditPoints="1" noAdjustHandles="1" noChangeArrowheads="1" noChangeShapeType="1" noTextEdit="1"/>
              </p:cNvSpPr>
              <p:nvPr/>
            </p:nvSpPr>
            <p:spPr>
              <a:xfrm>
                <a:off x="1539240" y="4312921"/>
                <a:ext cx="6934200" cy="2103122"/>
              </a:xfrm>
              <a:prstGeom prst="roundRect">
                <a:avLst/>
              </a:prstGeom>
              <a:blipFill>
                <a:blip r:embed="rId2"/>
                <a:stretch>
                  <a:fillRect/>
                </a:stretch>
              </a:blipFill>
              <a:ln>
                <a:solidFill>
                  <a:schemeClr val="accent6">
                    <a:lumMod val="75000"/>
                  </a:schemeClr>
                </a:solidFill>
              </a:ln>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08DE8C46-9CC4-B64F-1213-4E66E1E05E2B}"/>
              </a:ext>
            </a:extLst>
          </p:cNvPr>
          <p:cNvSpPr/>
          <p:nvPr/>
        </p:nvSpPr>
        <p:spPr>
          <a:xfrm>
            <a:off x="1569718" y="6877814"/>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a:solidFill>
                  <a:schemeClr val="tx1"/>
                </a:solidFill>
                <a:latin typeface="+mj-lt"/>
                <a:ea typeface="Times New Roman" panose="02020603050405020304" pitchFamily="18" charset="0"/>
                <a:cs typeface="Arial" panose="020B0604020202020204" pitchFamily="34" charset="0"/>
              </a:rPr>
              <a:t>C</a:t>
            </a:r>
            <a:r>
              <a:rPr lang="en-US" sz="6600">
                <a:solidFill>
                  <a:schemeClr val="tx1"/>
                </a:solidFill>
                <a:latin typeface="+mj-lt"/>
                <a:ea typeface="Times New Roman" panose="02020603050405020304" pitchFamily="18" charset="0"/>
                <a:cs typeface="Arial" panose="020B0604020202020204" pitchFamily="34" charset="0"/>
              </a:rPr>
              <a:t>.</a:t>
            </a:r>
            <a:r>
              <a:rPr lang="en-US"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6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6600">
                <a:solidFill>
                  <a:schemeClr val="tx1"/>
                </a:solidFill>
                <a:latin typeface="Times New Roman" panose="02020603050405020304" pitchFamily="18" charset="0"/>
                <a:ea typeface="Arial" panose="020B0604020202020204" pitchFamily="34" charset="0"/>
                <a:cs typeface="Times New Roman" panose="02020603050405020304" pitchFamily="18" charset="0"/>
              </a:rPr>
              <a:t>m</a:t>
            </a:r>
            <a:r>
              <a:rPr lang="en-VN" sz="6600">
                <a:solidFill>
                  <a:schemeClr val="tx1"/>
                </a:solidFill>
                <a:latin typeface="Times New Roman" panose="02020603050405020304" pitchFamily="18" charset="0"/>
                <a:cs typeface="Times New Roman" panose="02020603050405020304" pitchFamily="18" charset="0"/>
              </a:rPr>
              <a:t> </a:t>
            </a:r>
            <a:endParaRPr lang="en-VN" sz="6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A2F27B79-3C29-FC94-D452-3B775F59F88B}"/>
                  </a:ext>
                </a:extLst>
              </p:cNvPr>
              <p:cNvSpPr/>
              <p:nvPr/>
            </p:nvSpPr>
            <p:spPr>
              <a:xfrm>
                <a:off x="9814563" y="4312921"/>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mj-lt"/>
                    <a:ea typeface="Times New Roman" panose="02020603050405020304" pitchFamily="18" charset="0"/>
                    <a:cs typeface="Arial" panose="020B0604020202020204" pitchFamily="34" charset="0"/>
                  </a:rPr>
                  <a:t>B</a:t>
                </a:r>
                <a:r>
                  <a:rPr lang="vi-VN" sz="6600">
                    <a:solidFill>
                      <a:schemeClr val="tx1"/>
                    </a:solidFill>
                    <a:latin typeface="+mj-lt"/>
                    <a:ea typeface="Times New Roman" panose="02020603050405020304" pitchFamily="18" charset="0"/>
                    <a:cs typeface="Arial" panose="020B0604020202020204" pitchFamily="34" charset="0"/>
                  </a:rPr>
                  <a:t>. </a:t>
                </a:r>
                <a:r>
                  <a:rPr lang="en-US" sz="6600">
                    <a:solidFill>
                      <a:schemeClr val="tx1"/>
                    </a:solidFill>
                    <a:latin typeface="+mj-lt"/>
                    <a:ea typeface="Times New Roman" panose="02020603050405020304" pitchFamily="18" charset="0"/>
                    <a:cs typeface="Arial" panose="020B0604020202020204" pitchFamily="34" charset="0"/>
                  </a:rPr>
                  <a:t>8</a:t>
                </a:r>
                <a:r>
                  <a:rPr lang="en-US" sz="6600">
                    <a:solidFill>
                      <a:srgbClr val="FF0000"/>
                    </a:solidFill>
                    <a:latin typeface="+mj-lt"/>
                    <a:ea typeface="Times New Roman" panose="02020603050405020304" pitchFamily="18" charset="0"/>
                  </a:rPr>
                  <a:t> </a:t>
                </a:r>
                <a14:m>
                  <m:oMath xmlns:m="http://schemas.openxmlformats.org/officeDocument/2006/math">
                    <m:r>
                      <m:rPr>
                        <m:sty m:val="p"/>
                      </m:rPr>
                      <a:rPr lang="en-US" sz="6600" smtClean="0">
                        <a:solidFill>
                          <a:schemeClr val="tx1"/>
                        </a:solidFill>
                        <a:latin typeface="Cambria Math" panose="02040503050406030204" pitchFamily="18" charset="0"/>
                        <a:ea typeface="Times New Roman" panose="02020603050405020304" pitchFamily="18" charset="0"/>
                      </a:rPr>
                      <m:t>π</m:t>
                    </m:r>
                    <m:r>
                      <a:rPr lang="en-US" sz="6600" i="1">
                        <a:solidFill>
                          <a:srgbClr val="FF0000"/>
                        </a:solidFill>
                        <a:latin typeface="Cambria Math" panose="02040503050406030204" pitchFamily="18" charset="0"/>
                        <a:ea typeface="Times New Roman" panose="02020603050405020304" pitchFamily="18" charset="0"/>
                      </a:rPr>
                      <m:t> </m:t>
                    </m:r>
                    <m:r>
                      <m:rPr>
                        <m:sty m:val="p"/>
                      </m:rPr>
                      <a:rPr lang="en-US" sz="6600" b="0" i="0" smtClean="0">
                        <a:solidFill>
                          <a:schemeClr val="tx1"/>
                        </a:solidFill>
                        <a:latin typeface="Cambria Math" panose="02040503050406030204" pitchFamily="18" charset="0"/>
                        <a:ea typeface="Times New Roman" panose="02020603050405020304" pitchFamily="18" charset="0"/>
                      </a:rPr>
                      <m:t>c</m:t>
                    </m:r>
                  </m:oMath>
                </a14:m>
                <a:r>
                  <a:rPr lang="en-US" sz="6600">
                    <a:solidFill>
                      <a:schemeClr val="tx1"/>
                    </a:solidFill>
                    <a:latin typeface="+mj-lt"/>
                    <a:ea typeface="Times New Roman" panose="02020603050405020304" pitchFamily="18" charset="0"/>
                    <a:cs typeface="Arial" panose="020B0604020202020204" pitchFamily="34" charset="0"/>
                  </a:rPr>
                  <a:t>m</a:t>
                </a:r>
                <a:endParaRPr lang="en-VN" sz="6600" dirty="0">
                  <a:solidFill>
                    <a:schemeClr val="tx1"/>
                  </a:solidFill>
                  <a:latin typeface="+mj-lt"/>
                  <a:ea typeface="Times New Roman" panose="02020603050405020304" pitchFamily="18" charset="0"/>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A2F27B79-3C29-FC94-D452-3B775F59F88B}"/>
                  </a:ext>
                </a:extLst>
              </p:cNvPr>
              <p:cNvSpPr>
                <a:spLocks noRot="1" noChangeAspect="1" noMove="1" noResize="1" noEditPoints="1" noAdjustHandles="1" noChangeArrowheads="1" noChangeShapeType="1" noTextEdit="1"/>
              </p:cNvSpPr>
              <p:nvPr/>
            </p:nvSpPr>
            <p:spPr>
              <a:xfrm>
                <a:off x="9814563" y="4312921"/>
                <a:ext cx="6934200" cy="2103122"/>
              </a:xfrm>
              <a:prstGeom prst="roundRect">
                <a:avLst/>
              </a:prstGeom>
              <a:blipFill>
                <a:blip r:embed="rId3"/>
                <a:stretch>
                  <a:fillRect/>
                </a:stretch>
              </a:blipFill>
              <a:ln>
                <a:solidFill>
                  <a:schemeClr val="accent6">
                    <a:lumMod val="75000"/>
                  </a:schemeClr>
                </a:solidFill>
              </a:ln>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3A06AEDB-EE04-477C-7D95-62DBEA7B1977}"/>
              </a:ext>
            </a:extLst>
          </p:cNvPr>
          <p:cNvSpPr/>
          <p:nvPr/>
        </p:nvSpPr>
        <p:spPr>
          <a:xfrm>
            <a:off x="9784082" y="6813652"/>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a:solidFill>
                  <a:schemeClr val="tx1"/>
                </a:solidFill>
                <a:latin typeface="+mj-lt"/>
                <a:ea typeface="Times New Roman" panose="02020603050405020304" pitchFamily="18" charset="0"/>
                <a:cs typeface="Arial" panose="020B0604020202020204" pitchFamily="34" charset="0"/>
              </a:rPr>
              <a:t>D.</a:t>
            </a:r>
            <a:r>
              <a:rPr lang="en-US"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8</a:t>
            </a:r>
            <a:r>
              <a:rPr lang="vi-VN"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cm</a:t>
            </a:r>
            <a:endParaRPr lang="en-VN" sz="6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9DB99042-8345-DF1B-8E2B-3DDE5BD4BB6E}"/>
                  </a:ext>
                </a:extLst>
              </p:cNvPr>
              <p:cNvSpPr/>
              <p:nvPr/>
            </p:nvSpPr>
            <p:spPr>
              <a:xfrm>
                <a:off x="9833224" y="4312921"/>
                <a:ext cx="6934200" cy="210312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b="1" dirty="0">
                    <a:solidFill>
                      <a:srgbClr val="FF0000"/>
                    </a:solidFill>
                    <a:latin typeface="+mj-lt"/>
                    <a:ea typeface="Times New Roman" panose="02020603050405020304" pitchFamily="18" charset="0"/>
                    <a:cs typeface="Arial" panose="020B0604020202020204" pitchFamily="34" charset="0"/>
                  </a:rPr>
                  <a:t>B</a:t>
                </a:r>
                <a:r>
                  <a:rPr lang="vi-VN" sz="6600" b="1">
                    <a:solidFill>
                      <a:srgbClr val="FF0000"/>
                    </a:solidFill>
                    <a:latin typeface="+mj-lt"/>
                    <a:ea typeface="Times New Roman" panose="02020603050405020304" pitchFamily="18" charset="0"/>
                    <a:cs typeface="Arial" panose="020B0604020202020204" pitchFamily="34" charset="0"/>
                  </a:rPr>
                  <a:t>. </a:t>
                </a:r>
                <a:r>
                  <a:rPr lang="en-US" sz="6600" b="1">
                    <a:solidFill>
                      <a:srgbClr val="FF0000"/>
                    </a:solidFill>
                    <a:latin typeface="+mj-lt"/>
                    <a:ea typeface="Times New Roman" panose="02020603050405020304" pitchFamily="18" charset="0"/>
                    <a:cs typeface="Arial" panose="020B0604020202020204" pitchFamily="34" charset="0"/>
                  </a:rPr>
                  <a:t>8</a:t>
                </a:r>
                <a:r>
                  <a:rPr lang="en-US" sz="6600">
                    <a:solidFill>
                      <a:srgbClr val="FF0000"/>
                    </a:solidFill>
                    <a:latin typeface="+mj-lt"/>
                    <a:ea typeface="Times New Roman" panose="02020603050405020304" pitchFamily="18" charset="0"/>
                  </a:rPr>
                  <a:t> </a:t>
                </a:r>
                <a14:m>
                  <m:oMath xmlns:m="http://schemas.openxmlformats.org/officeDocument/2006/math">
                    <m:r>
                      <m:rPr>
                        <m:sty m:val="p"/>
                      </m:rPr>
                      <a:rPr lang="en-US" sz="6600">
                        <a:solidFill>
                          <a:srgbClr val="FF0000"/>
                        </a:solidFill>
                        <a:latin typeface="Cambria Math" panose="02040503050406030204" pitchFamily="18" charset="0"/>
                        <a:ea typeface="Times New Roman" panose="02020603050405020304" pitchFamily="18" charset="0"/>
                      </a:rPr>
                      <m:t>π</m:t>
                    </m:r>
                    <m:r>
                      <a:rPr lang="en-US" sz="6600" i="1">
                        <a:solidFill>
                          <a:srgbClr val="FF0000"/>
                        </a:solidFill>
                        <a:latin typeface="Cambria Math" panose="02040503050406030204" pitchFamily="18" charset="0"/>
                        <a:ea typeface="Times New Roman" panose="02020603050405020304" pitchFamily="18" charset="0"/>
                      </a:rPr>
                      <m:t> </m:t>
                    </m:r>
                    <m:r>
                      <a:rPr lang="en-US" sz="6600" b="1" i="0" smtClean="0">
                        <a:solidFill>
                          <a:srgbClr val="FF0000"/>
                        </a:solidFill>
                        <a:latin typeface="Cambria Math" panose="02040503050406030204" pitchFamily="18" charset="0"/>
                        <a:ea typeface="Times New Roman" panose="02020603050405020304" pitchFamily="18" charset="0"/>
                      </a:rPr>
                      <m:t>𝐜</m:t>
                    </m:r>
                  </m:oMath>
                </a14:m>
                <a:r>
                  <a:rPr lang="en-US" sz="6600" b="1">
                    <a:solidFill>
                      <a:srgbClr val="FF0000"/>
                    </a:solidFill>
                    <a:latin typeface="+mj-lt"/>
                    <a:ea typeface="Times New Roman" panose="02020603050405020304" pitchFamily="18" charset="0"/>
                    <a:cs typeface="Arial" panose="020B0604020202020204" pitchFamily="34" charset="0"/>
                  </a:rPr>
                  <a:t>m</a:t>
                </a:r>
                <a:endParaRPr lang="en-VN" sz="6600" b="1" dirty="0">
                  <a:solidFill>
                    <a:srgbClr val="FF0000"/>
                  </a:solidFill>
                  <a:latin typeface="+mj-lt"/>
                  <a:ea typeface="Times New Roman" panose="02020603050405020304" pitchFamily="18" charset="0"/>
                  <a:cs typeface="Arial" panose="020B0604020202020204" pitchFamily="34" charset="0"/>
                </a:endParaRPr>
              </a:p>
            </p:txBody>
          </p:sp>
        </mc:Choice>
        <mc:Fallback xmlns="">
          <p:sp>
            <p:nvSpPr>
              <p:cNvPr id="7" name="Rounded Rectangle 6">
                <a:extLst>
                  <a:ext uri="{FF2B5EF4-FFF2-40B4-BE49-F238E27FC236}">
                    <a16:creationId xmlns:a16="http://schemas.microsoft.com/office/drawing/2014/main" id="{9DB99042-8345-DF1B-8E2B-3DDE5BD4BB6E}"/>
                  </a:ext>
                </a:extLst>
              </p:cNvPr>
              <p:cNvSpPr>
                <a:spLocks noRot="1" noChangeAspect="1" noMove="1" noResize="1" noEditPoints="1" noAdjustHandles="1" noChangeArrowheads="1" noChangeShapeType="1" noTextEdit="1"/>
              </p:cNvSpPr>
              <p:nvPr/>
            </p:nvSpPr>
            <p:spPr>
              <a:xfrm>
                <a:off x="9833224" y="4312921"/>
                <a:ext cx="6934200" cy="2103122"/>
              </a:xfrm>
              <a:prstGeom prst="roundRect">
                <a:avLst/>
              </a:prstGeom>
              <a:blipFill>
                <a:blip r:embed="rId4"/>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7507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07E9-1D2A-1429-7C06-4157B9343445}"/>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E39986D-5CDB-930D-A698-8E2F61DBC523}"/>
              </a:ext>
            </a:extLst>
          </p:cNvPr>
          <p:cNvSpPr/>
          <p:nvPr/>
        </p:nvSpPr>
        <p:spPr>
          <a:xfrm>
            <a:off x="38750"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Rectangle 26">
            <a:extLst>
              <a:ext uri="{FF2B5EF4-FFF2-40B4-BE49-F238E27FC236}">
                <a16:creationId xmlns:a16="http://schemas.microsoft.com/office/drawing/2014/main" id="{D64CB283-CDDB-F3A8-6CDF-98BE8D274100}"/>
              </a:ext>
            </a:extLst>
          </p:cNvPr>
          <p:cNvSpPr/>
          <p:nvPr/>
        </p:nvSpPr>
        <p:spPr>
          <a:xfrm>
            <a:off x="339472" y="950385"/>
            <a:ext cx="17830800" cy="8727698"/>
          </a:xfrm>
          <a:prstGeom prst="rect">
            <a:avLst/>
          </a:prstGeom>
          <a:solidFill>
            <a:srgbClr val="A1E0D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21BDE3-C7E7-0F73-6C50-4F7798985EA9}"/>
              </a:ext>
            </a:extLst>
          </p:cNvPr>
          <p:cNvSpPr txBox="1"/>
          <p:nvPr/>
        </p:nvSpPr>
        <p:spPr>
          <a:xfrm>
            <a:off x="269900" y="-27331"/>
            <a:ext cx="18443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prstClr val="black"/>
                </a:solidFill>
                <a:latin typeface="Times New Roman" panose="02020603050405020304" pitchFamily="18" charset="0"/>
                <a:cs typeface="Times New Roman" panose="02020603050405020304" pitchFamily="18" charset="0"/>
              </a:rPr>
              <a:t>TỔNG QUÁT</a:t>
            </a:r>
            <a:endParaRPr kumimoji="0" lang="en-US" sz="6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052B488-37A1-3CB5-ACBD-3B30B1D59853}"/>
              </a:ext>
            </a:extLst>
          </p:cNvPr>
          <p:cNvSpPr/>
          <p:nvPr/>
        </p:nvSpPr>
        <p:spPr>
          <a:xfrm>
            <a:off x="349412" y="709265"/>
            <a:ext cx="16968184" cy="2015103"/>
          </a:xfrm>
          <a:prstGeom prst="rect">
            <a:avLst/>
          </a:prstGeom>
        </p:spPr>
        <p:txBody>
          <a:bodyPr wrap="square">
            <a:spAutoFit/>
          </a:bodyPr>
          <a:lstStyle/>
          <a:p>
            <a:pPr algn="just">
              <a:lnSpc>
                <a:spcPct val="150000"/>
              </a:lnSpc>
              <a:tabLst>
                <a:tab pos="2719705" algn="l"/>
              </a:tabLst>
            </a:pPr>
            <a:r>
              <a:rPr lang="vi-VN" sz="4400">
                <a:effectLst/>
                <a:latin typeface="+mj-lt"/>
                <a:ea typeface="Malgun Gothic" panose="020B0503020000020004" pitchFamily="34" charset="-127"/>
                <a:cs typeface="Times New Roman" panose="02020603050405020304" pitchFamily="18" charset="0"/>
              </a:rPr>
              <a:t>1. Nếu </a:t>
            </a:r>
            <a:r>
              <a:rPr lang="vi-VN" sz="4400">
                <a:solidFill>
                  <a:srgbClr val="FF0000"/>
                </a:solidFill>
                <a:effectLst/>
                <a:latin typeface="+mj-lt"/>
                <a:ea typeface="Malgun Gothic" panose="020B0503020000020004" pitchFamily="34" charset="-127"/>
                <a:cs typeface="Times New Roman" panose="02020603050405020304" pitchFamily="18" charset="0"/>
              </a:rPr>
              <a:t>cắt một hình cầu bởi một mặt phẳng </a:t>
            </a:r>
            <a:r>
              <a:rPr lang="vi-VN" sz="4400">
                <a:effectLst/>
                <a:latin typeface="+mj-lt"/>
                <a:ea typeface="Malgun Gothic" panose="020B0503020000020004" pitchFamily="34" charset="-127"/>
                <a:cs typeface="Times New Roman" panose="02020603050405020304" pitchFamily="18" charset="0"/>
              </a:rPr>
              <a:t>thì </a:t>
            </a:r>
            <a:r>
              <a:rPr lang="vi-VN" sz="4400">
                <a:solidFill>
                  <a:srgbClr val="FF0000"/>
                </a:solidFill>
                <a:effectLst/>
                <a:latin typeface="+mj-lt"/>
                <a:ea typeface="Malgun Gothic" panose="020B0503020000020004" pitchFamily="34" charset="-127"/>
                <a:cs typeface="Times New Roman" panose="02020603050405020304" pitchFamily="18" charset="0"/>
              </a:rPr>
              <a:t>phần chung của mặt phẳng và hình cầu </a:t>
            </a:r>
            <a:r>
              <a:rPr lang="vi-VN" sz="4400">
                <a:effectLst/>
                <a:latin typeface="+mj-lt"/>
                <a:ea typeface="Malgun Gothic" panose="020B0503020000020004" pitchFamily="34" charset="-127"/>
                <a:cs typeface="Times New Roman" panose="02020603050405020304" pitchFamily="18" charset="0"/>
              </a:rPr>
              <a:t>(còn gọi là mặt cắt) là một …</a:t>
            </a:r>
            <a:r>
              <a:rPr lang="en-US" sz="4400">
                <a:effectLst/>
                <a:latin typeface="+mj-lt"/>
                <a:ea typeface="Malgun Gothic" panose="020B0503020000020004" pitchFamily="34" charset="-127"/>
                <a:cs typeface="Times New Roman" panose="02020603050405020304" pitchFamily="18" charset="0"/>
              </a:rPr>
              <a:t>..</a:t>
            </a:r>
            <a:endParaRPr lang="en-US" sz="44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FFA3749-A946-1525-87EF-80D65D636C3B}"/>
                  </a:ext>
                </a:extLst>
              </p:cNvPr>
              <p:cNvSpPr/>
              <p:nvPr/>
            </p:nvSpPr>
            <p:spPr>
              <a:xfrm>
                <a:off x="346098" y="2791939"/>
                <a:ext cx="16968184" cy="2002023"/>
              </a:xfrm>
              <a:prstGeom prst="rect">
                <a:avLst/>
              </a:prstGeom>
            </p:spPr>
            <p:txBody>
              <a:bodyPr wrap="square">
                <a:spAutoFit/>
              </a:bodyPr>
              <a:lstStyle/>
              <a:p>
                <a:pPr lvl="0" algn="just">
                  <a:lnSpc>
                    <a:spcPct val="150000"/>
                  </a:lnSpc>
                  <a:tabLst>
                    <a:tab pos="2719705" algn="l"/>
                  </a:tabLst>
                </a:pP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2. Nếu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cắt một mặt cầu bán kính </a:t>
                </a:r>
                <a14:m>
                  <m:oMath xmlns:m="http://schemas.openxmlformats.org/officeDocument/2006/math">
                    <m:r>
                      <a:rPr lang="vi-VN" sz="4400" i="1">
                        <a:solidFill>
                          <a:srgbClr val="FF0000"/>
                        </a:solidFill>
                        <a:latin typeface="Cambria Math" panose="02040503050406030204" pitchFamily="18" charset="0"/>
                        <a:ea typeface="Malgun Gothic" panose="020B0503020000020004" pitchFamily="34" charset="-127"/>
                        <a:cs typeface="Times New Roman" panose="02020603050405020304" pitchFamily="18" charset="0"/>
                      </a:rPr>
                      <m:t>𝑅</m:t>
                    </m:r>
                  </m:oMath>
                </a14:m>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bởi một mặt phẳng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thì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phần chung của mặt phẳng và mặt cầu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là một </a:t>
                </a: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346098" y="2791939"/>
                <a:ext cx="16968184" cy="2002023"/>
              </a:xfrm>
              <a:prstGeom prst="rect">
                <a:avLst/>
              </a:prstGeom>
              <a:blipFill>
                <a:blip r:embed="rId5"/>
                <a:stretch>
                  <a:fillRect l="-1473" r="-1437" b="-1402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EC7A63E4-55FC-C7C3-24C8-BEDB6FFAC8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079" y="4757262"/>
            <a:ext cx="4058952" cy="4820473"/>
          </a:xfrm>
          <a:prstGeom prst="rect">
            <a:avLst/>
          </a:prstGeom>
        </p:spPr>
      </p:pic>
      <p:sp>
        <p:nvSpPr>
          <p:cNvPr id="3" name="Rectangle 2">
            <a:extLst>
              <a:ext uri="{FF2B5EF4-FFF2-40B4-BE49-F238E27FC236}">
                <a16:creationId xmlns:a16="http://schemas.microsoft.com/office/drawing/2014/main" id="{DC878C99-4033-0E11-1FBA-0AA293C24450}"/>
              </a:ext>
            </a:extLst>
          </p:cNvPr>
          <p:cNvSpPr/>
          <p:nvPr/>
        </p:nvSpPr>
        <p:spPr>
          <a:xfrm>
            <a:off x="9111964" y="1724927"/>
            <a:ext cx="2684566" cy="999441"/>
          </a:xfrm>
          <a:prstGeom prst="rect">
            <a:avLst/>
          </a:prstGeom>
        </p:spPr>
        <p:txBody>
          <a:bodyPr wrap="square">
            <a:spAutoFit/>
          </a:bodyPr>
          <a:lstStyle/>
          <a:p>
            <a:pPr algn="just">
              <a:lnSpc>
                <a:spcPct val="150000"/>
              </a:lnSpc>
              <a:tabLst>
                <a:tab pos="2719705" algn="l"/>
              </a:tabLst>
            </a:pPr>
            <a:r>
              <a:rPr lang="vi-VN" sz="4400">
                <a:solidFill>
                  <a:srgbClr val="FF0000"/>
                </a:solidFill>
                <a:effectLst/>
                <a:latin typeface="+mj-lt"/>
                <a:ea typeface="Malgun Gothic" panose="020B0503020000020004" pitchFamily="34" charset="-127"/>
                <a:cs typeface="Times New Roman" panose="02020603050405020304" pitchFamily="18" charset="0"/>
              </a:rPr>
              <a:t>hình tròn.</a:t>
            </a:r>
            <a:endParaRPr lang="en-US" sz="4400">
              <a:solidFill>
                <a:srgbClr val="FF0000"/>
              </a:solidFill>
              <a:effectLst/>
              <a:latin typeface="+mj-l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40A515C-4C3E-7861-D068-A064ED1569BF}"/>
              </a:ext>
            </a:extLst>
          </p:cNvPr>
          <p:cNvSpPr/>
          <p:nvPr/>
        </p:nvSpPr>
        <p:spPr>
          <a:xfrm>
            <a:off x="6934200" y="3765932"/>
            <a:ext cx="2819400" cy="986360"/>
          </a:xfrm>
          <a:prstGeom prst="rect">
            <a:avLst/>
          </a:prstGeom>
        </p:spPr>
        <p:txBody>
          <a:bodyPr wrap="square">
            <a:spAutoFit/>
          </a:bodyPr>
          <a:lstStyle/>
          <a:p>
            <a:pPr lvl="0" algn="just">
              <a:lnSpc>
                <a:spcPct val="150000"/>
              </a:lnSpc>
              <a:tabLst>
                <a:tab pos="2719705" algn="l"/>
              </a:tabLst>
            </a:pP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đường tròn </a:t>
            </a:r>
          </a:p>
        </p:txBody>
      </p:sp>
    </p:spTree>
    <p:extLst>
      <p:ext uri="{BB962C8B-B14F-4D97-AF65-F5344CB8AC3E}">
        <p14:creationId xmlns:p14="http://schemas.microsoft.com/office/powerpoint/2010/main" val="21478902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0"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4E43B-E427-3BB4-E3D1-C7837A3299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717113-6D5D-79DF-254C-4A3660685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714" y="0"/>
            <a:ext cx="4837470" cy="4686300"/>
          </a:xfrm>
          <a:prstGeom prst="rect">
            <a:avLst/>
          </a:prstGeom>
        </p:spPr>
      </p:pic>
      <p:pic>
        <p:nvPicPr>
          <p:cNvPr id="4" name="Picture 3">
            <a:extLst>
              <a:ext uri="{FF2B5EF4-FFF2-40B4-BE49-F238E27FC236}">
                <a16:creationId xmlns:a16="http://schemas.microsoft.com/office/drawing/2014/main" id="{EED82D93-A725-194A-AD21-99908E6F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114300"/>
            <a:ext cx="5266312" cy="5633730"/>
          </a:xfrm>
          <a:prstGeom prst="rect">
            <a:avLst/>
          </a:prstGeom>
        </p:spPr>
      </p:pic>
      <p:pic>
        <p:nvPicPr>
          <p:cNvPr id="8" name="Picture 7">
            <a:extLst>
              <a:ext uri="{FF2B5EF4-FFF2-40B4-BE49-F238E27FC236}">
                <a16:creationId xmlns:a16="http://schemas.microsoft.com/office/drawing/2014/main" id="{F26F095A-95AE-90E9-AA16-B56AD58A5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714461"/>
            <a:ext cx="11687891" cy="5176530"/>
          </a:xfrm>
          <a:prstGeom prst="rect">
            <a:avLst/>
          </a:prstGeom>
        </p:spPr>
      </p:pic>
    </p:spTree>
    <p:extLst>
      <p:ext uri="{BB962C8B-B14F-4D97-AF65-F5344CB8AC3E}">
        <p14:creationId xmlns:p14="http://schemas.microsoft.com/office/powerpoint/2010/main" val="31483189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4" name="Freeform 4"/>
          <p:cNvSpPr/>
          <p:nvPr/>
        </p:nvSpPr>
        <p:spPr>
          <a:xfrm>
            <a:off x="38750"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Rectangle 26"/>
          <p:cNvSpPr/>
          <p:nvPr/>
        </p:nvSpPr>
        <p:spPr>
          <a:xfrm>
            <a:off x="339472" y="950385"/>
            <a:ext cx="17830800" cy="8727698"/>
          </a:xfrm>
          <a:prstGeom prst="rect">
            <a:avLst/>
          </a:prstGeom>
          <a:solidFill>
            <a:srgbClr val="A1E0D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11493CA-7A75-074E-7097-E1E357F2E0AF}"/>
              </a:ext>
            </a:extLst>
          </p:cNvPr>
          <p:cNvSpPr txBox="1"/>
          <p:nvPr/>
        </p:nvSpPr>
        <p:spPr>
          <a:xfrm>
            <a:off x="269900" y="-27331"/>
            <a:ext cx="18443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prstClr val="black"/>
                </a:solidFill>
                <a:latin typeface="Times New Roman" panose="02020603050405020304" pitchFamily="18" charset="0"/>
                <a:cs typeface="Times New Roman" panose="02020603050405020304" pitchFamily="18" charset="0"/>
              </a:rPr>
              <a:t>TỔNG QUÁT</a:t>
            </a:r>
            <a:endParaRPr kumimoji="0" lang="en-US" sz="6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349412" y="709265"/>
            <a:ext cx="16968184" cy="2015103"/>
          </a:xfrm>
          <a:prstGeom prst="rect">
            <a:avLst/>
          </a:prstGeom>
        </p:spPr>
        <p:txBody>
          <a:bodyPr wrap="square">
            <a:spAutoFit/>
          </a:bodyPr>
          <a:lstStyle/>
          <a:p>
            <a:pPr algn="just">
              <a:lnSpc>
                <a:spcPct val="150000"/>
              </a:lnSpc>
              <a:tabLst>
                <a:tab pos="2719705" algn="l"/>
              </a:tabLst>
            </a:pPr>
            <a:r>
              <a:rPr lang="vi-VN" sz="4400">
                <a:effectLst/>
                <a:latin typeface="+mj-lt"/>
                <a:ea typeface="Malgun Gothic" panose="020B0503020000020004" pitchFamily="34" charset="-127"/>
                <a:cs typeface="Times New Roman" panose="02020603050405020304" pitchFamily="18" charset="0"/>
              </a:rPr>
              <a:t>1. Nếu </a:t>
            </a:r>
            <a:r>
              <a:rPr lang="vi-VN" sz="4400">
                <a:solidFill>
                  <a:srgbClr val="FF0000"/>
                </a:solidFill>
                <a:effectLst/>
                <a:latin typeface="+mj-lt"/>
                <a:ea typeface="Malgun Gothic" panose="020B0503020000020004" pitchFamily="34" charset="-127"/>
                <a:cs typeface="Times New Roman" panose="02020603050405020304" pitchFamily="18" charset="0"/>
              </a:rPr>
              <a:t>cắt một hình cầu bởi một mặt phẳng </a:t>
            </a:r>
            <a:r>
              <a:rPr lang="vi-VN" sz="4400">
                <a:effectLst/>
                <a:latin typeface="+mj-lt"/>
                <a:ea typeface="Malgun Gothic" panose="020B0503020000020004" pitchFamily="34" charset="-127"/>
                <a:cs typeface="Times New Roman" panose="02020603050405020304" pitchFamily="18" charset="0"/>
              </a:rPr>
              <a:t>thì </a:t>
            </a:r>
            <a:r>
              <a:rPr lang="vi-VN" sz="4400">
                <a:solidFill>
                  <a:srgbClr val="FF0000"/>
                </a:solidFill>
                <a:effectLst/>
                <a:latin typeface="+mj-lt"/>
                <a:ea typeface="Malgun Gothic" panose="020B0503020000020004" pitchFamily="34" charset="-127"/>
                <a:cs typeface="Times New Roman" panose="02020603050405020304" pitchFamily="18" charset="0"/>
              </a:rPr>
              <a:t>phần chung của mặt phẳng và hình cầu </a:t>
            </a:r>
            <a:r>
              <a:rPr lang="vi-VN" sz="4400">
                <a:effectLst/>
                <a:latin typeface="+mj-lt"/>
                <a:ea typeface="Malgun Gothic" panose="020B0503020000020004" pitchFamily="34" charset="-127"/>
                <a:cs typeface="Times New Roman" panose="02020603050405020304" pitchFamily="18" charset="0"/>
              </a:rPr>
              <a:t>(còn gọi là mặt cắt) là một …</a:t>
            </a:r>
            <a:r>
              <a:rPr lang="en-US" sz="4400">
                <a:effectLst/>
                <a:latin typeface="+mj-lt"/>
                <a:ea typeface="Malgun Gothic" panose="020B0503020000020004" pitchFamily="34" charset="-127"/>
                <a:cs typeface="Times New Roman" panose="02020603050405020304" pitchFamily="18" charset="0"/>
              </a:rPr>
              <a:t>..</a:t>
            </a:r>
            <a:endParaRPr lang="en-US" sz="44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346098" y="2791939"/>
                <a:ext cx="16968184" cy="2002023"/>
              </a:xfrm>
              <a:prstGeom prst="rect">
                <a:avLst/>
              </a:prstGeom>
            </p:spPr>
            <p:txBody>
              <a:bodyPr wrap="square">
                <a:spAutoFit/>
              </a:bodyPr>
              <a:lstStyle/>
              <a:p>
                <a:pPr lvl="0" algn="just">
                  <a:lnSpc>
                    <a:spcPct val="150000"/>
                  </a:lnSpc>
                  <a:tabLst>
                    <a:tab pos="2719705" algn="l"/>
                  </a:tabLst>
                </a:pP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2. Nếu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cắt một mặt cầu bán kính </a:t>
                </a:r>
                <a14:m>
                  <m:oMath xmlns:m="http://schemas.openxmlformats.org/officeDocument/2006/math">
                    <m:r>
                      <a:rPr lang="vi-VN" sz="4400" i="1">
                        <a:solidFill>
                          <a:srgbClr val="FF0000"/>
                        </a:solidFill>
                        <a:latin typeface="Cambria Math" panose="02040503050406030204" pitchFamily="18" charset="0"/>
                        <a:ea typeface="Malgun Gothic" panose="020B0503020000020004" pitchFamily="34" charset="-127"/>
                        <a:cs typeface="Times New Roman" panose="02020603050405020304" pitchFamily="18" charset="0"/>
                      </a:rPr>
                      <m:t>𝑅</m:t>
                    </m:r>
                  </m:oMath>
                </a14:m>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bởi một mặt phẳng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thì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phần chung của mặt phẳng và mặt cầu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là một </a:t>
                </a: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346098" y="2791939"/>
                <a:ext cx="16968184" cy="2002023"/>
              </a:xfrm>
              <a:prstGeom prst="rect">
                <a:avLst/>
              </a:prstGeom>
              <a:blipFill>
                <a:blip r:embed="rId5"/>
                <a:stretch>
                  <a:fillRect l="-1473" r="-1437" b="-14024"/>
                </a:stretch>
              </a:blipFill>
            </p:spPr>
            <p:txBody>
              <a:bodyPr/>
              <a:lstStyle/>
              <a:p>
                <a:r>
                  <a:rPr lang="en-US">
                    <a:noFill/>
                  </a:rPr>
                  <a:t> </a:t>
                </a:r>
              </a:p>
            </p:txBody>
          </p:sp>
        </mc:Fallback>
      </mc:AlternateContent>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6079" y="4757262"/>
            <a:ext cx="4058952" cy="4820473"/>
          </a:xfrm>
          <a:prstGeom prst="rect">
            <a:avLst/>
          </a:prstGeom>
        </p:spPr>
      </p:pic>
      <p:sp>
        <p:nvSpPr>
          <p:cNvPr id="3" name="Rectangle 2">
            <a:extLst>
              <a:ext uri="{FF2B5EF4-FFF2-40B4-BE49-F238E27FC236}">
                <a16:creationId xmlns:a16="http://schemas.microsoft.com/office/drawing/2014/main" id="{D6C0D74C-8B58-2AF5-5919-80627CAB1666}"/>
              </a:ext>
            </a:extLst>
          </p:cNvPr>
          <p:cNvSpPr/>
          <p:nvPr/>
        </p:nvSpPr>
        <p:spPr>
          <a:xfrm>
            <a:off x="9111964" y="1724927"/>
            <a:ext cx="2684566" cy="999441"/>
          </a:xfrm>
          <a:prstGeom prst="rect">
            <a:avLst/>
          </a:prstGeom>
        </p:spPr>
        <p:txBody>
          <a:bodyPr wrap="square">
            <a:spAutoFit/>
          </a:bodyPr>
          <a:lstStyle/>
          <a:p>
            <a:pPr algn="just">
              <a:lnSpc>
                <a:spcPct val="150000"/>
              </a:lnSpc>
              <a:tabLst>
                <a:tab pos="2719705" algn="l"/>
              </a:tabLst>
            </a:pPr>
            <a:r>
              <a:rPr lang="vi-VN" sz="4400">
                <a:solidFill>
                  <a:srgbClr val="FF0000"/>
                </a:solidFill>
                <a:effectLst/>
                <a:latin typeface="+mj-lt"/>
                <a:ea typeface="Malgun Gothic" panose="020B0503020000020004" pitchFamily="34" charset="-127"/>
                <a:cs typeface="Times New Roman" panose="02020603050405020304" pitchFamily="18" charset="0"/>
              </a:rPr>
              <a:t>hình tròn.</a:t>
            </a:r>
            <a:endParaRPr lang="en-US" sz="4400">
              <a:solidFill>
                <a:srgbClr val="FF0000"/>
              </a:solidFill>
              <a:effectLst/>
              <a:latin typeface="+mj-l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E82D469-1181-483E-3441-AB130750A11C}"/>
              </a:ext>
            </a:extLst>
          </p:cNvPr>
          <p:cNvSpPr/>
          <p:nvPr/>
        </p:nvSpPr>
        <p:spPr>
          <a:xfrm>
            <a:off x="6934200" y="3765932"/>
            <a:ext cx="2819400" cy="986360"/>
          </a:xfrm>
          <a:prstGeom prst="rect">
            <a:avLst/>
          </a:prstGeom>
        </p:spPr>
        <p:txBody>
          <a:bodyPr wrap="square">
            <a:spAutoFit/>
          </a:bodyPr>
          <a:lstStyle/>
          <a:p>
            <a:pPr lvl="0" algn="just">
              <a:lnSpc>
                <a:spcPct val="150000"/>
              </a:lnSpc>
              <a:tabLst>
                <a:tab pos="2719705" algn="l"/>
              </a:tabLst>
            </a:pP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đường tròn </a:t>
            </a:r>
          </a:p>
        </p:txBody>
      </p:sp>
      <p:pic>
        <p:nvPicPr>
          <p:cNvPr id="10" name="Picture 9">
            <a:extLst>
              <a:ext uri="{FF2B5EF4-FFF2-40B4-BE49-F238E27FC236}">
                <a16:creationId xmlns:a16="http://schemas.microsoft.com/office/drawing/2014/main" id="{9408B13B-F9E8-B250-D51A-CB37E5720D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6225" y="4774084"/>
            <a:ext cx="4471787" cy="4783773"/>
          </a:xfrm>
          <a:prstGeom prst="rect">
            <a:avLst/>
          </a:prstGeom>
        </p:spPr>
      </p:pic>
      <p:sp>
        <p:nvSpPr>
          <p:cNvPr id="23" name="Rectangle 22">
            <a:extLst>
              <a:ext uri="{FF2B5EF4-FFF2-40B4-BE49-F238E27FC236}">
                <a16:creationId xmlns:a16="http://schemas.microsoft.com/office/drawing/2014/main" id="{DCE903F2-EDEE-675E-A8B2-058214B7B541}"/>
              </a:ext>
            </a:extLst>
          </p:cNvPr>
          <p:cNvSpPr/>
          <p:nvPr/>
        </p:nvSpPr>
        <p:spPr>
          <a:xfrm>
            <a:off x="258551" y="5037786"/>
            <a:ext cx="13603110" cy="2002023"/>
          </a:xfrm>
          <a:prstGeom prst="rect">
            <a:avLst/>
          </a:prstGeom>
        </p:spPr>
        <p:txBody>
          <a:bodyPr wrap="square">
            <a:spAutoFit/>
          </a:bodyPr>
          <a:lstStyle/>
          <a:p>
            <a:pPr lvl="0" algn="just">
              <a:lnSpc>
                <a:spcPct val="150000"/>
              </a:lnSpc>
              <a:tabLst>
                <a:tab pos="2719705" algn="l"/>
              </a:tabLst>
            </a:pP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Khi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mặt phẳng đi qua tâm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thì đường tròn đó có bán kính </a:t>
            </a: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và được gọi là đường tròn lớn.</a:t>
            </a:r>
            <a:endPar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60A8F0D-7279-FA9B-86B9-9A67FDE19BC9}"/>
                  </a:ext>
                </a:extLst>
              </p:cNvPr>
              <p:cNvSpPr/>
              <p:nvPr/>
            </p:nvSpPr>
            <p:spPr>
              <a:xfrm>
                <a:off x="475316" y="5998861"/>
                <a:ext cx="972484" cy="986360"/>
              </a:xfrm>
              <a:prstGeom prst="rect">
                <a:avLst/>
              </a:prstGeom>
            </p:spPr>
            <p:txBody>
              <a:bodyPr wrap="square">
                <a:spAutoFit/>
              </a:bodyPr>
              <a:lstStyle/>
              <a:p>
                <a:pPr lvl="0" algn="just">
                  <a:lnSpc>
                    <a:spcPct val="150000"/>
                  </a:lnSpc>
                  <a:tabLst>
                    <a:tab pos="2719705" algn="l"/>
                  </a:tabLst>
                </a:pPr>
                <a14:m>
                  <m:oMath xmlns:m="http://schemas.openxmlformats.org/officeDocument/2006/math">
                    <m:r>
                      <a:rPr lang="vi-VN" sz="4400" i="1" smtClean="0">
                        <a:solidFill>
                          <a:srgbClr val="FF0000"/>
                        </a:solidFill>
                        <a:latin typeface="Cambria Math" panose="02040503050406030204" pitchFamily="18" charset="0"/>
                        <a:ea typeface="Malgun Gothic" panose="020B0503020000020004" pitchFamily="34" charset="-127"/>
                        <a:cs typeface="Times New Roman" panose="02020603050405020304" pitchFamily="18" charset="0"/>
                      </a:rPr>
                      <m:t>𝑅</m:t>
                    </m:r>
                  </m:oMath>
                </a14:m>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endPar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960A8F0D-7279-FA9B-86B9-9A67FDE19BC9}"/>
                  </a:ext>
                </a:extLst>
              </p:cNvPr>
              <p:cNvSpPr>
                <a:spLocks noRot="1" noChangeAspect="1" noMove="1" noResize="1" noEditPoints="1" noAdjustHandles="1" noChangeArrowheads="1" noChangeShapeType="1" noTextEdit="1"/>
              </p:cNvSpPr>
              <p:nvPr/>
            </p:nvSpPr>
            <p:spPr>
              <a:xfrm>
                <a:off x="475316" y="5998861"/>
                <a:ext cx="972484" cy="986360"/>
              </a:xfrm>
              <a:prstGeom prst="rect">
                <a:avLst/>
              </a:prstGeom>
              <a:blipFill>
                <a:blip r:embed="rId8"/>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B0898DA3-F46E-3A9B-6DA2-2513DC256579}"/>
              </a:ext>
            </a:extLst>
          </p:cNvPr>
          <p:cNvSpPr/>
          <p:nvPr/>
        </p:nvSpPr>
        <p:spPr>
          <a:xfrm>
            <a:off x="285760" y="7087517"/>
            <a:ext cx="13603110" cy="2002023"/>
          </a:xfrm>
          <a:prstGeom prst="rect">
            <a:avLst/>
          </a:prstGeom>
        </p:spPr>
        <p:txBody>
          <a:bodyPr wrap="square">
            <a:spAutoFit/>
          </a:bodyPr>
          <a:lstStyle/>
          <a:p>
            <a:pPr lvl="0" algn="just">
              <a:lnSpc>
                <a:spcPct val="150000"/>
              </a:lnSpc>
              <a:tabLst>
                <a:tab pos="2719705" algn="l"/>
              </a:tabLst>
            </a:pP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Khi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mặt phẳng không đi qua tâm </a:t>
            </a: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thì đường tròn đó có bán kính </a:t>
            </a:r>
            <a:r>
              <a:rPr lang="en-US"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5CED2E3-E366-BA74-58B8-6C2F64C8BAC6}"/>
                  </a:ext>
                </a:extLst>
              </p:cNvPr>
              <p:cNvSpPr/>
              <p:nvPr/>
            </p:nvSpPr>
            <p:spPr>
              <a:xfrm>
                <a:off x="2341728" y="8103180"/>
                <a:ext cx="3026338" cy="986360"/>
              </a:xfrm>
              <a:prstGeom prst="rect">
                <a:avLst/>
              </a:prstGeom>
            </p:spPr>
            <p:txBody>
              <a:bodyPr wrap="square">
                <a:spAutoFit/>
              </a:bodyPr>
              <a:lstStyle/>
              <a:p>
                <a:pPr lvl="0" algn="just">
                  <a:lnSpc>
                    <a:spcPct val="150000"/>
                  </a:lnSpc>
                  <a:tabLst>
                    <a:tab pos="2719705" algn="l"/>
                  </a:tabLst>
                </a:pPr>
                <a:r>
                  <a:rPr lang="vi-VN" sz="44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 </a:t>
                </a:r>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nhỏ hơn </a:t>
                </a:r>
                <a14:m>
                  <m:oMath xmlns:m="http://schemas.openxmlformats.org/officeDocument/2006/math">
                    <m:r>
                      <a:rPr lang="vi-VN" sz="4400" i="1">
                        <a:solidFill>
                          <a:srgbClr val="FF0000"/>
                        </a:solidFill>
                        <a:latin typeface="Cambria Math" panose="02040503050406030204" pitchFamily="18" charset="0"/>
                        <a:ea typeface="Malgun Gothic" panose="020B0503020000020004" pitchFamily="34" charset="-127"/>
                        <a:cs typeface="Times New Roman" panose="02020603050405020304" pitchFamily="18" charset="0"/>
                      </a:rPr>
                      <m:t>𝑅</m:t>
                    </m:r>
                  </m:oMath>
                </a14:m>
                <a:r>
                  <a:rPr lang="vi-VN" sz="44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75CED2E3-E366-BA74-58B8-6C2F64C8BAC6}"/>
                  </a:ext>
                </a:extLst>
              </p:cNvPr>
              <p:cNvSpPr>
                <a:spLocks noRot="1" noChangeAspect="1" noMove="1" noResize="1" noEditPoints="1" noAdjustHandles="1" noChangeArrowheads="1" noChangeShapeType="1" noTextEdit="1"/>
              </p:cNvSpPr>
              <p:nvPr/>
            </p:nvSpPr>
            <p:spPr>
              <a:xfrm>
                <a:off x="2341728" y="8103180"/>
                <a:ext cx="3026338" cy="986360"/>
              </a:xfrm>
              <a:prstGeom prst="rect">
                <a:avLst/>
              </a:prstGeom>
              <a:blipFill>
                <a:blip r:embed="rId9"/>
                <a:stretch>
                  <a:fillRect l="-3421" r="-805" b="-29012"/>
                </a:stretch>
              </a:blipFill>
            </p:spPr>
            <p:txBody>
              <a:bodyPr/>
              <a:lstStyle/>
              <a:p>
                <a:r>
                  <a:rPr lang="en-US">
                    <a:noFill/>
                  </a:rPr>
                  <a:t> </a:t>
                </a:r>
              </a:p>
            </p:txBody>
          </p:sp>
        </mc:Fallback>
      </mc:AlternateContent>
    </p:spTree>
    <p:extLst>
      <p:ext uri="{BB962C8B-B14F-4D97-AF65-F5344CB8AC3E}">
        <p14:creationId xmlns:p14="http://schemas.microsoft.com/office/powerpoint/2010/main" val="138695331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4"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C0FDDE4-B345-9CEF-46D5-6288E812B092}"/>
              </a:ext>
            </a:extLst>
          </p:cNvPr>
          <p:cNvSpPr txBox="1"/>
          <p:nvPr/>
        </p:nvSpPr>
        <p:spPr>
          <a:xfrm>
            <a:off x="-36443" y="-264095"/>
            <a:ext cx="13600043" cy="3767378"/>
          </a:xfrm>
          <a:prstGeom prst="rect">
            <a:avLst/>
          </a:prstGeom>
          <a:noFill/>
        </p:spPr>
        <p:txBody>
          <a:bodyPr wrap="square">
            <a:spAutoFit/>
          </a:bodyPr>
          <a:lstStyle/>
          <a:p>
            <a:pPr lvl="0" algn="just" defTabSz="1828800">
              <a:lnSpc>
                <a:spcPct val="150000"/>
              </a:lnSpc>
              <a:buClr>
                <a:srgbClr val="000000"/>
              </a:buClr>
              <a:defRPr/>
            </a:pPr>
            <a:r>
              <a:rPr lang="en-US" sz="4000" kern="0">
                <a:latin typeface="Times New Roman" panose="02020603050405020304" pitchFamily="18" charset="0"/>
                <a:cs typeface="Times New Roman" panose="02020603050405020304" pitchFamily="18" charset="0"/>
                <a:sym typeface="Arial"/>
              </a:rPr>
              <a:t>Ví dụ 2: </a:t>
            </a:r>
            <a:r>
              <a:rPr lang="vi-VN" sz="4000" kern="0">
                <a:latin typeface="Times New Roman" panose="02020603050405020304" pitchFamily="18" charset="0"/>
                <a:cs typeface="Times New Roman" panose="02020603050405020304" pitchFamily="18" charset="0"/>
                <a:sym typeface="Arial"/>
              </a:rPr>
              <a:t>Trái Đất của chúng ta được xem là có dạng hình cầu (nên</a:t>
            </a:r>
            <a:r>
              <a:rPr lang="en-US" sz="4000" kern="0">
                <a:latin typeface="Times New Roman" panose="02020603050405020304" pitchFamily="18" charset="0"/>
                <a:cs typeface="Times New Roman" panose="02020603050405020304" pitchFamily="18" charset="0"/>
                <a:sym typeface="Arial"/>
              </a:rPr>
              <a:t> </a:t>
            </a:r>
            <a:r>
              <a:rPr lang="vi-VN" sz="4000" kern="0">
                <a:latin typeface="Times New Roman" panose="02020603050405020304" pitchFamily="18" charset="0"/>
                <a:cs typeface="Times New Roman" panose="02020603050405020304" pitchFamily="18" charset="0"/>
                <a:sym typeface="Arial"/>
              </a:rPr>
              <a:t>còn gọi là “Địa Cầu”) và đường Xích đạo là một đường</a:t>
            </a:r>
            <a:r>
              <a:rPr lang="en-US" sz="4000" kern="0">
                <a:latin typeface="Times New Roman" panose="02020603050405020304" pitchFamily="18" charset="0"/>
                <a:cs typeface="Times New Roman" panose="02020603050405020304" pitchFamily="18" charset="0"/>
                <a:sym typeface="Arial"/>
              </a:rPr>
              <a:t> </a:t>
            </a:r>
            <a:r>
              <a:rPr lang="vi-VN" sz="4000" kern="0">
                <a:latin typeface="Times New Roman" panose="02020603050405020304" pitchFamily="18" charset="0"/>
                <a:cs typeface="Times New Roman" panose="02020603050405020304" pitchFamily="18" charset="0"/>
                <a:sym typeface="Arial"/>
              </a:rPr>
              <a:t>tròn lớn, dài khoảng 40 075 km. Tính đường kính của</a:t>
            </a:r>
            <a:r>
              <a:rPr lang="en-US" sz="4000" kern="0">
                <a:latin typeface="Times New Roman" panose="02020603050405020304" pitchFamily="18" charset="0"/>
                <a:cs typeface="Times New Roman" panose="02020603050405020304" pitchFamily="18" charset="0"/>
                <a:sym typeface="Arial"/>
              </a:rPr>
              <a:t> </a:t>
            </a:r>
            <a:r>
              <a:rPr lang="vi-VN" sz="4000" kern="0">
                <a:latin typeface="Times New Roman" panose="02020603050405020304" pitchFamily="18" charset="0"/>
                <a:cs typeface="Times New Roman" panose="02020603050405020304" pitchFamily="18" charset="0"/>
                <a:sym typeface="Arial"/>
              </a:rPr>
              <a:t>Trái Đất (làm tròn kết quả đến hàng phần trăm của km).</a:t>
            </a:r>
            <a:endParaRPr kumimoji="0" lang="en-US" sz="40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endParaRPr>
          </a:p>
        </p:txBody>
      </p:sp>
      <p:grpSp>
        <p:nvGrpSpPr>
          <p:cNvPr id="23" name="Group 22"/>
          <p:cNvGrpSpPr/>
          <p:nvPr/>
        </p:nvGrpSpPr>
        <p:grpSpPr>
          <a:xfrm>
            <a:off x="6400800" y="3433452"/>
            <a:ext cx="2527590" cy="1143000"/>
            <a:chOff x="859666" y="676025"/>
            <a:chExt cx="3432866" cy="1051118"/>
          </a:xfrm>
        </p:grpSpPr>
        <p:pic>
          <p:nvPicPr>
            <p:cNvPr id="24" name="Picture 23"/>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16174"/>
              <a:ext cx="3432866" cy="50685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6" name="Rectangle 25"/>
              <p:cNvSpPr/>
              <p:nvPr/>
            </p:nvSpPr>
            <p:spPr>
              <a:xfrm>
                <a:off x="49696" y="4352927"/>
                <a:ext cx="18244930" cy="5513882"/>
              </a:xfrm>
              <a:prstGeom prst="rect">
                <a:avLst/>
              </a:prstGeom>
            </p:spPr>
            <p:txBody>
              <a:bodyPr wrap="square">
                <a:spAutoFit/>
              </a:bodyPr>
              <a:lstStyle/>
              <a:p>
                <a:pPr lvl="0" algn="just">
                  <a:lnSpc>
                    <a:spcPct val="150000"/>
                  </a:lnSpc>
                </a:pPr>
                <a:r>
                  <a:rPr lang="vi-VN" sz="4400">
                    <a:solidFill>
                      <a:prstClr val="black"/>
                    </a:solidFill>
                    <a:latin typeface="+mj-lt"/>
                    <a:cs typeface="Times New Roman" panose="02020603050405020304" pitchFamily="18" charset="0"/>
                  </a:rPr>
                  <a:t> </a:t>
                </a:r>
                <a:r>
                  <a:rPr lang="vi-VN" sz="4800">
                    <a:solidFill>
                      <a:srgbClr val="193AFB"/>
                    </a:solidFill>
                    <a:latin typeface="+mj-lt"/>
                    <a:cs typeface="Times New Roman" panose="02020603050405020304" pitchFamily="18" charset="0"/>
                  </a:rPr>
                  <a:t>Xích đạo là một đường tròn lớn nên bán kính của nó bằng bán kính của</a:t>
                </a:r>
                <a:r>
                  <a:rPr lang="en-US" sz="4800">
                    <a:solidFill>
                      <a:srgbClr val="193AFB"/>
                    </a:solidFill>
                    <a:latin typeface="+mj-lt"/>
                    <a:cs typeface="Times New Roman" panose="02020603050405020304" pitchFamily="18" charset="0"/>
                  </a:rPr>
                  <a:t> </a:t>
                </a:r>
                <a:r>
                  <a:rPr lang="vi-VN" sz="4800">
                    <a:solidFill>
                      <a:srgbClr val="193AFB"/>
                    </a:solidFill>
                    <a:latin typeface="+mj-lt"/>
                    <a:cs typeface="Times New Roman" panose="02020603050405020304" pitchFamily="18" charset="0"/>
                  </a:rPr>
                  <a:t>Trái Đất.</a:t>
                </a:r>
                <a:endParaRPr lang="en-US" sz="4800">
                  <a:solidFill>
                    <a:srgbClr val="193AFB"/>
                  </a:solidFill>
                  <a:latin typeface="+mj-lt"/>
                  <a:cs typeface="Times New Roman" panose="02020603050405020304" pitchFamily="18" charset="0"/>
                </a:endParaRPr>
              </a:p>
              <a:p>
                <a:pPr lvl="0" algn="just">
                  <a:lnSpc>
                    <a:spcPct val="150000"/>
                  </a:lnSpc>
                </a:pPr>
                <a:r>
                  <a:rPr lang="en-US" sz="4800">
                    <a:solidFill>
                      <a:srgbClr val="193AFB"/>
                    </a:solidFill>
                    <a:latin typeface="Times New Roman" panose="02020603050405020304" pitchFamily="18" charset="0"/>
                    <a:cs typeface="Times New Roman" panose="02020603050405020304" pitchFamily="18" charset="0"/>
                  </a:rPr>
                  <a:t>G</a:t>
                </a:r>
                <a:r>
                  <a:rPr lang="vi-VN" sz="4800">
                    <a:solidFill>
                      <a:srgbClr val="193AFB"/>
                    </a:solidFill>
                    <a:latin typeface="+mj-lt"/>
                    <a:cs typeface="Times New Roman" panose="02020603050405020304" pitchFamily="18" charset="0"/>
                  </a:rPr>
                  <a:t>ọi </a:t>
                </a:r>
                <a14:m>
                  <m:oMath xmlns:m="http://schemas.openxmlformats.org/officeDocument/2006/math">
                    <m:r>
                      <a:rPr lang="vi-VN" sz="4800" i="1" smtClean="0">
                        <a:solidFill>
                          <a:srgbClr val="193AFB"/>
                        </a:solidFill>
                        <a:latin typeface="Cambria Math" panose="02040503050406030204" pitchFamily="18" charset="0"/>
                        <a:cs typeface="Arial" panose="020B0604020202020204" pitchFamily="34" charset="0"/>
                      </a:rPr>
                      <m:t>𝑅</m:t>
                    </m:r>
                  </m:oMath>
                </a14:m>
                <a:r>
                  <a:rPr lang="vi-VN" sz="4800">
                    <a:solidFill>
                      <a:srgbClr val="193AFB"/>
                    </a:solidFill>
                    <a:latin typeface="+mj-lt"/>
                    <a:cs typeface="Times New Roman" panose="02020603050405020304" pitchFamily="18" charset="0"/>
                  </a:rPr>
                  <a:t> là bán kính Trái Đất thì độ dài của đường Xích đạo là</a:t>
                </a:r>
                <a:r>
                  <a:rPr lang="en-US" sz="4800">
                    <a:solidFill>
                      <a:srgbClr val="193AFB"/>
                    </a:solidFill>
                    <a:latin typeface="+mj-lt"/>
                    <a:cs typeface="Times New Roman" panose="02020603050405020304" pitchFamily="18" charset="0"/>
                  </a:rPr>
                  <a:t>:</a:t>
                </a:r>
                <a:r>
                  <a:rPr lang="vi-VN" sz="4800">
                    <a:solidFill>
                      <a:srgbClr val="193AFB"/>
                    </a:solidFill>
                    <a:latin typeface="+mj-lt"/>
                    <a:cs typeface="Times New Roman" panose="02020603050405020304" pitchFamily="18" charset="0"/>
                  </a:rPr>
                  <a:t> </a:t>
                </a:r>
                <a:endParaRPr lang="en-US" sz="4800">
                  <a:solidFill>
                    <a:srgbClr val="193AFB"/>
                  </a:solidFill>
                  <a:latin typeface="+mj-lt"/>
                  <a:cs typeface="Times New Roman" panose="02020603050405020304" pitchFamily="18" charset="0"/>
                </a:endParaRPr>
              </a:p>
              <a:p>
                <a:pPr lvl="0" algn="just">
                  <a:lnSpc>
                    <a:spcPct val="150000"/>
                  </a:lnSpc>
                </a:pPr>
                <a:r>
                  <a:rPr lang="en-US" sz="4800">
                    <a:solidFill>
                      <a:srgbClr val="193AFB"/>
                    </a:solidFill>
                    <a:latin typeface="+mj-lt"/>
                    <a:cs typeface="Times New Roman" panose="02020603050405020304" pitchFamily="18" charset="0"/>
                  </a:rPr>
                  <a:t>C = </a:t>
                </a:r>
                <a14:m>
                  <m:oMath xmlns:m="http://schemas.openxmlformats.org/officeDocument/2006/math">
                    <m:r>
                      <a:rPr lang="en-US" sz="4800" i="1">
                        <a:solidFill>
                          <a:srgbClr val="193AFB"/>
                        </a:solidFill>
                        <a:latin typeface="Cambria Math" panose="02040503050406030204" pitchFamily="18" charset="0"/>
                        <a:cs typeface="Arial" panose="020B0604020202020204" pitchFamily="34" charset="0"/>
                      </a:rPr>
                      <m:t>2</m:t>
                    </m:r>
                    <m:r>
                      <a:rPr lang="en-US" sz="4800" b="0" i="1" smtClean="0">
                        <a:solidFill>
                          <a:srgbClr val="193AFB"/>
                        </a:solidFill>
                        <a:latin typeface="Cambria Math" panose="02040503050406030204" pitchFamily="18" charset="0"/>
                        <a:cs typeface="Arial" panose="020B0604020202020204" pitchFamily="34" charset="0"/>
                      </a:rPr>
                      <m:t>𝑅</m:t>
                    </m:r>
                    <m:r>
                      <a:rPr lang="vi-VN" sz="4800" i="1">
                        <a:solidFill>
                          <a:srgbClr val="193AFB"/>
                        </a:solidFill>
                        <a:latin typeface="Cambria Math" panose="02040503050406030204" pitchFamily="18" charset="0"/>
                        <a:ea typeface="Cambria Math" panose="02040503050406030204" pitchFamily="18" charset="0"/>
                        <a:cs typeface="Arial" panose="020B0604020202020204" pitchFamily="34" charset="0"/>
                      </a:rPr>
                      <m:t>𝜋</m:t>
                    </m:r>
                    <m:r>
                      <a:rPr lang="vi-VN" sz="4800" i="1" smtClean="0">
                        <a:solidFill>
                          <a:srgbClr val="193AFB"/>
                        </a:solidFill>
                        <a:latin typeface="Cambria Math" panose="02040503050406030204" pitchFamily="18" charset="0"/>
                        <a:ea typeface="Cambria Math" panose="02040503050406030204" pitchFamily="18" charset="0"/>
                        <a:cs typeface="Arial" panose="020B0604020202020204" pitchFamily="34" charset="0"/>
                      </a:rPr>
                      <m:t>≈</m:t>
                    </m:r>
                    <m:r>
                      <a:rPr lang="vi-VN" sz="4800" i="1" smtClean="0">
                        <a:solidFill>
                          <a:srgbClr val="193AFB"/>
                        </a:solidFill>
                        <a:latin typeface="Cambria Math" panose="02040503050406030204" pitchFamily="18" charset="0"/>
                        <a:cs typeface="Arial" panose="020B0604020202020204" pitchFamily="34" charset="0"/>
                      </a:rPr>
                      <m:t> 40 075 </m:t>
                    </m:r>
                  </m:oMath>
                </a14:m>
                <a:r>
                  <a:rPr lang="vi-VN" sz="4800">
                    <a:solidFill>
                      <a:srgbClr val="193AFB"/>
                    </a:solidFill>
                    <a:latin typeface="+mj-lt"/>
                    <a:cs typeface="Times New Roman" panose="02020603050405020304" pitchFamily="18" charset="0"/>
                  </a:rPr>
                  <a:t>(km).</a:t>
                </a:r>
                <a:endParaRPr lang="en-US" sz="4800">
                  <a:solidFill>
                    <a:srgbClr val="193AFB"/>
                  </a:solidFill>
                  <a:latin typeface="+mj-lt"/>
                  <a:cs typeface="Times New Roman" panose="02020603050405020304" pitchFamily="18" charset="0"/>
                </a:endParaRPr>
              </a:p>
              <a:p>
                <a:pPr lvl="0" algn="just">
                  <a:lnSpc>
                    <a:spcPct val="150000"/>
                  </a:lnSpc>
                </a:pPr>
                <a:r>
                  <a:rPr lang="vi-VN" sz="4800">
                    <a:solidFill>
                      <a:srgbClr val="193AFB"/>
                    </a:solidFill>
                    <a:latin typeface="+mj-lt"/>
                    <a:cs typeface="Times New Roman" panose="02020603050405020304" pitchFamily="18" charset="0"/>
                  </a:rPr>
                  <a:t>Do đó, đường kính của Trái Đất là </a:t>
                </a:r>
                <a14:m>
                  <m:oMath xmlns:m="http://schemas.openxmlformats.org/officeDocument/2006/math">
                    <m:r>
                      <a:rPr lang="en-US" sz="4800" i="1">
                        <a:solidFill>
                          <a:srgbClr val="193AFB"/>
                        </a:solidFill>
                        <a:latin typeface="Cambria Math" panose="02040503050406030204" pitchFamily="18" charset="0"/>
                        <a:cs typeface="Arial" panose="020B0604020202020204" pitchFamily="34" charset="0"/>
                      </a:rPr>
                      <m:t>2</m:t>
                    </m:r>
                    <m:r>
                      <a:rPr lang="en-US" sz="4800" b="0" i="1" smtClean="0">
                        <a:solidFill>
                          <a:srgbClr val="193AFB"/>
                        </a:solidFill>
                        <a:latin typeface="Cambria Math" panose="02040503050406030204" pitchFamily="18" charset="0"/>
                        <a:cs typeface="Arial" panose="020B0604020202020204" pitchFamily="34" charset="0"/>
                      </a:rPr>
                      <m:t>𝑅</m:t>
                    </m:r>
                    <m:r>
                      <a:rPr lang="vi-VN" sz="4800" i="1" smtClean="0">
                        <a:solidFill>
                          <a:srgbClr val="193AFB"/>
                        </a:solidFill>
                        <a:latin typeface="Cambria Math" panose="02040503050406030204" pitchFamily="18" charset="0"/>
                        <a:cs typeface="Arial" panose="020B0604020202020204" pitchFamily="34" charset="0"/>
                      </a:rPr>
                      <m:t> ≈ 40 075 :</m:t>
                    </m:r>
                    <m:r>
                      <a:rPr lang="vi-VN" sz="4800" i="1" smtClean="0">
                        <a:solidFill>
                          <a:srgbClr val="193AFB"/>
                        </a:solidFill>
                        <a:latin typeface="Cambria Math" panose="02040503050406030204" pitchFamily="18" charset="0"/>
                        <a:ea typeface="Cambria Math" panose="02040503050406030204" pitchFamily="18" charset="0"/>
                        <a:cs typeface="Arial" panose="020B0604020202020204" pitchFamily="34" charset="0"/>
                      </a:rPr>
                      <m:t>𝜋</m:t>
                    </m:r>
                    <m:r>
                      <a:rPr lang="vi-VN" sz="4800" i="1" smtClean="0">
                        <a:solidFill>
                          <a:srgbClr val="193AFB"/>
                        </a:solidFill>
                        <a:latin typeface="Cambria Math" panose="02040503050406030204" pitchFamily="18" charset="0"/>
                        <a:ea typeface="Cambria Math" panose="02040503050406030204" pitchFamily="18" charset="0"/>
                        <a:cs typeface="Arial" panose="020B0604020202020204" pitchFamily="34" charset="0"/>
                      </a:rPr>
                      <m:t>≈12 756,27</m:t>
                    </m:r>
                  </m:oMath>
                </a14:m>
                <a:r>
                  <a:rPr lang="en-US" sz="4800">
                    <a:solidFill>
                      <a:srgbClr val="193AFB"/>
                    </a:solidFill>
                    <a:latin typeface="+mj-lt"/>
                    <a:cs typeface="Times New Roman" panose="02020603050405020304" pitchFamily="18" charset="0"/>
                  </a:rPr>
                  <a:t> </a:t>
                </a:r>
                <a:r>
                  <a:rPr lang="vi-VN" sz="4800">
                    <a:solidFill>
                      <a:srgbClr val="193AFB"/>
                    </a:solidFill>
                    <a:latin typeface="+mj-lt"/>
                    <a:cs typeface="Times New Roman" panose="02020603050405020304" pitchFamily="18" charset="0"/>
                  </a:rPr>
                  <a:t>(km).</a:t>
                </a:r>
                <a:endParaRPr kumimoji="0" lang="en-US" sz="4800" b="0" i="0" u="none" strike="noStrike" kern="1200" cap="none" spc="0" normalizeH="0" baseline="0" noProof="0">
                  <a:ln>
                    <a:noFill/>
                  </a:ln>
                  <a:solidFill>
                    <a:srgbClr val="193AFB"/>
                  </a:solidFill>
                  <a:effectLst/>
                  <a:uLnTx/>
                  <a:uFillTx/>
                  <a:latin typeface="+mj-lt"/>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9696" y="4352927"/>
                <a:ext cx="18244930" cy="5513882"/>
              </a:xfrm>
              <a:prstGeom prst="rect">
                <a:avLst/>
              </a:prstGeom>
              <a:blipFill>
                <a:blip r:embed="rId5"/>
                <a:stretch>
                  <a:fillRect l="-1504" r="-1537" b="-4641"/>
                </a:stretch>
              </a:blipFill>
            </p:spPr>
            <p:txBody>
              <a:bodyPr/>
              <a:lstStyle/>
              <a:p>
                <a:r>
                  <a:rPr lang="en-US">
                    <a:noFill/>
                  </a:rPr>
                  <a:t> </a:t>
                </a:r>
              </a:p>
            </p:txBody>
          </p:sp>
        </mc:Fallback>
      </mc:AlternateContent>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3600" y="-85191"/>
            <a:ext cx="4688900" cy="4355549"/>
          </a:xfrm>
          <a:prstGeom prst="rect">
            <a:avLst/>
          </a:prstGeom>
        </p:spPr>
      </p:pic>
    </p:spTree>
    <p:extLst>
      <p:ext uri="{BB962C8B-B14F-4D97-AF65-F5344CB8AC3E}">
        <p14:creationId xmlns:p14="http://schemas.microsoft.com/office/powerpoint/2010/main" val="2469679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2" dur="500"/>
                                        <p:tgtEl>
                                          <p:spTgt spid="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4" name="Rectangle 33"/>
          <p:cNvSpPr/>
          <p:nvPr/>
        </p:nvSpPr>
        <p:spPr>
          <a:xfrm>
            <a:off x="-38100" y="-817102"/>
            <a:ext cx="18288000" cy="2652388"/>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9" name="Rectangle 38"/>
              <p:cNvSpPr/>
              <p:nvPr/>
            </p:nvSpPr>
            <p:spPr>
              <a:xfrm>
                <a:off x="295163" y="-245298"/>
                <a:ext cx="17602200" cy="3283591"/>
              </a:xfrm>
              <a:prstGeom prst="rect">
                <a:avLst/>
              </a:prstGeom>
            </p:spPr>
            <p:txBody>
              <a:bodyPr wrap="square">
                <a:spAutoFit/>
              </a:bodyPr>
              <a:lstStyle/>
              <a:p>
                <a:pPr lvl="0" algn="just">
                  <a:lnSpc>
                    <a:spcPct val="150000"/>
                  </a:lnSpc>
                </a:pPr>
                <a:r>
                  <a:rPr kumimoji="0" lang="vi-VN" sz="4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 tập </a:t>
                </a: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cắt một hình cầu bởi một mặt phẳng đi qua tâm của hình cầu đó được một hình</a:t>
                </a: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tròn có diện tích </a:t>
                </a:r>
                <a14:m>
                  <m:oMath xmlns:m="http://schemas.openxmlformats.org/officeDocument/2006/math">
                    <m:r>
                      <a:rPr lang="vi-VN" sz="4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25</m:t>
                    </m:r>
                    <m:r>
                      <a:rPr lang="vi-VN" sz="48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𝜋</m:t>
                    </m:r>
                    <m:r>
                      <a:rPr lang="en-US" sz="4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pPr>
                      <m:e>
                        <m:r>
                          <a:rPr lang="vi-VN" sz="4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e>
                      <m:sup>
                        <m:r>
                          <a:rPr lang="en-US" sz="4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sup>
                    </m:sSup>
                  </m:oMath>
                </a14:m>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Tính bán kính của hình cầu.</a:t>
                </a:r>
                <a:endParaRPr kumimoji="0" lang="vi-VN" sz="4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295163" y="-245298"/>
                <a:ext cx="17602200" cy="3283591"/>
              </a:xfrm>
              <a:prstGeom prst="rect">
                <a:avLst/>
              </a:prstGeom>
              <a:blipFill>
                <a:blip r:embed="rId3"/>
                <a:stretch>
                  <a:fillRect l="-1558" r="-1558" b="-9108"/>
                </a:stretch>
              </a:blipFill>
            </p:spPr>
            <p:txBody>
              <a:bodyPr/>
              <a:lstStyle/>
              <a:p>
                <a:r>
                  <a:rPr lang="en-US">
                    <a:noFill/>
                  </a:rPr>
                  <a:t> </a:t>
                </a:r>
              </a:p>
            </p:txBody>
          </p:sp>
        </mc:Fallback>
      </mc:AlternateContent>
      <p:grpSp>
        <p:nvGrpSpPr>
          <p:cNvPr id="40" name="Group 39"/>
          <p:cNvGrpSpPr/>
          <p:nvPr/>
        </p:nvGrpSpPr>
        <p:grpSpPr>
          <a:xfrm>
            <a:off x="8534400" y="2337602"/>
            <a:ext cx="2781300" cy="1339516"/>
            <a:chOff x="859666" y="676025"/>
            <a:chExt cx="3432866" cy="1051118"/>
          </a:xfrm>
        </p:grpSpPr>
        <p:pic>
          <p:nvPicPr>
            <p:cNvPr id="41" name="Picture 40"/>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42" name="TextBox 41"/>
            <p:cNvSpPr txBox="1"/>
            <p:nvPr/>
          </p:nvSpPr>
          <p:spPr>
            <a:xfrm>
              <a:off x="859666" y="875400"/>
              <a:ext cx="3432866" cy="60378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44" name="Rectangle 43"/>
              <p:cNvSpPr/>
              <p:nvPr/>
            </p:nvSpPr>
            <p:spPr>
              <a:xfrm>
                <a:off x="6224230" y="3316533"/>
                <a:ext cx="12025670" cy="6838410"/>
              </a:xfrm>
              <a:prstGeom prst="rect">
                <a:avLst/>
              </a:prstGeom>
            </p:spPr>
            <p:txBody>
              <a:bodyPr wrap="square">
                <a:spAutoFit/>
              </a:bodyPr>
              <a:lstStyle/>
              <a:p>
                <a:pPr algn="just">
                  <a:lnSpc>
                    <a:spcPct val="150000"/>
                  </a:lnSpc>
                  <a:spcBef>
                    <a:spcPts val="300"/>
                  </a:spcBef>
                  <a:spcAft>
                    <a:spcPts val="300"/>
                  </a:spcAft>
                  <a:tabLst>
                    <a:tab pos="2719705" algn="l"/>
                  </a:tabLst>
                </a:pPr>
                <a:r>
                  <a:rPr lang="en-US" sz="4800">
                    <a:latin typeface="Times New Roman" panose="02020603050405020304" pitchFamily="18" charset="0"/>
                    <a:ea typeface="Malgun Gothic" panose="020B0503020000020004" pitchFamily="34" charset="-127"/>
                    <a:cs typeface="Times New Roman" panose="02020603050405020304" pitchFamily="18" charset="0"/>
                  </a:rPr>
                  <a:t>Do </a:t>
                </a:r>
                <a:r>
                  <a:rPr lang="en-US" sz="48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cắt hình cầu bởi một mặt phẳng đi qua tâm </a:t>
                </a:r>
                <a:r>
                  <a:rPr lang="en-US" sz="4800">
                    <a:latin typeface="Times New Roman" panose="02020603050405020304" pitchFamily="18" charset="0"/>
                    <a:ea typeface="Malgun Gothic" panose="020B0503020000020004" pitchFamily="34" charset="-127"/>
                    <a:cs typeface="Times New Roman" panose="02020603050405020304" pitchFamily="18" charset="0"/>
                  </a:rPr>
                  <a:t>của hình cầu nên </a:t>
                </a:r>
                <a:r>
                  <a:rPr lang="en-US" sz="480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bán kính của hình tròn bằng bán kính của hình cầu.</a:t>
                </a:r>
                <a:endParaRPr lang="en-US" sz="4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Gọi </a:t>
                </a:r>
                <a14:m>
                  <m:oMath xmlns:m="http://schemas.openxmlformats.org/officeDocument/2006/math">
                    <m:r>
                      <a:rPr lang="en-US" sz="4800" i="1" smtClean="0">
                        <a:effectLst/>
                        <a:latin typeface="Cambria Math" panose="02040503050406030204" pitchFamily="18" charset="0"/>
                        <a:ea typeface="Malgun Gothic" panose="020B0503020000020004" pitchFamily="34" charset="-127"/>
                        <a:cs typeface="Arial" panose="020B0604020202020204" pitchFamily="34" charset="0"/>
                      </a:rPr>
                      <m:t>𝑅</m:t>
                    </m:r>
                  </m:oMath>
                </a14:m>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 là bán kính của hình cầu.</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Khi đó ta có: </a:t>
                </a:r>
                <a14:m>
                  <m:oMath xmlns:m="http://schemas.openxmlformats.org/officeDocument/2006/math">
                    <m:r>
                      <m:rPr>
                        <m:sty m:val="p"/>
                      </m:rPr>
                      <a:rPr lang="en-US" sz="4800" b="0" i="0" smtClean="0">
                        <a:effectLst/>
                        <a:latin typeface="Cambria Math" panose="02040503050406030204" pitchFamily="18" charset="0"/>
                        <a:ea typeface="Malgun Gothic" panose="020B0503020000020004" pitchFamily="34" charset="-127"/>
                        <a:cs typeface="Times New Roman" panose="02020603050405020304" pitchFamily="18" charset="0"/>
                      </a:rPr>
                      <m:t>S</m:t>
                    </m:r>
                    <m:r>
                      <a:rPr lang="en-US" sz="48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800" i="1" baseline="300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=25</m:t>
                    </m:r>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endParaRPr lang="en-US" sz="4800">
                  <a:effectLst/>
                  <a:latin typeface="Times New Roman" panose="02020603050405020304" pitchFamily="18" charset="0"/>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tabLst>
                    <a:tab pos="2719705" algn="l"/>
                  </a:tabLst>
                </a:pPr>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suy ra </a:t>
                </a:r>
                <a14:m>
                  <m:oMath xmlns:m="http://schemas.openxmlformats.org/officeDocument/2006/math">
                    <m:sSup>
                      <m:sSupPr>
                        <m:ctrlPr>
                          <a:rPr lang="en-US" sz="4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800" i="1" baseline="300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=25</m:t>
                    </m:r>
                  </m:oMath>
                </a14:m>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 nên </a:t>
                </a:r>
                <a14:m>
                  <m:oMath xmlns:m="http://schemas.openxmlformats.org/officeDocument/2006/math">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8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en-US" sz="4800">
                    <a:effectLst/>
                    <a:latin typeface="Times New Roman" panose="02020603050405020304" pitchFamily="18" charset="0"/>
                    <a:ea typeface="Malgun Gothic" panose="020B0503020000020004" pitchFamily="34" charset="-127"/>
                    <a:cs typeface="Times New Roman" panose="02020603050405020304" pitchFamily="18" charset="0"/>
                  </a:rPr>
                  <a:t> cm.</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224230" y="3316533"/>
                <a:ext cx="12025670" cy="6838410"/>
              </a:xfrm>
              <a:prstGeom prst="rect">
                <a:avLst/>
              </a:prstGeom>
              <a:blipFill>
                <a:blip r:embed="rId6"/>
                <a:stretch>
                  <a:fillRect l="-2281" r="-2331" b="-3832"/>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24" y="3162300"/>
            <a:ext cx="6149340" cy="5618659"/>
          </a:xfrm>
          <a:prstGeom prst="rect">
            <a:avLst/>
          </a:prstGeom>
        </p:spPr>
      </p:pic>
    </p:spTree>
    <p:extLst>
      <p:ext uri="{BB962C8B-B14F-4D97-AF65-F5344CB8AC3E}">
        <p14:creationId xmlns:p14="http://schemas.microsoft.com/office/powerpoint/2010/main" val="31661596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xEl>
                                              <p:pRg st="0" end="0"/>
                                            </p:txEl>
                                          </p:spTgt>
                                        </p:tgtEl>
                                        <p:attrNameLst>
                                          <p:attrName>style.visibility</p:attrName>
                                        </p:attrNameLst>
                                      </p:cBhvr>
                                      <p:to>
                                        <p:strVal val="visible"/>
                                      </p:to>
                                    </p:set>
                                    <p:animEffect transition="in" filter="wipe(up)">
                                      <p:cBhvr>
                                        <p:cTn id="24" dur="500"/>
                                        <p:tgtEl>
                                          <p:spTgt spid="4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xEl>
                                              <p:pRg st="1" end="1"/>
                                            </p:txEl>
                                          </p:spTgt>
                                        </p:tgtEl>
                                        <p:attrNameLst>
                                          <p:attrName>style.visibility</p:attrName>
                                        </p:attrNameLst>
                                      </p:cBhvr>
                                      <p:to>
                                        <p:strVal val="visible"/>
                                      </p:to>
                                    </p:set>
                                    <p:animEffect transition="in" filter="wipe(up)">
                                      <p:cBhvr>
                                        <p:cTn id="29" dur="500"/>
                                        <p:tgtEl>
                                          <p:spTgt spid="4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4">
                                            <p:txEl>
                                              <p:pRg st="2" end="2"/>
                                            </p:txEl>
                                          </p:spTgt>
                                        </p:tgtEl>
                                        <p:attrNameLst>
                                          <p:attrName>style.visibility</p:attrName>
                                        </p:attrNameLst>
                                      </p:cBhvr>
                                      <p:to>
                                        <p:strVal val="visible"/>
                                      </p:to>
                                    </p:set>
                                    <p:animEffect transition="in" filter="wipe(up)">
                                      <p:cBhvr>
                                        <p:cTn id="34" dur="500"/>
                                        <p:tgtEl>
                                          <p:spTgt spid="4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4">
                                            <p:txEl>
                                              <p:pRg st="3" end="3"/>
                                            </p:txEl>
                                          </p:spTgt>
                                        </p:tgtEl>
                                        <p:attrNameLst>
                                          <p:attrName>style.visibility</p:attrName>
                                        </p:attrNameLst>
                                      </p:cBhvr>
                                      <p:to>
                                        <p:strVal val="visible"/>
                                      </p:to>
                                    </p:set>
                                    <p:animEffect transition="in" filter="wipe(up)">
                                      <p:cBhvr>
                                        <p:cTn id="39" dur="500"/>
                                        <p:tgtEl>
                                          <p:spTgt spid="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10800000">
            <a:off x="318700" y="-28850"/>
            <a:ext cx="313200" cy="6445800"/>
            <a:chOff x="0" y="0"/>
            <a:chExt cx="417600" cy="8594400"/>
          </a:xfrm>
        </p:grpSpPr>
        <p:sp>
          <p:nvSpPr>
            <p:cNvPr id="4" name="Freeform 4"/>
            <p:cNvSpPr/>
            <p:nvPr/>
          </p:nvSpPr>
          <p:spPr>
            <a:xfrm>
              <a:off x="0" y="0"/>
              <a:ext cx="417576" cy="8594344"/>
            </a:xfrm>
            <a:custGeom>
              <a:avLst/>
              <a:gdLst/>
              <a:ahLst/>
              <a:cxnLst/>
              <a:rect l="l" t="t" r="r" b="b"/>
              <a:pathLst>
                <a:path w="417576" h="8594344">
                  <a:moveTo>
                    <a:pt x="417576" y="0"/>
                  </a:moveTo>
                  <a:lnTo>
                    <a:pt x="0" y="0"/>
                  </a:lnTo>
                  <a:lnTo>
                    <a:pt x="0" y="8594344"/>
                  </a:lnTo>
                  <a:lnTo>
                    <a:pt x="417576" y="8594344"/>
                  </a:lnTo>
                  <a:lnTo>
                    <a:pt x="417576" y="0"/>
                  </a:lnTo>
                </a:path>
              </a:pathLst>
            </a:custGeom>
            <a:solidFill>
              <a:srgbClr val="EFBF60"/>
            </a:solidFill>
          </p:spPr>
        </p:sp>
      </p:grpSp>
      <p:sp>
        <p:nvSpPr>
          <p:cNvPr id="6" name="AutoShape 6"/>
          <p:cNvSpPr/>
          <p:nvPr/>
        </p:nvSpPr>
        <p:spPr>
          <a:xfrm rot="8100000">
            <a:off x="-3969105" y="311001"/>
            <a:ext cx="7071209" cy="0"/>
          </a:xfrm>
          <a:prstGeom prst="line">
            <a:avLst/>
          </a:prstGeom>
          <a:ln w="19050" cap="rnd">
            <a:solidFill>
              <a:srgbClr val="049292"/>
            </a:solidFill>
            <a:prstDash val="solid"/>
            <a:headEnd type="none" w="sm" len="sm"/>
            <a:tailEnd type="none" w="sm" len="sm"/>
          </a:ln>
        </p:spPr>
      </p:sp>
      <p:sp>
        <p:nvSpPr>
          <p:cNvPr id="7" name="AutoShape 7"/>
          <p:cNvSpPr/>
          <p:nvPr/>
        </p:nvSpPr>
        <p:spPr>
          <a:xfrm rot="8100000">
            <a:off x="-3664305" y="615801"/>
            <a:ext cx="7071209" cy="0"/>
          </a:xfrm>
          <a:prstGeom prst="line">
            <a:avLst/>
          </a:prstGeom>
          <a:ln w="19050" cap="rnd">
            <a:solidFill>
              <a:srgbClr val="049292"/>
            </a:solidFill>
            <a:prstDash val="solid"/>
            <a:headEnd type="none" w="sm" len="sm"/>
            <a:tailEnd type="none" w="sm" len="sm"/>
          </a:ln>
        </p:spPr>
      </p:sp>
      <p:sp>
        <p:nvSpPr>
          <p:cNvPr id="8" name="AutoShape 8"/>
          <p:cNvSpPr/>
          <p:nvPr/>
        </p:nvSpPr>
        <p:spPr>
          <a:xfrm rot="8100000">
            <a:off x="-3359505" y="920601"/>
            <a:ext cx="7071209" cy="0"/>
          </a:xfrm>
          <a:prstGeom prst="line">
            <a:avLst/>
          </a:prstGeom>
          <a:ln w="19050" cap="rnd">
            <a:solidFill>
              <a:srgbClr val="049292"/>
            </a:solidFill>
            <a:prstDash val="solid"/>
            <a:headEnd type="none" w="sm" len="sm"/>
            <a:tailEnd type="none" w="sm" len="sm"/>
          </a:ln>
        </p:spPr>
      </p:sp>
      <p:sp>
        <p:nvSpPr>
          <p:cNvPr id="9" name="AutoShape 9"/>
          <p:cNvSpPr/>
          <p:nvPr/>
        </p:nvSpPr>
        <p:spPr>
          <a:xfrm rot="8100000">
            <a:off x="-3054705" y="1225401"/>
            <a:ext cx="7071209" cy="0"/>
          </a:xfrm>
          <a:prstGeom prst="line">
            <a:avLst/>
          </a:prstGeom>
          <a:ln w="19050" cap="rnd">
            <a:solidFill>
              <a:srgbClr val="049292"/>
            </a:solidFill>
            <a:prstDash val="solid"/>
            <a:headEnd type="none" w="sm" len="sm"/>
            <a:tailEnd type="none" w="sm" len="sm"/>
          </a:ln>
        </p:spPr>
      </p:sp>
      <p:sp>
        <p:nvSpPr>
          <p:cNvPr id="10" name="AutoShape 10"/>
          <p:cNvSpPr/>
          <p:nvPr/>
        </p:nvSpPr>
        <p:spPr>
          <a:xfrm rot="8100000">
            <a:off x="13743945" y="7867925"/>
            <a:ext cx="7071209" cy="0"/>
          </a:xfrm>
          <a:prstGeom prst="line">
            <a:avLst/>
          </a:prstGeom>
          <a:ln w="19050" cap="rnd">
            <a:solidFill>
              <a:srgbClr val="FFAB40"/>
            </a:solidFill>
            <a:prstDash val="solid"/>
            <a:headEnd type="none" w="sm" len="sm"/>
            <a:tailEnd type="none" w="sm" len="sm"/>
          </a:ln>
        </p:spPr>
      </p:sp>
      <p:sp>
        <p:nvSpPr>
          <p:cNvPr id="11" name="AutoShape 11"/>
          <p:cNvSpPr/>
          <p:nvPr/>
        </p:nvSpPr>
        <p:spPr>
          <a:xfrm rot="8100000">
            <a:off x="14048745" y="8172725"/>
            <a:ext cx="7071209" cy="0"/>
          </a:xfrm>
          <a:prstGeom prst="line">
            <a:avLst/>
          </a:prstGeom>
          <a:ln w="19050" cap="rnd">
            <a:solidFill>
              <a:srgbClr val="FFAB40"/>
            </a:solidFill>
            <a:prstDash val="solid"/>
            <a:headEnd type="none" w="sm" len="sm"/>
            <a:tailEnd type="none" w="sm" len="sm"/>
          </a:ln>
        </p:spPr>
      </p:sp>
      <p:sp>
        <p:nvSpPr>
          <p:cNvPr id="12" name="AutoShape 12"/>
          <p:cNvSpPr/>
          <p:nvPr/>
        </p:nvSpPr>
        <p:spPr>
          <a:xfrm rot="8100000">
            <a:off x="14353545" y="8477525"/>
            <a:ext cx="7071209" cy="0"/>
          </a:xfrm>
          <a:prstGeom prst="line">
            <a:avLst/>
          </a:prstGeom>
          <a:ln w="19050" cap="rnd">
            <a:solidFill>
              <a:srgbClr val="FFAB40"/>
            </a:solidFill>
            <a:prstDash val="solid"/>
            <a:headEnd type="none" w="sm" len="sm"/>
            <a:tailEnd type="none" w="sm" len="sm"/>
          </a:ln>
        </p:spPr>
      </p:sp>
      <p:sp>
        <p:nvSpPr>
          <p:cNvPr id="13" name="AutoShape 13"/>
          <p:cNvSpPr/>
          <p:nvPr/>
        </p:nvSpPr>
        <p:spPr>
          <a:xfrm rot="8100000">
            <a:off x="14658345" y="8782325"/>
            <a:ext cx="7071209" cy="0"/>
          </a:xfrm>
          <a:prstGeom prst="line">
            <a:avLst/>
          </a:prstGeom>
          <a:ln w="19050" cap="rnd">
            <a:solidFill>
              <a:srgbClr val="FFAB40"/>
            </a:solidFill>
            <a:prstDash val="solid"/>
            <a:headEnd type="none" w="sm" len="sm"/>
            <a:tailEnd type="none" w="sm" len="sm"/>
          </a:ln>
        </p:spPr>
      </p:sp>
      <p:grpSp>
        <p:nvGrpSpPr>
          <p:cNvPr id="15" name="Group 15"/>
          <p:cNvGrpSpPr/>
          <p:nvPr/>
        </p:nvGrpSpPr>
        <p:grpSpPr>
          <a:xfrm rot="-5400000">
            <a:off x="14243550" y="5967550"/>
            <a:ext cx="252600" cy="8001000"/>
            <a:chOff x="0" y="0"/>
            <a:chExt cx="336800" cy="10668000"/>
          </a:xfrm>
        </p:grpSpPr>
        <p:sp>
          <p:nvSpPr>
            <p:cNvPr id="16" name="Freeform 16"/>
            <p:cNvSpPr/>
            <p:nvPr/>
          </p:nvSpPr>
          <p:spPr>
            <a:xfrm>
              <a:off x="0" y="0"/>
              <a:ext cx="336804" cy="10668000"/>
            </a:xfrm>
            <a:custGeom>
              <a:avLst/>
              <a:gdLst/>
              <a:ahLst/>
              <a:cxnLst/>
              <a:rect l="l" t="t" r="r" b="b"/>
              <a:pathLst>
                <a:path w="336804" h="10668000">
                  <a:moveTo>
                    <a:pt x="0" y="0"/>
                  </a:moveTo>
                  <a:lnTo>
                    <a:pt x="336804" y="0"/>
                  </a:lnTo>
                  <a:lnTo>
                    <a:pt x="336804" y="10668000"/>
                  </a:lnTo>
                  <a:lnTo>
                    <a:pt x="0" y="10668000"/>
                  </a:lnTo>
                  <a:lnTo>
                    <a:pt x="0" y="0"/>
                  </a:lnTo>
                </a:path>
              </a:pathLst>
            </a:custGeom>
            <a:solidFill>
              <a:srgbClr val="47C0C0"/>
            </a:solidFill>
          </p:spPr>
        </p:sp>
      </p:grpSp>
      <p:grpSp>
        <p:nvGrpSpPr>
          <p:cNvPr id="28" name="Group 27"/>
          <p:cNvGrpSpPr/>
          <p:nvPr/>
        </p:nvGrpSpPr>
        <p:grpSpPr>
          <a:xfrm>
            <a:off x="2206985" y="2301482"/>
            <a:ext cx="7817100" cy="4747018"/>
            <a:chOff x="1936500" y="2478700"/>
            <a:chExt cx="7817100" cy="4747018"/>
          </a:xfrm>
        </p:grpSpPr>
        <p:grpSp>
          <p:nvGrpSpPr>
            <p:cNvPr id="17" name="Group 17"/>
            <p:cNvGrpSpPr/>
            <p:nvPr/>
          </p:nvGrpSpPr>
          <p:grpSpPr>
            <a:xfrm>
              <a:off x="1936500" y="2478700"/>
              <a:ext cx="7817100" cy="4747018"/>
              <a:chOff x="0" y="0"/>
              <a:chExt cx="8250000" cy="1501200"/>
            </a:xfrm>
          </p:grpSpPr>
          <p:sp>
            <p:nvSpPr>
              <p:cNvPr id="18" name="Freeform 18"/>
              <p:cNvSpPr/>
              <p:nvPr/>
            </p:nvSpPr>
            <p:spPr>
              <a:xfrm>
                <a:off x="0" y="0"/>
                <a:ext cx="8250047" cy="1501140"/>
              </a:xfrm>
              <a:custGeom>
                <a:avLst/>
                <a:gdLst/>
                <a:ahLst/>
                <a:cxnLst/>
                <a:rect l="l" t="t" r="r" b="b"/>
                <a:pathLst>
                  <a:path w="8250047" h="1501140">
                    <a:moveTo>
                      <a:pt x="25400" y="0"/>
                    </a:moveTo>
                    <a:lnTo>
                      <a:pt x="8224647" y="0"/>
                    </a:lnTo>
                    <a:cubicBezTo>
                      <a:pt x="8238617" y="0"/>
                      <a:pt x="8250047" y="11430"/>
                      <a:pt x="8250047" y="25400"/>
                    </a:cubicBezTo>
                    <a:lnTo>
                      <a:pt x="8250047" y="1475740"/>
                    </a:lnTo>
                    <a:cubicBezTo>
                      <a:pt x="8250047" y="1489710"/>
                      <a:pt x="8238617" y="1501140"/>
                      <a:pt x="8224647" y="1501140"/>
                    </a:cubicBezTo>
                    <a:lnTo>
                      <a:pt x="25400" y="1501140"/>
                    </a:lnTo>
                    <a:cubicBezTo>
                      <a:pt x="11430" y="1501140"/>
                      <a:pt x="0" y="1489710"/>
                      <a:pt x="0" y="1475740"/>
                    </a:cubicBezTo>
                    <a:lnTo>
                      <a:pt x="0" y="25400"/>
                    </a:lnTo>
                    <a:cubicBezTo>
                      <a:pt x="0" y="11430"/>
                      <a:pt x="11430" y="0"/>
                      <a:pt x="25400" y="0"/>
                    </a:cubicBezTo>
                    <a:moveTo>
                      <a:pt x="25400" y="50800"/>
                    </a:moveTo>
                    <a:lnTo>
                      <a:pt x="25400" y="25400"/>
                    </a:lnTo>
                    <a:lnTo>
                      <a:pt x="50800" y="25400"/>
                    </a:lnTo>
                    <a:lnTo>
                      <a:pt x="50800" y="1475740"/>
                    </a:lnTo>
                    <a:lnTo>
                      <a:pt x="25400" y="1475740"/>
                    </a:lnTo>
                    <a:lnTo>
                      <a:pt x="25400" y="1450340"/>
                    </a:lnTo>
                    <a:lnTo>
                      <a:pt x="8224647" y="1450340"/>
                    </a:lnTo>
                    <a:lnTo>
                      <a:pt x="8224647" y="1475740"/>
                    </a:lnTo>
                    <a:lnTo>
                      <a:pt x="8199247" y="1475740"/>
                    </a:lnTo>
                    <a:lnTo>
                      <a:pt x="8199247" y="25400"/>
                    </a:lnTo>
                    <a:lnTo>
                      <a:pt x="8224647" y="25400"/>
                    </a:lnTo>
                    <a:lnTo>
                      <a:pt x="8224647" y="50800"/>
                    </a:lnTo>
                    <a:lnTo>
                      <a:pt x="25400" y="50800"/>
                    </a:lnTo>
                    <a:close/>
                  </a:path>
                </a:pathLst>
              </a:custGeom>
              <a:solidFill>
                <a:srgbClr val="FFAB40"/>
              </a:solidFill>
            </p:spPr>
          </p:sp>
        </p:grpSp>
        <p:sp>
          <p:nvSpPr>
            <p:cNvPr id="22" name="TextBox 22"/>
            <p:cNvSpPr txBox="1"/>
            <p:nvPr/>
          </p:nvSpPr>
          <p:spPr>
            <a:xfrm>
              <a:off x="2371925" y="2888875"/>
              <a:ext cx="6998480" cy="3689087"/>
            </a:xfrm>
            <a:prstGeom prst="rect">
              <a:avLst/>
            </a:prstGeom>
          </p:spPr>
          <p:txBody>
            <a:bodyPr wrap="square" lIns="0" tIns="0" rIns="0" bIns="0" rtlCol="0" anchor="t">
              <a:spAutoFit/>
            </a:bodyPr>
            <a:lstStyle/>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HOẠT ĐỘNG </a:t>
              </a:r>
            </a:p>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LUYỆN TẬP</a:t>
              </a:r>
            </a:p>
          </p:txBody>
        </p:sp>
      </p:grpSp>
      <p:grpSp>
        <p:nvGrpSpPr>
          <p:cNvPr id="29" name="Group 28"/>
          <p:cNvGrpSpPr/>
          <p:nvPr/>
        </p:nvGrpSpPr>
        <p:grpSpPr>
          <a:xfrm>
            <a:off x="11700485" y="1990941"/>
            <a:ext cx="5596915" cy="5365582"/>
            <a:chOff x="10407900" y="2003506"/>
            <a:chExt cx="5596915" cy="5365582"/>
          </a:xfrm>
        </p:grpSpPr>
        <p:grpSp>
          <p:nvGrpSpPr>
            <p:cNvPr id="19" name="Group 19"/>
            <p:cNvGrpSpPr/>
            <p:nvPr/>
          </p:nvGrpSpPr>
          <p:grpSpPr>
            <a:xfrm>
              <a:off x="10407900" y="4797510"/>
              <a:ext cx="1955400" cy="2428200"/>
              <a:chOff x="0" y="0"/>
              <a:chExt cx="2607200" cy="3237600"/>
            </a:xfrm>
          </p:grpSpPr>
          <p:sp>
            <p:nvSpPr>
              <p:cNvPr id="20" name="Freeform 20"/>
              <p:cNvSpPr/>
              <p:nvPr/>
            </p:nvSpPr>
            <p:spPr>
              <a:xfrm>
                <a:off x="0" y="0"/>
                <a:ext cx="2607183" cy="3237611"/>
              </a:xfrm>
              <a:custGeom>
                <a:avLst/>
                <a:gdLst/>
                <a:ahLst/>
                <a:cxnLst/>
                <a:rect l="l" t="t" r="r" b="b"/>
                <a:pathLst>
                  <a:path w="2607183" h="3237611">
                    <a:moveTo>
                      <a:pt x="0" y="3237611"/>
                    </a:moveTo>
                    <a:lnTo>
                      <a:pt x="651764" y="0"/>
                    </a:lnTo>
                    <a:lnTo>
                      <a:pt x="2607183" y="0"/>
                    </a:lnTo>
                    <a:lnTo>
                      <a:pt x="1955419" y="3237611"/>
                    </a:lnTo>
                    <a:close/>
                  </a:path>
                </a:pathLst>
              </a:custGeom>
              <a:solidFill>
                <a:srgbClr val="47C0C0"/>
              </a:solidFill>
            </p:spPr>
          </p:sp>
        </p:grpSp>
        <p:sp>
          <p:nvSpPr>
            <p:cNvPr id="21" name="Freeform 21"/>
            <p:cNvSpPr/>
            <p:nvPr/>
          </p:nvSpPr>
          <p:spPr>
            <a:xfrm>
              <a:off x="11157696" y="5958118"/>
              <a:ext cx="3722504" cy="1410970"/>
            </a:xfrm>
            <a:custGeom>
              <a:avLst/>
              <a:gdLst/>
              <a:ahLst/>
              <a:cxnLst/>
              <a:rect l="l" t="t" r="r" b="b"/>
              <a:pathLst>
                <a:path w="3722504" h="1410970">
                  <a:moveTo>
                    <a:pt x="0" y="0"/>
                  </a:moveTo>
                  <a:lnTo>
                    <a:pt x="3722504" y="0"/>
                  </a:lnTo>
                  <a:lnTo>
                    <a:pt x="3722504" y="1410970"/>
                  </a:lnTo>
                  <a:lnTo>
                    <a:pt x="0" y="1410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10900500" y="2003506"/>
              <a:ext cx="1318068" cy="3385686"/>
            </a:xfrm>
            <a:custGeom>
              <a:avLst/>
              <a:gdLst/>
              <a:ahLst/>
              <a:cxnLst/>
              <a:rect l="l" t="t" r="r" b="b"/>
              <a:pathLst>
                <a:path w="1318068" h="3385686">
                  <a:moveTo>
                    <a:pt x="0" y="0"/>
                  </a:moveTo>
                  <a:lnTo>
                    <a:pt x="1318068" y="0"/>
                  </a:lnTo>
                  <a:lnTo>
                    <a:pt x="1318068" y="3385686"/>
                  </a:lnTo>
                  <a:lnTo>
                    <a:pt x="0" y="3385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12523226" y="2438896"/>
              <a:ext cx="3481589" cy="3385486"/>
            </a:xfrm>
            <a:custGeom>
              <a:avLst/>
              <a:gdLst/>
              <a:ahLst/>
              <a:cxnLst/>
              <a:rect l="l" t="t" r="r" b="b"/>
              <a:pathLst>
                <a:path w="3481589" h="3385486">
                  <a:moveTo>
                    <a:pt x="0" y="0"/>
                  </a:moveTo>
                  <a:lnTo>
                    <a:pt x="3481589" y="0"/>
                  </a:lnTo>
                  <a:lnTo>
                    <a:pt x="3481589" y="3385486"/>
                  </a:lnTo>
                  <a:lnTo>
                    <a:pt x="0" y="3385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p:cNvGrpSpPr/>
            <p:nvPr/>
          </p:nvGrpSpPr>
          <p:grpSpPr>
            <a:xfrm rot="4281708">
              <a:off x="12565366" y="4915606"/>
              <a:ext cx="1544562" cy="1086958"/>
              <a:chOff x="0" y="0"/>
              <a:chExt cx="2059416" cy="1449277"/>
            </a:xfrm>
          </p:grpSpPr>
          <p:sp>
            <p:nvSpPr>
              <p:cNvPr id="27" name="Freeform 27"/>
              <p:cNvSpPr/>
              <p:nvPr/>
            </p:nvSpPr>
            <p:spPr>
              <a:xfrm>
                <a:off x="0" y="1016"/>
                <a:ext cx="2042033" cy="1422908"/>
              </a:xfrm>
              <a:custGeom>
                <a:avLst/>
                <a:gdLst/>
                <a:ahLst/>
                <a:cxnLst/>
                <a:rect l="l" t="t" r="r" b="b"/>
                <a:pathLst>
                  <a:path w="2042033" h="1422908">
                    <a:moveTo>
                      <a:pt x="0" y="1422908"/>
                    </a:moveTo>
                    <a:cubicBezTo>
                      <a:pt x="0" y="701675"/>
                      <a:pt x="959358" y="0"/>
                      <a:pt x="1716405" y="0"/>
                    </a:cubicBezTo>
                    <a:cubicBezTo>
                      <a:pt x="1830197" y="0"/>
                      <a:pt x="1940052" y="15748"/>
                      <a:pt x="2042033" y="49784"/>
                    </a:cubicBezTo>
                    <a:lnTo>
                      <a:pt x="2025904" y="97917"/>
                    </a:lnTo>
                    <a:cubicBezTo>
                      <a:pt x="1929765" y="65786"/>
                      <a:pt x="1825371" y="50800"/>
                      <a:pt x="1716278" y="50800"/>
                    </a:cubicBezTo>
                    <a:cubicBezTo>
                      <a:pt x="975868" y="50800"/>
                      <a:pt x="50800" y="740029"/>
                      <a:pt x="50800" y="1422908"/>
                    </a:cubicBezTo>
                    <a:close/>
                  </a:path>
                </a:pathLst>
              </a:custGeom>
              <a:solidFill>
                <a:srgbClr val="212121"/>
              </a:solidFill>
            </p:spPr>
          </p:sp>
        </p:grpSp>
      </p:grpSp>
    </p:spTree>
    <p:extLst>
      <p:ext uri="{BB962C8B-B14F-4D97-AF65-F5344CB8AC3E}">
        <p14:creationId xmlns:p14="http://schemas.microsoft.com/office/powerpoint/2010/main" val="569754711"/>
      </p:ext>
    </p:extLst>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334248" y="9061576"/>
            <a:ext cx="6067061" cy="103492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5485B">
                <a:alpha val="8627"/>
              </a:srgbClr>
            </a:solidFill>
          </p:spPr>
        </p:sp>
      </p:grpSp>
      <p:sp>
        <p:nvSpPr>
          <p:cNvPr id="20" name="Freeform 6">
            <a:extLst>
              <a:ext uri="{FF2B5EF4-FFF2-40B4-BE49-F238E27FC236}">
                <a16:creationId xmlns:a16="http://schemas.microsoft.com/office/drawing/2014/main" id="{D55012DE-3DFE-767E-311B-BC177AF6DF1E}"/>
              </a:ext>
            </a:extLst>
          </p:cNvPr>
          <p:cNvSpPr/>
          <p:nvPr/>
        </p:nvSpPr>
        <p:spPr>
          <a:xfrm>
            <a:off x="12649200" y="5767901"/>
            <a:ext cx="4343400" cy="4022878"/>
          </a:xfrm>
          <a:custGeom>
            <a:avLst/>
            <a:gdLst/>
            <a:ahLst/>
            <a:cxnLst/>
            <a:rect l="l" t="t" r="r" b="b"/>
            <a:pathLst>
              <a:path w="1351951" h="1659761">
                <a:moveTo>
                  <a:pt x="0" y="0"/>
                </a:moveTo>
                <a:lnTo>
                  <a:pt x="1351951" y="0"/>
                </a:lnTo>
                <a:lnTo>
                  <a:pt x="1351951" y="1659761"/>
                </a:lnTo>
                <a:lnTo>
                  <a:pt x="0" y="1659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7">
            <a:extLst>
              <a:ext uri="{FF2B5EF4-FFF2-40B4-BE49-F238E27FC236}">
                <a16:creationId xmlns:a16="http://schemas.microsoft.com/office/drawing/2014/main" id="{897ABF6F-F995-AFF2-2B60-8AFF8945334F}"/>
              </a:ext>
            </a:extLst>
          </p:cNvPr>
          <p:cNvSpPr txBox="1"/>
          <p:nvPr/>
        </p:nvSpPr>
        <p:spPr>
          <a:xfrm>
            <a:off x="914400" y="434822"/>
            <a:ext cx="17068800" cy="601921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93AFB"/>
                </a:solidFill>
                <a:effectLst/>
                <a:uLnTx/>
                <a:uFillTx/>
                <a:latin typeface="Times New Roman" panose="02020603050405020304" pitchFamily="18" charset="0"/>
                <a:cs typeface="Times New Roman" panose="02020603050405020304" pitchFamily="18" charset="0"/>
              </a:rPr>
              <a:t>TRÒ </a:t>
            </a:r>
            <a:r>
              <a:rPr kumimoji="0" lang="en-US" sz="4800" b="1" i="0" u="none" strike="noStrike" kern="1200" cap="none" spc="0" normalizeH="0" baseline="0" noProof="0">
                <a:ln>
                  <a:noFill/>
                </a:ln>
                <a:solidFill>
                  <a:srgbClr val="193AFB"/>
                </a:solidFill>
                <a:effectLst/>
                <a:uLnTx/>
                <a:uFillTx/>
                <a:latin typeface="Times New Roman" panose="02020603050405020304" pitchFamily="18" charset="0"/>
                <a:cs typeface="Times New Roman" panose="02020603050405020304" pitchFamily="18" charset="0"/>
              </a:rPr>
              <a:t>CHƠI “</a:t>
            </a:r>
            <a:r>
              <a:rPr lang="en-US" sz="4800" b="1">
                <a:solidFill>
                  <a:srgbClr val="193AFB"/>
                </a:solidFill>
                <a:latin typeface="Times New Roman" panose="02020603050405020304" pitchFamily="18" charset="0"/>
                <a:cs typeface="Times New Roman" panose="02020603050405020304" pitchFamily="18" charset="0"/>
              </a:rPr>
              <a:t>AI NHANH HƠN</a:t>
            </a:r>
            <a:r>
              <a:rPr kumimoji="0" lang="en-US" sz="4800" b="1" i="0" u="none" strike="noStrike" kern="1200" cap="none" spc="0" normalizeH="0" baseline="0" noProof="0">
                <a:ln>
                  <a:noFill/>
                </a:ln>
                <a:solidFill>
                  <a:srgbClr val="193AFB"/>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193AFB"/>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Chia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5000">
                <a:solidFill>
                  <a:prstClr val="black"/>
                </a:solidFill>
                <a:latin typeface="Times New Roman" panose="02020603050405020304" pitchFamily="18" charset="0"/>
                <a:cs typeface="Times New Roman" panose="02020603050405020304" pitchFamily="18" charset="0"/>
              </a:rPr>
              <a:t>là một dãy lớp</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5000">
                <a:solidFill>
                  <a:prstClr val="black"/>
                </a:solidFill>
                <a:latin typeface="Times New Roman" panose="02020603050405020304" pitchFamily="18" charset="0"/>
                <a:cs typeface="Times New Roman" panose="02020603050405020304" pitchFamily="18" charset="0"/>
              </a:rPr>
              <a:t>M</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ỗi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các</a:t>
            </a:r>
            <a:r>
              <a:rPr kumimoji="0" lang="en-US" sz="5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em </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có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30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giây</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5000" noProof="0">
                <a:solidFill>
                  <a:prstClr val="black"/>
                </a:solidFill>
                <a:latin typeface="Times New Roman" panose="02020603050405020304" pitchFamily="18" charset="0"/>
                <a:cs typeface="Times New Roman" panose="02020603050405020304" pitchFamily="18" charset="0"/>
              </a:rPr>
              <a:t>Đ</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ội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sẽ</a:t>
            </a:r>
            <a:r>
              <a:rPr lang="en-US" sz="5000">
                <a:solidFill>
                  <a:prstClr val="black"/>
                </a:solidFill>
                <a:latin typeface="Times New Roman" panose="02020603050405020304" pitchFamily="18" charset="0"/>
                <a:cs typeface="Times New Roman" panose="02020603050405020304" pitchFamily="18" charset="0"/>
              </a:rPr>
              <a:t> ghi được 10 điểm</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thúc</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nào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5000" noProof="0">
                <a:solidFill>
                  <a:prstClr val="black"/>
                </a:solidFill>
                <a:latin typeface="Times New Roman" panose="02020603050405020304" pitchFamily="18" charset="0"/>
                <a:cs typeface="Times New Roman" panose="02020603050405020304" pitchFamily="18" charset="0"/>
              </a:rPr>
              <a:t>điểm</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giành</a:t>
            </a:r>
            <a:r>
              <a:rPr kumimoji="0" lang="en-US" sz="5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chiến </a:t>
            </a:r>
            <a:r>
              <a:rPr kumimoji="0" lang="en-US" sz="5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8866212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âu hỏi">
            <a:extLst>
              <a:ext uri="{FF2B5EF4-FFF2-40B4-BE49-F238E27FC236}">
                <a16:creationId xmlns:a16="http://schemas.microsoft.com/office/drawing/2014/main" id="{018AD89B-885D-983C-F4F6-FC485515F49D}"/>
              </a:ext>
            </a:extLst>
          </p:cNvPr>
          <p:cNvSpPr/>
          <p:nvPr/>
        </p:nvSpPr>
        <p:spPr>
          <a:xfrm>
            <a:off x="152400" y="0"/>
            <a:ext cx="17476488" cy="250084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5400" b="1">
                <a:solidFill>
                  <a:schemeClr val="tx1"/>
                </a:solidFill>
                <a:latin typeface="+mj-lt"/>
                <a:ea typeface="SimSun" panose="02010600030101010101" pitchFamily="2" charset="-122"/>
                <a:cs typeface="Times New Roman" panose="02020603050405020304" pitchFamily="18" charset="0"/>
              </a:rPr>
              <a:t>Câu 1.</a:t>
            </a:r>
            <a:r>
              <a:rPr lang="en-US" sz="5400" b="1">
                <a:solidFill>
                  <a:schemeClr val="tx1"/>
                </a:solidFill>
                <a:latin typeface="+mj-lt"/>
                <a:ea typeface="SimSun" panose="02010600030101010101" pitchFamily="2" charset="-122"/>
                <a:cs typeface="Times New Roman" panose="02020603050405020304" pitchFamily="18" charset="0"/>
              </a:rPr>
              <a:t> </a:t>
            </a:r>
            <a:r>
              <a:rPr lang="en-US"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Hình cầu tâm O bán kính R được tạo ra khi quay</a:t>
            </a:r>
            <a:endParaRPr lang="en-US" sz="5400">
              <a:solidFill>
                <a:schemeClr val="tx1"/>
              </a:solidFill>
              <a:effectLst/>
              <a:latin typeface="+mj-lt"/>
              <a:ea typeface="Calibri" panose="020F0502020204030204" pitchFamily="34" charset="0"/>
              <a:cs typeface="Times New Roman" panose="02020603050405020304" pitchFamily="18" charset="0"/>
            </a:endParaRPr>
          </a:p>
        </p:txBody>
      </p:sp>
      <p:sp>
        <p:nvSpPr>
          <p:cNvPr id="60" name="Đáp án đúng">
            <a:extLst>
              <a:ext uri="{FF2B5EF4-FFF2-40B4-BE49-F238E27FC236}">
                <a16:creationId xmlns:a16="http://schemas.microsoft.com/office/drawing/2014/main" id="{4D1DA2F5-D9A5-C765-0E47-25DD326F3067}"/>
              </a:ext>
            </a:extLst>
          </p:cNvPr>
          <p:cNvSpPr/>
          <p:nvPr/>
        </p:nvSpPr>
        <p:spPr>
          <a:xfrm>
            <a:off x="152400" y="3242458"/>
            <a:ext cx="8991600"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A.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tam giác vuông quanh cạnh góc vuông</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Đáp án sai 1">
            <a:extLst>
              <a:ext uri="{FF2B5EF4-FFF2-40B4-BE49-F238E27FC236}">
                <a16:creationId xmlns:a16="http://schemas.microsoft.com/office/drawing/2014/main" id="{1713963F-2894-56F2-E53C-4371936FB85C}"/>
              </a:ext>
            </a:extLst>
          </p:cNvPr>
          <p:cNvSpPr/>
          <p:nvPr/>
        </p:nvSpPr>
        <p:spPr>
          <a:xfrm>
            <a:off x="-9144" y="5534572"/>
            <a:ext cx="9457944" cy="3048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C.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nửa hình tròn tâm O bán kính R quanh đường kính của nó</a:t>
            </a:r>
            <a:r>
              <a:rPr lang="vi-VN" sz="4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Đáp án sai 2">
            <a:extLst>
              <a:ext uri="{FF2B5EF4-FFF2-40B4-BE49-F238E27FC236}">
                <a16:creationId xmlns:a16="http://schemas.microsoft.com/office/drawing/2014/main" id="{72E080E8-9CBE-7E1E-25CC-340E27A4D017}"/>
              </a:ext>
            </a:extLst>
          </p:cNvPr>
          <p:cNvSpPr/>
          <p:nvPr/>
        </p:nvSpPr>
        <p:spPr>
          <a:xfrm>
            <a:off x="9677400" y="3221326"/>
            <a:ext cx="8164848"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B.</a:t>
            </a:r>
            <a:r>
              <a:rPr lang="vi-VN" sz="5400" kern="0">
                <a:solidFill>
                  <a:schemeClr val="tx1"/>
                </a:solidFill>
                <a:latin typeface="+mj-lt"/>
                <a:ea typeface="SimSun" panose="02010600030101010101" pitchFamily="2" charset="-122"/>
              </a:rPr>
              <a:t> hình </a:t>
            </a:r>
            <a:r>
              <a:rPr lang="en-US" sz="5400" kern="0">
                <a:solidFill>
                  <a:schemeClr val="tx1"/>
                </a:solidFill>
                <a:latin typeface="+mj-lt"/>
                <a:ea typeface="SimSun" panose="02010600030101010101" pitchFamily="2" charset="-122"/>
              </a:rPr>
              <a:t>chữ nhật quanh một cạnh của nó</a:t>
            </a:r>
            <a:r>
              <a:rPr lang="vi-VN" sz="5400" kern="0">
                <a:solidFill>
                  <a:schemeClr val="tx1"/>
                </a:solidFill>
                <a:latin typeface="+mj-lt"/>
                <a:ea typeface="SimSun" panose="02010600030101010101" pitchFamily="2" charset="-122"/>
              </a:rPr>
              <a:t>. </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3" name="Đáp án sai 3">
            <a:extLst>
              <a:ext uri="{FF2B5EF4-FFF2-40B4-BE49-F238E27FC236}">
                <a16:creationId xmlns:a16="http://schemas.microsoft.com/office/drawing/2014/main" id="{98AC7C36-17E6-7D99-2014-5789447F054D}"/>
              </a:ext>
            </a:extLst>
          </p:cNvPr>
          <p:cNvSpPr/>
          <p:nvPr/>
        </p:nvSpPr>
        <p:spPr>
          <a:xfrm>
            <a:off x="9801624" y="5710833"/>
            <a:ext cx="8345424" cy="28717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D.</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nửa hình tròn tâm O bán kính R quanh đường kính của nó</a:t>
            </a:r>
            <a:r>
              <a:rPr lang="vi-VN" sz="5400" kern="0">
                <a:solidFill>
                  <a:schemeClr val="tx1"/>
                </a:solidFill>
                <a:latin typeface="+mj-lt"/>
                <a:ea typeface="SimSun" panose="02010600030101010101" pitchFamily="2" charset="-122"/>
              </a:rPr>
              <a:t>.</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4" name="Đáp án đúng">
            <a:extLst>
              <a:ext uri="{FF2B5EF4-FFF2-40B4-BE49-F238E27FC236}">
                <a16:creationId xmlns:a16="http://schemas.microsoft.com/office/drawing/2014/main" id="{F26A5EAB-E5AD-94BE-45D6-5F46AA945CA3}"/>
              </a:ext>
            </a:extLst>
          </p:cNvPr>
          <p:cNvSpPr/>
          <p:nvPr/>
        </p:nvSpPr>
        <p:spPr>
          <a:xfrm>
            <a:off x="0" y="5534572"/>
            <a:ext cx="9448800" cy="3048000"/>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kern="0">
                <a:solidFill>
                  <a:srgbClr val="FF0000"/>
                </a:solidFill>
                <a:latin typeface="+mj-lt"/>
                <a:ea typeface="SimSun" panose="02010600030101010101" pitchFamily="2" charset="-122"/>
              </a:rPr>
              <a:t>C.</a:t>
            </a:r>
            <a:r>
              <a:rPr lang="vi-VN" sz="5400" b="1" kern="0">
                <a:solidFill>
                  <a:schemeClr val="bg1"/>
                </a:solidFill>
                <a:latin typeface="+mj-lt"/>
                <a:ea typeface="SimSun" panose="02010600030101010101" pitchFamily="2" charset="-122"/>
              </a:rPr>
              <a:t>.</a:t>
            </a:r>
            <a:r>
              <a:rPr lang="en-US" sz="5400" ker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 hình tròn tâm O bán kính R quanh đường kính của nó </a:t>
            </a:r>
            <a:endParaRPr lang="en-US" sz="5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6518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A3681-DA50-7E8D-7003-091D3253933F}"/>
            </a:ext>
          </a:extLst>
        </p:cNvPr>
        <p:cNvGrpSpPr/>
        <p:nvPr/>
      </p:nvGrpSpPr>
      <p:grpSpPr>
        <a:xfrm>
          <a:off x="0" y="0"/>
          <a:ext cx="0" cy="0"/>
          <a:chOff x="0" y="0"/>
          <a:chExt cx="0" cy="0"/>
        </a:xfrm>
      </p:grpSpPr>
      <p:sp>
        <p:nvSpPr>
          <p:cNvPr id="59" name="Câu hỏi">
            <a:extLst>
              <a:ext uri="{FF2B5EF4-FFF2-40B4-BE49-F238E27FC236}">
                <a16:creationId xmlns:a16="http://schemas.microsoft.com/office/drawing/2014/main" id="{72ADF023-0C38-E3B5-CE81-E35D1E6E5DEE}"/>
              </a:ext>
            </a:extLst>
          </p:cNvPr>
          <p:cNvSpPr/>
          <p:nvPr/>
        </p:nvSpPr>
        <p:spPr>
          <a:xfrm>
            <a:off x="152400" y="0"/>
            <a:ext cx="17476488" cy="250084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Câu </a:t>
            </a:r>
            <a:r>
              <a:rPr lang="en-US"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2</a:t>
            </a:r>
            <a:r>
              <a:rPr lang="vi-VN"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r>
              <a:rPr lang="en-US"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 Mặt cầu tâm O bán kính R được tạo ra khi quay</a:t>
            </a:r>
            <a:endParaRPr lang="en-US" sz="5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Đáp án đúng">
            <a:extLst>
              <a:ext uri="{FF2B5EF4-FFF2-40B4-BE49-F238E27FC236}">
                <a16:creationId xmlns:a16="http://schemas.microsoft.com/office/drawing/2014/main" id="{EED13F83-1A25-9CCD-1722-C8CA495B3CDC}"/>
              </a:ext>
            </a:extLst>
          </p:cNvPr>
          <p:cNvSpPr/>
          <p:nvPr/>
        </p:nvSpPr>
        <p:spPr>
          <a:xfrm>
            <a:off x="152400" y="3242458"/>
            <a:ext cx="8991600"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A.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Hình tròn tâm O bán kính R quanh đường kính của nó</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Đáp án sai 1">
            <a:extLst>
              <a:ext uri="{FF2B5EF4-FFF2-40B4-BE49-F238E27FC236}">
                <a16:creationId xmlns:a16="http://schemas.microsoft.com/office/drawing/2014/main" id="{26145BAB-4613-A94C-FEFA-3B78C7EA4654}"/>
              </a:ext>
            </a:extLst>
          </p:cNvPr>
          <p:cNvSpPr/>
          <p:nvPr/>
        </p:nvSpPr>
        <p:spPr>
          <a:xfrm>
            <a:off x="-9144" y="5534572"/>
            <a:ext cx="9610344" cy="3048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C.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nửa hình tròn tâm O bán kính R quanh đường kính của nó</a:t>
            </a:r>
            <a:r>
              <a:rPr lang="vi-VN" sz="4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Đáp án sai 2">
            <a:extLst>
              <a:ext uri="{FF2B5EF4-FFF2-40B4-BE49-F238E27FC236}">
                <a16:creationId xmlns:a16="http://schemas.microsoft.com/office/drawing/2014/main" id="{AC33C3C5-67AB-9608-30EC-C0851B83E901}"/>
              </a:ext>
            </a:extLst>
          </p:cNvPr>
          <p:cNvSpPr/>
          <p:nvPr/>
        </p:nvSpPr>
        <p:spPr>
          <a:xfrm>
            <a:off x="9801624" y="3197556"/>
            <a:ext cx="8164848"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B.</a:t>
            </a:r>
            <a:r>
              <a:rPr lang="vi-VN" sz="5400" kern="0">
                <a:solidFill>
                  <a:schemeClr val="tx1"/>
                </a:solidFill>
                <a:latin typeface="+mj-lt"/>
                <a:ea typeface="SimSun" panose="02010600030101010101" pitchFamily="2" charset="-122"/>
              </a:rPr>
              <a:t> hình </a:t>
            </a:r>
            <a:r>
              <a:rPr lang="en-US" sz="5400" kern="0">
                <a:solidFill>
                  <a:schemeClr val="tx1"/>
                </a:solidFill>
                <a:latin typeface="+mj-lt"/>
                <a:ea typeface="SimSun" panose="02010600030101010101" pitchFamily="2" charset="-122"/>
              </a:rPr>
              <a:t>chữ nhật quanh một cạnh của nó</a:t>
            </a:r>
            <a:r>
              <a:rPr lang="vi-VN" sz="5400" kern="0">
                <a:solidFill>
                  <a:schemeClr val="tx1"/>
                </a:solidFill>
                <a:latin typeface="+mj-lt"/>
                <a:ea typeface="SimSun" panose="02010600030101010101" pitchFamily="2" charset="-122"/>
              </a:rPr>
              <a:t>. </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3" name="Đáp án sai 3">
            <a:extLst>
              <a:ext uri="{FF2B5EF4-FFF2-40B4-BE49-F238E27FC236}">
                <a16:creationId xmlns:a16="http://schemas.microsoft.com/office/drawing/2014/main" id="{CE8C3312-263D-9FE5-4245-49C0993BC615}"/>
              </a:ext>
            </a:extLst>
          </p:cNvPr>
          <p:cNvSpPr/>
          <p:nvPr/>
        </p:nvSpPr>
        <p:spPr>
          <a:xfrm>
            <a:off x="9801624" y="5710833"/>
            <a:ext cx="8345424" cy="28717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D.</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nửa đường tròn tâm O bán kính R quanh đường kính của nó</a:t>
            </a:r>
            <a:r>
              <a:rPr lang="vi-VN" sz="5400" kern="0">
                <a:solidFill>
                  <a:schemeClr val="tx1"/>
                </a:solidFill>
                <a:latin typeface="+mj-lt"/>
                <a:ea typeface="SimSun" panose="02010600030101010101" pitchFamily="2" charset="-122"/>
              </a:rPr>
              <a:t>.</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4" name="Đáp án đúng">
            <a:extLst>
              <a:ext uri="{FF2B5EF4-FFF2-40B4-BE49-F238E27FC236}">
                <a16:creationId xmlns:a16="http://schemas.microsoft.com/office/drawing/2014/main" id="{A7E3B120-A275-2FD0-8E78-EC398F359E18}"/>
              </a:ext>
            </a:extLst>
          </p:cNvPr>
          <p:cNvSpPr/>
          <p:nvPr/>
        </p:nvSpPr>
        <p:spPr>
          <a:xfrm>
            <a:off x="9768096" y="5622702"/>
            <a:ext cx="8378952" cy="3048000"/>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ker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D</a:t>
            </a:r>
            <a:r>
              <a:rPr lang="vi-VN" sz="5400" b="1" kern="0">
                <a:solidFill>
                  <a:srgbClr val="FF0000"/>
                </a:solidFill>
                <a:latin typeface="+mj-lt"/>
                <a:ea typeface="SimSun" panose="02010600030101010101" pitchFamily="2" charset="-122"/>
              </a:rPr>
              <a:t>.</a:t>
            </a:r>
            <a:r>
              <a:rPr lang="vi-VN" sz="5400" b="1" kern="0">
                <a:solidFill>
                  <a:schemeClr val="bg1"/>
                </a:solidFill>
                <a:latin typeface="+mj-lt"/>
                <a:ea typeface="SimSun" panose="02010600030101010101" pitchFamily="2" charset="-122"/>
              </a:rPr>
              <a:t>.</a:t>
            </a:r>
            <a:r>
              <a:rPr lang="en-US" sz="5400" ker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 đường tròn tâm O bán kính R quanh đường kính của nó </a:t>
            </a:r>
            <a:endParaRPr lang="en-US" sz="5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03381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543B-8F54-7F0F-73D9-1F5A1FED055E}"/>
            </a:ext>
          </a:extLst>
        </p:cNvPr>
        <p:cNvGrpSpPr/>
        <p:nvPr/>
      </p:nvGrpSpPr>
      <p:grpSpPr>
        <a:xfrm>
          <a:off x="0" y="0"/>
          <a:ext cx="0" cy="0"/>
          <a:chOff x="0" y="0"/>
          <a:chExt cx="0" cy="0"/>
        </a:xfrm>
      </p:grpSpPr>
      <p:sp>
        <p:nvSpPr>
          <p:cNvPr id="59" name="Câu hỏi">
            <a:extLst>
              <a:ext uri="{FF2B5EF4-FFF2-40B4-BE49-F238E27FC236}">
                <a16:creationId xmlns:a16="http://schemas.microsoft.com/office/drawing/2014/main" id="{EDD800EA-026C-7F38-43EC-64400B7682FC}"/>
              </a:ext>
            </a:extLst>
          </p:cNvPr>
          <p:cNvSpPr/>
          <p:nvPr/>
        </p:nvSpPr>
        <p:spPr>
          <a:xfrm>
            <a:off x="152400" y="0"/>
            <a:ext cx="17476488" cy="250084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5400" b="1">
                <a:solidFill>
                  <a:schemeClr val="tx1"/>
                </a:solidFill>
                <a:latin typeface="+mj-lt"/>
                <a:ea typeface="SimSun" panose="02010600030101010101" pitchFamily="2" charset="-122"/>
                <a:cs typeface="Times New Roman" panose="02020603050405020304" pitchFamily="18" charset="0"/>
              </a:rPr>
              <a:t>Câu </a:t>
            </a:r>
            <a:r>
              <a:rPr lang="en-US" sz="5400" b="1">
                <a:solidFill>
                  <a:schemeClr val="tx1"/>
                </a:solidFill>
                <a:latin typeface="+mj-lt"/>
                <a:ea typeface="SimSun" panose="02010600030101010101" pitchFamily="2" charset="-122"/>
                <a:cs typeface="Times New Roman" panose="02020603050405020304" pitchFamily="18" charset="0"/>
              </a:rPr>
              <a:t>3</a:t>
            </a:r>
            <a:r>
              <a:rPr lang="vi-VN" sz="5400" b="1">
                <a:solidFill>
                  <a:schemeClr val="tx1"/>
                </a:solidFill>
                <a:latin typeface="+mj-lt"/>
                <a:ea typeface="SimSun" panose="02010600030101010101" pitchFamily="2" charset="-122"/>
                <a:cs typeface="Times New Roman" panose="02020603050405020304" pitchFamily="18" charset="0"/>
              </a:rPr>
              <a:t>.</a:t>
            </a:r>
            <a:r>
              <a:rPr lang="en-US" sz="5400" b="1">
                <a:solidFill>
                  <a:schemeClr val="tx1"/>
                </a:solidFill>
                <a:latin typeface="+mj-lt"/>
                <a:ea typeface="SimSun" panose="02010600030101010101" pitchFamily="2" charset="-122"/>
                <a:cs typeface="Times New Roman" panose="02020603050405020304" pitchFamily="18" charset="0"/>
              </a:rPr>
              <a:t> </a:t>
            </a:r>
            <a:r>
              <a:rPr lang="en-US" sz="54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Khi cắt hình cầu tâm O bán kính R bởi một mặt phẳng bất kỳ thì mặt cắt thu được là</a:t>
            </a:r>
            <a:endParaRPr lang="en-US" sz="5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Đáp án đúng">
            <a:extLst>
              <a:ext uri="{FF2B5EF4-FFF2-40B4-BE49-F238E27FC236}">
                <a16:creationId xmlns:a16="http://schemas.microsoft.com/office/drawing/2014/main" id="{503CEE66-61BE-4D89-50C4-1FDF40AB9D02}"/>
              </a:ext>
            </a:extLst>
          </p:cNvPr>
          <p:cNvSpPr/>
          <p:nvPr/>
        </p:nvSpPr>
        <p:spPr>
          <a:xfrm>
            <a:off x="542916" y="3197556"/>
            <a:ext cx="8247515" cy="28717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A.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hình vuông</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Đáp án sai 1">
            <a:extLst>
              <a:ext uri="{FF2B5EF4-FFF2-40B4-BE49-F238E27FC236}">
                <a16:creationId xmlns:a16="http://schemas.microsoft.com/office/drawing/2014/main" id="{BC87D1E7-1E5F-63B1-D784-BCD6E134EDAE}"/>
              </a:ext>
            </a:extLst>
          </p:cNvPr>
          <p:cNvSpPr/>
          <p:nvPr/>
        </p:nvSpPr>
        <p:spPr>
          <a:xfrm>
            <a:off x="542916" y="6392395"/>
            <a:ext cx="8048057" cy="3048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C. </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hình tam giác</a:t>
            </a:r>
            <a:r>
              <a:rPr lang="vi-VN" sz="4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Đáp án sai 2">
            <a:extLst>
              <a:ext uri="{FF2B5EF4-FFF2-40B4-BE49-F238E27FC236}">
                <a16:creationId xmlns:a16="http://schemas.microsoft.com/office/drawing/2014/main" id="{F38E789D-0FA8-76A5-7CBB-8D45D284E804}"/>
              </a:ext>
            </a:extLst>
          </p:cNvPr>
          <p:cNvSpPr/>
          <p:nvPr/>
        </p:nvSpPr>
        <p:spPr>
          <a:xfrm>
            <a:off x="9787047" y="3076810"/>
            <a:ext cx="6962376" cy="28717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B.</a:t>
            </a:r>
            <a:r>
              <a:rPr lang="vi-VN" sz="5400" kern="0">
                <a:solidFill>
                  <a:schemeClr val="tx1"/>
                </a:solidFill>
                <a:latin typeface="+mj-lt"/>
                <a:ea typeface="SimSun" panose="02010600030101010101" pitchFamily="2" charset="-122"/>
              </a:rPr>
              <a:t> hình </a:t>
            </a:r>
            <a:r>
              <a:rPr lang="en-US" sz="5400" kern="0">
                <a:solidFill>
                  <a:schemeClr val="tx1"/>
                </a:solidFill>
                <a:latin typeface="+mj-lt"/>
                <a:ea typeface="SimSun" panose="02010600030101010101" pitchFamily="2" charset="-122"/>
              </a:rPr>
              <a:t>tròn</a:t>
            </a:r>
            <a:r>
              <a:rPr lang="vi-VN" sz="5400" kern="0">
                <a:solidFill>
                  <a:schemeClr val="tx1"/>
                </a:solidFill>
                <a:latin typeface="+mj-lt"/>
                <a:ea typeface="SimSun" panose="02010600030101010101" pitchFamily="2" charset="-122"/>
              </a:rPr>
              <a:t>. </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3" name="Đáp án sai 3">
            <a:extLst>
              <a:ext uri="{FF2B5EF4-FFF2-40B4-BE49-F238E27FC236}">
                <a16:creationId xmlns:a16="http://schemas.microsoft.com/office/drawing/2014/main" id="{DDC1D5B2-7AC3-1783-AEF0-4017DA6E454C}"/>
              </a:ext>
            </a:extLst>
          </p:cNvPr>
          <p:cNvSpPr/>
          <p:nvPr/>
        </p:nvSpPr>
        <p:spPr>
          <a:xfrm>
            <a:off x="9816864" y="6480526"/>
            <a:ext cx="7015309" cy="28717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SimSun" panose="02010600030101010101" pitchFamily="2" charset="-122"/>
              </a:rPr>
              <a:t>D.</a:t>
            </a:r>
            <a:r>
              <a:rPr lang="en-US" sz="5400"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hình chữ nhật</a:t>
            </a:r>
            <a:r>
              <a:rPr lang="vi-VN" sz="5400" kern="0">
                <a:solidFill>
                  <a:schemeClr val="tx1"/>
                </a:solidFill>
                <a:latin typeface="+mj-lt"/>
                <a:ea typeface="SimSun" panose="02010600030101010101" pitchFamily="2" charset="-122"/>
              </a:rPr>
              <a:t>.</a:t>
            </a:r>
            <a:endParaRPr lang="en-US" sz="5400">
              <a:solidFill>
                <a:schemeClr val="tx1"/>
              </a:solidFill>
              <a:effectLst/>
              <a:latin typeface="+mj-lt"/>
              <a:ea typeface="Calibri" panose="020F0502020204030204" pitchFamily="34" charset="0"/>
              <a:cs typeface="Arial" panose="020B0604020202020204" pitchFamily="34" charset="0"/>
            </a:endParaRPr>
          </a:p>
        </p:txBody>
      </p:sp>
      <p:sp>
        <p:nvSpPr>
          <p:cNvPr id="64" name="Đáp án đúng">
            <a:extLst>
              <a:ext uri="{FF2B5EF4-FFF2-40B4-BE49-F238E27FC236}">
                <a16:creationId xmlns:a16="http://schemas.microsoft.com/office/drawing/2014/main" id="{36752F5E-0E3F-5FF7-D3D8-F712A5125A88}"/>
              </a:ext>
            </a:extLst>
          </p:cNvPr>
          <p:cNvSpPr/>
          <p:nvPr/>
        </p:nvSpPr>
        <p:spPr>
          <a:xfrm>
            <a:off x="9787047" y="3094819"/>
            <a:ext cx="6947136" cy="2835719"/>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ker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B</a:t>
            </a:r>
            <a:r>
              <a:rPr lang="vi-VN" sz="5400" b="1" kern="0">
                <a:solidFill>
                  <a:srgbClr val="FF0000"/>
                </a:solidFill>
                <a:latin typeface="+mj-lt"/>
                <a:ea typeface="SimSun" panose="02010600030101010101" pitchFamily="2" charset="-122"/>
              </a:rPr>
              <a:t>.</a:t>
            </a:r>
            <a:r>
              <a:rPr lang="vi-VN" sz="5400" b="1" kern="0">
                <a:solidFill>
                  <a:schemeClr val="bg1"/>
                </a:solidFill>
                <a:latin typeface="+mj-lt"/>
                <a:ea typeface="SimSun" panose="02010600030101010101" pitchFamily="2" charset="-122"/>
              </a:rPr>
              <a:t>.</a:t>
            </a:r>
            <a:r>
              <a:rPr lang="en-US" sz="5400" ker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hình tròn  </a:t>
            </a:r>
            <a:endParaRPr lang="en-US" sz="5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30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BAC6-C157-51A8-0BCB-84CD7C6C0A94}"/>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9B01528-9CD4-E082-7933-4BAE6AC86DE3}"/>
              </a:ext>
            </a:extLst>
          </p:cNvPr>
          <p:cNvSpPr/>
          <p:nvPr/>
        </p:nvSpPr>
        <p:spPr>
          <a:xfrm>
            <a:off x="228600" y="350518"/>
            <a:ext cx="17068800" cy="307848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6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6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6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6000" b="1" dirty="0">
                <a:solidFill>
                  <a:schemeClr val="tx1"/>
                </a:solidFill>
                <a:latin typeface="Times New Roman" panose="02020603050405020304" pitchFamily="18" charset="0"/>
                <a:cs typeface="Times New Roman" panose="02020603050405020304" pitchFamily="18" charset="0"/>
              </a:rPr>
              <a:t>Diện tích hình tròn bán kính R </a:t>
            </a:r>
            <a:r>
              <a:rPr lang="vi-VN" sz="6000" b="1">
                <a:solidFill>
                  <a:schemeClr val="tx1"/>
                </a:solidFill>
                <a:latin typeface="Times New Roman" panose="02020603050405020304" pitchFamily="18" charset="0"/>
                <a:cs typeface="Times New Roman" panose="02020603050405020304" pitchFamily="18" charset="0"/>
              </a:rPr>
              <a:t>= 10</a:t>
            </a:r>
            <a:r>
              <a:rPr lang="en-US" sz="6000" b="1">
                <a:solidFill>
                  <a:schemeClr val="tx1"/>
                </a:solidFill>
                <a:latin typeface="Times New Roman" panose="02020603050405020304" pitchFamily="18" charset="0"/>
                <a:cs typeface="Times New Roman" panose="02020603050405020304" pitchFamily="18" charset="0"/>
              </a:rPr>
              <a:t> </a:t>
            </a:r>
            <a:r>
              <a:rPr lang="vi-VN" sz="6000" b="1">
                <a:solidFill>
                  <a:schemeClr val="tx1"/>
                </a:solidFill>
                <a:latin typeface="Times New Roman" panose="02020603050405020304" pitchFamily="18" charset="0"/>
                <a:cs typeface="Times New Roman" panose="02020603050405020304" pitchFamily="18" charset="0"/>
              </a:rPr>
              <a:t>cm là</a:t>
            </a:r>
            <a:r>
              <a:rPr lang="en-VN" sz="6000" b="1">
                <a:solidFill>
                  <a:schemeClr val="tx1"/>
                </a:solidFill>
                <a:latin typeface="Times New Roman" panose="02020603050405020304" pitchFamily="18" charset="0"/>
                <a:cs typeface="Times New Roman" panose="02020603050405020304" pitchFamily="18" charset="0"/>
              </a:rPr>
              <a:t> </a:t>
            </a:r>
            <a:endParaRPr lang="en-VN" sz="6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B0FE6514-2AB6-E92B-BF7A-79E06CE5B1D7}"/>
                  </a:ext>
                </a:extLst>
              </p:cNvPr>
              <p:cNvSpPr/>
              <p:nvPr/>
            </p:nvSpPr>
            <p:spPr>
              <a:xfrm>
                <a:off x="1219200" y="4000811"/>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mj-lt"/>
                    <a:ea typeface="Times New Roman" panose="02020603050405020304" pitchFamily="18" charset="0"/>
                    <a:cs typeface="Arial" panose="020B0604020202020204" pitchFamily="34" charset="0"/>
                  </a:rPr>
                  <a:t>A. </a:t>
                </a:r>
                <a14:m>
                  <m:oMath xmlns:m="http://schemas.openxmlformats.org/officeDocument/2006/math">
                    <m:r>
                      <a:rPr lang="vi-VN" sz="6600">
                        <a:solidFill>
                          <a:schemeClr val="tx1"/>
                        </a:solidFill>
                        <a:latin typeface="Cambria Math" panose="02040503050406030204" pitchFamily="18" charset="0"/>
                        <a:ea typeface="Times New Roman" panose="02020603050405020304" pitchFamily="18" charset="0"/>
                      </a:rPr>
                      <m:t>10</m:t>
                    </m:r>
                    <m:r>
                      <a:rPr lang="en-US" sz="6600" b="0" i="0" smtClean="0">
                        <a:solidFill>
                          <a:schemeClr val="tx1"/>
                        </a:solidFill>
                        <a:latin typeface="Cambria Math" panose="02040503050406030204" pitchFamily="18" charset="0"/>
                        <a:ea typeface="Times New Roman" panose="02020603050405020304" pitchFamily="18" charset="0"/>
                      </a:rPr>
                      <m:t>0</m:t>
                    </m:r>
                    <m:r>
                      <m:rPr>
                        <m:sty m:val="p"/>
                      </m:rPr>
                      <a:rPr lang="vi-VN" sz="6600">
                        <a:solidFill>
                          <a:schemeClr val="tx1"/>
                        </a:solidFill>
                        <a:latin typeface="Cambria Math" panose="02040503050406030204" pitchFamily="18" charset="0"/>
                        <a:ea typeface="Times New Roman" panose="02020603050405020304" pitchFamily="18" charset="0"/>
                      </a:rPr>
                      <m:t>π</m:t>
                    </m:r>
                  </m:oMath>
                </a14:m>
                <a:r>
                  <a:rPr lang="vi-VN" sz="6600" dirty="0">
                    <a:solidFill>
                      <a:schemeClr val="tx1"/>
                    </a:solidFill>
                    <a:latin typeface="+mj-lt"/>
                    <a:ea typeface="Times New Roman" panose="02020603050405020304" pitchFamily="18" charset="0"/>
                    <a:cs typeface="Arial" panose="020B0604020202020204" pitchFamily="34" charset="0"/>
                  </a:rPr>
                  <a:t> cm</a:t>
                </a:r>
                <a:r>
                  <a:rPr lang="vi-VN" sz="6600" baseline="30000" dirty="0">
                    <a:solidFill>
                      <a:schemeClr val="tx1"/>
                    </a:solidFill>
                    <a:latin typeface="+mj-lt"/>
                    <a:ea typeface="Times New Roman" panose="02020603050405020304" pitchFamily="18" charset="0"/>
                    <a:cs typeface="Arial" panose="020B0604020202020204" pitchFamily="34" charset="0"/>
                  </a:rPr>
                  <a:t>2</a:t>
                </a:r>
                <a:endParaRPr lang="en-VN" sz="6600" dirty="0">
                  <a:solidFill>
                    <a:schemeClr val="tx1"/>
                  </a:solidFill>
                  <a:latin typeface="+mj-lt"/>
                  <a:ea typeface="Times New Roman" panose="02020603050405020304" pitchFamily="18" charset="0"/>
                  <a:cs typeface="Arial" panose="020B0604020202020204" pitchFamily="34" charset="0"/>
                </a:endParaRPr>
              </a:p>
            </p:txBody>
          </p:sp>
        </mc:Choice>
        <mc:Fallback xmlns="">
          <p:sp>
            <p:nvSpPr>
              <p:cNvPr id="3" name="Rounded Rectangle 2">
                <a:extLst>
                  <a:ext uri="{FF2B5EF4-FFF2-40B4-BE49-F238E27FC236}">
                    <a16:creationId xmlns:a16="http://schemas.microsoft.com/office/drawing/2014/main" id="{B0FE6514-2AB6-E92B-BF7A-79E06CE5B1D7}"/>
                  </a:ext>
                </a:extLst>
              </p:cNvPr>
              <p:cNvSpPr>
                <a:spLocks noRot="1" noChangeAspect="1" noMove="1" noResize="1" noEditPoints="1" noAdjustHandles="1" noChangeArrowheads="1" noChangeShapeType="1" noTextEdit="1"/>
              </p:cNvSpPr>
              <p:nvPr/>
            </p:nvSpPr>
            <p:spPr>
              <a:xfrm>
                <a:off x="1219200" y="4000811"/>
                <a:ext cx="6934200" cy="2103122"/>
              </a:xfrm>
              <a:prstGeom prst="roundRect">
                <a:avLst/>
              </a:prstGeom>
              <a:blipFill>
                <a:blip r:embed="rId2"/>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CDA9224-F43E-5351-35D4-CABD5A30E42E}"/>
                  </a:ext>
                </a:extLst>
              </p:cNvPr>
              <p:cNvSpPr/>
              <p:nvPr/>
            </p:nvSpPr>
            <p:spPr>
              <a:xfrm>
                <a:off x="1539240" y="6858002"/>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VN" sz="6600" i="1">
                            <a:solidFill>
                              <a:schemeClr val="tx1"/>
                            </a:solidFill>
                            <a:latin typeface="Cambria Math" panose="02040503050406030204" pitchFamily="18" charset="0"/>
                          </a:rPr>
                        </m:ctrlPr>
                      </m:fPr>
                      <m:num>
                        <m:r>
                          <a:rPr lang="vi-VN" sz="6600">
                            <a:solidFill>
                              <a:schemeClr val="tx1"/>
                            </a:solidFill>
                            <a:latin typeface="Cambria Math" panose="02040503050406030204" pitchFamily="18" charset="0"/>
                            <a:ea typeface="Arial" panose="020B0604020202020204" pitchFamily="34" charset="0"/>
                            <a:cs typeface="Times New Roman" panose="02020603050405020304" pitchFamily="18" charset="0"/>
                          </a:rPr>
                          <m:t>100</m:t>
                        </m:r>
                      </m:num>
                      <m:den>
                        <m:r>
                          <m:rPr>
                            <m:sty m:val="p"/>
                          </m:rPr>
                          <a:rPr lang="vi-VN" sz="6600">
                            <a:solidFill>
                              <a:schemeClr val="tx1"/>
                            </a:solidFill>
                            <a:latin typeface="Cambria Math" panose="02040503050406030204" pitchFamily="18" charset="0"/>
                            <a:ea typeface="Arial" panose="020B0604020202020204" pitchFamily="34" charset="0"/>
                            <a:cs typeface="Times New Roman" panose="02020603050405020304" pitchFamily="18" charset="0"/>
                          </a:rPr>
                          <m:t>π</m:t>
                        </m:r>
                      </m:den>
                    </m:f>
                  </m:oMath>
                </a14:m>
                <a:r>
                  <a:rPr lang="vi-VN" sz="6600" dirty="0">
                    <a:solidFill>
                      <a:schemeClr val="tx1"/>
                    </a:solidFill>
                    <a:latin typeface="+mj-lt"/>
                    <a:ea typeface="Arial" panose="020B0604020202020204" pitchFamily="34" charset="0"/>
                    <a:cs typeface="Times New Roman" panose="02020603050405020304" pitchFamily="18" charset="0"/>
                  </a:rPr>
                  <a:t> cm</a:t>
                </a:r>
                <a:r>
                  <a:rPr lang="vi-VN" sz="6600" baseline="30000" dirty="0">
                    <a:solidFill>
                      <a:schemeClr val="tx1"/>
                    </a:solidFill>
                    <a:latin typeface="+mj-lt"/>
                    <a:ea typeface="Arial" panose="020B0604020202020204" pitchFamily="34" charset="0"/>
                    <a:cs typeface="Times New Roman" panose="02020603050405020304" pitchFamily="18" charset="0"/>
                  </a:rPr>
                  <a:t>2</a:t>
                </a:r>
                <a:r>
                  <a:rPr lang="en-VN" sz="6600" dirty="0">
                    <a:solidFill>
                      <a:schemeClr val="tx1"/>
                    </a:solidFill>
                    <a:latin typeface="+mj-lt"/>
                    <a:cs typeface="Times New Roman" panose="02020603050405020304" pitchFamily="18" charset="0"/>
                  </a:rPr>
                  <a:t> </a:t>
                </a:r>
                <a:endParaRPr lang="en-VN" sz="6600" dirty="0">
                  <a:solidFill>
                    <a:schemeClr val="tx1"/>
                  </a:solidFill>
                  <a:latin typeface="+mj-lt"/>
                  <a:ea typeface="Times New Roman" panose="02020603050405020304" pitchFamily="18" charset="0"/>
                  <a:cs typeface="Times New Roman" panose="02020603050405020304" pitchFamily="18" charset="0"/>
                </a:endParaRPr>
              </a:p>
            </p:txBody>
          </p:sp>
        </mc:Choice>
        <mc:Fallback xmlns="">
          <p:sp>
            <p:nvSpPr>
              <p:cNvPr id="4" name="Rounded Rectangle 3">
                <a:extLst>
                  <a:ext uri="{FF2B5EF4-FFF2-40B4-BE49-F238E27FC236}">
                    <a16:creationId xmlns:a16="http://schemas.microsoft.com/office/drawing/2014/main" id="{4CDA9224-F43E-5351-35D4-CABD5A30E42E}"/>
                  </a:ext>
                </a:extLst>
              </p:cNvPr>
              <p:cNvSpPr>
                <a:spLocks noRot="1" noChangeAspect="1" noMove="1" noResize="1" noEditPoints="1" noAdjustHandles="1" noChangeArrowheads="1" noChangeShapeType="1" noTextEdit="1"/>
              </p:cNvSpPr>
              <p:nvPr/>
            </p:nvSpPr>
            <p:spPr>
              <a:xfrm>
                <a:off x="1539240" y="6858002"/>
                <a:ext cx="6934200" cy="2103122"/>
              </a:xfrm>
              <a:prstGeom prst="roundRect">
                <a:avLst/>
              </a:prstGeom>
              <a:blipFill>
                <a:blip r:embed="rId3"/>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223B4175-A4B5-3570-FF64-717AA06A8CBC}"/>
                  </a:ext>
                </a:extLst>
              </p:cNvPr>
              <p:cNvSpPr/>
              <p:nvPr/>
            </p:nvSpPr>
            <p:spPr>
              <a:xfrm>
                <a:off x="9780351" y="4000811"/>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mj-lt"/>
                    <a:ea typeface="Times New Roman" panose="02020603050405020304" pitchFamily="18" charset="0"/>
                    <a:cs typeface="Arial" panose="020B0604020202020204" pitchFamily="34" charset="0"/>
                  </a:rPr>
                  <a:t>B. </a:t>
                </a:r>
                <a14:m>
                  <m:oMath xmlns:m="http://schemas.openxmlformats.org/officeDocument/2006/math">
                    <m:r>
                      <a:rPr lang="vi-VN" sz="6600">
                        <a:solidFill>
                          <a:schemeClr val="tx1"/>
                        </a:solidFill>
                        <a:latin typeface="Cambria Math" panose="02040503050406030204" pitchFamily="18" charset="0"/>
                        <a:ea typeface="Arial" panose="020B0604020202020204" pitchFamily="34" charset="0"/>
                        <a:cs typeface="Times New Roman" panose="02020603050405020304" pitchFamily="18" charset="0"/>
                      </a:rPr>
                      <m:t>100</m:t>
                    </m:r>
                  </m:oMath>
                </a14:m>
                <a:r>
                  <a:rPr lang="vi-VN" sz="6600" dirty="0">
                    <a:solidFill>
                      <a:schemeClr val="tx1"/>
                    </a:solidFill>
                    <a:latin typeface="+mj-lt"/>
                    <a:ea typeface="Arial" panose="020B0604020202020204" pitchFamily="34" charset="0"/>
                    <a:cs typeface="Arial" panose="020B0604020202020204" pitchFamily="34" charset="0"/>
                  </a:rPr>
                  <a:t> cm</a:t>
                </a:r>
                <a:r>
                  <a:rPr lang="vi-VN" sz="6600" baseline="30000" dirty="0">
                    <a:solidFill>
                      <a:schemeClr val="tx1"/>
                    </a:solidFill>
                    <a:latin typeface="+mj-lt"/>
                    <a:ea typeface="Arial" panose="020B0604020202020204" pitchFamily="34" charset="0"/>
                    <a:cs typeface="Arial" panose="020B0604020202020204" pitchFamily="34" charset="0"/>
                  </a:rPr>
                  <a:t>2</a:t>
                </a:r>
                <a:r>
                  <a:rPr lang="en-VN" sz="6600" dirty="0">
                    <a:solidFill>
                      <a:schemeClr val="tx1"/>
                    </a:solidFill>
                    <a:latin typeface="+mj-lt"/>
                    <a:cs typeface="Arial" panose="020B0604020202020204" pitchFamily="34" charset="0"/>
                  </a:rPr>
                  <a:t> </a:t>
                </a:r>
                <a:endParaRPr lang="en-VN" sz="6600" dirty="0">
                  <a:solidFill>
                    <a:schemeClr val="tx1"/>
                  </a:solidFill>
                  <a:latin typeface="+mj-lt"/>
                  <a:ea typeface="Times New Roman" panose="02020603050405020304" pitchFamily="18" charset="0"/>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223B4175-A4B5-3570-FF64-717AA06A8CBC}"/>
                  </a:ext>
                </a:extLst>
              </p:cNvPr>
              <p:cNvSpPr>
                <a:spLocks noRot="1" noChangeAspect="1" noMove="1" noResize="1" noEditPoints="1" noAdjustHandles="1" noChangeArrowheads="1" noChangeShapeType="1" noTextEdit="1"/>
              </p:cNvSpPr>
              <p:nvPr/>
            </p:nvSpPr>
            <p:spPr>
              <a:xfrm>
                <a:off x="9780351" y="4000811"/>
                <a:ext cx="6934200" cy="2103122"/>
              </a:xfrm>
              <a:prstGeom prst="roundRect">
                <a:avLst/>
              </a:prstGeom>
              <a:blipFill>
                <a:blip r:embed="rId4"/>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FD768164-B102-70E0-7650-536ECD513B4A}"/>
                  </a:ext>
                </a:extLst>
              </p:cNvPr>
              <p:cNvSpPr/>
              <p:nvPr/>
            </p:nvSpPr>
            <p:spPr>
              <a:xfrm>
                <a:off x="9814563" y="6858002"/>
                <a:ext cx="6934200" cy="210312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vi-VN" sz="6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14:m>
                  <m:oMath xmlns:m="http://schemas.openxmlformats.org/officeDocument/2006/math">
                    <m:f>
                      <m:fPr>
                        <m:ctrlPr>
                          <a:rPr lang="en-VN" sz="6600" i="1">
                            <a:solidFill>
                              <a:schemeClr val="tx1"/>
                            </a:solidFill>
                            <a:latin typeface="Cambria Math" panose="02040503050406030204" pitchFamily="18" charset="0"/>
                            <a:ea typeface="Times New Roman" panose="02020603050405020304" pitchFamily="18" charset="0"/>
                          </a:rPr>
                        </m:ctrlPr>
                      </m:fPr>
                      <m:num>
                        <m:r>
                          <a:rPr lang="vi-VN" sz="6600">
                            <a:solidFill>
                              <a:schemeClr val="tx1"/>
                            </a:solidFill>
                            <a:latin typeface="Cambria Math" panose="02040503050406030204" pitchFamily="18" charset="0"/>
                            <a:ea typeface="Times New Roman" panose="02020603050405020304" pitchFamily="18" charset="0"/>
                          </a:rPr>
                          <m:t>10</m:t>
                        </m:r>
                      </m:num>
                      <m:den>
                        <m:r>
                          <m:rPr>
                            <m:sty m:val="p"/>
                          </m:rPr>
                          <a:rPr lang="vi-VN" sz="6600">
                            <a:solidFill>
                              <a:schemeClr val="tx1"/>
                            </a:solidFill>
                            <a:latin typeface="Cambria Math" panose="02040503050406030204" pitchFamily="18" charset="0"/>
                            <a:ea typeface="Times New Roman" panose="02020603050405020304" pitchFamily="18" charset="0"/>
                          </a:rPr>
                          <m:t>π</m:t>
                        </m:r>
                      </m:den>
                    </m:f>
                  </m:oMath>
                </a14:m>
                <a:r>
                  <a:rPr lang="vi-VN" sz="6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cm</a:t>
                </a:r>
                <a:r>
                  <a:rPr lang="vi-VN" sz="66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VN" sz="6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Rounded Rectangle 5">
                <a:extLst>
                  <a:ext uri="{FF2B5EF4-FFF2-40B4-BE49-F238E27FC236}">
                    <a16:creationId xmlns:a16="http://schemas.microsoft.com/office/drawing/2014/main" id="{FD768164-B102-70E0-7650-536ECD513B4A}"/>
                  </a:ext>
                </a:extLst>
              </p:cNvPr>
              <p:cNvSpPr>
                <a:spLocks noRot="1" noChangeAspect="1" noMove="1" noResize="1" noEditPoints="1" noAdjustHandles="1" noChangeArrowheads="1" noChangeShapeType="1" noTextEdit="1"/>
              </p:cNvSpPr>
              <p:nvPr/>
            </p:nvSpPr>
            <p:spPr>
              <a:xfrm>
                <a:off x="9814563" y="6858002"/>
                <a:ext cx="6934200" cy="2103122"/>
              </a:xfrm>
              <a:prstGeom prst="roundRect">
                <a:avLst/>
              </a:prstGeom>
              <a:blipFill>
                <a:blip r:embed="rId5"/>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A0BA4A0C-20AA-5FAE-BAC5-FFC6EFB4FD31}"/>
                  </a:ext>
                </a:extLst>
              </p:cNvPr>
              <p:cNvSpPr/>
              <p:nvPr/>
            </p:nvSpPr>
            <p:spPr>
              <a:xfrm>
                <a:off x="1203649" y="4000811"/>
                <a:ext cx="6934200" cy="210312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ctr">
                  <a:spcBef>
                    <a:spcPts val="450"/>
                  </a:spcBef>
                  <a:spcAft>
                    <a:spcPts val="450"/>
                  </a:spcAft>
                </a:pPr>
                <a:r>
                  <a:rPr lang="en-US" sz="6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6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6600" b="1">
                        <a:solidFill>
                          <a:srgbClr val="FF0000"/>
                        </a:solidFill>
                        <a:latin typeface="Cambria Math" panose="02040503050406030204" pitchFamily="18" charset="0"/>
                        <a:ea typeface="Arial" panose="020B0604020202020204" pitchFamily="34" charset="0"/>
                        <a:cs typeface="Times New Roman" panose="02020603050405020304" pitchFamily="18" charset="0"/>
                      </a:rPr>
                      <m:t>𝟏𝟎𝟎</m:t>
                    </m:r>
                    <m:r>
                      <a:rPr lang="vi-VN" sz="6600" b="1">
                        <a:solidFill>
                          <a:srgbClr val="FF0000"/>
                        </a:solidFill>
                        <a:latin typeface="Cambria Math" panose="02040503050406030204" pitchFamily="18" charset="0"/>
                        <a:ea typeface="Arial" panose="020B0604020202020204" pitchFamily="34" charset="0"/>
                        <a:cs typeface="Times New Roman" panose="02020603050405020304" pitchFamily="18" charset="0"/>
                      </a:rPr>
                      <m:t>𝛑</m:t>
                    </m:r>
                  </m:oMath>
                </a14:m>
                <a:r>
                  <a:rPr lang="vi-VN" sz="6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cm</a:t>
                </a:r>
                <a:r>
                  <a:rPr lang="vi-VN" sz="6600" b="1" baseline="30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r>
                  <a:rPr lang="en-VN" sz="6600" b="1" dirty="0">
                    <a:solidFill>
                      <a:srgbClr val="FF0000"/>
                    </a:solidFill>
                    <a:latin typeface="Times New Roman" panose="02020603050405020304" pitchFamily="18" charset="0"/>
                    <a:cs typeface="Times New Roman" panose="02020603050405020304" pitchFamily="18" charset="0"/>
                  </a:rPr>
                  <a:t> </a:t>
                </a:r>
                <a:endParaRPr lang="en-VN" sz="6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Rounded Rectangle 6">
                <a:extLst>
                  <a:ext uri="{FF2B5EF4-FFF2-40B4-BE49-F238E27FC236}">
                    <a16:creationId xmlns:a16="http://schemas.microsoft.com/office/drawing/2014/main" id="{A0BA4A0C-20AA-5FAE-BAC5-FFC6EFB4FD31}"/>
                  </a:ext>
                </a:extLst>
              </p:cNvPr>
              <p:cNvSpPr>
                <a:spLocks noRot="1" noChangeAspect="1" noMove="1" noResize="1" noEditPoints="1" noAdjustHandles="1" noChangeArrowheads="1" noChangeShapeType="1" noTextEdit="1"/>
              </p:cNvSpPr>
              <p:nvPr/>
            </p:nvSpPr>
            <p:spPr>
              <a:xfrm>
                <a:off x="1203649" y="4000811"/>
                <a:ext cx="6934200" cy="2103122"/>
              </a:xfrm>
              <a:prstGeom prst="roundRect">
                <a:avLst/>
              </a:prstGeom>
              <a:blipFill>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81264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rot="-5400000">
            <a:off x="13633500" y="5357650"/>
            <a:ext cx="247200" cy="9226200"/>
            <a:chOff x="0" y="0"/>
            <a:chExt cx="329600" cy="12301600"/>
          </a:xfrm>
        </p:grpSpPr>
        <p:sp>
          <p:nvSpPr>
            <p:cNvPr id="14" name="Freeform 14"/>
            <p:cNvSpPr/>
            <p:nvPr/>
          </p:nvSpPr>
          <p:spPr>
            <a:xfrm>
              <a:off x="0" y="0"/>
              <a:ext cx="329565" cy="12301601"/>
            </a:xfrm>
            <a:custGeom>
              <a:avLst/>
              <a:gdLst/>
              <a:ahLst/>
              <a:cxnLst/>
              <a:rect l="l" t="t" r="r" b="b"/>
              <a:pathLst>
                <a:path w="329565" h="12301601">
                  <a:moveTo>
                    <a:pt x="0" y="0"/>
                  </a:moveTo>
                  <a:lnTo>
                    <a:pt x="329565" y="0"/>
                  </a:lnTo>
                  <a:lnTo>
                    <a:pt x="329565" y="12301601"/>
                  </a:lnTo>
                  <a:lnTo>
                    <a:pt x="0" y="12301601"/>
                  </a:lnTo>
                  <a:lnTo>
                    <a:pt x="0" y="0"/>
                  </a:lnTo>
                </a:path>
              </a:pathLst>
            </a:custGeom>
            <a:solidFill>
              <a:srgbClr val="47C0C0"/>
            </a:solidFill>
          </p:spPr>
        </p:sp>
      </p:grpSp>
      <p:sp>
        <p:nvSpPr>
          <p:cNvPr id="11" name="Rectangle 10"/>
          <p:cNvSpPr/>
          <p:nvPr/>
        </p:nvSpPr>
        <p:spPr>
          <a:xfrm>
            <a:off x="0" y="60824"/>
            <a:ext cx="17617854" cy="2277290"/>
          </a:xfrm>
          <a:prstGeom prst="rect">
            <a:avLst/>
          </a:prstGeom>
        </p:spPr>
        <p:txBody>
          <a:bodyPr wrap="square">
            <a:spAutoFit/>
          </a:bodyPr>
          <a:lstStyle/>
          <a:p>
            <a:pPr lvl="0" algn="just">
              <a:lnSpc>
                <a:spcPct val="150000"/>
              </a:lnSpc>
            </a:pPr>
            <a:r>
              <a:rPr lang="en-US" sz="5000" b="1">
                <a:latin typeface="Times New Roman" panose="02020603050405020304" pitchFamily="18" charset="0"/>
                <a:ea typeface="Times New Roman" panose="02020603050405020304" pitchFamily="18" charset="0"/>
                <a:cs typeface="Times New Roman" panose="02020603050405020304" pitchFamily="18" charset="0"/>
              </a:rPr>
              <a:t>Câu 4: Cắt hình cầu bởi một mặt phẳng đi qua tâm, hãy tính chu vi đường tròn và diện tích hình tròn mà ta nhận được. </a:t>
            </a:r>
            <a:endParaRPr kumimoji="0" lang="en-US" sz="5000" b="0" i="0" u="none" strike="noStrike" kern="1200" cap="none" spc="0" normalizeH="0" baseline="0" noProof="0">
              <a:ln>
                <a:noFill/>
              </a:ln>
              <a:effectLst/>
              <a:uLnTx/>
              <a:uFillTx/>
              <a:latin typeface="Calibri"/>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502720472"/>
                  </p:ext>
                </p:extLst>
              </p:nvPr>
            </p:nvGraphicFramePr>
            <p:xfrm>
              <a:off x="800100" y="3037974"/>
              <a:ext cx="16687799" cy="6553200"/>
            </p:xfrm>
            <a:graphic>
              <a:graphicData uri="http://schemas.openxmlformats.org/drawingml/2006/table">
                <a:tbl>
                  <a:tblPr firstRow="1" firstCol="1" bandRow="1"/>
                  <a:tblGrid>
                    <a:gridCol w="4800599">
                      <a:extLst>
                        <a:ext uri="{9D8B030D-6E8A-4147-A177-3AD203B41FA5}">
                          <a16:colId xmlns:a16="http://schemas.microsoft.com/office/drawing/2014/main" val="1918301833"/>
                        </a:ext>
                      </a:extLst>
                    </a:gridCol>
                    <a:gridCol w="3030562">
                      <a:extLst>
                        <a:ext uri="{9D8B030D-6E8A-4147-A177-3AD203B41FA5}">
                          <a16:colId xmlns:a16="http://schemas.microsoft.com/office/drawing/2014/main" val="309655825"/>
                        </a:ext>
                      </a:extLst>
                    </a:gridCol>
                    <a:gridCol w="4428319">
                      <a:extLst>
                        <a:ext uri="{9D8B030D-6E8A-4147-A177-3AD203B41FA5}">
                          <a16:colId xmlns:a16="http://schemas.microsoft.com/office/drawing/2014/main" val="3933979769"/>
                        </a:ext>
                      </a:extLst>
                    </a:gridCol>
                    <a:gridCol w="4428319">
                      <a:extLst>
                        <a:ext uri="{9D8B030D-6E8A-4147-A177-3AD203B41FA5}">
                          <a16:colId xmlns:a16="http://schemas.microsoft.com/office/drawing/2014/main" val="1827665652"/>
                        </a:ext>
                      </a:extLst>
                    </a:gridCol>
                  </a:tblGrid>
                  <a:tr h="1920945">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Hình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Bán kính </a:t>
                          </a:r>
                        </a:p>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Chu vi đường tròn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Diện tích hình tròn (cm</a:t>
                          </a:r>
                          <a:r>
                            <a:rPr lang="en-US" sz="4200" baseline="30000">
                              <a:effectLst/>
                              <a:latin typeface="Times New Roman" panose="02020603050405020304" pitchFamily="18" charset="0"/>
                              <a:ea typeface="Calibri" panose="020F0502020204030204" pitchFamily="34" charset="0"/>
                              <a:cs typeface="Times New Roman" panose="02020603050405020304" pitchFamily="18" charset="0"/>
                            </a:rPr>
                            <a:t>2</a:t>
                          </a:r>
                          <a:r>
                            <a:rPr lang="en-US" sz="42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299488"/>
                      </a:ext>
                    </a:extLst>
                  </a:tr>
                  <a:tr h="1187759">
                    <a:tc rowSpan="3">
                      <a:txBody>
                        <a:bodyPr/>
                        <a:lstStyle/>
                        <a:p>
                          <a:pPr algn="ctr">
                            <a:lnSpc>
                              <a:spcPct val="150000"/>
                            </a:lnSpc>
                            <a:spcBef>
                              <a:spcPts val="200"/>
                            </a:spcBef>
                            <a:spcAft>
                              <a:spcPts val="200"/>
                            </a:spcAft>
                          </a:pP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600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en-US" sz="4200">
                              <a:effectLst/>
                              <a:latin typeface="Times New Roman" panose="02020603050405020304" pitchFamily="18" charset="0"/>
                              <a:ea typeface="SimSun" panose="02010600030101010101" pitchFamily="2" charset="-122"/>
                              <a:cs typeface="Times New Roman" panose="02020603050405020304" pitchFamily="18" charset="0"/>
                            </a:rPr>
                            <a:t>	</a:t>
                          </a:r>
                          <a14:m>
                            <m:oMath xmlns:m="http://schemas.openxmlformats.org/officeDocument/2006/math">
                              <m:r>
                                <m:rPr>
                                  <m:nor/>
                                </m:rPr>
                                <a:rPr lang="vi-VN" sz="42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965674"/>
                      </a:ext>
                    </a:extLst>
                  </a:tr>
                  <a:tr h="1702612">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en-US" sz="4200">
                              <a:effectLst/>
                              <a:latin typeface="Times New Roman" panose="02020603050405020304" pitchFamily="18" charset="0"/>
                              <a:ea typeface="SimSun" panose="02010600030101010101" pitchFamily="2" charset="-122"/>
                              <a:cs typeface="Times New Roman" panose="02020603050405020304" pitchFamily="18" charset="0"/>
                            </a:rPr>
                            <a:t>	</a:t>
                          </a:r>
                          <a14:m>
                            <m:oMath xmlns:m="http://schemas.openxmlformats.org/officeDocument/2006/math">
                              <m:r>
                                <a:rPr lang="en-US" sz="6000" i="1">
                                  <a:effectLst/>
                                  <a:latin typeface="Cambria Math" panose="02040503050406030204" pitchFamily="18" charset="0"/>
                                  <a:ea typeface="SimSun" panose="02010600030101010101" pitchFamily="2" charset="-122"/>
                                  <a:cs typeface="Times New Roman" panose="02020603050405020304" pitchFamily="18" charset="0"/>
                                </a:rPr>
                                <m:t>100</m:t>
                              </m:r>
                              <m:r>
                                <a:rPr lang="en-US" sz="6000" i="1">
                                  <a:effectLst/>
                                  <a:latin typeface="Cambria Math" panose="02040503050406030204" pitchFamily="18" charset="0"/>
                                  <a:ea typeface="SimSun" panose="02010600030101010101" pitchFamily="2" charset="-122"/>
                                  <a:cs typeface="Times New Roman" panose="02020603050405020304" pitchFamily="18" charset="0"/>
                                </a:rPr>
                                <m:t>𝜋</m:t>
                              </m:r>
                            </m:oMath>
                          </a14:m>
                          <a:endParaRPr lang="en-US" sz="6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620714"/>
                      </a:ext>
                    </a:extLst>
                  </a:tr>
                  <a:tr h="1741884">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2650" algn="ctr"/>
                              <a:tab pos="17653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9000" algn="ctr"/>
                              <a:tab pos="1778000" algn="r"/>
                            </a:tabLst>
                          </a:pPr>
                          <a:r>
                            <a:rPr lang="en-US" sz="4200">
                              <a:effectLst/>
                              <a:latin typeface="Times New Roman" panose="02020603050405020304" pitchFamily="18" charset="0"/>
                              <a:ea typeface="SimSun" panose="02010600030101010101" pitchFamily="2" charset="-122"/>
                              <a:cs typeface="Times New Roman" panose="02020603050405020304" pitchFamily="18" charset="0"/>
                            </a:rPr>
                            <a:t>	</a:t>
                          </a:r>
                          <a14:m>
                            <m:oMath xmlns:m="http://schemas.openxmlformats.org/officeDocument/2006/math">
                              <m:r>
                                <a:rPr lang="en-US" sz="6000" i="1">
                                  <a:effectLst/>
                                  <a:latin typeface="Cambria Math" panose="02040503050406030204" pitchFamily="18" charset="0"/>
                                  <a:ea typeface="SimSun" panose="02010600030101010101" pitchFamily="2" charset="-122"/>
                                  <a:cs typeface="Times New Roman" panose="02020603050405020304" pitchFamily="18" charset="0"/>
                                </a:rPr>
                                <m:t>6</m:t>
                              </m:r>
                              <m:r>
                                <a:rPr lang="en-US" sz="6000" b="0" i="1" smtClean="0">
                                  <a:effectLst/>
                                  <a:latin typeface="Cambria Math" panose="02040503050406030204" pitchFamily="18" charset="0"/>
                                  <a:ea typeface="SimSun" panose="02010600030101010101" pitchFamily="2" charset="-122"/>
                                  <a:cs typeface="Times New Roman" panose="02020603050405020304" pitchFamily="18" charset="0"/>
                                </a:rPr>
                                <m:t>4</m:t>
                              </m:r>
                              <m:r>
                                <a:rPr lang="en-US" sz="6000" i="1">
                                  <a:effectLst/>
                                  <a:latin typeface="Cambria Math" panose="02040503050406030204" pitchFamily="18" charset="0"/>
                                  <a:ea typeface="SimSun" panose="02010600030101010101" pitchFamily="2" charset="-122"/>
                                  <a:cs typeface="Times New Roman" panose="02020603050405020304" pitchFamily="18" charset="0"/>
                                </a:rPr>
                                <m:t>𝜋</m:t>
                              </m:r>
                            </m:oMath>
                          </a14:m>
                          <a:endParaRPr lang="en-US" sz="6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18681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502720472"/>
                  </p:ext>
                </p:extLst>
              </p:nvPr>
            </p:nvGraphicFramePr>
            <p:xfrm>
              <a:off x="800100" y="3037974"/>
              <a:ext cx="16687799" cy="6553200"/>
            </p:xfrm>
            <a:graphic>
              <a:graphicData uri="http://schemas.openxmlformats.org/drawingml/2006/table">
                <a:tbl>
                  <a:tblPr firstRow="1" firstCol="1" bandRow="1"/>
                  <a:tblGrid>
                    <a:gridCol w="4800599">
                      <a:extLst>
                        <a:ext uri="{9D8B030D-6E8A-4147-A177-3AD203B41FA5}">
                          <a16:colId xmlns:a16="http://schemas.microsoft.com/office/drawing/2014/main" val="1918301833"/>
                        </a:ext>
                      </a:extLst>
                    </a:gridCol>
                    <a:gridCol w="3030562">
                      <a:extLst>
                        <a:ext uri="{9D8B030D-6E8A-4147-A177-3AD203B41FA5}">
                          <a16:colId xmlns:a16="http://schemas.microsoft.com/office/drawing/2014/main" val="309655825"/>
                        </a:ext>
                      </a:extLst>
                    </a:gridCol>
                    <a:gridCol w="4428319">
                      <a:extLst>
                        <a:ext uri="{9D8B030D-6E8A-4147-A177-3AD203B41FA5}">
                          <a16:colId xmlns:a16="http://schemas.microsoft.com/office/drawing/2014/main" val="3933979769"/>
                        </a:ext>
                      </a:extLst>
                    </a:gridCol>
                    <a:gridCol w="4428319">
                      <a:extLst>
                        <a:ext uri="{9D8B030D-6E8A-4147-A177-3AD203B41FA5}">
                          <a16:colId xmlns:a16="http://schemas.microsoft.com/office/drawing/2014/main" val="1827665652"/>
                        </a:ext>
                      </a:extLst>
                    </a:gridCol>
                  </a:tblGrid>
                  <a:tr h="1920945">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Hình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Bán kính </a:t>
                          </a:r>
                        </a:p>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Chu vi đường tròn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Times New Roman" panose="02020603050405020304" pitchFamily="18" charset="0"/>
                              <a:ea typeface="Calibri" panose="020F0502020204030204" pitchFamily="34" charset="0"/>
                              <a:cs typeface="Times New Roman" panose="02020603050405020304" pitchFamily="18" charset="0"/>
                            </a:rPr>
                            <a:t>Diện tích hình tròn (cm</a:t>
                          </a:r>
                          <a:r>
                            <a:rPr lang="en-US" sz="4200" baseline="30000">
                              <a:effectLst/>
                              <a:latin typeface="Times New Roman" panose="02020603050405020304" pitchFamily="18" charset="0"/>
                              <a:ea typeface="Calibri" panose="020F0502020204030204" pitchFamily="34" charset="0"/>
                              <a:cs typeface="Times New Roman" panose="02020603050405020304" pitchFamily="18" charset="0"/>
                            </a:rPr>
                            <a:t>2</a:t>
                          </a:r>
                          <a:r>
                            <a:rPr lang="en-US" sz="42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299488"/>
                      </a:ext>
                    </a:extLst>
                  </a:tr>
                  <a:tr h="1187759">
                    <a:tc rowSpan="3">
                      <a:txBody>
                        <a:bodyPr/>
                        <a:lstStyle/>
                        <a:p>
                          <a:pPr algn="ctr">
                            <a:lnSpc>
                              <a:spcPct val="150000"/>
                            </a:lnSpc>
                            <a:spcBef>
                              <a:spcPts val="200"/>
                            </a:spcBef>
                            <a:spcAft>
                              <a:spcPts val="200"/>
                            </a:spcAft>
                          </a:pP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600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76754" t="-162051" r="-275" b="-291282"/>
                          </a:stretch>
                        </a:blipFill>
                      </a:tcPr>
                    </a:tc>
                    <a:extLst>
                      <a:ext uri="{0D108BD9-81ED-4DB2-BD59-A6C34878D82A}">
                        <a16:rowId xmlns:a16="http://schemas.microsoft.com/office/drawing/2014/main" val="742965674"/>
                      </a:ext>
                    </a:extLst>
                  </a:tr>
                  <a:tr h="1702612">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77135" t="-182500" r="-100413" b="-102857"/>
                          </a:stretch>
                        </a:blipFill>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620714"/>
                      </a:ext>
                    </a:extLst>
                  </a:tr>
                  <a:tr h="1741884">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2650" algn="ctr"/>
                              <a:tab pos="1765300" algn="r"/>
                            </a:tabLst>
                          </a:pPr>
                          <a:r>
                            <a:rPr lang="vi-VN" sz="4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76754" t="-276573" r="-275" b="-699"/>
                          </a:stretch>
                        </a:blipFill>
                      </a:tcPr>
                    </a:tc>
                    <a:extLst>
                      <a:ext uri="{0D108BD9-81ED-4DB2-BD59-A6C34878D82A}">
                        <a16:rowId xmlns:a16="http://schemas.microsoft.com/office/drawing/2014/main" val="2627186812"/>
                      </a:ext>
                    </a:extLst>
                  </a:tr>
                </a:tbl>
              </a:graphicData>
            </a:graphic>
          </p:graphicFrame>
        </mc:Fallback>
      </mc:AlternateContent>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99" y="5124186"/>
            <a:ext cx="4343400" cy="4226011"/>
          </a:xfrm>
          <a:prstGeom prst="rect">
            <a:avLst/>
          </a:prstGeom>
        </p:spPr>
      </p:pic>
      <p:sp>
        <p:nvSpPr>
          <p:cNvPr id="16" name="Rectangle 15"/>
          <p:cNvSpPr/>
          <p:nvPr/>
        </p:nvSpPr>
        <p:spPr>
          <a:xfrm>
            <a:off x="6614982" y="6642710"/>
            <a:ext cx="954107" cy="1015663"/>
          </a:xfrm>
          <a:prstGeom prst="rect">
            <a:avLst/>
          </a:prstGeom>
          <a:solidFill>
            <a:srgbClr val="FFF2CC"/>
          </a:solidFill>
        </p:spPr>
        <p:txBody>
          <a:bodyPr wrap="none">
            <a:spAutoFit/>
          </a:bodyPr>
          <a:lstStyle/>
          <a:p>
            <a:pPr lvl="0" algn="ctr"/>
            <a:r>
              <a:rPr lang="en-US" sz="60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50</a:t>
            </a:r>
          </a:p>
        </p:txBody>
      </p:sp>
      <p:sp>
        <p:nvSpPr>
          <p:cNvPr id="18" name="Rectangle 17"/>
          <p:cNvSpPr/>
          <p:nvPr/>
        </p:nvSpPr>
        <p:spPr>
          <a:xfrm>
            <a:off x="6807341" y="8195681"/>
            <a:ext cx="569388" cy="1015663"/>
          </a:xfrm>
          <a:prstGeom prst="rect">
            <a:avLst/>
          </a:prstGeom>
          <a:solidFill>
            <a:srgbClr val="FFF2CC"/>
          </a:solidFill>
        </p:spPr>
        <p:txBody>
          <a:bodyPr wrap="none">
            <a:spAutoFit/>
          </a:bodyPr>
          <a:lstStyle/>
          <a:p>
            <a:pPr lvl="0" algn="ctr"/>
            <a:r>
              <a:rPr lang="en-US" sz="60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8</a:t>
            </a:r>
          </a:p>
        </p:txBody>
      </p:sp>
      <mc:AlternateContent xmlns:mc="http://schemas.openxmlformats.org/markup-compatibility/2006" xmlns:a14="http://schemas.microsoft.com/office/drawing/2010/main">
        <mc:Choice Requires="a14">
          <p:sp>
            <p:nvSpPr>
              <p:cNvPr id="6" name="Rectangle 5"/>
              <p:cNvSpPr/>
              <p:nvPr/>
            </p:nvSpPr>
            <p:spPr>
              <a:xfrm>
                <a:off x="10409627" y="4968839"/>
                <a:ext cx="1101585" cy="1015663"/>
              </a:xfrm>
              <a:prstGeom prst="rect">
                <a:avLst/>
              </a:prstGeom>
              <a:solidFill>
                <a:srgbClr val="FFF2CC"/>
              </a:solidFill>
            </p:spPr>
            <p:txBody>
              <a:bodyPr wrap="none">
                <a:spAutoFit/>
              </a:bodyPr>
              <a:lstStyle/>
              <a:p>
                <a:pPr lvl="0" algn="ctr">
                  <a:tabLst>
                    <a:tab pos="908050" algn="ctr"/>
                    <a:tab pos="1816100" algn="r"/>
                  </a:tabLst>
                </a:pPr>
                <a:r>
                  <a:rPr lang="en-US" sz="6000" b="1">
                    <a:solidFill>
                      <a:srgbClr val="C00000"/>
                    </a:solidFill>
                    <a:ea typeface="SimSun" panose="02010600030101010101" pitchFamily="2" charset="-122"/>
                    <a:cs typeface="Times New Roman" panose="02020603050405020304" pitchFamily="18" charset="0"/>
                  </a:rPr>
                  <a:t>8</a:t>
                </a:r>
                <a14:m>
                  <m:oMath xmlns:m="http://schemas.openxmlformats.org/officeDocument/2006/math">
                    <m:r>
                      <a:rPr lang="en-US" sz="6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a14:m>
                <a:endParaRPr lang="en-US" sz="60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409627" y="4968839"/>
                <a:ext cx="1101585" cy="1015663"/>
              </a:xfrm>
              <a:prstGeom prst="rect">
                <a:avLst/>
              </a:prstGeom>
              <a:blipFill>
                <a:blip r:embed="rId5"/>
                <a:stretch>
                  <a:fillRect l="-33333" t="-17365" b="-4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170525" y="8195681"/>
                <a:ext cx="1481495" cy="1015663"/>
              </a:xfrm>
              <a:prstGeom prst="rect">
                <a:avLst/>
              </a:prstGeom>
              <a:solidFill>
                <a:srgbClr val="FFF2CC"/>
              </a:solidFill>
            </p:spPr>
            <p:txBody>
              <a:bodyPr wrap="none">
                <a:spAutoFit/>
              </a:bodyPr>
              <a:lstStyle/>
              <a:p>
                <a:pPr lvl="0" algn="ctr">
                  <a:tabLst>
                    <a:tab pos="908050" algn="ctr"/>
                    <a:tab pos="1816100" algn="r"/>
                  </a:tabLst>
                </a:pPr>
                <a:r>
                  <a:rPr lang="en-US" sz="6000" b="1">
                    <a:solidFill>
                      <a:srgbClr val="C00000"/>
                    </a:solidFill>
                    <a:latin typeface="Times New Roman" panose="02020603050405020304" pitchFamily="18" charset="0"/>
                    <a:ea typeface="SimSun" panose="02010600030101010101" pitchFamily="2" charset="-122"/>
                    <a:cs typeface="Times New Roman" panose="02020603050405020304" pitchFamily="18" charset="0"/>
                  </a:rPr>
                  <a:t>16</a:t>
                </a:r>
                <a14:m>
                  <m:oMath xmlns:m="http://schemas.openxmlformats.org/officeDocument/2006/math">
                    <m:r>
                      <a:rPr lang="en-US" sz="6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a14:m>
                <a:endParaRPr lang="en-US" sz="60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70525" y="8195681"/>
                <a:ext cx="1481495" cy="1015663"/>
              </a:xfrm>
              <a:prstGeom prst="rect">
                <a:avLst/>
              </a:prstGeom>
              <a:blipFill>
                <a:blip r:embed="rId6"/>
                <a:stretch>
                  <a:fillRect l="-24691" t="-17964" b="-39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639273" y="4968840"/>
                <a:ext cx="1481496" cy="1015663"/>
              </a:xfrm>
              <a:prstGeom prst="rect">
                <a:avLst/>
              </a:prstGeom>
              <a:solidFill>
                <a:srgbClr val="FFF2CC"/>
              </a:solidFill>
            </p:spPr>
            <p:txBody>
              <a:bodyPr wrap="none">
                <a:spAutoFit/>
              </a:bodyPr>
              <a:lstStyle/>
              <a:p>
                <a:pPr lvl="0" algn="ctr">
                  <a:tabLst>
                    <a:tab pos="908050" algn="ctr"/>
                    <a:tab pos="1816100" algn="r"/>
                  </a:tabLst>
                </a:pPr>
                <a:r>
                  <a:rPr lang="en-US" sz="6000" b="1">
                    <a:solidFill>
                      <a:srgbClr val="C00000"/>
                    </a:solidFill>
                    <a:latin typeface="Times New Roman" panose="02020603050405020304" pitchFamily="18" charset="0"/>
                    <a:ea typeface="SimSun" panose="02010600030101010101" pitchFamily="2" charset="-122"/>
                    <a:cs typeface="Times New Roman" panose="02020603050405020304" pitchFamily="18" charset="0"/>
                  </a:rPr>
                  <a:t>16</a:t>
                </a:r>
                <a14:m>
                  <m:oMath xmlns:m="http://schemas.openxmlformats.org/officeDocument/2006/math">
                    <m:r>
                      <a:rPr lang="en-US" sz="6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a14:m>
                <a:endParaRPr lang="en-US" sz="6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4639273" y="4968840"/>
                <a:ext cx="1481496" cy="1015663"/>
              </a:xfrm>
              <a:prstGeom prst="rect">
                <a:avLst/>
              </a:prstGeom>
              <a:blipFill>
                <a:blip r:embed="rId7"/>
                <a:stretch>
                  <a:fillRect l="-24691" t="-17964" b="-39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173200" y="6402843"/>
                <a:ext cx="2044149" cy="923330"/>
              </a:xfrm>
              <a:prstGeom prst="rect">
                <a:avLst/>
              </a:prstGeom>
              <a:solidFill>
                <a:srgbClr val="FFF2CC"/>
              </a:solidFill>
            </p:spPr>
            <p:txBody>
              <a:bodyPr wrap="none">
                <a:spAutoFit/>
              </a:bodyPr>
              <a:lstStyle/>
              <a:p>
                <a:pPr lvl="0" algn="ctr">
                  <a:tabLst>
                    <a:tab pos="908050" algn="ctr"/>
                    <a:tab pos="1816100" algn="r"/>
                  </a:tabLst>
                </a:pPr>
                <a:r>
                  <a:rPr lang="en-US" sz="5400" b="1">
                    <a:solidFill>
                      <a:srgbClr val="C00000"/>
                    </a:solidFill>
                    <a:latin typeface="Times New Roman" panose="02020603050405020304" pitchFamily="18" charset="0"/>
                    <a:ea typeface="SimSun" panose="02010600030101010101" pitchFamily="2" charset="-122"/>
                    <a:cs typeface="Times New Roman" panose="02020603050405020304" pitchFamily="18" charset="0"/>
                  </a:rPr>
                  <a:t>2500</a:t>
                </a:r>
                <a14:m>
                  <m:oMath xmlns:m="http://schemas.openxmlformats.org/officeDocument/2006/math">
                    <m:r>
                      <a:rPr lang="en-US" sz="54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a14:m>
                <a:endParaRPr lang="en-US" sz="54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173200" y="6402843"/>
                <a:ext cx="2044149" cy="923330"/>
              </a:xfrm>
              <a:prstGeom prst="rect">
                <a:avLst/>
              </a:prstGeom>
              <a:blipFill>
                <a:blip r:embed="rId8"/>
                <a:stretch>
                  <a:fillRect l="-15821" t="-18421" b="-38816"/>
                </a:stretch>
              </a:blipFill>
            </p:spPr>
            <p:txBody>
              <a:bodyPr/>
              <a:lstStyle/>
              <a:p>
                <a:r>
                  <a:rPr lang="en-US">
                    <a:noFill/>
                  </a:rPr>
                  <a:t> </a:t>
                </a:r>
              </a:p>
            </p:txBody>
          </p:sp>
        </mc:Fallback>
      </mc:AlternateContent>
    </p:spTree>
    <p:extLst>
      <p:ext uri="{BB962C8B-B14F-4D97-AF65-F5344CB8AC3E}">
        <p14:creationId xmlns:p14="http://schemas.microsoft.com/office/powerpoint/2010/main" val="1476741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8" grpId="0" animBg="1"/>
      <p:bldP spid="6" grpId="0" animBg="1"/>
      <p:bldP spid="21" grpId="0" animBg="1"/>
      <p:bldP spid="2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9" name="Câu hỏi">
                <a:extLst>
                  <a:ext uri="{FF2B5EF4-FFF2-40B4-BE49-F238E27FC236}">
                    <a16:creationId xmlns:a16="http://schemas.microsoft.com/office/drawing/2014/main" id="{018AD89B-885D-983C-F4F6-FC485515F49D}"/>
                  </a:ext>
                </a:extLst>
              </p:cNvPr>
              <p:cNvSpPr/>
              <p:nvPr/>
            </p:nvSpPr>
            <p:spPr>
              <a:xfrm>
                <a:off x="381000" y="301486"/>
                <a:ext cx="17068800" cy="339421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5400" b="1">
                    <a:solidFill>
                      <a:schemeClr val="tx1"/>
                    </a:solidFill>
                    <a:latin typeface="+mj-lt"/>
                    <a:ea typeface="SimSun" panose="02010600030101010101" pitchFamily="2" charset="-122"/>
                    <a:cs typeface="Times New Roman" panose="02020603050405020304" pitchFamily="18" charset="0"/>
                  </a:rPr>
                  <a:t>Câu </a:t>
                </a:r>
                <a:r>
                  <a:rPr lang="en-US" sz="5400" b="1">
                    <a:solidFill>
                      <a:schemeClr val="tx1"/>
                    </a:solidFill>
                    <a:latin typeface="+mj-lt"/>
                    <a:ea typeface="SimSun" panose="02010600030101010101" pitchFamily="2" charset="-122"/>
                    <a:cs typeface="Times New Roman" panose="02020603050405020304" pitchFamily="18" charset="0"/>
                  </a:rPr>
                  <a:t>5</a:t>
                </a:r>
                <a:r>
                  <a:rPr lang="vi-VN" sz="5400" b="1">
                    <a:solidFill>
                      <a:schemeClr val="tx1"/>
                    </a:solidFill>
                    <a:latin typeface="+mj-lt"/>
                    <a:ea typeface="SimSun" panose="02010600030101010101" pitchFamily="2" charset="-122"/>
                    <a:cs typeface="Times New Roman" panose="02020603050405020304" pitchFamily="18" charset="0"/>
                  </a:rPr>
                  <a:t>. </a:t>
                </a:r>
                <a:r>
                  <a:rPr lang="vi-VN" sz="5400">
                    <a:solidFill>
                      <a:schemeClr val="tx1"/>
                    </a:solidFill>
                    <a:effectLst/>
                    <a:latin typeface="+mj-lt"/>
                    <a:ea typeface="SimSun" panose="02010600030101010101" pitchFamily="2" charset="-122"/>
                    <a:cs typeface="Times New Roman" panose="02020603050405020304" pitchFamily="18" charset="0"/>
                  </a:rPr>
                  <a:t>Một hình cầu được cắt bởi một mặt phẳng. Phần chung của </a:t>
                </a:r>
                <a:r>
                  <a:rPr lang="en-US" sz="5400">
                    <a:solidFill>
                      <a:schemeClr val="tx1"/>
                    </a:solidFill>
                    <a:latin typeface="Times New Roman" panose="02020603050405020304" pitchFamily="18" charset="0"/>
                    <a:ea typeface="SimSun" panose="02010600030101010101" pitchFamily="2" charset="-122"/>
                    <a:cs typeface="Times New Roman" panose="02020603050405020304" pitchFamily="18" charset="0"/>
                  </a:rPr>
                  <a:t>mặt</a:t>
                </a:r>
                <a:r>
                  <a:rPr lang="en-US" sz="5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54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cầu </a:t>
                </a:r>
                <a:r>
                  <a:rPr lang="vi-VN" sz="5400">
                    <a:solidFill>
                      <a:schemeClr val="tx1"/>
                    </a:solidFill>
                    <a:effectLst/>
                    <a:latin typeface="+mj-lt"/>
                    <a:ea typeface="SimSun" panose="02010600030101010101" pitchFamily="2" charset="-122"/>
                    <a:cs typeface="Times New Roman" panose="02020603050405020304" pitchFamily="18" charset="0"/>
                  </a:rPr>
                  <a:t>và mặt phẳng có chu vi là </a:t>
                </a:r>
                <a14:m>
                  <m:oMath xmlns:m="http://schemas.openxmlformats.org/officeDocument/2006/math">
                    <m:r>
                      <a:rPr lang="vi-VN" sz="5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6</m:t>
                    </m:r>
                    <m:r>
                      <a:rPr lang="vi-VN" sz="5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5400">
                    <a:solidFill>
                      <a:schemeClr val="tx1"/>
                    </a:solidFill>
                    <a:effectLst/>
                    <a:latin typeface="+mj-lt"/>
                    <a:ea typeface="SimSun" panose="02010600030101010101" pitchFamily="2" charset="-122"/>
                    <a:cs typeface="Times New Roman" panose="02020603050405020304" pitchFamily="18" charset="0"/>
                  </a:rPr>
                  <a:t> cm. Diện tích của phần chung là</a:t>
                </a:r>
                <a:r>
                  <a:rPr lang="en-US" sz="5400">
                    <a:solidFill>
                      <a:schemeClr val="tx1"/>
                    </a:solidFill>
                    <a:effectLst/>
                    <a:latin typeface="+mj-lt"/>
                    <a:ea typeface="SimSun" panose="02010600030101010101" pitchFamily="2" charset="-122"/>
                    <a:cs typeface="Times New Roman" panose="02020603050405020304" pitchFamily="18" charset="0"/>
                  </a:rPr>
                  <a:t>:</a:t>
                </a:r>
                <a:endParaRPr lang="en-US" sz="54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59"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381000" y="301486"/>
                <a:ext cx="17068800" cy="3394213"/>
              </a:xfrm>
              <a:prstGeom prst="roundRect">
                <a:avLst/>
              </a:prstGeom>
              <a:blipFill>
                <a:blip r:embed="rId3"/>
                <a:stretch>
                  <a:fillRect l="-928" t="-1073" r="-892" b="-14848"/>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Đáp án đúng">
                <a:extLst>
                  <a:ext uri="{FF2B5EF4-FFF2-40B4-BE49-F238E27FC236}">
                    <a16:creationId xmlns:a16="http://schemas.microsoft.com/office/drawing/2014/main" id="{4D1DA2F5-D9A5-C765-0E47-25DD326F3067}"/>
                  </a:ext>
                </a:extLst>
              </p:cNvPr>
              <p:cNvSpPr/>
              <p:nvPr/>
            </p:nvSpPr>
            <p:spPr>
              <a:xfrm>
                <a:off x="762000" y="4642196"/>
                <a:ext cx="5791200" cy="190562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7200" b="1" kern="0">
                    <a:solidFill>
                      <a:schemeClr val="tx1"/>
                    </a:solidFill>
                    <a:latin typeface="+mj-lt"/>
                    <a:ea typeface="SimSun" panose="02010600030101010101" pitchFamily="2" charset="-122"/>
                  </a:rPr>
                  <a:t>A. </a:t>
                </a:r>
                <a14:m>
                  <m:oMath xmlns:m="http://schemas.openxmlformats.org/officeDocument/2006/math">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m:t>
                    </m:r>
                    <m:r>
                      <m:rPr>
                        <m:nor/>
                      </m:rPr>
                      <a:rPr lang="vi-VN" sz="7200" kern="0">
                        <a:solidFill>
                          <a:schemeClr val="tx1"/>
                        </a:solidFill>
                        <a:effectLst/>
                        <a:latin typeface="+mj-lt"/>
                        <a:ea typeface="SimSun" panose="02010600030101010101" pitchFamily="2" charset="-122"/>
                      </a:rPr>
                      <m:t>c</m:t>
                    </m:r>
                    <m:sSup>
                      <m:sSupPr>
                        <m:ctrlP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vi-VN" sz="7200" kern="0">
                            <a:solidFill>
                              <a:schemeClr val="tx1"/>
                            </a:solidFill>
                            <a:effectLst/>
                            <a:latin typeface="+mj-lt"/>
                            <a:ea typeface="SimSun" panose="02010600030101010101" pitchFamily="2" charset="-122"/>
                          </a:rPr>
                          <m:t>m</m:t>
                        </m:r>
                      </m:e>
                      <m:sup>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m:t>
                        </m:r>
                      </m:sup>
                    </m:sSup>
                  </m:oMath>
                </a14:m>
                <a:endParaRPr kumimoji="0" lang="en-US" sz="7200" b="0" i="0" u="none" strike="noStrike" kern="1200" cap="none" spc="0" normalizeH="0" baseline="0" noProof="0">
                  <a:ln>
                    <a:noFill/>
                  </a:ln>
                  <a:solidFill>
                    <a:schemeClr val="tx1"/>
                  </a:solidFill>
                  <a:effectLst/>
                  <a:uLnTx/>
                  <a:uFillTx/>
                  <a:latin typeface="+mj-lt"/>
                  <a:ea typeface="Calibri" panose="020F0502020204030204" pitchFamily="34" charset="0"/>
                  <a:cs typeface="Arial" panose="020B0604020202020204" pitchFamily="34" charset="0"/>
                </a:endParaRPr>
              </a:p>
            </p:txBody>
          </p:sp>
        </mc:Choice>
        <mc:Fallback xmlns="">
          <p:sp>
            <p:nvSpPr>
              <p:cNvPr id="6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762000" y="4642196"/>
                <a:ext cx="5791200" cy="1905622"/>
              </a:xfrm>
              <a:prstGeom prst="roundRect">
                <a:avLst/>
              </a:prstGeom>
              <a:blipFill>
                <a:blip r:embed="rId4"/>
                <a:stretch>
                  <a:fillRect b="-7006"/>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Đáp án sai 1">
                <a:extLst>
                  <a:ext uri="{FF2B5EF4-FFF2-40B4-BE49-F238E27FC236}">
                    <a16:creationId xmlns:a16="http://schemas.microsoft.com/office/drawing/2014/main" id="{1713963F-2894-56F2-E53C-4371936FB85C}"/>
                  </a:ext>
                </a:extLst>
              </p:cNvPr>
              <p:cNvSpPr/>
              <p:nvPr/>
            </p:nvSpPr>
            <p:spPr>
              <a:xfrm>
                <a:off x="778565" y="6928820"/>
                <a:ext cx="5791200" cy="17967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7200" b="1" kern="0">
                    <a:solidFill>
                      <a:schemeClr val="tx1"/>
                    </a:solidFill>
                    <a:latin typeface="Times New Roman" panose="02020603050405020304" pitchFamily="18" charset="0"/>
                    <a:ea typeface="SimSun" panose="02010600030101010101" pitchFamily="2" charset="-122"/>
                    <a:cs typeface="Times New Roman" panose="02020603050405020304" pitchFamily="18" charset="0"/>
                  </a:rPr>
                  <a:t>C. </a:t>
                </a:r>
                <a14:m>
                  <m:oMath xmlns:m="http://schemas.openxmlformats.org/officeDocument/2006/math">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36</m:t>
                    </m:r>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 </m:t>
                    </m:r>
                    <m:r>
                      <m:rPr>
                        <m:nor/>
                      </m:rPr>
                      <a:rPr lang="vi-VN" sz="7200" kern="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m:t>c</m:t>
                    </m:r>
                    <m:sSup>
                      <m:sSupPr>
                        <m:ctrlP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vi-VN" sz="7200" kern="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m:t>m</m:t>
                        </m:r>
                      </m:e>
                      <m:sup>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m:t>
                        </m:r>
                      </m:sup>
                    </m:sSup>
                  </m:oMath>
                </a14:m>
                <a:endParaRPr kumimoji="0" lang="en-US" sz="7200" b="0" i="0" u="none" strike="noStrike" kern="120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778565" y="6928820"/>
                <a:ext cx="5791200" cy="1796702"/>
              </a:xfrm>
              <a:prstGeom prst="roundRect">
                <a:avLst/>
              </a:prstGeom>
              <a:blipFill>
                <a:blip r:embed="rId5"/>
                <a:stretch>
                  <a:fillRect b="-10811"/>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Đáp án sai 2">
                <a:extLst>
                  <a:ext uri="{FF2B5EF4-FFF2-40B4-BE49-F238E27FC236}">
                    <a16:creationId xmlns:a16="http://schemas.microsoft.com/office/drawing/2014/main" id="{72E080E8-9CBE-7E1E-25CC-340E27A4D017}"/>
                  </a:ext>
                </a:extLst>
              </p:cNvPr>
              <p:cNvSpPr/>
              <p:nvPr/>
            </p:nvSpPr>
            <p:spPr>
              <a:xfrm>
                <a:off x="10744200" y="4523822"/>
                <a:ext cx="4409044" cy="191507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7200" b="1" kern="0">
                    <a:solidFill>
                      <a:schemeClr val="tx1"/>
                    </a:solidFill>
                    <a:latin typeface="+mj-lt"/>
                    <a:ea typeface="SimSun" panose="02010600030101010101" pitchFamily="2" charset="-122"/>
                  </a:rPr>
                  <a:t>B. </a:t>
                </a:r>
                <a14:m>
                  <m:oMath xmlns:m="http://schemas.openxmlformats.org/officeDocument/2006/math">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9</m:t>
                    </m:r>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 </m:t>
                    </m:r>
                    <m:r>
                      <m:rPr>
                        <m:nor/>
                      </m:rPr>
                      <a:rPr lang="vi-VN" sz="7200" kern="0">
                        <a:solidFill>
                          <a:schemeClr val="tx1"/>
                        </a:solidFill>
                        <a:effectLst/>
                        <a:latin typeface="+mj-lt"/>
                        <a:ea typeface="SimSun" panose="02010600030101010101" pitchFamily="2" charset="-122"/>
                      </a:rPr>
                      <m:t>c</m:t>
                    </m:r>
                    <m:sSup>
                      <m:sSupPr>
                        <m:ctrlP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vi-VN" sz="7200" kern="0">
                            <a:solidFill>
                              <a:schemeClr val="tx1"/>
                            </a:solidFill>
                            <a:effectLst/>
                            <a:latin typeface="+mj-lt"/>
                            <a:ea typeface="SimSun" panose="02010600030101010101" pitchFamily="2" charset="-122"/>
                          </a:rPr>
                          <m:t>m</m:t>
                        </m:r>
                      </m:e>
                      <m:sup>
                        <m:r>
                          <a:rPr lang="vi-VN" sz="72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m:t>
                        </m:r>
                      </m:sup>
                    </m:sSup>
                  </m:oMath>
                </a14:m>
                <a:endParaRPr kumimoji="0" lang="en-US" sz="6000" b="0" i="0" u="none" strike="noStrike" kern="1200" cap="none" spc="0" normalizeH="0" baseline="0" noProof="0">
                  <a:ln>
                    <a:noFill/>
                  </a:ln>
                  <a:solidFill>
                    <a:schemeClr val="tx1"/>
                  </a:solidFill>
                  <a:effectLst/>
                  <a:uLnTx/>
                  <a:uFillTx/>
                  <a:latin typeface="+mj-lt"/>
                  <a:ea typeface="Calibri" panose="020F0502020204030204" pitchFamily="34" charset="0"/>
                  <a:cs typeface="Arial" panose="020B0604020202020204" pitchFamily="34" charset="0"/>
                </a:endParaRPr>
              </a:p>
            </p:txBody>
          </p:sp>
        </mc:Choice>
        <mc:Fallback xmlns="">
          <p:sp>
            <p:nvSpPr>
              <p:cNvPr id="6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0744200" y="4523822"/>
                <a:ext cx="4409044" cy="1915078"/>
              </a:xfrm>
              <a:prstGeom prst="roundRect">
                <a:avLst/>
              </a:prstGeom>
              <a:blipFill>
                <a:blip r:embed="rId6"/>
                <a:stretch>
                  <a:fillRect l="-6207" b="-6962"/>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Đáp án sai 3">
                <a:extLst>
                  <a:ext uri="{FF2B5EF4-FFF2-40B4-BE49-F238E27FC236}">
                    <a16:creationId xmlns:a16="http://schemas.microsoft.com/office/drawing/2014/main" id="{98AC7C36-17E6-7D99-2014-5789447F054D}"/>
                  </a:ext>
                </a:extLst>
              </p:cNvPr>
              <p:cNvSpPr/>
              <p:nvPr/>
            </p:nvSpPr>
            <p:spPr>
              <a:xfrm>
                <a:off x="10546359" y="6886024"/>
                <a:ext cx="5074639" cy="202399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D. </a:t>
                </a:r>
                <a14:m>
                  <m:oMath xmlns:m="http://schemas.openxmlformats.org/officeDocument/2006/math">
                    <m: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6</m:t>
                    </m:r>
                    <m: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 </m:t>
                    </m:r>
                    <m:r>
                      <m:rPr>
                        <m:nor/>
                      </m:rPr>
                      <a:rPr lang="en-US" sz="7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m:t>c</m:t>
                    </m:r>
                    <m:sSup>
                      <m:sSupPr>
                        <m:ctrlP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en-US" sz="7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m:t>m</m:t>
                        </m:r>
                      </m:e>
                      <m:sup>
                        <m:r>
                          <a:rPr lang="en-US" sz="72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m:t>
                        </m:r>
                      </m:sup>
                    </m:sSup>
                  </m:oMath>
                </a14:m>
                <a:endParaRPr lang="en-US" sz="7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3"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0546359" y="6886024"/>
                <a:ext cx="5074639" cy="2023996"/>
              </a:xfrm>
              <a:prstGeom prst="roundRect">
                <a:avLst/>
              </a:prstGeom>
              <a:blipFill>
                <a:blip r:embed="rId7"/>
                <a:stretch>
                  <a:fillRect b="-3892"/>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Đáp án đúng">
                <a:extLst>
                  <a:ext uri="{FF2B5EF4-FFF2-40B4-BE49-F238E27FC236}">
                    <a16:creationId xmlns:a16="http://schemas.microsoft.com/office/drawing/2014/main" id="{F26A5EAB-E5AD-94BE-45D6-5F46AA945CA3}"/>
                  </a:ext>
                </a:extLst>
              </p:cNvPr>
              <p:cNvSpPr/>
              <p:nvPr/>
            </p:nvSpPr>
            <p:spPr>
              <a:xfrm>
                <a:off x="10546359" y="4523822"/>
                <a:ext cx="4876800" cy="2023996"/>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7200" b="1" kern="0">
                    <a:solidFill>
                      <a:schemeClr val="tx1"/>
                    </a:solidFill>
                    <a:latin typeface="+mj-lt"/>
                    <a:ea typeface="SimSun" panose="02010600030101010101" pitchFamily="2" charset="-122"/>
                  </a:rPr>
                  <a:t>B. </a:t>
                </a:r>
                <a14:m>
                  <m:oMath xmlns:m="http://schemas.openxmlformats.org/officeDocument/2006/math">
                    <m:r>
                      <a:rPr lang="vi-VN" sz="7200" b="1" i="1" kern="0">
                        <a:solidFill>
                          <a:schemeClr val="tx1"/>
                        </a:solidFill>
                        <a:latin typeface="Cambria Math" panose="02040503050406030204" pitchFamily="18" charset="0"/>
                        <a:ea typeface="SimSun" panose="02010600030101010101" pitchFamily="2" charset="-122"/>
                        <a:cs typeface="Times New Roman" panose="02020603050405020304" pitchFamily="18" charset="0"/>
                      </a:rPr>
                      <m:t>𝟗</m:t>
                    </m:r>
                    <m:r>
                      <a:rPr lang="vi-VN" sz="7200" b="1" i="1" kern="0">
                        <a:solidFill>
                          <a:schemeClr val="tx1"/>
                        </a:solidFill>
                        <a:latin typeface="Cambria Math" panose="02040503050406030204" pitchFamily="18" charset="0"/>
                        <a:ea typeface="SimSun" panose="02010600030101010101" pitchFamily="2" charset="-122"/>
                        <a:cs typeface="Times New Roman" panose="02020603050405020304" pitchFamily="18" charset="0"/>
                      </a:rPr>
                      <m:t>𝝅</m:t>
                    </m:r>
                    <m:r>
                      <a:rPr lang="vi-VN" sz="7200" b="1" i="1" ker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r>
                      <m:rPr>
                        <m:nor/>
                      </m:rPr>
                      <a:rPr lang="vi-VN" sz="7200" b="1" kern="0">
                        <a:solidFill>
                          <a:schemeClr val="tx1"/>
                        </a:solidFill>
                        <a:latin typeface="+mj-lt"/>
                        <a:ea typeface="SimSun" panose="02010600030101010101" pitchFamily="2" charset="-122"/>
                      </a:rPr>
                      <m:t>c</m:t>
                    </m:r>
                    <m:sSup>
                      <m:sSupPr>
                        <m:ctrlPr>
                          <a:rPr lang="en-US" sz="7200" b="1" i="1">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m:rPr>
                            <m:nor/>
                          </m:rPr>
                          <a:rPr lang="vi-VN" sz="7200" b="1" kern="0">
                            <a:solidFill>
                              <a:schemeClr val="tx1"/>
                            </a:solidFill>
                            <a:latin typeface="+mj-lt"/>
                            <a:ea typeface="SimSun" panose="02010600030101010101" pitchFamily="2" charset="-122"/>
                          </a:rPr>
                          <m:t>m</m:t>
                        </m:r>
                      </m:e>
                      <m:sup>
                        <m:r>
                          <a:rPr lang="vi-VN" sz="7200" b="1" i="1" kern="0">
                            <a:solidFill>
                              <a:schemeClr val="tx1"/>
                            </a:solidFill>
                            <a:latin typeface="Cambria Math" panose="02040503050406030204" pitchFamily="18" charset="0"/>
                            <a:ea typeface="SimSun" panose="02010600030101010101" pitchFamily="2" charset="-122"/>
                            <a:cs typeface="Times New Roman" panose="02020603050405020304" pitchFamily="18" charset="0"/>
                          </a:rPr>
                          <m:t>𝟐</m:t>
                        </m:r>
                      </m:sup>
                    </m:sSup>
                  </m:oMath>
                </a14:m>
                <a:endParaRPr lang="en-US" sz="7200" b="1">
                  <a:solidFill>
                    <a:schemeClr val="bg1"/>
                  </a:solidFill>
                  <a:latin typeface="+mj-lt"/>
                  <a:ea typeface="Calibri" panose="020F0502020204030204" pitchFamily="34" charset="0"/>
                  <a:cs typeface="Arial" panose="020B0604020202020204" pitchFamily="34" charset="0"/>
                </a:endParaRPr>
              </a:p>
            </p:txBody>
          </p:sp>
        </mc:Choice>
        <mc:Fallback xmlns="">
          <p:sp>
            <p:nvSpPr>
              <p:cNvPr id="64"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10546359" y="4523822"/>
                <a:ext cx="4876800" cy="2023996"/>
              </a:xfrm>
              <a:prstGeom prst="roundRect">
                <a:avLst/>
              </a:prstGeom>
              <a:blipFill>
                <a:blip r:embed="rId8"/>
                <a:stretch>
                  <a:fillRect l="-2618" b="-3892"/>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90216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âu hỏi">
                <a:extLst>
                  <a:ext uri="{FF2B5EF4-FFF2-40B4-BE49-F238E27FC236}">
                    <a16:creationId xmlns:a16="http://schemas.microsoft.com/office/drawing/2014/main" id="{018AD89B-885D-983C-F4F6-FC485515F49D}"/>
                  </a:ext>
                </a:extLst>
              </p:cNvPr>
              <p:cNvSpPr/>
              <p:nvPr/>
            </p:nvSpPr>
            <p:spPr>
              <a:xfrm>
                <a:off x="457200" y="622617"/>
                <a:ext cx="16798276" cy="250084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60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Câu </a:t>
                </a:r>
                <a:r>
                  <a:rPr lang="en-US" sz="60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6</a:t>
                </a:r>
                <a:r>
                  <a:rPr lang="vi-VN" sz="6000" b="1">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vi-VN" sz="6000">
                    <a:solidFill>
                      <a:schemeClr val="tx1"/>
                    </a:solidFill>
                    <a:effectLst/>
                    <a:latin typeface="+mj-lt"/>
                    <a:ea typeface="SimSun" panose="02010600030101010101" pitchFamily="2" charset="-122"/>
                    <a:cs typeface="Arial" panose="020B0604020202020204" pitchFamily="34" charset="0"/>
                  </a:rPr>
                  <a:t>Khi quay nửa </a:t>
                </a:r>
                <a:r>
                  <a:rPr lang="en-US" sz="6000">
                    <a:solidFill>
                      <a:schemeClr val="tx1"/>
                    </a:solidFill>
                    <a:latin typeface="+mj-lt"/>
                    <a:ea typeface="SimSun" panose="02010600030101010101" pitchFamily="2" charset="-122"/>
                    <a:cs typeface="Arial" panose="020B0604020202020204" pitchFamily="34" charset="0"/>
                  </a:rPr>
                  <a:t>đ</a:t>
                </a:r>
                <a:r>
                  <a:rPr lang="en-US" sz="6000">
                    <a:solidFill>
                      <a:schemeClr val="tx1"/>
                    </a:solidFill>
                    <a:latin typeface="Times New Roman" panose="02020603050405020304" pitchFamily="18" charset="0"/>
                    <a:ea typeface="SimSun" panose="02010600030101010101" pitchFamily="2" charset="-122"/>
                    <a:cs typeface="Times New Roman" panose="02020603050405020304" pitchFamily="18" charset="0"/>
                  </a:rPr>
                  <a:t>ường</a:t>
                </a:r>
                <a:r>
                  <a:rPr lang="vi-VN" sz="6000">
                    <a:solidFill>
                      <a:schemeClr val="tx1"/>
                    </a:solidFill>
                    <a:effectLst/>
                    <a:latin typeface="+mj-lt"/>
                    <a:ea typeface="SimSun" panose="02010600030101010101" pitchFamily="2" charset="-122"/>
                    <a:cs typeface="Arial" panose="020B0604020202020204" pitchFamily="34" charset="0"/>
                  </a:rPr>
                  <a:t> tròn có chu vi </a:t>
                </a:r>
                <a14:m>
                  <m:oMath xmlns:m="http://schemas.openxmlformats.org/officeDocument/2006/math">
                    <m:r>
                      <a:rPr lang="vi-VN" sz="60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8</m:t>
                    </m:r>
                    <m:r>
                      <a:rPr lang="vi-VN" sz="60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6000">
                    <a:solidFill>
                      <a:schemeClr val="tx1"/>
                    </a:solidFill>
                    <a:effectLst/>
                    <a:latin typeface="+mj-lt"/>
                    <a:ea typeface="SimSun" panose="02010600030101010101" pitchFamily="2" charset="-122"/>
                    <a:cs typeface="Arial" panose="020B0604020202020204" pitchFamily="34" charset="0"/>
                  </a:rPr>
                  <a:t> quanh đường kính của nó ta thu được</a:t>
                </a:r>
                <a:r>
                  <a:rPr lang="en-US" sz="6000">
                    <a:solidFill>
                      <a:schemeClr val="tx1"/>
                    </a:solidFill>
                    <a:effectLst/>
                    <a:latin typeface="+mj-lt"/>
                    <a:ea typeface="SimSun" panose="02010600030101010101" pitchFamily="2" charset="-122"/>
                    <a:cs typeface="Arial" panose="020B0604020202020204" pitchFamily="34" charset="0"/>
                  </a:rPr>
                  <a:t>:</a:t>
                </a:r>
                <a:endParaRPr lang="en-US" sz="6000">
                  <a:solidFill>
                    <a:schemeClr val="tx1"/>
                  </a:solidFill>
                  <a:effectLst/>
                  <a:latin typeface="+mj-lt"/>
                  <a:ea typeface="Calibri" panose="020F0502020204030204" pitchFamily="34" charset="0"/>
                  <a:cs typeface="Arial" panose="020B0604020202020204" pitchFamily="34" charset="0"/>
                </a:endParaRPr>
              </a:p>
            </p:txBody>
          </p:sp>
        </mc:Choice>
        <mc:Fallback xmlns="">
          <p:sp>
            <p:nvSpPr>
              <p:cNvPr id="10"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457200" y="622617"/>
                <a:ext cx="16798276" cy="2500845"/>
              </a:xfrm>
              <a:prstGeom prst="roundRect">
                <a:avLst/>
              </a:prstGeom>
              <a:blipFill>
                <a:blip r:embed="rId3"/>
                <a:stretch>
                  <a:fillRect l="-1414" r="-1414" b="-20388"/>
                </a:stretch>
              </a:blipFill>
              <a:ln w="12700">
                <a:solidFill>
                  <a:schemeClr val="tx1"/>
                </a:solidFill>
              </a:ln>
            </p:spPr>
            <p:txBody>
              <a:bodyPr/>
              <a:lstStyle/>
              <a:p>
                <a:r>
                  <a:rPr lang="en-US">
                    <a:noFill/>
                  </a:rPr>
                  <a:t> </a:t>
                </a:r>
              </a:p>
            </p:txBody>
          </p:sp>
        </mc:Fallback>
      </mc:AlternateContent>
      <p:sp>
        <p:nvSpPr>
          <p:cNvPr id="11" name="Đáp án đúng">
            <a:extLst>
              <a:ext uri="{FF2B5EF4-FFF2-40B4-BE49-F238E27FC236}">
                <a16:creationId xmlns:a16="http://schemas.microsoft.com/office/drawing/2014/main" id="{4D1DA2F5-D9A5-C765-0E47-25DD326F3067}"/>
              </a:ext>
            </a:extLst>
          </p:cNvPr>
          <p:cNvSpPr/>
          <p:nvPr/>
        </p:nvSpPr>
        <p:spPr>
          <a:xfrm>
            <a:off x="457200" y="3836016"/>
            <a:ext cx="8115487"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Times New Roman" panose="02020603050405020304" pitchFamily="18" charset="0"/>
                <a:cs typeface="Arial" panose="020B0604020202020204" pitchFamily="34" charset="0"/>
              </a:rPr>
              <a:t>A. </a:t>
            </a:r>
            <a:r>
              <a:rPr lang="vi-VN" sz="5400" kern="0">
                <a:solidFill>
                  <a:schemeClr val="tx1"/>
                </a:solidFill>
                <a:latin typeface="+mj-lt"/>
                <a:ea typeface="Times New Roman" panose="02020603050405020304" pitchFamily="18" charset="0"/>
                <a:cs typeface="Arial" panose="020B0604020202020204" pitchFamily="34" charset="0"/>
              </a:rPr>
              <a:t>hình cầu bán kính 8 cm.</a:t>
            </a:r>
            <a:endParaRPr lang="en-US" sz="5400">
              <a:solidFill>
                <a:schemeClr val="tx1"/>
              </a:solidFill>
              <a:effectLst/>
              <a:latin typeface="+mj-lt"/>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1713963F-2894-56F2-E53C-4371936FB85C}"/>
                  </a:ext>
                </a:extLst>
              </p:cNvPr>
              <p:cNvSpPr/>
              <p:nvPr/>
            </p:nvSpPr>
            <p:spPr>
              <a:xfrm>
                <a:off x="457200" y="6444256"/>
                <a:ext cx="8115488"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5400" ker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 cầu bán kính 8</a:t>
                </a:r>
                <a14:m>
                  <m:oMath xmlns:m="http://schemas.openxmlformats.org/officeDocument/2006/math">
                    <m:r>
                      <a:rPr lang="vi-VN" sz="5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5400" kern="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5400" ker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5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457200" y="6444256"/>
                <a:ext cx="8115488" cy="1901042"/>
              </a:xfrm>
              <a:prstGeom prst="roundRect">
                <a:avLst/>
              </a:prstGeom>
              <a:blipFill>
                <a:blip r:embed="rId7"/>
                <a:stretch>
                  <a:fillRect l="-2251" r="-2251"/>
                </a:stretch>
              </a:blipFill>
              <a:ln w="12700">
                <a:solidFill>
                  <a:schemeClr val="tx1"/>
                </a:solid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id="{72E080E8-9CBE-7E1E-25CC-340E27A4D017}"/>
              </a:ext>
            </a:extLst>
          </p:cNvPr>
          <p:cNvSpPr/>
          <p:nvPr/>
        </p:nvSpPr>
        <p:spPr>
          <a:xfrm>
            <a:off x="9470940" y="3836016"/>
            <a:ext cx="8027687"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kern="0">
                <a:solidFill>
                  <a:schemeClr val="tx1"/>
                </a:solidFill>
                <a:latin typeface="+mj-lt"/>
                <a:ea typeface="Times New Roman" panose="02020603050405020304" pitchFamily="18" charset="0"/>
                <a:cs typeface="Arial" panose="020B0604020202020204" pitchFamily="34" charset="0"/>
              </a:rPr>
              <a:t>B.</a:t>
            </a:r>
            <a:r>
              <a:rPr lang="vi-VN" sz="5400" kern="0">
                <a:solidFill>
                  <a:schemeClr val="tx1"/>
                </a:solidFill>
                <a:latin typeface="+mj-lt"/>
                <a:ea typeface="Times New Roman" panose="02020603050405020304" pitchFamily="18" charset="0"/>
                <a:cs typeface="Arial" panose="020B0604020202020204" pitchFamily="34" charset="0"/>
              </a:rPr>
              <a:t> </a:t>
            </a:r>
            <a:r>
              <a:rPr lang="en-US" sz="54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vi-VN" sz="5400" kern="0">
                <a:solidFill>
                  <a:schemeClr val="tx1"/>
                </a:solidFill>
                <a:latin typeface="+mj-lt"/>
                <a:ea typeface="Times New Roman" panose="02020603050405020304" pitchFamily="18" charset="0"/>
                <a:cs typeface="Arial" panose="020B0604020202020204" pitchFamily="34" charset="0"/>
              </a:rPr>
              <a:t> cầu bán kính 4 cm</a:t>
            </a:r>
            <a:r>
              <a:rPr lang="vi-VN" sz="4400" kern="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98AC7C36-17E6-7D99-2014-5789447F054D}"/>
              </a:ext>
            </a:extLst>
          </p:cNvPr>
          <p:cNvSpPr/>
          <p:nvPr/>
        </p:nvSpPr>
        <p:spPr>
          <a:xfrm>
            <a:off x="9383140" y="6444256"/>
            <a:ext cx="8115487" cy="19010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5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mặt cầu bán kính 8 cm.</a:t>
            </a:r>
            <a:endParaRPr lang="en-US" sz="5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F26A5EAB-E5AD-94BE-45D6-5F46AA945CA3}"/>
              </a:ext>
            </a:extLst>
          </p:cNvPr>
          <p:cNvSpPr/>
          <p:nvPr/>
        </p:nvSpPr>
        <p:spPr>
          <a:xfrm>
            <a:off x="9393079" y="6444256"/>
            <a:ext cx="8344595" cy="1901042"/>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kern="0">
                <a:solidFill>
                  <a:schemeClr val="tx1"/>
                </a:solidFill>
                <a:latin typeface="+mj-lt"/>
                <a:ea typeface="Times New Roman" panose="02020603050405020304" pitchFamily="18" charset="0"/>
                <a:cs typeface="Arial" panose="020B0604020202020204" pitchFamily="34" charset="0"/>
              </a:rPr>
              <a:t>D</a:t>
            </a:r>
            <a:r>
              <a:rPr lang="vi-VN" sz="5400" b="1" kern="0">
                <a:solidFill>
                  <a:schemeClr val="tx1"/>
                </a:solidFill>
                <a:latin typeface="+mj-lt"/>
                <a:ea typeface="Times New Roman" panose="02020603050405020304" pitchFamily="18" charset="0"/>
                <a:cs typeface="Arial" panose="020B0604020202020204" pitchFamily="34" charset="0"/>
              </a:rPr>
              <a:t>. </a:t>
            </a:r>
            <a:r>
              <a:rPr lang="en-US" sz="5400" b="1"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vi-VN" sz="5400" b="1" kern="0">
                <a:solidFill>
                  <a:schemeClr val="tx1"/>
                </a:solidFill>
                <a:latin typeface="+mj-lt"/>
                <a:ea typeface="Times New Roman" panose="02020603050405020304" pitchFamily="18" charset="0"/>
                <a:cs typeface="Arial" panose="020B0604020202020204" pitchFamily="34" charset="0"/>
              </a:rPr>
              <a:t> cầu bán kính </a:t>
            </a:r>
            <a:r>
              <a:rPr lang="en-US" sz="5400" b="1" kern="0">
                <a:solidFill>
                  <a:schemeClr val="tx1"/>
                </a:solidFill>
                <a:latin typeface="+mj-lt"/>
                <a:ea typeface="Times New Roman" panose="02020603050405020304" pitchFamily="18" charset="0"/>
                <a:cs typeface="Arial" panose="020B0604020202020204" pitchFamily="34" charset="0"/>
              </a:rPr>
              <a:t>8</a:t>
            </a:r>
            <a:r>
              <a:rPr lang="vi-VN" sz="5400" b="1" kern="0">
                <a:solidFill>
                  <a:schemeClr val="tx1"/>
                </a:solidFill>
                <a:latin typeface="+mj-lt"/>
                <a:ea typeface="Times New Roman" panose="02020603050405020304" pitchFamily="18" charset="0"/>
                <a:cs typeface="Arial" panose="020B0604020202020204" pitchFamily="34" charset="0"/>
              </a:rPr>
              <a:t> cm. </a:t>
            </a:r>
            <a:endParaRPr lang="en-US" sz="5400" b="1">
              <a:solidFill>
                <a:schemeClr val="tx1"/>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2536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2" name="Group 2"/>
          <p:cNvGrpSpPr/>
          <p:nvPr/>
        </p:nvGrpSpPr>
        <p:grpSpPr>
          <a:xfrm>
            <a:off x="-45300" y="-43700"/>
            <a:ext cx="18479400" cy="10420200"/>
            <a:chOff x="0" y="0"/>
            <a:chExt cx="24639200" cy="13893600"/>
          </a:xfrm>
        </p:grpSpPr>
        <p:sp>
          <p:nvSpPr>
            <p:cNvPr id="3" name="Freeform 3"/>
            <p:cNvSpPr/>
            <p:nvPr/>
          </p:nvSpPr>
          <p:spPr>
            <a:xfrm>
              <a:off x="0" y="0"/>
              <a:ext cx="24639143" cy="13893546"/>
            </a:xfrm>
            <a:custGeom>
              <a:avLst/>
              <a:gdLst/>
              <a:ahLst/>
              <a:cxnLst/>
              <a:rect l="l" t="t" r="r" b="b"/>
              <a:pathLst>
                <a:path w="24639143" h="13893546">
                  <a:moveTo>
                    <a:pt x="0" y="0"/>
                  </a:moveTo>
                  <a:lnTo>
                    <a:pt x="24639143" y="0"/>
                  </a:lnTo>
                  <a:lnTo>
                    <a:pt x="24639143" y="13893546"/>
                  </a:lnTo>
                  <a:lnTo>
                    <a:pt x="0" y="13893546"/>
                  </a:lnTo>
                  <a:close/>
                </a:path>
              </a:pathLst>
            </a:custGeom>
            <a:solidFill>
              <a:srgbClr val="FFF2CC"/>
            </a:solidFill>
          </p:spPr>
        </p:sp>
      </p:grpSp>
      <p:sp>
        <p:nvSpPr>
          <p:cNvPr id="4" name="Freeform 4"/>
          <p:cNvSpPr/>
          <p:nvPr/>
        </p:nvSpPr>
        <p:spPr>
          <a:xfrm>
            <a:off x="38750"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rot="-5400000">
            <a:off x="13633500" y="5357650"/>
            <a:ext cx="247200" cy="9226200"/>
            <a:chOff x="0" y="0"/>
            <a:chExt cx="329600" cy="12301600"/>
          </a:xfrm>
        </p:grpSpPr>
        <p:sp>
          <p:nvSpPr>
            <p:cNvPr id="14" name="Freeform 14"/>
            <p:cNvSpPr/>
            <p:nvPr/>
          </p:nvSpPr>
          <p:spPr>
            <a:xfrm>
              <a:off x="0" y="0"/>
              <a:ext cx="329565" cy="12301601"/>
            </a:xfrm>
            <a:custGeom>
              <a:avLst/>
              <a:gdLst/>
              <a:ahLst/>
              <a:cxnLst/>
              <a:rect l="l" t="t" r="r" b="b"/>
              <a:pathLst>
                <a:path w="329565" h="12301601">
                  <a:moveTo>
                    <a:pt x="0" y="0"/>
                  </a:moveTo>
                  <a:lnTo>
                    <a:pt x="329565" y="0"/>
                  </a:lnTo>
                  <a:lnTo>
                    <a:pt x="329565" y="12301601"/>
                  </a:lnTo>
                  <a:lnTo>
                    <a:pt x="0" y="12301601"/>
                  </a:lnTo>
                  <a:lnTo>
                    <a:pt x="0" y="0"/>
                  </a:lnTo>
                </a:path>
              </a:pathLst>
            </a:custGeom>
            <a:solidFill>
              <a:srgbClr val="47C0C0"/>
            </a:solidFill>
          </p:spPr>
        </p:sp>
      </p:grpSp>
      <p:grpSp>
        <p:nvGrpSpPr>
          <p:cNvPr id="17" name="Group 17"/>
          <p:cNvGrpSpPr/>
          <p:nvPr/>
        </p:nvGrpSpPr>
        <p:grpSpPr>
          <a:xfrm>
            <a:off x="13900" y="8887450"/>
            <a:ext cx="2472600" cy="2472000"/>
            <a:chOff x="0" y="0"/>
            <a:chExt cx="3296800" cy="3296000"/>
          </a:xfrm>
        </p:grpSpPr>
        <p:sp>
          <p:nvSpPr>
            <p:cNvPr id="18" name="Freeform 18"/>
            <p:cNvSpPr/>
            <p:nvPr/>
          </p:nvSpPr>
          <p:spPr>
            <a:xfrm>
              <a:off x="0" y="0"/>
              <a:ext cx="3296920" cy="3295904"/>
            </a:xfrm>
            <a:custGeom>
              <a:avLst/>
              <a:gdLst/>
              <a:ahLst/>
              <a:cxnLst/>
              <a:rect l="l" t="t" r="r" b="b"/>
              <a:pathLst>
                <a:path w="3296920" h="3295904">
                  <a:moveTo>
                    <a:pt x="0" y="1647952"/>
                  </a:moveTo>
                  <a:cubicBezTo>
                    <a:pt x="0" y="737870"/>
                    <a:pt x="737997" y="0"/>
                    <a:pt x="1648460" y="0"/>
                  </a:cubicBezTo>
                  <a:cubicBezTo>
                    <a:pt x="2558923" y="0"/>
                    <a:pt x="3296920" y="737870"/>
                    <a:pt x="3296920" y="1647952"/>
                  </a:cubicBezTo>
                  <a:cubicBezTo>
                    <a:pt x="3296920" y="2558034"/>
                    <a:pt x="2558923" y="3295904"/>
                    <a:pt x="1648460" y="3295904"/>
                  </a:cubicBezTo>
                  <a:cubicBezTo>
                    <a:pt x="737997" y="3295904"/>
                    <a:pt x="0" y="2558161"/>
                    <a:pt x="0" y="1647952"/>
                  </a:cubicBezTo>
                  <a:close/>
                </a:path>
              </a:pathLst>
            </a:custGeom>
            <a:solidFill>
              <a:srgbClr val="47C0C0"/>
            </a:solidFill>
          </p:spPr>
        </p:sp>
      </p:grpSp>
      <p:grpSp>
        <p:nvGrpSpPr>
          <p:cNvPr id="33" name="Group 32"/>
          <p:cNvGrpSpPr/>
          <p:nvPr/>
        </p:nvGrpSpPr>
        <p:grpSpPr>
          <a:xfrm>
            <a:off x="1992417" y="3314701"/>
            <a:ext cx="14399150" cy="3810000"/>
            <a:chOff x="1526650" y="2395805"/>
            <a:chExt cx="14399150" cy="3634544"/>
          </a:xfrm>
        </p:grpSpPr>
        <p:grpSp>
          <p:nvGrpSpPr>
            <p:cNvPr id="26" name="Group 26"/>
            <p:cNvGrpSpPr/>
            <p:nvPr/>
          </p:nvGrpSpPr>
          <p:grpSpPr>
            <a:xfrm>
              <a:off x="1526650" y="2476500"/>
              <a:ext cx="14399150" cy="3553849"/>
              <a:chOff x="89157" y="0"/>
              <a:chExt cx="16847632" cy="2295652"/>
            </a:xfrm>
          </p:grpSpPr>
          <p:sp>
            <p:nvSpPr>
              <p:cNvPr id="27" name="Freeform 27"/>
              <p:cNvSpPr/>
              <p:nvPr/>
            </p:nvSpPr>
            <p:spPr>
              <a:xfrm>
                <a:off x="89157" y="0"/>
                <a:ext cx="16847632" cy="2295652"/>
              </a:xfrm>
              <a:custGeom>
                <a:avLst/>
                <a:gdLst/>
                <a:ahLst/>
                <a:cxnLst/>
                <a:rect l="l" t="t" r="r" b="b"/>
                <a:pathLst>
                  <a:path w="15242794" h="2295652">
                    <a:moveTo>
                      <a:pt x="25400" y="0"/>
                    </a:moveTo>
                    <a:lnTo>
                      <a:pt x="15217394" y="0"/>
                    </a:lnTo>
                    <a:cubicBezTo>
                      <a:pt x="15231363" y="0"/>
                      <a:pt x="15242794" y="11430"/>
                      <a:pt x="15242794" y="25400"/>
                    </a:cubicBezTo>
                    <a:lnTo>
                      <a:pt x="15242794" y="2270252"/>
                    </a:lnTo>
                    <a:cubicBezTo>
                      <a:pt x="15242794" y="2284222"/>
                      <a:pt x="15231363" y="2295652"/>
                      <a:pt x="15217394" y="2295652"/>
                    </a:cubicBezTo>
                    <a:lnTo>
                      <a:pt x="25400" y="2295652"/>
                    </a:lnTo>
                    <a:cubicBezTo>
                      <a:pt x="11430" y="2295652"/>
                      <a:pt x="0" y="2284222"/>
                      <a:pt x="0" y="2270252"/>
                    </a:cubicBezTo>
                    <a:lnTo>
                      <a:pt x="0" y="25400"/>
                    </a:lnTo>
                    <a:cubicBezTo>
                      <a:pt x="0" y="11430"/>
                      <a:pt x="11430" y="0"/>
                      <a:pt x="25400" y="0"/>
                    </a:cubicBezTo>
                    <a:moveTo>
                      <a:pt x="25400" y="50800"/>
                    </a:moveTo>
                    <a:lnTo>
                      <a:pt x="25400" y="25400"/>
                    </a:lnTo>
                    <a:lnTo>
                      <a:pt x="50800" y="25400"/>
                    </a:lnTo>
                    <a:lnTo>
                      <a:pt x="50800" y="2270252"/>
                    </a:lnTo>
                    <a:lnTo>
                      <a:pt x="25400" y="2270252"/>
                    </a:lnTo>
                    <a:lnTo>
                      <a:pt x="25400" y="2244852"/>
                    </a:lnTo>
                    <a:lnTo>
                      <a:pt x="15217394" y="2244852"/>
                    </a:lnTo>
                    <a:lnTo>
                      <a:pt x="15217394" y="2270252"/>
                    </a:lnTo>
                    <a:lnTo>
                      <a:pt x="15191994" y="2270252"/>
                    </a:lnTo>
                    <a:lnTo>
                      <a:pt x="15191994" y="25400"/>
                    </a:lnTo>
                    <a:lnTo>
                      <a:pt x="15217394" y="25400"/>
                    </a:lnTo>
                    <a:lnTo>
                      <a:pt x="15217394" y="50800"/>
                    </a:lnTo>
                    <a:lnTo>
                      <a:pt x="25400" y="50800"/>
                    </a:lnTo>
                    <a:close/>
                  </a:path>
                </a:pathLst>
              </a:custGeom>
              <a:solidFill>
                <a:srgbClr val="049292"/>
              </a:solidFill>
            </p:spPr>
          </p:sp>
        </p:grpSp>
        <p:sp>
          <p:nvSpPr>
            <p:cNvPr id="31" name="TextBox 12"/>
            <p:cNvSpPr txBox="1"/>
            <p:nvPr/>
          </p:nvSpPr>
          <p:spPr>
            <a:xfrm>
              <a:off x="2034750" y="2395805"/>
              <a:ext cx="13433850" cy="3528979"/>
            </a:xfrm>
            <a:prstGeom prst="rect">
              <a:avLst/>
            </a:prstGeom>
          </p:spPr>
          <p:txBody>
            <a:bodyPr wrap="square" lIns="0" tIns="0" rIns="0" bIns="0" rtlCol="0" anchor="t">
              <a:spAutoFit/>
            </a:bodyPr>
            <a:lstStyle/>
            <a:p>
              <a:pPr lvl="0" algn="ctr">
                <a:lnSpc>
                  <a:spcPct val="175000"/>
                </a:lnSpc>
              </a:pPr>
              <a:r>
                <a:rPr lang="vi-VN" sz="7000" b="1">
                  <a:solidFill>
                    <a:srgbClr val="000000"/>
                  </a:solidFill>
                  <a:ea typeface="Archivo Black"/>
                  <a:cs typeface="Archivo Black"/>
                  <a:sym typeface="Archivo Black"/>
                </a:rPr>
                <a:t>DIỆN TÍCH MẶT CẦU </a:t>
              </a:r>
              <a:endParaRPr lang="en-US" sz="7000" b="1">
                <a:solidFill>
                  <a:srgbClr val="000000"/>
                </a:solidFill>
                <a:ea typeface="Archivo Black"/>
                <a:cs typeface="Archivo Black"/>
                <a:sym typeface="Archivo Black"/>
              </a:endParaRPr>
            </a:p>
            <a:p>
              <a:pPr lvl="0" algn="ctr">
                <a:lnSpc>
                  <a:spcPct val="175000"/>
                </a:lnSpc>
              </a:pPr>
              <a:r>
                <a:rPr lang="vi-VN" sz="7000" b="1">
                  <a:solidFill>
                    <a:srgbClr val="000000"/>
                  </a:solidFill>
                  <a:ea typeface="Archivo Black"/>
                  <a:cs typeface="Archivo Black"/>
                  <a:sym typeface="Archivo Black"/>
                </a:rPr>
                <a:t>VÀ THỂ TÍCH HÌNH CẦU</a:t>
              </a:r>
              <a:endParaRPr kumimoji="0" lang="en-US" sz="7000" b="1" i="0" u="none" strike="noStrike" kern="1200" cap="none" spc="0" normalizeH="0" baseline="0" noProof="0">
                <a:ln>
                  <a:noFill/>
                </a:ln>
                <a:solidFill>
                  <a:srgbClr val="000000"/>
                </a:solidFill>
                <a:effectLst/>
                <a:uLnTx/>
                <a:uFillTx/>
                <a:latin typeface="Calibri"/>
                <a:ea typeface="Archivo Black"/>
                <a:cs typeface="Archivo Black"/>
                <a:sym typeface="Archivo Black"/>
              </a:endParaRPr>
            </a:p>
          </p:txBody>
        </p:sp>
      </p:grpSp>
      <p:sp>
        <p:nvSpPr>
          <p:cNvPr id="32" name="TextBox 13"/>
          <p:cNvSpPr txBox="1"/>
          <p:nvPr/>
        </p:nvSpPr>
        <p:spPr>
          <a:xfrm>
            <a:off x="14012955" y="1406394"/>
            <a:ext cx="2378612" cy="2000548"/>
          </a:xfrm>
          <a:prstGeom prst="rect">
            <a:avLst/>
          </a:prstGeom>
          <a:solidFill>
            <a:srgbClr val="FFAB40"/>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0" b="1" i="0" u="none" strike="noStrike" kern="1200" cap="none" spc="0" normalizeH="0" baseline="0" noProof="0">
                <a:ln>
                  <a:noFill/>
                </a:ln>
                <a:solidFill>
                  <a:prstClr val="black"/>
                </a:solidFill>
                <a:effectLst/>
                <a:uLnTx/>
                <a:uFillTx/>
                <a:latin typeface="Arial" panose="020B0604020202020204" pitchFamily="34" charset="0"/>
                <a:ea typeface="Archivo Black"/>
                <a:cs typeface="Arial" panose="020B0604020202020204" pitchFamily="34" charset="0"/>
                <a:sym typeface="Archivo Black"/>
              </a:rPr>
              <a:t>2</a:t>
            </a:r>
          </a:p>
        </p:txBody>
      </p:sp>
      <p:grpSp>
        <p:nvGrpSpPr>
          <p:cNvPr id="34" name="Group 6"/>
          <p:cNvGrpSpPr/>
          <p:nvPr/>
        </p:nvGrpSpPr>
        <p:grpSpPr>
          <a:xfrm rot="5400000">
            <a:off x="3872200" y="-3582350"/>
            <a:ext cx="284400" cy="8001000"/>
            <a:chOff x="0" y="0"/>
            <a:chExt cx="379200" cy="10668000"/>
          </a:xfrm>
        </p:grpSpPr>
        <p:sp>
          <p:nvSpPr>
            <p:cNvPr id="35" name="Freeform 7"/>
            <p:cNvSpPr/>
            <p:nvPr/>
          </p:nvSpPr>
          <p:spPr>
            <a:xfrm>
              <a:off x="0" y="0"/>
              <a:ext cx="379222" cy="10668000"/>
            </a:xfrm>
            <a:custGeom>
              <a:avLst/>
              <a:gdLst/>
              <a:ahLst/>
              <a:cxnLst/>
              <a:rect l="l" t="t" r="r" b="b"/>
              <a:pathLst>
                <a:path w="379222" h="10668000">
                  <a:moveTo>
                    <a:pt x="0" y="0"/>
                  </a:moveTo>
                  <a:lnTo>
                    <a:pt x="379222" y="0"/>
                  </a:lnTo>
                  <a:lnTo>
                    <a:pt x="379222" y="10668000"/>
                  </a:lnTo>
                  <a:lnTo>
                    <a:pt x="0" y="10668000"/>
                  </a:lnTo>
                  <a:lnTo>
                    <a:pt x="0" y="0"/>
                  </a:lnTo>
                </a:path>
              </a:pathLst>
            </a:custGeom>
            <a:solidFill>
              <a:srgbClr val="EFBF60"/>
            </a:solidFill>
          </p:spPr>
        </p:sp>
      </p:grpSp>
      <p:sp>
        <p:nvSpPr>
          <p:cNvPr id="36" name="AutoShape 8"/>
          <p:cNvSpPr/>
          <p:nvPr/>
        </p:nvSpPr>
        <p:spPr>
          <a:xfrm rot="8100000">
            <a:off x="-2657066" y="728469"/>
            <a:ext cx="7071245" cy="0"/>
          </a:xfrm>
          <a:prstGeom prst="line">
            <a:avLst/>
          </a:prstGeom>
          <a:ln w="19050" cap="rnd">
            <a:solidFill>
              <a:srgbClr val="049292"/>
            </a:solidFill>
            <a:prstDash val="solid"/>
            <a:headEnd type="none" w="sm" len="sm"/>
            <a:tailEnd type="none" w="sm" len="sm"/>
          </a:ln>
        </p:spPr>
      </p:sp>
      <p:sp>
        <p:nvSpPr>
          <p:cNvPr id="37" name="AutoShape 9"/>
          <p:cNvSpPr/>
          <p:nvPr/>
        </p:nvSpPr>
        <p:spPr>
          <a:xfrm rot="8100000">
            <a:off x="-2404570" y="1077831"/>
            <a:ext cx="7071245" cy="0"/>
          </a:xfrm>
          <a:prstGeom prst="line">
            <a:avLst/>
          </a:prstGeom>
          <a:ln w="19050" cap="rnd">
            <a:solidFill>
              <a:srgbClr val="049292"/>
            </a:solidFill>
            <a:prstDash val="solid"/>
            <a:headEnd type="none" w="sm" len="sm"/>
            <a:tailEnd type="none" w="sm" len="sm"/>
          </a:ln>
        </p:spPr>
      </p:sp>
      <p:sp>
        <p:nvSpPr>
          <p:cNvPr id="38" name="AutoShape 10"/>
          <p:cNvSpPr/>
          <p:nvPr/>
        </p:nvSpPr>
        <p:spPr>
          <a:xfrm rot="8100000">
            <a:off x="-2152074" y="1427193"/>
            <a:ext cx="7071245" cy="0"/>
          </a:xfrm>
          <a:prstGeom prst="line">
            <a:avLst/>
          </a:prstGeom>
          <a:ln w="19050" cap="rnd">
            <a:solidFill>
              <a:srgbClr val="049292"/>
            </a:solidFill>
            <a:prstDash val="solid"/>
            <a:headEnd type="none" w="sm" len="sm"/>
            <a:tailEnd type="none" w="sm" len="sm"/>
          </a:ln>
        </p:spPr>
      </p:sp>
      <p:sp>
        <p:nvSpPr>
          <p:cNvPr id="39" name="AutoShape 11"/>
          <p:cNvSpPr/>
          <p:nvPr/>
        </p:nvSpPr>
        <p:spPr>
          <a:xfrm rot="8100000">
            <a:off x="-1899577" y="1776555"/>
            <a:ext cx="7071245" cy="0"/>
          </a:xfrm>
          <a:prstGeom prst="line">
            <a:avLst/>
          </a:prstGeom>
          <a:ln w="19050" cap="rnd">
            <a:solidFill>
              <a:srgbClr val="049292"/>
            </a:solidFill>
            <a:prstDash val="solid"/>
            <a:headEnd type="none" w="sm" len="sm"/>
            <a:tailEnd type="none" w="sm" len="sm"/>
          </a:ln>
        </p:spPr>
      </p:sp>
    </p:spTree>
    <p:extLst>
      <p:ext uri="{BB962C8B-B14F-4D97-AF65-F5344CB8AC3E}">
        <p14:creationId xmlns:p14="http://schemas.microsoft.com/office/powerpoint/2010/main" val="103678866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grpSp>
        <p:nvGrpSpPr>
          <p:cNvPr id="35" name="Group 34"/>
          <p:cNvGrpSpPr/>
          <p:nvPr/>
        </p:nvGrpSpPr>
        <p:grpSpPr>
          <a:xfrm>
            <a:off x="276725" y="-38100"/>
            <a:ext cx="17702464" cy="3870341"/>
            <a:chOff x="657725" y="190500"/>
            <a:chExt cx="17702464" cy="3870341"/>
          </a:xfrm>
        </p:grpSpPr>
        <p:grpSp>
          <p:nvGrpSpPr>
            <p:cNvPr id="27" name="Group 26"/>
            <p:cNvGrpSpPr/>
            <p:nvPr/>
          </p:nvGrpSpPr>
          <p:grpSpPr>
            <a:xfrm>
              <a:off x="661736" y="190500"/>
              <a:ext cx="2057400" cy="1145762"/>
              <a:chOff x="5640294" y="251321"/>
              <a:chExt cx="6553200" cy="1691779"/>
            </a:xfrm>
          </p:grpSpPr>
          <p:grpSp>
            <p:nvGrpSpPr>
              <p:cNvPr id="29" name="Group 5"/>
              <p:cNvGrpSpPr/>
              <p:nvPr/>
            </p:nvGrpSpPr>
            <p:grpSpPr>
              <a:xfrm>
                <a:off x="5640294" y="251321"/>
                <a:ext cx="6553200" cy="1691779"/>
                <a:chOff x="0" y="-38100"/>
                <a:chExt cx="800981" cy="145506"/>
              </a:xfrm>
            </p:grpSpPr>
            <p:sp>
              <p:nvSpPr>
                <p:cNvPr id="31"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AB40"/>
                </a:solidFill>
              </p:spPr>
            </p:sp>
            <p:sp>
              <p:nvSpPr>
                <p:cNvPr id="32"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253461" y="806818"/>
                <a:ext cx="4522555" cy="9997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HĐ3.</a:t>
                </a:r>
                <a:endParaRPr kumimoji="0" lang="en-US" sz="3800" b="1" i="0" u="none" strike="noStrike" kern="1200" cap="none" spc="0" normalizeH="0" baseline="0" noProof="0">
                  <a:ln>
                    <a:noFill/>
                  </a:ln>
                  <a:solidFill>
                    <a:prstClr val="white"/>
                  </a:solidFill>
                  <a:effectLst/>
                  <a:uLnTx/>
                  <a:uFillTx/>
                  <a:latin typeface="Calibri"/>
                </a:endParaRPr>
              </a:p>
            </p:txBody>
          </p:sp>
        </p:grpSp>
        <mc:AlternateContent xmlns:mc="http://schemas.openxmlformats.org/markup-compatibility/2006" xmlns:a14="http://schemas.microsoft.com/office/drawing/2010/main">
          <mc:Choice Requires="a14">
            <p:sp>
              <p:nvSpPr>
                <p:cNvPr id="28" name="Rectangle 27"/>
                <p:cNvSpPr/>
                <p:nvPr/>
              </p:nvSpPr>
              <p:spPr>
                <a:xfrm>
                  <a:off x="657725" y="342900"/>
                  <a:ext cx="17702464" cy="3717941"/>
                </a:xfrm>
                <a:prstGeom prst="rect">
                  <a:avLst/>
                </a:prstGeom>
              </p:spPr>
              <p:txBody>
                <a:bodyPr wrap="square">
                  <a:spAutoFit/>
                </a:bodyPr>
                <a:lstStyle/>
                <a:p>
                  <a:pPr lvl="0" algn="just">
                    <a:lnSpc>
                      <a:spcPct val="155000"/>
                    </a:lnSpc>
                    <a:defRPr/>
                  </a:pPr>
                  <a:r>
                    <a:rPr lang="en-US" sz="3800">
                      <a:solidFill>
                        <a:prstClr val="black"/>
                      </a:solidFill>
                    </a:rPr>
                    <a:t>                 </a:t>
                  </a:r>
                  <a:r>
                    <a:rPr lang="vi-VN" sz="3800">
                      <a:solidFill>
                        <a:prstClr val="black"/>
                      </a:solidFill>
                    </a:rPr>
                    <a:t>Người ta thấy rằng lượng sơn cần dùng để sơn kín một mặt cầu bán kính </a:t>
                  </a:r>
                  <a14:m>
                    <m:oMath xmlns:m="http://schemas.openxmlformats.org/officeDocument/2006/math">
                      <m:r>
                        <a:rPr lang="vi-VN" sz="3800" i="1" smtClean="0">
                          <a:solidFill>
                            <a:prstClr val="black"/>
                          </a:solidFill>
                          <a:latin typeface="Cambria Math" panose="02040503050406030204" pitchFamily="18" charset="0"/>
                        </a:rPr>
                        <m:t>𝑅</m:t>
                      </m:r>
                    </m:oMath>
                  </a14:m>
                  <a:r>
                    <a:rPr lang="vi-VN" sz="3800">
                      <a:solidFill>
                        <a:prstClr val="black"/>
                      </a:solidFill>
                    </a:rPr>
                    <a:t> bằng với lượng sơn cần dùng để sơn kín m</a:t>
                  </a:r>
                  <a:r>
                    <a:rPr lang="en-US" sz="3800">
                      <a:solidFill>
                        <a:prstClr val="black"/>
                      </a:solidFill>
                      <a:latin typeface="Arial" panose="020B0604020202020204" pitchFamily="34" charset="0"/>
                      <a:cs typeface="Arial" panose="020B0604020202020204" pitchFamily="34" charset="0"/>
                    </a:rPr>
                    <a:t>ột</a:t>
                  </a:r>
                  <a:r>
                    <a:rPr lang="vi-VN" sz="3800">
                      <a:solidFill>
                        <a:prstClr val="black"/>
                      </a:solidFill>
                    </a:rPr>
                    <a:t> hình tròn có bán kính </a:t>
                  </a:r>
                  <a14:m>
                    <m:oMath xmlns:m="http://schemas.openxmlformats.org/officeDocument/2006/math">
                      <m:r>
                        <a:rPr lang="vi-VN" sz="3800" i="1" smtClean="0">
                          <a:solidFill>
                            <a:prstClr val="black"/>
                          </a:solidFill>
                          <a:latin typeface="Cambria Math" panose="02040503050406030204" pitchFamily="18" charset="0"/>
                        </a:rPr>
                        <m:t>2</m:t>
                      </m:r>
                      <m:r>
                        <a:rPr lang="vi-VN" sz="3800" i="1" smtClean="0">
                          <a:solidFill>
                            <a:prstClr val="black"/>
                          </a:solidFill>
                          <a:latin typeface="Cambria Math" panose="02040503050406030204" pitchFamily="18" charset="0"/>
                        </a:rPr>
                        <m:t>𝑅</m:t>
                      </m:r>
                    </m:oMath>
                  </a14:m>
                  <a:r>
                    <a:rPr lang="en-US" sz="3800">
                      <a:solidFill>
                        <a:prstClr val="black"/>
                      </a:solidFill>
                    </a:rPr>
                    <a:t> </a:t>
                  </a:r>
                  <a:r>
                    <a:rPr lang="vi-VN" sz="3800">
                      <a:solidFill>
                        <a:prstClr val="black"/>
                      </a:solidFill>
                    </a:rPr>
                    <a:t>(khi độ dày của lớp sơn như nhau) (H.10.24). Từ đó, em hãy dự đoán công thức tính diện tích mặt cầu bán kính </a:t>
                  </a:r>
                  <a14:m>
                    <m:oMath xmlns:m="http://schemas.openxmlformats.org/officeDocument/2006/math">
                      <m:r>
                        <a:rPr lang="vi-VN" sz="3800" i="1" smtClean="0">
                          <a:solidFill>
                            <a:prstClr val="black"/>
                          </a:solidFill>
                          <a:latin typeface="Cambria Math" panose="02040503050406030204" pitchFamily="18" charset="0"/>
                        </a:rPr>
                        <m:t>𝑅</m:t>
                      </m:r>
                    </m:oMath>
                  </a14:m>
                  <a:r>
                    <a:rPr lang="vi-VN" sz="3800">
                      <a:solidFill>
                        <a:prstClr val="black"/>
                      </a:solidFill>
                    </a:rPr>
                    <a:t>.</a:t>
                  </a:r>
                  <a:endParaRPr kumimoji="0" lang="en-US" sz="3800" b="0" i="0" u="none" strike="noStrike" kern="1200" cap="none" spc="0" normalizeH="0" baseline="0" noProof="0">
                    <a:ln>
                      <a:noFill/>
                    </a:ln>
                    <a:solidFill>
                      <a:prstClr val="black"/>
                    </a:solidFill>
                    <a:effectLst/>
                    <a:uLnTx/>
                    <a:uFillTx/>
                  </a:endParaRPr>
                </a:p>
              </p:txBody>
            </p:sp>
          </mc:Choice>
          <mc:Fallback xmlns="">
            <p:sp>
              <p:nvSpPr>
                <p:cNvPr id="28" name="Rectangle 27"/>
                <p:cNvSpPr>
                  <a:spLocks noRot="1" noChangeAspect="1" noMove="1" noResize="1" noEditPoints="1" noAdjustHandles="1" noChangeArrowheads="1" noChangeShapeType="1" noTextEdit="1"/>
                </p:cNvSpPr>
                <p:nvPr/>
              </p:nvSpPr>
              <p:spPr>
                <a:xfrm>
                  <a:off x="657725" y="342900"/>
                  <a:ext cx="17702464" cy="3717941"/>
                </a:xfrm>
                <a:prstGeom prst="rect">
                  <a:avLst/>
                </a:prstGeom>
                <a:blipFill>
                  <a:blip r:embed="rId3"/>
                  <a:stretch>
                    <a:fillRect l="-1136" r="-1136" b="-2459"/>
                  </a:stretch>
                </a:blipFill>
              </p:spPr>
              <p:txBody>
                <a:bodyPr/>
                <a:lstStyle/>
                <a:p>
                  <a:r>
                    <a:rPr lang="en-US">
                      <a:noFill/>
                    </a:rPr>
                    <a:t> </a:t>
                  </a:r>
                </a:p>
              </p:txBody>
            </p:sp>
          </mc:Fallback>
        </mc:AlternateContent>
      </p:grpSp>
      <p:grpSp>
        <p:nvGrpSpPr>
          <p:cNvPr id="16" name="Group 15"/>
          <p:cNvGrpSpPr/>
          <p:nvPr/>
        </p:nvGrpSpPr>
        <p:grpSpPr>
          <a:xfrm>
            <a:off x="6553200" y="4191778"/>
            <a:ext cx="1616584" cy="1265573"/>
            <a:chOff x="1720676" y="776148"/>
            <a:chExt cx="1693681" cy="831312"/>
          </a:xfrm>
        </p:grpSpPr>
        <p:pic>
          <p:nvPicPr>
            <p:cNvPr id="17" name="Picture 16"/>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8" name="TextBox 17"/>
            <p:cNvSpPr txBox="1"/>
            <p:nvPr/>
          </p:nvSpPr>
          <p:spPr>
            <a:xfrm>
              <a:off x="1815395" y="907867"/>
              <a:ext cx="1437014" cy="444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865" y="4191778"/>
            <a:ext cx="5839335" cy="42608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477000" y="4120282"/>
                <a:ext cx="11502189" cy="4632037"/>
              </a:xfrm>
              <a:prstGeom prst="rect">
                <a:avLst/>
              </a:prstGeom>
            </p:spPr>
            <p:txBody>
              <a:bodyPr wrap="square">
                <a:spAutoFit/>
              </a:bodyPr>
              <a:lstStyle/>
              <a:p>
                <a:pPr marL="1876425" algn="just">
                  <a:lnSpc>
                    <a:spcPct val="150000"/>
                  </a:lnSpc>
                  <a:spcBef>
                    <a:spcPts val="300"/>
                  </a:spcBef>
                  <a:spcAft>
                    <a:spcPts val="300"/>
                  </a:spcAft>
                </a:pPr>
                <a:r>
                  <a:rPr lang="vi-VN" sz="3800">
                    <a:ea typeface="Malgun Gothic" panose="020B0503020000020004" pitchFamily="34" charset="-127"/>
                    <a:cs typeface="Times New Roman" panose="02020603050405020304" pitchFamily="18" charset="0"/>
                  </a:rPr>
                  <a:t>Diện tích hình tròn bán kính </a:t>
                </a:r>
                <a14:m>
                  <m:oMath xmlns:m="http://schemas.openxmlformats.org/officeDocument/2006/math">
                    <m:r>
                      <a:rPr lang="vi-VN" sz="3800" i="1" smtClean="0">
                        <a:latin typeface="Cambria Math" panose="02040503050406030204" pitchFamily="18" charset="0"/>
                        <a:ea typeface="Malgun Gothic" panose="020B0503020000020004" pitchFamily="34" charset="-127"/>
                        <a:cs typeface="Times New Roman" panose="02020603050405020304" pitchFamily="18" charset="0"/>
                      </a:rPr>
                      <m:t>2</m:t>
                    </m:r>
                    <m:r>
                      <a:rPr lang="vi-VN" sz="3800" i="1" smtClean="0">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3800">
                    <a:ea typeface="Malgun Gothic" panose="020B0503020000020004" pitchFamily="34" charset="-127"/>
                    <a:cs typeface="Times New Roman" panose="02020603050405020304" pitchFamily="18" charset="0"/>
                  </a:rPr>
                  <a:t> </a:t>
                </a:r>
                <a:r>
                  <a:rPr lang="vi-VN" sz="3800">
                    <a:ea typeface="Malgun Gothic" panose="020B0503020000020004" pitchFamily="34" charset="-127"/>
                    <a:cs typeface="Times New Roman" panose="02020603050405020304" pitchFamily="18" charset="0"/>
                  </a:rPr>
                  <a:t>là: </a:t>
                </a:r>
                <a:endParaRPr lang="en-US" sz="3800">
                  <a:effectLst/>
                  <a:ea typeface="Calibri" panose="020F0502020204030204" pitchFamily="34" charset="0"/>
                  <a:cs typeface="Times New Roman" panose="02020603050405020304" pitchFamily="18" charset="0"/>
                </a:endParaRPr>
              </a:p>
              <a:p>
                <a:pPr marL="1876425" algn="just">
                  <a:lnSpc>
                    <a:spcPct val="150000"/>
                  </a:lnSpc>
                  <a:spcBef>
                    <a:spcPts val="300"/>
                  </a:spcBef>
                  <a:spcAft>
                    <a:spcPts val="300"/>
                  </a:spcAft>
                </a:pP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 </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𝑅</m:t>
                            </m:r>
                          </m:e>
                        </m:d>
                      </m:e>
                      <m:sup>
                        <m:r>
                          <a:rPr lang="en-US" sz="3800" i="1" baseline="300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3800" i="1" baseline="300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effectLst/>
                    <a:ea typeface="Malgun Gothic" panose="020B0503020000020004" pitchFamily="34" charset="-127"/>
                    <a:cs typeface="Times New Roman" panose="02020603050405020304" pitchFamily="18" charset="0"/>
                  </a:rPr>
                  <a:t> </a:t>
                </a:r>
                <a:endParaRPr lang="en-US" sz="38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3800">
                    <a:effectLst/>
                    <a:latin typeface="Arial" panose="020B0604020202020204" pitchFamily="34" charset="0"/>
                    <a:ea typeface="Malgun Gothic" panose="020B0503020000020004" pitchFamily="34" charset="-127"/>
                    <a:cs typeface="Arial" panose="020B0604020202020204" pitchFamily="34" charset="0"/>
                  </a:rPr>
                  <a:t>Ta thấy lượng sơn cần dùng để sơn kín một mặt cầu bán kính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bằng với lượng sơn cần dùng để sơn kín một hình tròn bán kính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77000" y="4120282"/>
                <a:ext cx="11502189" cy="4632037"/>
              </a:xfrm>
              <a:prstGeom prst="rect">
                <a:avLst/>
              </a:prstGeom>
              <a:blipFill>
                <a:blip r:embed="rId7"/>
                <a:stretch>
                  <a:fillRect l="-1750" r="-1750" b="-1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57036" y="8822204"/>
                <a:ext cx="17477875" cy="969496"/>
              </a:xfrm>
              <a:prstGeom prst="rect">
                <a:avLst/>
              </a:prstGeom>
            </p:spPr>
            <p:txBody>
              <a:bodyPr wrap="square">
                <a:spAutoFit/>
              </a:bodyPr>
              <a:lstStyle/>
              <a:p>
                <a:pPr lvl="0" algn="just">
                  <a:lnSpc>
                    <a:spcPct val="150000"/>
                  </a:lnSpc>
                  <a:spcBef>
                    <a:spcPts val="300"/>
                  </a:spcBef>
                  <a:spcAft>
                    <a:spcPts val="300"/>
                  </a:spcAft>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Do đó, ta dự đoán công thức tính diện tích mặt cầu là bán kính R là: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𝑆</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𝑅</m:t>
                        </m:r>
                      </m:e>
                      <m:sup>
                        <m:r>
                          <a:rPr lang="en-US" sz="3800" i="1" baseline="30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57036" y="8822204"/>
                <a:ext cx="17477875" cy="969496"/>
              </a:xfrm>
              <a:prstGeom prst="rect">
                <a:avLst/>
              </a:prstGeom>
              <a:blipFill>
                <a:blip r:embed="rId8"/>
                <a:stretch>
                  <a:fillRect l="-1151" b="-13836"/>
                </a:stretch>
              </a:blipFill>
            </p:spPr>
            <p:txBody>
              <a:bodyPr/>
              <a:lstStyle/>
              <a:p>
                <a:r>
                  <a:rPr lang="en-US">
                    <a:noFill/>
                  </a:rPr>
                  <a:t> </a:t>
                </a:r>
              </a:p>
            </p:txBody>
          </p:sp>
        </mc:Fallback>
      </mc:AlternateContent>
      <p:grpSp>
        <p:nvGrpSpPr>
          <p:cNvPr id="24" name="Group 3"/>
          <p:cNvGrpSpPr/>
          <p:nvPr/>
        </p:nvGrpSpPr>
        <p:grpSpPr>
          <a:xfrm rot="5400000">
            <a:off x="-150071" y="9282687"/>
            <a:ext cx="1246626" cy="228600"/>
            <a:chOff x="0" y="0"/>
            <a:chExt cx="336800" cy="10668000"/>
          </a:xfrm>
        </p:grpSpPr>
        <p:sp>
          <p:nvSpPr>
            <p:cNvPr id="25" name="Freeform 4"/>
            <p:cNvSpPr/>
            <p:nvPr/>
          </p:nvSpPr>
          <p:spPr>
            <a:xfrm>
              <a:off x="0" y="0"/>
              <a:ext cx="336804" cy="10668000"/>
            </a:xfrm>
            <a:custGeom>
              <a:avLst/>
              <a:gdLst/>
              <a:ahLst/>
              <a:cxnLst/>
              <a:rect l="l" t="t" r="r" b="b"/>
              <a:pathLst>
                <a:path w="336804" h="10668000">
                  <a:moveTo>
                    <a:pt x="336804" y="0"/>
                  </a:moveTo>
                  <a:lnTo>
                    <a:pt x="0" y="0"/>
                  </a:lnTo>
                  <a:lnTo>
                    <a:pt x="0" y="10668000"/>
                  </a:lnTo>
                  <a:lnTo>
                    <a:pt x="336804" y="10668000"/>
                  </a:lnTo>
                  <a:lnTo>
                    <a:pt x="336804" y="0"/>
                  </a:lnTo>
                </a:path>
              </a:pathLst>
            </a:custGeom>
            <a:solidFill>
              <a:srgbClr val="47C0C0"/>
            </a:solidFill>
          </p:spPr>
        </p:sp>
      </p:grpSp>
    </p:spTree>
    <p:extLst>
      <p:ext uri="{BB962C8B-B14F-4D97-AF65-F5344CB8AC3E}">
        <p14:creationId xmlns:p14="http://schemas.microsoft.com/office/powerpoint/2010/main" val="32762837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12" name="Group 12"/>
          <p:cNvGrpSpPr/>
          <p:nvPr/>
        </p:nvGrpSpPr>
        <p:grpSpPr>
          <a:xfrm rot="16200000">
            <a:off x="9003906" y="660006"/>
            <a:ext cx="280188" cy="18288000"/>
            <a:chOff x="0" y="0"/>
            <a:chExt cx="377600" cy="8594400"/>
          </a:xfrm>
        </p:grpSpPr>
        <p:sp>
          <p:nvSpPr>
            <p:cNvPr id="13" name="Freeform 13"/>
            <p:cNvSpPr/>
            <p:nvPr/>
          </p:nvSpPr>
          <p:spPr>
            <a:xfrm>
              <a:off x="0" y="0"/>
              <a:ext cx="377571" cy="8594344"/>
            </a:xfrm>
            <a:custGeom>
              <a:avLst/>
              <a:gdLst/>
              <a:ahLst/>
              <a:cxnLst/>
              <a:rect l="l" t="t" r="r" b="b"/>
              <a:pathLst>
                <a:path w="377571" h="8594344">
                  <a:moveTo>
                    <a:pt x="377571" y="0"/>
                  </a:moveTo>
                  <a:lnTo>
                    <a:pt x="0" y="0"/>
                  </a:lnTo>
                  <a:lnTo>
                    <a:pt x="0" y="8594344"/>
                  </a:lnTo>
                  <a:lnTo>
                    <a:pt x="377571" y="8594344"/>
                  </a:lnTo>
                  <a:lnTo>
                    <a:pt x="377571" y="0"/>
                  </a:lnTo>
                </a:path>
              </a:pathLst>
            </a:custGeom>
            <a:solidFill>
              <a:srgbClr val="47C0C0"/>
            </a:solidFill>
          </p:spPr>
        </p:sp>
      </p:grpSp>
      <p:grpSp>
        <p:nvGrpSpPr>
          <p:cNvPr id="14" name="Group 13"/>
          <p:cNvGrpSpPr/>
          <p:nvPr/>
        </p:nvGrpSpPr>
        <p:grpSpPr>
          <a:xfrm>
            <a:off x="280736" y="-38100"/>
            <a:ext cx="17702464" cy="3014722"/>
            <a:chOff x="661736" y="190500"/>
            <a:chExt cx="17702464" cy="3014722"/>
          </a:xfrm>
        </p:grpSpPr>
        <p:grpSp>
          <p:nvGrpSpPr>
            <p:cNvPr id="15" name="Group 14"/>
            <p:cNvGrpSpPr/>
            <p:nvPr/>
          </p:nvGrpSpPr>
          <p:grpSpPr>
            <a:xfrm>
              <a:off x="661736" y="190500"/>
              <a:ext cx="2057400" cy="1145762"/>
              <a:chOff x="5640294" y="251321"/>
              <a:chExt cx="6553200" cy="1691779"/>
            </a:xfrm>
          </p:grpSpPr>
          <p:grpSp>
            <p:nvGrpSpPr>
              <p:cNvPr id="17" name="Group 5"/>
              <p:cNvGrpSpPr/>
              <p:nvPr/>
            </p:nvGrpSpPr>
            <p:grpSpPr>
              <a:xfrm>
                <a:off x="5640294" y="251321"/>
                <a:ext cx="6553200" cy="1691779"/>
                <a:chOff x="0" y="-38100"/>
                <a:chExt cx="800981" cy="145506"/>
              </a:xfrm>
            </p:grpSpPr>
            <p:sp>
              <p:nvSpPr>
                <p:cNvPr id="19"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AB40"/>
                </a:solidFill>
              </p:spPr>
            </p:sp>
            <p:sp>
              <p:nvSpPr>
                <p:cNvPr id="20"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6253461" y="806818"/>
                <a:ext cx="4522555" cy="10452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HĐ4.</a:t>
                </a:r>
                <a:endParaRPr kumimoji="0" lang="en-US" sz="4000" b="1" i="0" u="none" strike="noStrike" kern="1200" cap="none" spc="0" normalizeH="0" baseline="0" noProof="0">
                  <a:ln>
                    <a:noFill/>
                  </a:ln>
                  <a:solidFill>
                    <a:prstClr val="white"/>
                  </a:solidFill>
                  <a:effectLst/>
                  <a:uLnTx/>
                  <a:uFillTx/>
                  <a:latin typeface="Calibri"/>
                </a:endParaRPr>
              </a:p>
            </p:txBody>
          </p:sp>
        </p:grpSp>
        <mc:AlternateContent xmlns:mc="http://schemas.openxmlformats.org/markup-compatibility/2006" xmlns:a14="http://schemas.microsoft.com/office/drawing/2010/main">
          <mc:Choice Requires="a14">
            <p:sp>
              <p:nvSpPr>
                <p:cNvPr id="16" name="Rectangle 15"/>
                <p:cNvSpPr/>
                <p:nvPr/>
              </p:nvSpPr>
              <p:spPr>
                <a:xfrm>
                  <a:off x="661736" y="342900"/>
                  <a:ext cx="17702464" cy="2862322"/>
                </a:xfrm>
                <a:prstGeom prst="rect">
                  <a:avLst/>
                </a:prstGeom>
              </p:spPr>
              <p:txBody>
                <a:bodyPr wrap="square">
                  <a:spAutoFit/>
                </a:bodyPr>
                <a:lstStyle/>
                <a:p>
                  <a:pPr lvl="0" algn="just">
                    <a:lnSpc>
                      <a:spcPct val="150000"/>
                    </a:lnSpc>
                  </a:pPr>
                  <a:r>
                    <a:rPr lang="en-US" sz="4000">
                      <a:solidFill>
                        <a:prstClr val="black"/>
                      </a:solidFill>
                    </a:rPr>
                    <a:t>                 </a:t>
                  </a:r>
                  <a:r>
                    <a:rPr lang="vi-VN" sz="4000">
                      <a:solidFill>
                        <a:prstClr val="black"/>
                      </a:solidFill>
                    </a:rPr>
                    <a:t>Sử dụng một hình cầu bán kính </a:t>
                  </a:r>
                  <a14:m>
                    <m:oMath xmlns:m="http://schemas.openxmlformats.org/officeDocument/2006/math">
                      <m:r>
                        <a:rPr lang="vi-VN" sz="4000" i="1" smtClean="0">
                          <a:solidFill>
                            <a:prstClr val="black"/>
                          </a:solidFill>
                          <a:latin typeface="Cambria Math" panose="02040503050406030204" pitchFamily="18" charset="0"/>
                        </a:rPr>
                        <m:t>𝑅</m:t>
                      </m:r>
                    </m:oMath>
                  </a14:m>
                  <a:r>
                    <a:rPr lang="en-US" sz="4000">
                      <a:solidFill>
                        <a:prstClr val="black"/>
                      </a:solidFill>
                    </a:rPr>
                    <a:t> </a:t>
                  </a:r>
                  <a:r>
                    <a:rPr lang="vi-VN" sz="4000">
                      <a:solidFill>
                        <a:prstClr val="black"/>
                      </a:solidFill>
                    </a:rPr>
                    <a:t>và một cốc thủy tinh có dạng hình trụ bán kính đáy </a:t>
                  </a:r>
                  <a14:m>
                    <m:oMath xmlns:m="http://schemas.openxmlformats.org/officeDocument/2006/math">
                      <m:r>
                        <a:rPr lang="vi-VN" sz="4000" i="1" smtClean="0">
                          <a:solidFill>
                            <a:prstClr val="black"/>
                          </a:solidFill>
                          <a:latin typeface="Cambria Math" panose="02040503050406030204" pitchFamily="18" charset="0"/>
                        </a:rPr>
                        <m:t>𝑅</m:t>
                      </m:r>
                    </m:oMath>
                  </a14:m>
                  <a:r>
                    <a:rPr lang="vi-VN" sz="4000">
                      <a:solidFill>
                        <a:prstClr val="black"/>
                      </a:solidFill>
                    </a:rPr>
                    <a:t>, chiều cao </a:t>
                  </a:r>
                  <a14:m>
                    <m:oMath xmlns:m="http://schemas.openxmlformats.org/officeDocument/2006/math">
                      <m:r>
                        <a:rPr lang="vi-VN" sz="4000" i="1" smtClean="0">
                          <a:solidFill>
                            <a:prstClr val="black"/>
                          </a:solidFill>
                          <a:latin typeface="Cambria Math" panose="02040503050406030204" pitchFamily="18" charset="0"/>
                        </a:rPr>
                        <m:t>2</m:t>
                      </m:r>
                      <m:r>
                        <a:rPr lang="vi-VN" sz="4000" i="1" smtClean="0">
                          <a:solidFill>
                            <a:prstClr val="black"/>
                          </a:solidFill>
                          <a:latin typeface="Cambria Math" panose="02040503050406030204" pitchFamily="18" charset="0"/>
                        </a:rPr>
                        <m:t>𝑅</m:t>
                      </m:r>
                    </m:oMath>
                  </a14:m>
                  <a:r>
                    <a:rPr lang="vi-VN" sz="4000">
                      <a:solidFill>
                        <a:prstClr val="black"/>
                      </a:solidFill>
                    </a:rPr>
                    <a:t>. Ban đầu để hình cầu nằm khít trong chiếc cốc </a:t>
                  </a:r>
                  <a:r>
                    <a:rPr lang="en-US" sz="4000">
                      <a:solidFill>
                        <a:prstClr val="black"/>
                      </a:solidFill>
                      <a:latin typeface="Arial" panose="020B0604020202020204" pitchFamily="34" charset="0"/>
                      <a:cs typeface="Arial" panose="020B0604020202020204" pitchFamily="34" charset="0"/>
                    </a:rPr>
                    <a:t>có</a:t>
                  </a:r>
                  <a:r>
                    <a:rPr lang="en-US" sz="4000">
                      <a:solidFill>
                        <a:prstClr val="black"/>
                      </a:solidFill>
                    </a:rPr>
                    <a:t> </a:t>
                  </a:r>
                  <a:r>
                    <a:rPr lang="vi-VN" sz="4000">
                      <a:solidFill>
                        <a:prstClr val="black"/>
                      </a:solidFill>
                    </a:rPr>
                    <a:t>đầy nước. Ta nhấc hình cầu ra khỏi cốc thuỷ tinh hình trụ (H.10.25)</a:t>
                  </a:r>
                  <a:endParaRPr kumimoji="0" lang="en-US" sz="4000" b="0" i="0" u="none" strike="noStrike" kern="1200" cap="none" spc="0" normalizeH="0" baseline="0" noProof="0">
                    <a:ln>
                      <a:noFill/>
                    </a:ln>
                    <a:solidFill>
                      <a:prstClr val="black"/>
                    </a:solidFill>
                    <a:effectLst/>
                    <a:uLnTx/>
                    <a:uFillTx/>
                  </a:endParaRPr>
                </a:p>
              </p:txBody>
            </p:sp>
          </mc:Choice>
          <mc:Fallback xmlns="">
            <p:sp>
              <p:nvSpPr>
                <p:cNvPr id="16" name="Rectangle 15"/>
                <p:cNvSpPr>
                  <a:spLocks noRot="1" noChangeAspect="1" noMove="1" noResize="1" noEditPoints="1" noAdjustHandles="1" noChangeArrowheads="1" noChangeShapeType="1" noTextEdit="1"/>
                </p:cNvSpPr>
                <p:nvPr/>
              </p:nvSpPr>
              <p:spPr>
                <a:xfrm>
                  <a:off x="661736" y="342900"/>
                  <a:ext cx="17702464" cy="2862322"/>
                </a:xfrm>
                <a:prstGeom prst="rect">
                  <a:avLst/>
                </a:prstGeom>
                <a:blipFill>
                  <a:blip r:embed="rId3"/>
                  <a:stretch>
                    <a:fillRect l="-1205" r="-1240" b="-4478"/>
                  </a:stretch>
                </a:blipFill>
              </p:spPr>
              <p:txBody>
                <a:bodyPr/>
                <a:lstStyle/>
                <a:p>
                  <a:r>
                    <a:rPr lang="en-US">
                      <a:noFill/>
                    </a:rPr>
                    <a:t> </a:t>
                  </a:r>
                </a:p>
              </p:txBody>
            </p:sp>
          </mc:Fallback>
        </mc:AlternateContent>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06" y="3271945"/>
            <a:ext cx="7714234" cy="59863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618297" y="3009900"/>
                <a:ext cx="9144000" cy="5094087"/>
              </a:xfrm>
              <a:prstGeom prst="rect">
                <a:avLst/>
              </a:prstGeom>
            </p:spPr>
            <p:txBody>
              <a:bodyPr>
                <a:spAutoFit/>
              </a:bodyPr>
              <a:lstStyle/>
              <a:p>
                <a:pPr algn="just">
                  <a:lnSpc>
                    <a:spcPct val="150000"/>
                  </a:lnSpc>
                  <a:spcBef>
                    <a:spcPts val="300"/>
                  </a:spcBef>
                  <a:spcAft>
                    <a:spcPts val="300"/>
                  </a:spcAft>
                </a:pPr>
                <a:r>
                  <a:rPr lang="vi-VN" sz="4000">
                    <a:ea typeface="Calibri" panose="020F0502020204030204" pitchFamily="34" charset="0"/>
                    <a:cs typeface="Times New Roman" panose="02020603050405020304" pitchFamily="18" charset="0"/>
                  </a:rPr>
                  <a:t>Đo độ cao cột nước còn lại trong </a:t>
                </a:r>
                <a:r>
                  <a:rPr lang="vi-VN" sz="4000">
                    <a:solidFill>
                      <a:prstClr val="black"/>
                    </a:solidFill>
                  </a:rPr>
                  <a:t>chiếc </a:t>
                </a:r>
                <a:r>
                  <a:rPr lang="vi-VN" sz="4000">
                    <a:ea typeface="Calibri" panose="020F0502020204030204" pitchFamily="34" charset="0"/>
                    <a:cs typeface="Times New Roman" panose="02020603050405020304" pitchFamily="18" charset="0"/>
                  </a:rPr>
                  <a:t>cốc, ta thấy độ cao này chỉ bằng </a:t>
                </a:r>
                <a14:m>
                  <m:oMath xmlns:m="http://schemas.openxmlformats.org/officeDocument/2006/math">
                    <m:f>
                      <m:f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i="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4000">
                    <a:effectLst/>
                    <a:ea typeface="Calibri" panose="020F0502020204030204" pitchFamily="34" charset="0"/>
                    <a:cs typeface="Times New Roman" panose="02020603050405020304" pitchFamily="18" charset="0"/>
                  </a:rPr>
                  <a:t> chiều cao của chiếc cốc hình trụ. Từ đó, em hãy dự đoán công thức tính thể tích hình cầu bán kính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𝑅</m:t>
                    </m:r>
                  </m:oMath>
                </a14:m>
                <a:r>
                  <a:rPr lang="vi-VN" sz="4000">
                    <a:effectLst/>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18297" y="3009900"/>
                <a:ext cx="9144000" cy="5094087"/>
              </a:xfrm>
              <a:prstGeom prst="rect">
                <a:avLst/>
              </a:prstGeom>
              <a:blipFill>
                <a:blip r:embed="rId5"/>
                <a:stretch>
                  <a:fillRect l="-2400" r="-2333" b="-2036"/>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002000" y="7928662"/>
            <a:ext cx="1981200" cy="1927198"/>
          </a:xfrm>
          <a:prstGeom prst="rect">
            <a:avLst/>
          </a:prstGeom>
        </p:spPr>
      </p:pic>
    </p:spTree>
    <p:extLst>
      <p:ext uri="{BB962C8B-B14F-4D97-AF65-F5344CB8AC3E}">
        <p14:creationId xmlns:p14="http://schemas.microsoft.com/office/powerpoint/2010/main" val="20423559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12" name="Group 12"/>
          <p:cNvGrpSpPr/>
          <p:nvPr/>
        </p:nvGrpSpPr>
        <p:grpSpPr>
          <a:xfrm rot="16200000">
            <a:off x="9003906" y="660006"/>
            <a:ext cx="280188" cy="18288000"/>
            <a:chOff x="0" y="0"/>
            <a:chExt cx="377600" cy="8594400"/>
          </a:xfrm>
        </p:grpSpPr>
        <p:sp>
          <p:nvSpPr>
            <p:cNvPr id="13" name="Freeform 13"/>
            <p:cNvSpPr/>
            <p:nvPr/>
          </p:nvSpPr>
          <p:spPr>
            <a:xfrm>
              <a:off x="0" y="0"/>
              <a:ext cx="377571" cy="8594344"/>
            </a:xfrm>
            <a:custGeom>
              <a:avLst/>
              <a:gdLst/>
              <a:ahLst/>
              <a:cxnLst/>
              <a:rect l="l" t="t" r="r" b="b"/>
              <a:pathLst>
                <a:path w="377571" h="8594344">
                  <a:moveTo>
                    <a:pt x="377571" y="0"/>
                  </a:moveTo>
                  <a:lnTo>
                    <a:pt x="0" y="0"/>
                  </a:lnTo>
                  <a:lnTo>
                    <a:pt x="0" y="8594344"/>
                  </a:lnTo>
                  <a:lnTo>
                    <a:pt x="377571" y="8594344"/>
                  </a:lnTo>
                  <a:lnTo>
                    <a:pt x="377571" y="0"/>
                  </a:lnTo>
                </a:path>
              </a:pathLst>
            </a:custGeom>
            <a:solidFill>
              <a:srgbClr val="47C0C0"/>
            </a:solidFill>
          </p:spPr>
        </p:sp>
      </p:grpSp>
      <p:pic>
        <p:nvPicPr>
          <p:cNvPr id="7" name="Picture 6"/>
          <p:cNvPicPr>
            <a:picLocks noChangeAspect="1"/>
          </p:cNvPicPr>
          <p:nvPr/>
        </p:nvPicPr>
        <p:blipFill>
          <a:blip r:embed="rId3"/>
          <a:stretch>
            <a:fillRect/>
          </a:stretch>
        </p:blipFill>
        <p:spPr>
          <a:xfrm>
            <a:off x="16002000" y="7928662"/>
            <a:ext cx="1981200" cy="1927198"/>
          </a:xfrm>
          <a:prstGeom prst="rect">
            <a:avLst/>
          </a:prstGeom>
        </p:spPr>
      </p:pic>
      <p:grpSp>
        <p:nvGrpSpPr>
          <p:cNvPr id="21" name="Group 20"/>
          <p:cNvGrpSpPr/>
          <p:nvPr/>
        </p:nvGrpSpPr>
        <p:grpSpPr>
          <a:xfrm flipH="1">
            <a:off x="15601995" y="419100"/>
            <a:ext cx="1866930" cy="1371600"/>
            <a:chOff x="1720676" y="776148"/>
            <a:chExt cx="1693681" cy="831312"/>
          </a:xfrm>
        </p:grpSpPr>
        <p:pic>
          <p:nvPicPr>
            <p:cNvPr id="22" name="Picture 21"/>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3" name="TextBox 22"/>
            <p:cNvSpPr txBox="1"/>
            <p:nvPr/>
          </p:nvSpPr>
          <p:spPr>
            <a:xfrm>
              <a:off x="1893525" y="907867"/>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09600" y="1257300"/>
                <a:ext cx="14401800" cy="8332281"/>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Thể tích của nước trong cốc khi hình cầu trong cốc là: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Thể tích của nước trong cốc khi bỏ hình cầu ra ngoài là: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Th</m:t>
                      </m:r>
                      <m:r>
                        <m:rPr>
                          <m:nor/>
                        </m:rPr>
                        <a:rPr lang="en-US" sz="4000">
                          <a:latin typeface="Arial" panose="020B0604020202020204" pitchFamily="34" charset="0"/>
                          <a:ea typeface="Malgun Gothic" panose="020B0503020000020004" pitchFamily="34" charset="-127"/>
                          <a:cs typeface="Arial" panose="020B0604020202020204" pitchFamily="34" charset="0"/>
                        </a:rPr>
                        <m:t>ể </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í</m:t>
                      </m:r>
                      <m:r>
                        <m:rPr>
                          <m:nor/>
                        </m:rPr>
                        <a:rPr lang="en-US" sz="4000">
                          <a:latin typeface="Arial" panose="020B0604020202020204" pitchFamily="34" charset="0"/>
                          <a:ea typeface="Malgun Gothic" panose="020B0503020000020004" pitchFamily="34" charset="-127"/>
                          <a:cs typeface="Arial" panose="020B0604020202020204" pitchFamily="34" charset="0"/>
                        </a:rPr>
                        <m:t>ch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ủ</m:t>
                      </m:r>
                      <m:r>
                        <m:rPr>
                          <m:nor/>
                        </m:rPr>
                        <a:rPr lang="en-US" sz="4000">
                          <a:latin typeface="Arial" panose="020B0604020202020204" pitchFamily="34" charset="0"/>
                          <a:ea typeface="Malgun Gothic" panose="020B0503020000020004" pitchFamily="34" charset="-127"/>
                          <a:cs typeface="Arial" panose="020B0604020202020204" pitchFamily="34" charset="0"/>
                        </a:rPr>
                        <m: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ì</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ầ</m:t>
                      </m:r>
                      <m:r>
                        <m:rPr>
                          <m:nor/>
                        </m:rPr>
                        <a:rPr lang="en-US" sz="4000">
                          <a:latin typeface="Arial" panose="020B0604020202020204" pitchFamily="34" charset="0"/>
                          <a:ea typeface="Malgun Gothic" panose="020B0503020000020004" pitchFamily="34" charset="-127"/>
                          <a:cs typeface="Arial" panose="020B0604020202020204" pitchFamily="34" charset="0"/>
                        </a:rPr>
                        <m:t>u</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D</m:t>
                      </m:r>
                      <m:r>
                        <m:rPr>
                          <m:nor/>
                        </m:rPr>
                        <a:rPr lang="en-US" sz="4000">
                          <a:latin typeface="Arial" panose="020B0604020202020204" pitchFamily="34" charset="0"/>
                          <a:ea typeface="Malgun Gothic" panose="020B0503020000020004" pitchFamily="34" charset="-127"/>
                          <a:cs typeface="Arial" panose="020B0604020202020204" pitchFamily="34" charset="0"/>
                        </a:rPr>
                        <m:t>ự đ</m:t>
                      </m:r>
                      <m:r>
                        <m:rPr>
                          <m:nor/>
                        </m:rPr>
                        <a:rPr lang="en-US" sz="4000">
                          <a:latin typeface="Arial" panose="020B0604020202020204" pitchFamily="34" charset="0"/>
                          <a:ea typeface="Malgun Gothic" panose="020B0503020000020004" pitchFamily="34" charset="-127"/>
                          <a:cs typeface="Arial" panose="020B0604020202020204" pitchFamily="34" charset="0"/>
                        </a:rPr>
                        <m:t>o</m:t>
                      </m:r>
                      <m:r>
                        <m:rPr>
                          <m:nor/>
                        </m:rPr>
                        <a:rPr lang="en-US" sz="4000">
                          <a:latin typeface="Arial" panose="020B0604020202020204" pitchFamily="34" charset="0"/>
                          <a:ea typeface="Malgun Gothic" panose="020B0503020000020004" pitchFamily="34" charset="-127"/>
                          <a:cs typeface="Arial" panose="020B0604020202020204" pitchFamily="34" charset="0"/>
                        </a:rPr>
                        <m:t>á</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ô</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th</m:t>
                      </m:r>
                      <m:r>
                        <m:rPr>
                          <m:nor/>
                        </m:rPr>
                        <a:rPr lang="en-US" sz="4000">
                          <a:latin typeface="Arial" panose="020B0604020202020204" pitchFamily="34" charset="0"/>
                          <a:ea typeface="Malgun Gothic" panose="020B0503020000020004" pitchFamily="34" charset="-127"/>
                          <a:cs typeface="Arial" panose="020B0604020202020204" pitchFamily="34" charset="0"/>
                        </a:rPr>
                        <m:t>ứ</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í</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th</m:t>
                      </m:r>
                      <m:r>
                        <m:rPr>
                          <m:nor/>
                        </m:rPr>
                        <a:rPr lang="en-US" sz="4000">
                          <a:latin typeface="Arial" panose="020B0604020202020204" pitchFamily="34" charset="0"/>
                          <a:ea typeface="Malgun Gothic" panose="020B0503020000020004" pitchFamily="34" charset="-127"/>
                          <a:cs typeface="Arial" panose="020B0604020202020204" pitchFamily="34" charset="0"/>
                        </a:rPr>
                        <m:t>ể </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í</m:t>
                      </m:r>
                      <m:r>
                        <m:rPr>
                          <m:nor/>
                        </m:rPr>
                        <a:rPr lang="en-US" sz="4000">
                          <a:latin typeface="Arial" panose="020B0604020202020204" pitchFamily="34" charset="0"/>
                          <a:ea typeface="Malgun Gothic" panose="020B0503020000020004" pitchFamily="34" charset="-127"/>
                          <a:cs typeface="Arial" panose="020B0604020202020204" pitchFamily="34" charset="0"/>
                        </a:rPr>
                        <m:t>ch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ì</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ầ</m:t>
                      </m:r>
                      <m:r>
                        <m:rPr>
                          <m:nor/>
                        </m:rPr>
                        <a:rPr lang="en-US" sz="4000">
                          <a:latin typeface="Arial" panose="020B0604020202020204" pitchFamily="34" charset="0"/>
                          <a:ea typeface="Malgun Gothic" panose="020B0503020000020004" pitchFamily="34" charset="-127"/>
                          <a:cs typeface="Arial" panose="020B0604020202020204" pitchFamily="34" charset="0"/>
                        </a:rPr>
                        <m:t>u</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á</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k</m:t>
                      </m:r>
                      <m:r>
                        <m:rPr>
                          <m:nor/>
                        </m:rPr>
                        <a:rPr lang="en-US" sz="4000">
                          <a:latin typeface="Arial" panose="020B0604020202020204" pitchFamily="34" charset="0"/>
                          <a:ea typeface="Malgun Gothic" panose="020B0503020000020004" pitchFamily="34" charset="-127"/>
                          <a:cs typeface="Arial" panose="020B0604020202020204" pitchFamily="34" charset="0"/>
                        </a:rPr>
                        <m:t>í</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b="0" i="0" smtClean="0">
                          <a:latin typeface="Arial" panose="020B0604020202020204" pitchFamily="34" charset="0"/>
                          <a:ea typeface="Malgun Gothic" panose="020B0503020000020004" pitchFamily="34" charset="-127"/>
                          <a:cs typeface="Arial" panose="020B0604020202020204" pitchFamily="34" charset="0"/>
                        </a:rPr>
                        <m:t> </m:t>
                      </m:r>
                      <m:r>
                        <a:rPr lang="en-US" sz="4000" i="1">
                          <a:latin typeface="Cambria Math" panose="02040503050406030204" pitchFamily="18" charset="0"/>
                          <a:ea typeface="Malgun Gothic" panose="020B0503020000020004" pitchFamily="34" charset="-127"/>
                          <a:cs typeface="Times New Roman" panose="02020603050405020304" pitchFamily="18" charset="0"/>
                        </a:rPr>
                        <m:t>𝑅</m:t>
                      </m:r>
                      <m:r>
                        <m:rPr>
                          <m:nor/>
                        </m:rPr>
                        <a:rPr lang="en-US" sz="40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la</m:t>
                      </m:r>
                      <m:r>
                        <m:rPr>
                          <m:nor/>
                        </m:rPr>
                        <a:rPr lang="en-US" sz="4000">
                          <a:latin typeface="Arial" panose="020B0604020202020204" pitchFamily="34" charset="0"/>
                          <a:ea typeface="Malgun Gothic" panose="020B0503020000020004" pitchFamily="34" charset="-127"/>
                          <a:cs typeface="Arial" panose="020B0604020202020204" pitchFamily="34" charset="0"/>
                        </a:rPr>
                        <m:t>̀</m:t>
                      </m:r>
                      <m:r>
                        <m:rPr>
                          <m:nor/>
                        </m:rPr>
                        <a:rPr lang="en-US" sz="4000">
                          <a:latin typeface="Arial" panose="020B0604020202020204" pitchFamily="34" charset="0"/>
                          <a:ea typeface="Malgun Gothic" panose="020B0503020000020004" pitchFamily="34" charset="-127"/>
                          <a:cs typeface="Arial" panose="020B0604020202020204" pitchFamily="34" charset="0"/>
                        </a:rPr>
                        <m:t>:</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257300"/>
                <a:ext cx="14401800" cy="8332281"/>
              </a:xfrm>
              <a:prstGeom prst="rect">
                <a:avLst/>
              </a:prstGeom>
              <a:blipFill>
                <a:blip r:embed="rId6"/>
                <a:stretch>
                  <a:fillRect l="-1481"/>
                </a:stretch>
              </a:blipFill>
            </p:spPr>
            <p:txBody>
              <a:bodyPr/>
              <a:lstStyle/>
              <a:p>
                <a:r>
                  <a:rPr lang="en-US">
                    <a:noFill/>
                  </a:rPr>
                  <a:t> </a:t>
                </a:r>
              </a:p>
            </p:txBody>
          </p:sp>
        </mc:Fallback>
      </mc:AlternateContent>
    </p:spTree>
    <p:extLst>
      <p:ext uri="{BB962C8B-B14F-4D97-AF65-F5344CB8AC3E}">
        <p14:creationId xmlns:p14="http://schemas.microsoft.com/office/powerpoint/2010/main" val="3822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up)">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up)">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4" name="Freeform 4"/>
          <p:cNvSpPr/>
          <p:nvPr/>
        </p:nvSpPr>
        <p:spPr>
          <a:xfrm>
            <a:off x="38750"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rot="5400000">
            <a:off x="3872200" y="-3582350"/>
            <a:ext cx="284400" cy="8001000"/>
            <a:chOff x="0" y="0"/>
            <a:chExt cx="379200" cy="10668000"/>
          </a:xfrm>
        </p:grpSpPr>
        <p:sp>
          <p:nvSpPr>
            <p:cNvPr id="7" name="Freeform 7"/>
            <p:cNvSpPr/>
            <p:nvPr/>
          </p:nvSpPr>
          <p:spPr>
            <a:xfrm>
              <a:off x="0" y="0"/>
              <a:ext cx="379222" cy="10668000"/>
            </a:xfrm>
            <a:custGeom>
              <a:avLst/>
              <a:gdLst/>
              <a:ahLst/>
              <a:cxnLst/>
              <a:rect l="l" t="t" r="r" b="b"/>
              <a:pathLst>
                <a:path w="379222" h="10668000">
                  <a:moveTo>
                    <a:pt x="0" y="0"/>
                  </a:moveTo>
                  <a:lnTo>
                    <a:pt x="379222" y="0"/>
                  </a:lnTo>
                  <a:lnTo>
                    <a:pt x="379222" y="10668000"/>
                  </a:lnTo>
                  <a:lnTo>
                    <a:pt x="0" y="10668000"/>
                  </a:lnTo>
                  <a:lnTo>
                    <a:pt x="0" y="0"/>
                  </a:lnTo>
                </a:path>
              </a:pathLst>
            </a:custGeom>
            <a:solidFill>
              <a:srgbClr val="EFBF60"/>
            </a:solidFill>
          </p:spPr>
        </p:sp>
      </p:grpSp>
      <p:sp>
        <p:nvSpPr>
          <p:cNvPr id="8" name="AutoShape 8"/>
          <p:cNvSpPr/>
          <p:nvPr/>
        </p:nvSpPr>
        <p:spPr>
          <a:xfrm rot="8100000">
            <a:off x="-2657066" y="728469"/>
            <a:ext cx="7071245" cy="0"/>
          </a:xfrm>
          <a:prstGeom prst="line">
            <a:avLst/>
          </a:prstGeom>
          <a:ln w="19050" cap="rnd">
            <a:solidFill>
              <a:srgbClr val="049292"/>
            </a:solidFill>
            <a:prstDash val="solid"/>
            <a:headEnd type="none" w="sm" len="sm"/>
            <a:tailEnd type="none" w="sm" len="sm"/>
          </a:ln>
        </p:spPr>
      </p:sp>
      <p:sp>
        <p:nvSpPr>
          <p:cNvPr id="9" name="AutoShape 9"/>
          <p:cNvSpPr/>
          <p:nvPr/>
        </p:nvSpPr>
        <p:spPr>
          <a:xfrm rot="8100000">
            <a:off x="-2404570" y="1077831"/>
            <a:ext cx="7071245" cy="0"/>
          </a:xfrm>
          <a:prstGeom prst="line">
            <a:avLst/>
          </a:prstGeom>
          <a:ln w="19050" cap="rnd">
            <a:solidFill>
              <a:srgbClr val="049292"/>
            </a:solidFill>
            <a:prstDash val="solid"/>
            <a:headEnd type="none" w="sm" len="sm"/>
            <a:tailEnd type="none" w="sm" len="sm"/>
          </a:ln>
        </p:spPr>
      </p:sp>
      <p:sp>
        <p:nvSpPr>
          <p:cNvPr id="10" name="AutoShape 10"/>
          <p:cNvSpPr/>
          <p:nvPr/>
        </p:nvSpPr>
        <p:spPr>
          <a:xfrm rot="8100000">
            <a:off x="-2152074" y="1427193"/>
            <a:ext cx="7071245" cy="0"/>
          </a:xfrm>
          <a:prstGeom prst="line">
            <a:avLst/>
          </a:prstGeom>
          <a:ln w="19050" cap="rnd">
            <a:solidFill>
              <a:srgbClr val="049292"/>
            </a:solidFill>
            <a:prstDash val="solid"/>
            <a:headEnd type="none" w="sm" len="sm"/>
            <a:tailEnd type="none" w="sm" len="sm"/>
          </a:ln>
        </p:spPr>
      </p:sp>
      <p:sp>
        <p:nvSpPr>
          <p:cNvPr id="11" name="AutoShape 11"/>
          <p:cNvSpPr/>
          <p:nvPr/>
        </p:nvSpPr>
        <p:spPr>
          <a:xfrm rot="8100000">
            <a:off x="-1899577" y="1776555"/>
            <a:ext cx="7071245" cy="0"/>
          </a:xfrm>
          <a:prstGeom prst="line">
            <a:avLst/>
          </a:prstGeom>
          <a:ln w="19050" cap="rnd">
            <a:solidFill>
              <a:srgbClr val="049292"/>
            </a:solidFill>
            <a:prstDash val="solid"/>
            <a:headEnd type="none" w="sm" len="sm"/>
            <a:tailEnd type="none" w="sm" len="sm"/>
          </a:ln>
        </p:spPr>
      </p:sp>
      <p:sp>
        <p:nvSpPr>
          <p:cNvPr id="14" name="AutoShape 14"/>
          <p:cNvSpPr/>
          <p:nvPr/>
        </p:nvSpPr>
        <p:spPr>
          <a:xfrm rot="8100000">
            <a:off x="13014897" y="7962271"/>
            <a:ext cx="7071250" cy="0"/>
          </a:xfrm>
          <a:prstGeom prst="line">
            <a:avLst/>
          </a:prstGeom>
          <a:ln w="19050" cap="rnd">
            <a:solidFill>
              <a:srgbClr val="FFAB40"/>
            </a:solidFill>
            <a:prstDash val="solid"/>
            <a:headEnd type="none" w="sm" len="sm"/>
            <a:tailEnd type="none" w="sm" len="sm"/>
          </a:ln>
        </p:spPr>
      </p:sp>
      <p:sp>
        <p:nvSpPr>
          <p:cNvPr id="15" name="AutoShape 15"/>
          <p:cNvSpPr/>
          <p:nvPr/>
        </p:nvSpPr>
        <p:spPr>
          <a:xfrm rot="8100000">
            <a:off x="13353804" y="8228636"/>
            <a:ext cx="7071250" cy="0"/>
          </a:xfrm>
          <a:prstGeom prst="line">
            <a:avLst/>
          </a:prstGeom>
          <a:ln w="19050" cap="rnd">
            <a:solidFill>
              <a:srgbClr val="FFAB40"/>
            </a:solidFill>
            <a:prstDash val="solid"/>
            <a:headEnd type="none" w="sm" len="sm"/>
            <a:tailEnd type="none" w="sm" len="sm"/>
          </a:ln>
        </p:spPr>
      </p:sp>
      <p:sp>
        <p:nvSpPr>
          <p:cNvPr id="16" name="AutoShape 16"/>
          <p:cNvSpPr/>
          <p:nvPr/>
        </p:nvSpPr>
        <p:spPr>
          <a:xfrm rot="8100000">
            <a:off x="13692711" y="8495000"/>
            <a:ext cx="7071250" cy="0"/>
          </a:xfrm>
          <a:prstGeom prst="line">
            <a:avLst/>
          </a:prstGeom>
          <a:ln w="19050" cap="rnd">
            <a:solidFill>
              <a:srgbClr val="FFAB40"/>
            </a:solidFill>
            <a:prstDash val="solid"/>
            <a:headEnd type="none" w="sm" len="sm"/>
            <a:tailEnd type="none" w="sm" len="sm"/>
          </a:ln>
        </p:spPr>
      </p:sp>
      <p:sp>
        <p:nvSpPr>
          <p:cNvPr id="17" name="AutoShape 17"/>
          <p:cNvSpPr/>
          <p:nvPr/>
        </p:nvSpPr>
        <p:spPr>
          <a:xfrm rot="8100000">
            <a:off x="14031619" y="8761365"/>
            <a:ext cx="7071250" cy="0"/>
          </a:xfrm>
          <a:prstGeom prst="line">
            <a:avLst/>
          </a:prstGeom>
          <a:ln w="19050" cap="rnd">
            <a:solidFill>
              <a:srgbClr val="FFAB40"/>
            </a:solidFill>
            <a:prstDash val="solid"/>
            <a:headEnd type="none" w="sm" len="sm"/>
            <a:tailEnd type="none" w="sm" len="sm"/>
          </a:ln>
        </p:spPr>
      </p:sp>
      <p:sp>
        <p:nvSpPr>
          <p:cNvPr id="28" name="TextBox 27">
            <a:extLst>
              <a:ext uri="{FF2B5EF4-FFF2-40B4-BE49-F238E27FC236}">
                <a16:creationId xmlns:a16="http://schemas.microsoft.com/office/drawing/2014/main" id="{711493CA-7A75-074E-7097-E1E357F2E0AF}"/>
              </a:ext>
            </a:extLst>
          </p:cNvPr>
          <p:cNvSpPr txBox="1"/>
          <p:nvPr/>
        </p:nvSpPr>
        <p:spPr>
          <a:xfrm>
            <a:off x="-9375" y="1257300"/>
            <a:ext cx="1844343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KHUNG KIẾN THỨC</a:t>
            </a:r>
          </a:p>
        </p:txBody>
      </p:sp>
      <p:grpSp>
        <p:nvGrpSpPr>
          <p:cNvPr id="3" name="Group 2"/>
          <p:cNvGrpSpPr/>
          <p:nvPr/>
        </p:nvGrpSpPr>
        <p:grpSpPr>
          <a:xfrm>
            <a:off x="2240041" y="3238500"/>
            <a:ext cx="13869480" cy="6096000"/>
            <a:chOff x="2286000" y="3086100"/>
            <a:chExt cx="13869480" cy="6096000"/>
          </a:xfrm>
        </p:grpSpPr>
        <p:grpSp>
          <p:nvGrpSpPr>
            <p:cNvPr id="18" name="Group 17"/>
            <p:cNvGrpSpPr/>
            <p:nvPr/>
          </p:nvGrpSpPr>
          <p:grpSpPr>
            <a:xfrm>
              <a:off x="2286000" y="3086100"/>
              <a:ext cx="13810124" cy="6019800"/>
              <a:chOff x="2263058" y="2920000"/>
              <a:chExt cx="13810124" cy="6019800"/>
            </a:xfrm>
          </p:grpSpPr>
          <p:sp>
            <p:nvSpPr>
              <p:cNvPr id="13" name="Rounded Rectangle 12"/>
              <p:cNvSpPr/>
              <p:nvPr/>
            </p:nvSpPr>
            <p:spPr>
              <a:xfrm>
                <a:off x="2263058" y="2920000"/>
                <a:ext cx="13810124" cy="6019800"/>
              </a:xfrm>
              <a:prstGeom prst="roundRect">
                <a:avLst/>
              </a:prstGeom>
              <a:solidFill>
                <a:srgbClr val="A1E0D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2" name="Rectangle 31"/>
                  <p:cNvSpPr/>
                  <p:nvPr/>
                </p:nvSpPr>
                <p:spPr>
                  <a:xfrm>
                    <a:off x="2790096" y="3148600"/>
                    <a:ext cx="12756047" cy="5421292"/>
                  </a:xfrm>
                  <a:prstGeom prst="rect">
                    <a:avLst/>
                  </a:prstGeom>
                </p:spPr>
                <p:txBody>
                  <a:bodyPr wrap="square">
                    <a:spAutoFit/>
                  </a:bodyPr>
                  <a:lstStyle/>
                  <a:p>
                    <a:pPr algn="just">
                      <a:lnSpc>
                        <a:spcPct val="165000"/>
                      </a:lnSpc>
                      <a:spcBef>
                        <a:spcPts val="600"/>
                      </a:spcBef>
                      <a:spcAft>
                        <a:spcPts val="600"/>
                      </a:spcAft>
                    </a:pPr>
                    <a:r>
                      <a:rPr lang="vi-VN" sz="4300">
                        <a:ea typeface="Malgun Gothic" panose="020B0503020000020004" pitchFamily="34" charset="-127"/>
                        <a:cs typeface="Times New Roman" panose="02020603050405020304" pitchFamily="18" charset="0"/>
                      </a:rPr>
                      <a:t>Người ta chứng minh được công thức tính diện tích mặt </a:t>
                    </a:r>
                    <a:r>
                      <a:rPr lang="en-US" sz="4300">
                        <a:latin typeface="Arial" panose="020B0604020202020204" pitchFamily="34" charset="0"/>
                        <a:ea typeface="Malgun Gothic" panose="020B0503020000020004" pitchFamily="34" charset="-127"/>
                        <a:cs typeface="Arial" panose="020B0604020202020204" pitchFamily="34" charset="0"/>
                      </a:rPr>
                      <a:t>cầu</a:t>
                    </a:r>
                    <a:r>
                      <a:rPr lang="vi-VN" sz="4300">
                        <a:ea typeface="Malgun Gothic" panose="020B0503020000020004" pitchFamily="34" charset="-127"/>
                        <a:cs typeface="Times New Roman" panose="02020603050405020304" pitchFamily="18" charset="0"/>
                      </a:rPr>
                      <a:t> và thể tích hình cầu có bán kính </a:t>
                    </a:r>
                    <a14:m>
                      <m:oMath xmlns:m="http://schemas.openxmlformats.org/officeDocument/2006/math">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vi-VN" sz="4300">
                        <a:effectLst/>
                        <a:ea typeface="Malgun Gothic" panose="020B0503020000020004" pitchFamily="34" charset="-127"/>
                        <a:cs typeface="Times New Roman" panose="02020603050405020304" pitchFamily="18" charset="0"/>
                      </a:rPr>
                      <a:t> là:</a:t>
                    </a:r>
                    <a:endParaRPr lang="en-US" sz="4300">
                      <a:effectLst/>
                      <a:ea typeface="Calibri" panose="020F0502020204030204" pitchFamily="34" charset="0"/>
                      <a:cs typeface="Times New Roman" panose="02020603050405020304" pitchFamily="18" charset="0"/>
                    </a:endParaRPr>
                  </a:p>
                  <a:p>
                    <a:pPr algn="just">
                      <a:lnSpc>
                        <a:spcPct val="165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4</m:t>
                          </m:r>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𝑉</m:t>
                          </m:r>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 </m:t>
                          </m:r>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vi-VN" sz="43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300">
                      <a:effectLst/>
                      <a:ea typeface="Calibri" panose="020F0502020204030204" pitchFamily="34" charset="0"/>
                      <a:cs typeface="Times New Roman" panose="020206030504050203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790096" y="3148600"/>
                    <a:ext cx="12756047" cy="5421292"/>
                  </a:xfrm>
                  <a:prstGeom prst="rect">
                    <a:avLst/>
                  </a:prstGeom>
                  <a:blipFill>
                    <a:blip r:embed="rId5"/>
                    <a:stretch>
                      <a:fillRect l="-1912" r="-1912"/>
                    </a:stretch>
                  </a:blipFill>
                </p:spPr>
                <p:txBody>
                  <a:bodyPr/>
                  <a:lstStyle/>
                  <a:p>
                    <a:r>
                      <a:rPr lang="en-US">
                        <a:noFill/>
                      </a:rPr>
                      <a:t> </a:t>
                    </a:r>
                  </a:p>
                </p:txBody>
              </p:sp>
            </mc:Fallback>
          </mc:AlternateContent>
        </p:grpSp>
        <p:pic>
          <p:nvPicPr>
            <p:cNvPr id="19" name="Picture 18"/>
            <p:cNvPicPr>
              <a:picLocks noChangeAspect="1"/>
            </p:cNvPicPr>
            <p:nvPr/>
          </p:nvPicPr>
          <p:blipFill>
            <a:blip r:embed="rId6"/>
            <a:stretch>
              <a:fillRect/>
            </a:stretch>
          </p:blipFill>
          <p:spPr>
            <a:xfrm>
              <a:off x="14295359" y="6629736"/>
              <a:ext cx="1860121" cy="2552364"/>
            </a:xfrm>
            <a:prstGeom prst="rect">
              <a:avLst/>
            </a:prstGeom>
          </p:spPr>
        </p:pic>
      </p:grpSp>
    </p:spTree>
    <p:extLst>
      <p:ext uri="{BB962C8B-B14F-4D97-AF65-F5344CB8AC3E}">
        <p14:creationId xmlns:p14="http://schemas.microsoft.com/office/powerpoint/2010/main" val="336746500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15493232" y="7443900"/>
            <a:ext cx="230400" cy="5383200"/>
            <a:chOff x="0" y="0"/>
            <a:chExt cx="307200" cy="7177600"/>
          </a:xfrm>
        </p:grpSpPr>
        <p:sp>
          <p:nvSpPr>
            <p:cNvPr id="4" name="Freeform 4"/>
            <p:cNvSpPr/>
            <p:nvPr/>
          </p:nvSpPr>
          <p:spPr>
            <a:xfrm>
              <a:off x="0" y="0"/>
              <a:ext cx="307213" cy="7177659"/>
            </a:xfrm>
            <a:custGeom>
              <a:avLst/>
              <a:gdLst/>
              <a:ahLst/>
              <a:cxnLst/>
              <a:rect l="l" t="t" r="r" b="b"/>
              <a:pathLst>
                <a:path w="307213" h="7177659">
                  <a:moveTo>
                    <a:pt x="0" y="0"/>
                  </a:moveTo>
                  <a:lnTo>
                    <a:pt x="307213" y="0"/>
                  </a:lnTo>
                  <a:lnTo>
                    <a:pt x="307213" y="7177659"/>
                  </a:lnTo>
                  <a:lnTo>
                    <a:pt x="0" y="7177659"/>
                  </a:lnTo>
                  <a:lnTo>
                    <a:pt x="0" y="0"/>
                  </a:lnTo>
                </a:path>
              </a:pathLst>
            </a:custGeom>
            <a:solidFill>
              <a:srgbClr val="EFBF60"/>
            </a:solidFill>
          </p:spPr>
        </p:sp>
      </p:grpSp>
      <p:sp>
        <p:nvSpPr>
          <p:cNvPr id="22" name="TextBox 21">
            <a:extLst>
              <a:ext uri="{FF2B5EF4-FFF2-40B4-BE49-F238E27FC236}">
                <a16:creationId xmlns:a16="http://schemas.microsoft.com/office/drawing/2014/main" id="{1C0FDDE4-B345-9CEF-46D5-6288E812B092}"/>
              </a:ext>
            </a:extLst>
          </p:cNvPr>
          <p:cNvSpPr txBox="1"/>
          <p:nvPr/>
        </p:nvSpPr>
        <p:spPr>
          <a:xfrm>
            <a:off x="381000" y="334863"/>
            <a:ext cx="17481884" cy="2065437"/>
          </a:xfrm>
          <a:prstGeom prst="rect">
            <a:avLst/>
          </a:prstGeom>
          <a:noFill/>
        </p:spPr>
        <p:txBody>
          <a:bodyPr wrap="square">
            <a:spAutoFit/>
          </a:bodyPr>
          <a:lstStyle/>
          <a:p>
            <a:pPr lvl="0" algn="ctr" defTabSz="1828800">
              <a:lnSpc>
                <a:spcPct val="150000"/>
              </a:lnSpc>
              <a:spcBef>
                <a:spcPts val="300"/>
              </a:spcBef>
              <a:spcAft>
                <a:spcPts val="300"/>
              </a:spcAft>
              <a:buClr>
                <a:srgbClr val="000000"/>
              </a:buClr>
              <a:defRPr/>
            </a:pPr>
            <a:r>
              <a:rPr kumimoji="0" lang="en-US" sz="42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3:</a:t>
            </a:r>
            <a:r>
              <a:rPr kumimoji="0" lang="en-US" sz="42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defTabSz="1828800">
              <a:lnSpc>
                <a:spcPct val="150000"/>
              </a:lnSpc>
              <a:spcBef>
                <a:spcPts val="300"/>
              </a:spcBef>
              <a:spcAft>
                <a:spcPts val="300"/>
              </a:spcAft>
              <a:buClr>
                <a:srgbClr val="000000"/>
              </a:buClr>
              <a:defRPr/>
            </a:pPr>
            <a:r>
              <a:rPr lang="vi-VN" sz="4200" kern="0">
                <a:solidFill>
                  <a:srgbClr val="000000"/>
                </a:solidFill>
                <a:latin typeface="Arial"/>
                <a:cs typeface="Arial"/>
                <a:sym typeface="Arial"/>
              </a:rPr>
              <a:t>Tính diện tích mặt cầu và thể tích hình cầu có bán kính bằng 10 cm.</a:t>
            </a:r>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p:grpSp>
        <p:nvGrpSpPr>
          <p:cNvPr id="23" name="Group 22"/>
          <p:cNvGrpSpPr/>
          <p:nvPr/>
        </p:nvGrpSpPr>
        <p:grpSpPr>
          <a:xfrm>
            <a:off x="7723276" y="2748698"/>
            <a:ext cx="2797331" cy="1404202"/>
            <a:chOff x="859666" y="676025"/>
            <a:chExt cx="3432866" cy="1051118"/>
          </a:xfrm>
        </p:grpSpPr>
        <p:pic>
          <p:nvPicPr>
            <p:cNvPr id="24" name="Picture 23"/>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59152"/>
              <a:ext cx="3432866" cy="55292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6" name="Rectangle 25"/>
              <p:cNvSpPr/>
              <p:nvPr/>
            </p:nvSpPr>
            <p:spPr>
              <a:xfrm>
                <a:off x="1066800" y="4581133"/>
                <a:ext cx="16002000" cy="4905767"/>
              </a:xfrm>
              <a:prstGeom prst="rect">
                <a:avLst/>
              </a:prstGeom>
            </p:spPr>
            <p:txBody>
              <a:bodyPr wrap="square">
                <a:spAutoFit/>
              </a:bodyPr>
              <a:lstStyle/>
              <a:p>
                <a:pPr lvl="0" algn="just">
                  <a:lnSpc>
                    <a:spcPct val="150000"/>
                  </a:lnSpc>
                </a:pPr>
                <a:r>
                  <a:rPr lang="vi-VN" sz="4200">
                    <a:solidFill>
                      <a:prstClr val="black"/>
                    </a:solidFill>
                    <a:cs typeface="Arial" panose="020B0604020202020204" pitchFamily="34" charset="0"/>
                  </a:rPr>
                  <a:t>Diện tích mặt cầu là: </a:t>
                </a:r>
                <a:endParaRPr lang="en-US" sz="4200">
                  <a:solidFill>
                    <a:prstClr val="black"/>
                  </a:solidFill>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𝑆</m:t>
                      </m:r>
                      <m:r>
                        <a:rPr lang="vi-VN" sz="4200" i="1" smtClean="0">
                          <a:solidFill>
                            <a:prstClr val="black"/>
                          </a:solidFill>
                          <a:latin typeface="Cambria Math" panose="02040503050406030204" pitchFamily="18" charset="0"/>
                          <a:cs typeface="Arial" panose="020B0604020202020204" pitchFamily="34" charset="0"/>
                        </a:rPr>
                        <m:t> = </m:t>
                      </m:r>
                      <m:r>
                        <a:rPr lang="vi-VN" sz="4200" i="1">
                          <a:solidFill>
                            <a:prstClr val="black"/>
                          </a:solidFill>
                          <a:latin typeface="Cambria Math" panose="02040503050406030204" pitchFamily="18" charset="0"/>
                          <a:cs typeface="Arial" panose="020B0604020202020204" pitchFamily="34" charset="0"/>
                        </a:rPr>
                        <m:t>4</m:t>
                      </m:r>
                      <m:r>
                        <a:rPr lang="vi-VN" sz="4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sSup>
                        <m:sSupPr>
                          <m:ctrlPr>
                            <a:rPr lang="vi-VN" sz="4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𝑅</m:t>
                          </m:r>
                        </m:e>
                        <m:sup>
                          <m:r>
                            <a:rPr lang="en-US" sz="4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sup>
                      </m:sSup>
                      <m:r>
                        <a:rPr lang="vi-VN" sz="4200" i="1">
                          <a:solidFill>
                            <a:prstClr val="black"/>
                          </a:solidFill>
                          <a:latin typeface="Cambria Math" panose="02040503050406030204" pitchFamily="18" charset="0"/>
                          <a:cs typeface="Arial" panose="020B0604020202020204" pitchFamily="34" charset="0"/>
                        </a:rPr>
                        <m:t>= </m:t>
                      </m:r>
                      <m:r>
                        <a:rPr lang="vi-VN" sz="4200" i="1">
                          <a:solidFill>
                            <a:prstClr val="black"/>
                          </a:solidFill>
                          <a:latin typeface="Cambria Math" panose="02040503050406030204" pitchFamily="18" charset="0"/>
                          <a:cs typeface="Arial" panose="020B0604020202020204" pitchFamily="34" charset="0"/>
                        </a:rPr>
                        <m:t>4</m:t>
                      </m:r>
                      <m:r>
                        <a:rPr lang="vi-VN" sz="4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200" i="1">
                          <a:solidFill>
                            <a:prstClr val="black"/>
                          </a:solidFill>
                          <a:latin typeface="Cambria Math" panose="02040503050406030204" pitchFamily="18" charset="0"/>
                          <a:cs typeface="Arial" panose="020B0604020202020204" pitchFamily="34" charset="0"/>
                        </a:rPr>
                        <m:t>·</m:t>
                      </m:r>
                      <m:sSup>
                        <m:sSupPr>
                          <m:ctrlPr>
                            <a:rPr lang="vi-VN" sz="4200" i="1" smtClean="0">
                              <a:solidFill>
                                <a:prstClr val="black"/>
                              </a:solidFill>
                              <a:latin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10</m:t>
                          </m:r>
                        </m:e>
                        <m:sup>
                          <m:r>
                            <a:rPr lang="en-US" sz="4200" b="0" i="1" smtClean="0">
                              <a:solidFill>
                                <a:prstClr val="black"/>
                              </a:solidFill>
                              <a:latin typeface="Cambria Math" panose="02040503050406030204" pitchFamily="18" charset="0"/>
                              <a:cs typeface="Arial" panose="020B0604020202020204" pitchFamily="34" charset="0"/>
                            </a:rPr>
                            <m:t>2</m:t>
                          </m:r>
                        </m:sup>
                      </m:sSup>
                      <m:r>
                        <a:rPr lang="vi-VN" sz="4200" i="1">
                          <a:solidFill>
                            <a:prstClr val="black"/>
                          </a:solidFill>
                          <a:latin typeface="Cambria Math" panose="02040503050406030204" pitchFamily="18" charset="0"/>
                          <a:cs typeface="Arial" panose="020B0604020202020204" pitchFamily="34" charset="0"/>
                        </a:rPr>
                        <m:t>=</m:t>
                      </m:r>
                      <m:r>
                        <a:rPr lang="vi-VN" sz="4200" i="1">
                          <a:solidFill>
                            <a:prstClr val="black"/>
                          </a:solidFill>
                          <a:latin typeface="Cambria Math" panose="02040503050406030204" pitchFamily="18" charset="0"/>
                          <a:cs typeface="Arial" panose="020B0604020202020204" pitchFamily="34" charset="0"/>
                        </a:rPr>
                        <m:t>400</m:t>
                      </m:r>
                      <m:r>
                        <a:rPr lang="vi-VN" sz="4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200" i="1">
                          <a:solidFill>
                            <a:prstClr val="black"/>
                          </a:solidFill>
                          <a:latin typeface="Cambria Math" panose="02040503050406030204" pitchFamily="18" charset="0"/>
                          <a:cs typeface="Arial" panose="020B0604020202020204" pitchFamily="34" charset="0"/>
                        </a:rPr>
                        <m:t> (</m:t>
                      </m:r>
                      <m:sSup>
                        <m:sSupPr>
                          <m:ctrlPr>
                            <a:rPr lang="vi-VN" sz="4200" i="1" smtClean="0">
                              <a:solidFill>
                                <a:prstClr val="black"/>
                              </a:solidFill>
                              <a:latin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𝑐𝑚</m:t>
                          </m:r>
                        </m:e>
                        <m:sup>
                          <m:r>
                            <a:rPr lang="en-US" sz="4200" b="0" i="1" smtClean="0">
                              <a:solidFill>
                                <a:prstClr val="black"/>
                              </a:solidFill>
                              <a:latin typeface="Cambria Math" panose="02040503050406030204" pitchFamily="18" charset="0"/>
                              <a:cs typeface="Arial" panose="020B0604020202020204" pitchFamily="34" charset="0"/>
                            </a:rPr>
                            <m:t>2</m:t>
                          </m:r>
                        </m:sup>
                      </m:sSup>
                      <m:r>
                        <a:rPr lang="vi-VN" sz="4200" i="1" smtClean="0">
                          <a:solidFill>
                            <a:prstClr val="black"/>
                          </a:solidFill>
                          <a:latin typeface="Cambria Math" panose="02040503050406030204" pitchFamily="18" charset="0"/>
                          <a:cs typeface="Arial" panose="020B0604020202020204" pitchFamily="34" charset="0"/>
                        </a:rPr>
                        <m:t>).</m:t>
                      </m:r>
                    </m:oMath>
                  </m:oMathPara>
                </a14:m>
                <a:endParaRPr lang="en-US" sz="4200">
                  <a:solidFill>
                    <a:prstClr val="black"/>
                  </a:solidFill>
                  <a:cs typeface="Arial" panose="020B0604020202020204" pitchFamily="34" charset="0"/>
                </a:endParaRPr>
              </a:p>
              <a:p>
                <a:pPr lvl="0" algn="just">
                  <a:lnSpc>
                    <a:spcPct val="150000"/>
                  </a:lnSpc>
                </a:pPr>
                <a:r>
                  <a:rPr lang="vi-VN" sz="4200">
                    <a:solidFill>
                      <a:prstClr val="black"/>
                    </a:solidFill>
                    <a:cs typeface="Arial" panose="020B0604020202020204" pitchFamily="34" charset="0"/>
                  </a:rPr>
                  <a:t>Thể tích hình cầu là: </a:t>
                </a:r>
                <a:endParaRPr lang="en-US" sz="4200">
                  <a:solidFill>
                    <a:prstClr val="black"/>
                  </a:solidFill>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𝑉</m:t>
                      </m:r>
                      <m:r>
                        <a:rPr lang="vi-VN" sz="4200" i="1">
                          <a:solidFill>
                            <a:prstClr val="black"/>
                          </a:solidFill>
                          <a:latin typeface="Cambria Math" panose="02040503050406030204" pitchFamily="18" charset="0"/>
                          <a:cs typeface="Arial" panose="020B0604020202020204" pitchFamily="34" charset="0"/>
                        </a:rPr>
                        <m:t>=</m:t>
                      </m:r>
                      <m:f>
                        <m:fPr>
                          <m:ctrlPr>
                            <a:rPr lang="vi-VN" sz="4200" i="1" smtClean="0">
                              <a:solidFill>
                                <a:prstClr val="black"/>
                              </a:solidFill>
                              <a:latin typeface="Cambria Math" panose="02040503050406030204" pitchFamily="18" charset="0"/>
                              <a:cs typeface="Arial" panose="020B0604020202020204" pitchFamily="34" charset="0"/>
                            </a:rPr>
                          </m:ctrlPr>
                        </m:fPr>
                        <m:num>
                          <m:r>
                            <a:rPr lang="en-US" sz="4200" b="0" i="1" smtClean="0">
                              <a:solidFill>
                                <a:prstClr val="black"/>
                              </a:solidFill>
                              <a:latin typeface="Cambria Math" panose="02040503050406030204" pitchFamily="18" charset="0"/>
                              <a:cs typeface="Arial" panose="020B0604020202020204" pitchFamily="34" charset="0"/>
                            </a:rPr>
                            <m:t>4</m:t>
                          </m:r>
                        </m:num>
                        <m:den>
                          <m:r>
                            <a:rPr lang="en-US" sz="4200" b="0" i="1" smtClean="0">
                              <a:solidFill>
                                <a:prstClr val="black"/>
                              </a:solidFill>
                              <a:latin typeface="Cambria Math" panose="02040503050406030204" pitchFamily="18" charset="0"/>
                              <a:cs typeface="Arial" panose="020B0604020202020204" pitchFamily="34" charset="0"/>
                            </a:rPr>
                            <m:t>3</m:t>
                          </m:r>
                        </m:den>
                      </m:f>
                      <m:r>
                        <a:rPr lang="vi-VN" sz="42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sSup>
                        <m:sSupPr>
                          <m:ctrlPr>
                            <a:rPr lang="vi-VN" sz="42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𝑅</m:t>
                          </m:r>
                        </m:e>
                        <m:sup>
                          <m:r>
                            <a:rPr lang="en-US" sz="4200" b="0" i="1" smtClean="0">
                              <a:solidFill>
                                <a:prstClr val="black"/>
                              </a:solidFill>
                              <a:latin typeface="Cambria Math" panose="02040503050406030204" pitchFamily="18" charset="0"/>
                              <a:cs typeface="Arial" panose="020B0604020202020204" pitchFamily="34" charset="0"/>
                            </a:rPr>
                            <m:t>3</m:t>
                          </m:r>
                        </m:sup>
                      </m:sSup>
                      <m:r>
                        <a:rPr lang="vi-VN" sz="4200" i="1">
                          <a:solidFill>
                            <a:prstClr val="black"/>
                          </a:solidFill>
                          <a:latin typeface="Cambria Math" panose="02040503050406030204" pitchFamily="18" charset="0"/>
                          <a:cs typeface="Arial" panose="020B0604020202020204" pitchFamily="34" charset="0"/>
                        </a:rPr>
                        <m:t>=</m:t>
                      </m:r>
                      <m:f>
                        <m:fPr>
                          <m:ctrlPr>
                            <a:rPr lang="vi-VN" sz="4200" i="1">
                              <a:solidFill>
                                <a:prstClr val="black"/>
                              </a:solidFill>
                              <a:latin typeface="Cambria Math" panose="02040503050406030204" pitchFamily="18" charset="0"/>
                              <a:cs typeface="Arial" panose="020B0604020202020204" pitchFamily="34" charset="0"/>
                            </a:rPr>
                          </m:ctrlPr>
                        </m:fPr>
                        <m:num>
                          <m:r>
                            <a:rPr lang="en-US" sz="4200" i="1">
                              <a:solidFill>
                                <a:prstClr val="black"/>
                              </a:solidFill>
                              <a:latin typeface="Cambria Math" panose="02040503050406030204" pitchFamily="18" charset="0"/>
                              <a:cs typeface="Arial" panose="020B0604020202020204" pitchFamily="34" charset="0"/>
                            </a:rPr>
                            <m:t>4</m:t>
                          </m:r>
                        </m:num>
                        <m:den>
                          <m:r>
                            <a:rPr lang="en-US" sz="4200" i="1">
                              <a:solidFill>
                                <a:prstClr val="black"/>
                              </a:solidFill>
                              <a:latin typeface="Cambria Math" panose="02040503050406030204" pitchFamily="18" charset="0"/>
                              <a:cs typeface="Arial" panose="020B0604020202020204" pitchFamily="34" charset="0"/>
                            </a:rPr>
                            <m:t>3</m:t>
                          </m:r>
                        </m:den>
                      </m:f>
                      <m:r>
                        <a:rPr lang="vi-VN" sz="42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200" i="1">
                          <a:solidFill>
                            <a:prstClr val="black"/>
                          </a:solidFill>
                          <a:latin typeface="Cambria Math" panose="02040503050406030204" pitchFamily="18" charset="0"/>
                          <a:cs typeface="Arial" panose="020B0604020202020204" pitchFamily="34" charset="0"/>
                        </a:rPr>
                        <m:t>·</m:t>
                      </m:r>
                      <m:sSup>
                        <m:sSupPr>
                          <m:ctrlPr>
                            <a:rPr lang="vi-VN" sz="4200" i="1">
                              <a:solidFill>
                                <a:prstClr val="black"/>
                              </a:solidFill>
                              <a:latin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10</m:t>
                          </m:r>
                        </m:e>
                        <m:sup>
                          <m:r>
                            <a:rPr lang="en-US" sz="4200" b="0" i="1" smtClean="0">
                              <a:solidFill>
                                <a:prstClr val="black"/>
                              </a:solidFill>
                              <a:latin typeface="Cambria Math" panose="02040503050406030204" pitchFamily="18" charset="0"/>
                              <a:cs typeface="Arial" panose="020B0604020202020204" pitchFamily="34" charset="0"/>
                            </a:rPr>
                            <m:t>3</m:t>
                          </m:r>
                        </m:sup>
                      </m:sSup>
                      <m:r>
                        <a:rPr lang="vi-VN" sz="4200" i="1">
                          <a:solidFill>
                            <a:prstClr val="black"/>
                          </a:solidFill>
                          <a:latin typeface="Cambria Math" panose="02040503050406030204" pitchFamily="18" charset="0"/>
                          <a:cs typeface="Arial" panose="020B0604020202020204" pitchFamily="34" charset="0"/>
                        </a:rPr>
                        <m:t>=</m:t>
                      </m:r>
                      <m:f>
                        <m:fPr>
                          <m:ctrlPr>
                            <a:rPr lang="vi-VN" sz="4200" i="1" smtClean="0">
                              <a:solidFill>
                                <a:prstClr val="black"/>
                              </a:solidFill>
                              <a:latin typeface="Cambria Math" panose="02040503050406030204" pitchFamily="18" charset="0"/>
                              <a:cs typeface="Arial" panose="020B0604020202020204" pitchFamily="34" charset="0"/>
                            </a:rPr>
                          </m:ctrlPr>
                        </m:fPr>
                        <m:num>
                          <m:r>
                            <a:rPr lang="vi-VN" sz="4200" i="1">
                              <a:solidFill>
                                <a:prstClr val="black"/>
                              </a:solidFill>
                              <a:latin typeface="Cambria Math" panose="02040503050406030204" pitchFamily="18" charset="0"/>
                              <a:cs typeface="Arial" panose="020B0604020202020204" pitchFamily="34" charset="0"/>
                            </a:rPr>
                            <m:t>400</m:t>
                          </m:r>
                          <m:r>
                            <a:rPr lang="en-US" sz="4200" b="0" i="1" smtClean="0">
                              <a:solidFill>
                                <a:prstClr val="black"/>
                              </a:solidFill>
                              <a:latin typeface="Cambria Math" panose="02040503050406030204" pitchFamily="18" charset="0"/>
                              <a:cs typeface="Arial" panose="020B0604020202020204" pitchFamily="34" charset="0"/>
                            </a:rPr>
                            <m:t>0</m:t>
                          </m:r>
                          <m:r>
                            <a:rPr lang="vi-VN" sz="42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200" b="0" i="1" smtClean="0">
                              <a:solidFill>
                                <a:prstClr val="black"/>
                              </a:solidFill>
                              <a:latin typeface="Cambria Math" panose="02040503050406030204" pitchFamily="18" charset="0"/>
                              <a:cs typeface="Arial" panose="020B0604020202020204" pitchFamily="34" charset="0"/>
                            </a:rPr>
                            <m:t>3</m:t>
                          </m:r>
                        </m:den>
                      </m:f>
                      <m:r>
                        <a:rPr lang="vi-VN" sz="4200" i="1">
                          <a:solidFill>
                            <a:prstClr val="black"/>
                          </a:solidFill>
                          <a:latin typeface="Cambria Math" panose="02040503050406030204" pitchFamily="18" charset="0"/>
                          <a:cs typeface="Arial" panose="020B0604020202020204" pitchFamily="34" charset="0"/>
                        </a:rPr>
                        <m:t> (</m:t>
                      </m:r>
                      <m:sSup>
                        <m:sSupPr>
                          <m:ctrlPr>
                            <a:rPr lang="vi-VN" sz="4200" i="1">
                              <a:solidFill>
                                <a:prstClr val="black"/>
                              </a:solidFill>
                              <a:latin typeface="Cambria Math" panose="02040503050406030204" pitchFamily="18" charset="0"/>
                              <a:cs typeface="Arial" panose="020B0604020202020204" pitchFamily="34" charset="0"/>
                            </a:rPr>
                          </m:ctrlPr>
                        </m:sSupPr>
                        <m:e>
                          <m:r>
                            <a:rPr lang="vi-VN" sz="4200" i="1">
                              <a:solidFill>
                                <a:prstClr val="black"/>
                              </a:solidFill>
                              <a:latin typeface="Cambria Math" panose="02040503050406030204" pitchFamily="18" charset="0"/>
                              <a:cs typeface="Arial" panose="020B0604020202020204" pitchFamily="34" charset="0"/>
                            </a:rPr>
                            <m:t>𝑐𝑚</m:t>
                          </m:r>
                        </m:e>
                        <m:sup>
                          <m:r>
                            <a:rPr lang="en-US" sz="4200" b="0" i="1" smtClean="0">
                              <a:solidFill>
                                <a:prstClr val="black"/>
                              </a:solidFill>
                              <a:latin typeface="Cambria Math" panose="02040503050406030204" pitchFamily="18" charset="0"/>
                              <a:cs typeface="Arial" panose="020B0604020202020204" pitchFamily="34" charset="0"/>
                            </a:rPr>
                            <m:t>3</m:t>
                          </m:r>
                        </m:sup>
                      </m:sSup>
                      <m:r>
                        <a:rPr lang="vi-VN" sz="4200" i="1">
                          <a:solidFill>
                            <a:prstClr val="black"/>
                          </a:solidFill>
                          <a:latin typeface="Cambria Math" panose="02040503050406030204" pitchFamily="18" charset="0"/>
                          <a:cs typeface="Arial" panose="020B0604020202020204" pitchFamily="34" charset="0"/>
                        </a:rPr>
                        <m:t>).</m:t>
                      </m:r>
                    </m:oMath>
                  </m:oMathPara>
                </a14:m>
                <a:endParaRPr lang="en-US" sz="4200">
                  <a:solidFill>
                    <a:prstClr val="black"/>
                  </a:solidFill>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66800" y="4581133"/>
                <a:ext cx="16002000" cy="4905767"/>
              </a:xfrm>
              <a:prstGeom prst="rect">
                <a:avLst/>
              </a:prstGeom>
              <a:blipFill>
                <a:blip r:embed="rId5"/>
                <a:stretch>
                  <a:fillRect l="-1448"/>
                </a:stretch>
              </a:blipFill>
            </p:spPr>
            <p:txBody>
              <a:bodyPr/>
              <a:lstStyle/>
              <a:p>
                <a:r>
                  <a:rPr lang="en-US">
                    <a:noFill/>
                  </a:rPr>
                  <a:t> </a:t>
                </a:r>
              </a:p>
            </p:txBody>
          </p:sp>
        </mc:Fallback>
      </mc:AlternateContent>
      <p:sp>
        <p:nvSpPr>
          <p:cNvPr id="10" name="Freeform 3"/>
          <p:cNvSpPr/>
          <p:nvPr/>
        </p:nvSpPr>
        <p:spPr>
          <a:xfrm>
            <a:off x="15240000" y="7311453"/>
            <a:ext cx="2819400" cy="2861247"/>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243596049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1" dur="500"/>
                                        <p:tgtEl>
                                          <p:spTgt spid="2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4" dur="500"/>
                                        <p:tgtEl>
                                          <p:spTgt spid="2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9" dur="500"/>
                                        <p:tgtEl>
                                          <p:spTgt spid="26">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4" name="Rectangle 33"/>
          <p:cNvSpPr/>
          <p:nvPr/>
        </p:nvSpPr>
        <p:spPr>
          <a:xfrm>
            <a:off x="0" y="0"/>
            <a:ext cx="18288000" cy="2171700"/>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914400" y="472470"/>
            <a:ext cx="16535400" cy="784830"/>
          </a:xfrm>
          <a:prstGeom prst="rect">
            <a:avLst/>
          </a:prstGeom>
        </p:spPr>
        <p:txBody>
          <a:bodyPr wrap="square">
            <a:spAutoFit/>
          </a:bodyPr>
          <a:lstStyle/>
          <a:p>
            <a:pPr lvl="0" algn="ctr"/>
            <a:r>
              <a:rPr lang="vi-VN" sz="4500" b="1">
                <a:solidFill>
                  <a:srgbClr val="C00000"/>
                </a:solidFill>
                <a:ea typeface="Times New Roman" panose="02020603050405020304" pitchFamily="18" charset="0"/>
                <a:cs typeface="Arial" panose="020B0604020202020204" pitchFamily="34" charset="0"/>
              </a:rPr>
              <a:t>Vận dụng 1.</a:t>
            </a:r>
            <a:r>
              <a:rPr lang="en-US" sz="4500" b="1">
                <a:solidFill>
                  <a:srgbClr val="C00000"/>
                </a:solidFill>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Em hãy trả lời câu hỏi của tình huống mở đầu.</a:t>
            </a:r>
          </a:p>
        </p:txBody>
      </p:sp>
      <p:grpSp>
        <p:nvGrpSpPr>
          <p:cNvPr id="40" name="Group 39"/>
          <p:cNvGrpSpPr/>
          <p:nvPr/>
        </p:nvGrpSpPr>
        <p:grpSpPr>
          <a:xfrm>
            <a:off x="7791450" y="1562100"/>
            <a:ext cx="2781300" cy="1339516"/>
            <a:chOff x="859666" y="676025"/>
            <a:chExt cx="3432866" cy="1051118"/>
          </a:xfrm>
        </p:grpSpPr>
        <p:pic>
          <p:nvPicPr>
            <p:cNvPr id="41" name="Picture 40"/>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42" name="TextBox 41"/>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4" name="Rectangle 43"/>
              <p:cNvSpPr/>
              <p:nvPr/>
            </p:nvSpPr>
            <p:spPr>
              <a:xfrm>
                <a:off x="6430506" y="2552700"/>
                <a:ext cx="11357811" cy="7444026"/>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Malgun Gothic" panose="020B0503020000020004" pitchFamily="34" charset="-127"/>
                          <a:cs typeface="Arial" panose="020B0604020202020204" pitchFamily="34" charset="0"/>
                        </a:rPr>
                        <m:t>B</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á</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k</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í</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qu</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ả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b</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ó</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ng</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l</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=11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Thể tích quả bóng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11</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5324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Vậy khi bơm căng quả bóng thì thể tích quả bóng</a:t>
                </a: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ằ</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5324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d>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430506" y="2552700"/>
                <a:ext cx="11357811" cy="7444026"/>
              </a:xfrm>
              <a:prstGeom prst="rect">
                <a:avLst/>
              </a:prstGeom>
              <a:blipFill>
                <a:blip r:embed="rId5"/>
                <a:stretch>
                  <a:fillRect l="-1932" r="-1396"/>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390900"/>
            <a:ext cx="4982706" cy="5867400"/>
          </a:xfrm>
          <a:prstGeom prst="rect">
            <a:avLst/>
          </a:prstGeom>
        </p:spPr>
      </p:pic>
      <p:pic>
        <p:nvPicPr>
          <p:cNvPr id="3" name="Picture 2"/>
          <p:cNvPicPr>
            <a:picLocks noChangeAspect="1"/>
          </p:cNvPicPr>
          <p:nvPr/>
        </p:nvPicPr>
        <p:blipFill>
          <a:blip r:embed="rId7"/>
          <a:stretch>
            <a:fillRect/>
          </a:stretch>
        </p:blipFill>
        <p:spPr>
          <a:xfrm>
            <a:off x="15544800" y="9196509"/>
            <a:ext cx="2167317" cy="2167317"/>
          </a:xfrm>
          <a:prstGeom prst="rect">
            <a:avLst/>
          </a:prstGeom>
        </p:spPr>
      </p:pic>
    </p:spTree>
    <p:extLst>
      <p:ext uri="{BB962C8B-B14F-4D97-AF65-F5344CB8AC3E}">
        <p14:creationId xmlns:p14="http://schemas.microsoft.com/office/powerpoint/2010/main" val="25665614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xEl>
                                              <p:pRg st="0" end="0"/>
                                            </p:txEl>
                                          </p:spTgt>
                                        </p:tgtEl>
                                        <p:attrNameLst>
                                          <p:attrName>style.visibility</p:attrName>
                                        </p:attrNameLst>
                                      </p:cBhvr>
                                      <p:to>
                                        <p:strVal val="visible"/>
                                      </p:to>
                                    </p:set>
                                    <p:animEffect transition="in" filter="wipe(up)">
                                      <p:cBhvr>
                                        <p:cTn id="24" dur="500"/>
                                        <p:tgtEl>
                                          <p:spTgt spid="4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xEl>
                                              <p:pRg st="1" end="1"/>
                                            </p:txEl>
                                          </p:spTgt>
                                        </p:tgtEl>
                                        <p:attrNameLst>
                                          <p:attrName>style.visibility</p:attrName>
                                        </p:attrNameLst>
                                      </p:cBhvr>
                                      <p:to>
                                        <p:strVal val="visible"/>
                                      </p:to>
                                    </p:set>
                                    <p:animEffect transition="in" filter="wipe(up)">
                                      <p:cBhvr>
                                        <p:cTn id="29" dur="500"/>
                                        <p:tgtEl>
                                          <p:spTgt spid="44">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44">
                                            <p:txEl>
                                              <p:pRg st="2" end="2"/>
                                            </p:txEl>
                                          </p:spTgt>
                                        </p:tgtEl>
                                        <p:attrNameLst>
                                          <p:attrName>style.visibility</p:attrName>
                                        </p:attrNameLst>
                                      </p:cBhvr>
                                      <p:to>
                                        <p:strVal val="visible"/>
                                      </p:to>
                                    </p:set>
                                    <p:animEffect transition="in" filter="wipe(up)">
                                      <p:cBhvr>
                                        <p:cTn id="32" dur="500"/>
                                        <p:tgtEl>
                                          <p:spTgt spid="4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4">
                                            <p:txEl>
                                              <p:pRg st="3" end="3"/>
                                            </p:txEl>
                                          </p:spTgt>
                                        </p:tgtEl>
                                        <p:attrNameLst>
                                          <p:attrName>style.visibility</p:attrName>
                                        </p:attrNameLst>
                                      </p:cBhvr>
                                      <p:to>
                                        <p:strVal val="visible"/>
                                      </p:to>
                                    </p:set>
                                    <p:animEffect transition="in" filter="wipe(up)">
                                      <p:cBhvr>
                                        <p:cTn id="37" dur="500"/>
                                        <p:tgtEl>
                                          <p:spTgt spid="44">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44">
                                            <p:txEl>
                                              <p:pRg st="4" end="4"/>
                                            </p:txEl>
                                          </p:spTgt>
                                        </p:tgtEl>
                                        <p:attrNameLst>
                                          <p:attrName>style.visibility</p:attrName>
                                        </p:attrNameLst>
                                      </p:cBhvr>
                                      <p:to>
                                        <p:strVal val="visible"/>
                                      </p:to>
                                    </p:set>
                                    <p:animEffect transition="in" filter="wipe(up)">
                                      <p:cBhvr>
                                        <p:cTn id="40"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2" name="Freeform 2"/>
          <p:cNvSpPr/>
          <p:nvPr/>
        </p:nvSpPr>
        <p:spPr>
          <a:xfrm>
            <a:off x="-1674394" y="-38100"/>
            <a:ext cx="21636840"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17782350" y="6239350"/>
            <a:ext cx="283200" cy="4146600"/>
            <a:chOff x="0" y="0"/>
            <a:chExt cx="377600" cy="5528800"/>
          </a:xfrm>
        </p:grpSpPr>
        <p:sp>
          <p:nvSpPr>
            <p:cNvPr id="9" name="Freeform 9"/>
            <p:cNvSpPr/>
            <p:nvPr/>
          </p:nvSpPr>
          <p:spPr>
            <a:xfrm>
              <a:off x="0" y="0"/>
              <a:ext cx="377571" cy="5528818"/>
            </a:xfrm>
            <a:custGeom>
              <a:avLst/>
              <a:gdLst/>
              <a:ahLst/>
              <a:cxnLst/>
              <a:rect l="l" t="t" r="r" b="b"/>
              <a:pathLst>
                <a:path w="377571" h="5528818">
                  <a:moveTo>
                    <a:pt x="377571" y="0"/>
                  </a:moveTo>
                  <a:lnTo>
                    <a:pt x="0" y="0"/>
                  </a:lnTo>
                  <a:lnTo>
                    <a:pt x="0" y="5528818"/>
                  </a:lnTo>
                  <a:lnTo>
                    <a:pt x="377571" y="5528818"/>
                  </a:lnTo>
                  <a:lnTo>
                    <a:pt x="377571" y="0"/>
                  </a:lnTo>
                </a:path>
              </a:pathLst>
            </a:custGeom>
            <a:solidFill>
              <a:srgbClr val="47C0C0"/>
            </a:solidFill>
          </p:spPr>
        </p:sp>
      </p:grpSp>
      <p:grpSp>
        <p:nvGrpSpPr>
          <p:cNvPr id="14" name="Group 13"/>
          <p:cNvGrpSpPr/>
          <p:nvPr/>
        </p:nvGrpSpPr>
        <p:grpSpPr>
          <a:xfrm>
            <a:off x="0" y="607200"/>
            <a:ext cx="18288000" cy="1183500"/>
            <a:chOff x="1809400" y="674800"/>
            <a:chExt cx="15473100" cy="1183500"/>
          </a:xfrm>
          <a:solidFill>
            <a:srgbClr val="FFFF00"/>
          </a:solidFill>
        </p:grpSpPr>
        <p:grpSp>
          <p:nvGrpSpPr>
            <p:cNvPr id="10" name="Group 10"/>
            <p:cNvGrpSpPr/>
            <p:nvPr/>
          </p:nvGrpSpPr>
          <p:grpSpPr>
            <a:xfrm>
              <a:off x="1809400" y="674800"/>
              <a:ext cx="15473100" cy="1183500"/>
              <a:chOff x="0" y="0"/>
              <a:chExt cx="20630800" cy="1578000"/>
            </a:xfrm>
            <a:grpFill/>
          </p:grpSpPr>
          <p:sp>
            <p:nvSpPr>
              <p:cNvPr id="11" name="Freeform 11"/>
              <p:cNvSpPr/>
              <p:nvPr/>
            </p:nvSpPr>
            <p:spPr>
              <a:xfrm>
                <a:off x="0" y="0"/>
                <a:ext cx="20630769" cy="1577975"/>
              </a:xfrm>
              <a:custGeom>
                <a:avLst/>
                <a:gdLst/>
                <a:ahLst/>
                <a:cxnLst/>
                <a:rect l="l" t="t" r="r" b="b"/>
                <a:pathLst>
                  <a:path w="20630769" h="1577975">
                    <a:moveTo>
                      <a:pt x="25400" y="0"/>
                    </a:moveTo>
                    <a:lnTo>
                      <a:pt x="20605369" y="0"/>
                    </a:lnTo>
                    <a:cubicBezTo>
                      <a:pt x="20619338" y="0"/>
                      <a:pt x="20630769" y="11430"/>
                      <a:pt x="20630769" y="25400"/>
                    </a:cubicBezTo>
                    <a:lnTo>
                      <a:pt x="20630769" y="1552575"/>
                    </a:lnTo>
                    <a:cubicBezTo>
                      <a:pt x="20630769" y="1566545"/>
                      <a:pt x="20619338" y="1577975"/>
                      <a:pt x="20605369" y="1577975"/>
                    </a:cubicBezTo>
                    <a:lnTo>
                      <a:pt x="25400" y="1577975"/>
                    </a:lnTo>
                    <a:cubicBezTo>
                      <a:pt x="11430" y="1577975"/>
                      <a:pt x="0" y="1566545"/>
                      <a:pt x="0" y="1552575"/>
                    </a:cubicBezTo>
                    <a:lnTo>
                      <a:pt x="0" y="25400"/>
                    </a:lnTo>
                    <a:cubicBezTo>
                      <a:pt x="0" y="11430"/>
                      <a:pt x="11430" y="0"/>
                      <a:pt x="25400" y="0"/>
                    </a:cubicBezTo>
                    <a:moveTo>
                      <a:pt x="25400" y="50800"/>
                    </a:moveTo>
                    <a:lnTo>
                      <a:pt x="25400" y="25400"/>
                    </a:lnTo>
                    <a:lnTo>
                      <a:pt x="50800" y="25400"/>
                    </a:lnTo>
                    <a:lnTo>
                      <a:pt x="50800" y="1552575"/>
                    </a:lnTo>
                    <a:lnTo>
                      <a:pt x="25400" y="1552575"/>
                    </a:lnTo>
                    <a:lnTo>
                      <a:pt x="25400" y="1527175"/>
                    </a:lnTo>
                    <a:lnTo>
                      <a:pt x="20605369" y="1527175"/>
                    </a:lnTo>
                    <a:lnTo>
                      <a:pt x="20605369" y="1552575"/>
                    </a:lnTo>
                    <a:lnTo>
                      <a:pt x="20579969" y="1552575"/>
                    </a:lnTo>
                    <a:lnTo>
                      <a:pt x="20579969" y="25400"/>
                    </a:lnTo>
                    <a:lnTo>
                      <a:pt x="20605369" y="25400"/>
                    </a:lnTo>
                    <a:lnTo>
                      <a:pt x="20605369" y="50800"/>
                    </a:lnTo>
                    <a:lnTo>
                      <a:pt x="25400" y="50800"/>
                    </a:lnTo>
                    <a:close/>
                  </a:path>
                </a:pathLst>
              </a:custGeom>
              <a:grpFill/>
            </p:spPr>
          </p:sp>
        </p:grpSp>
        <p:sp>
          <p:nvSpPr>
            <p:cNvPr id="12" name="TextBox 12"/>
            <p:cNvSpPr txBox="1"/>
            <p:nvPr/>
          </p:nvSpPr>
          <p:spPr>
            <a:xfrm>
              <a:off x="1919863" y="774384"/>
              <a:ext cx="15252150" cy="1000274"/>
            </a:xfrm>
            <a:prstGeom prst="rect">
              <a:avLst/>
            </a:prstGeom>
            <a:grpFill/>
          </p:spPr>
          <p:txBody>
            <a:bodyPr lIns="0" tIns="0" rIns="0" bIns="0" rtlCol="0" anchor="t">
              <a:spAutoFit/>
            </a:bodyPr>
            <a:lstStyle/>
            <a:p>
              <a:pPr lvl="0" algn="ctr">
                <a:defRPr/>
              </a:pPr>
              <a:r>
                <a:rPr lang="en-US" sz="6500" b="1">
                  <a:latin typeface="Times New Roman" panose="02020603050405020304" pitchFamily="18" charset="0"/>
                  <a:cs typeface="Times New Roman" panose="02020603050405020304" pitchFamily="18" charset="0"/>
                </a:rPr>
                <a:t>MỞ ĐẦU </a:t>
              </a:r>
            </a:p>
          </p:txBody>
        </p:sp>
      </p:grpSp>
      <p:sp>
        <p:nvSpPr>
          <p:cNvPr id="16" name="TextBox 15">
            <a:extLst>
              <a:ext uri="{FF2B5EF4-FFF2-40B4-BE49-F238E27FC236}">
                <a16:creationId xmlns:a16="http://schemas.microsoft.com/office/drawing/2014/main" id="{D75CE7C2-8D10-9360-EBC8-3AA71A157681}"/>
              </a:ext>
            </a:extLst>
          </p:cNvPr>
          <p:cNvSpPr txBox="1"/>
          <p:nvPr/>
        </p:nvSpPr>
        <p:spPr>
          <a:xfrm>
            <a:off x="69389" y="1554486"/>
            <a:ext cx="12696623" cy="6767558"/>
          </a:xfrm>
          <a:prstGeom prst="rect">
            <a:avLst/>
          </a:prstGeom>
          <a:noFill/>
        </p:spPr>
        <p:txBody>
          <a:bodyPr wrap="square" rtlCol="0">
            <a:spAutoFit/>
          </a:bodyPr>
          <a:lstStyle/>
          <a:p>
            <a:pPr lvl="0" algn="just">
              <a:lnSpc>
                <a:spcPct val="165000"/>
              </a:lnSpc>
            </a:pPr>
            <a:r>
              <a:rPr lang="en-US" sz="5400">
                <a:solidFill>
                  <a:prstClr val="black"/>
                </a:solidFill>
                <a:latin typeface="+mj-lt"/>
                <a:cs typeface="Arial" panose="020B0604020202020204" pitchFamily="34" charset="0"/>
              </a:rPr>
              <a:t>	</a:t>
            </a:r>
            <a:r>
              <a:rPr lang="vi-VN" sz="5400">
                <a:solidFill>
                  <a:prstClr val="black"/>
                </a:solidFill>
                <a:latin typeface="+mj-lt"/>
                <a:cs typeface="Arial" panose="020B0604020202020204" pitchFamily="34" charset="0"/>
              </a:rPr>
              <a:t>Quả bóng đá theo tiêu chuẩn FIFA (liên đoàn bóng đá Quốc tế) có dạng hình cầu với đường kính khoảng 22cm (H.10.18). </a:t>
            </a:r>
            <a:endParaRPr lang="en-US" sz="5400">
              <a:solidFill>
                <a:prstClr val="black"/>
              </a:solidFill>
              <a:latin typeface="+mj-lt"/>
              <a:cs typeface="Arial" panose="020B0604020202020204" pitchFamily="34" charset="0"/>
            </a:endParaRPr>
          </a:p>
          <a:p>
            <a:pPr lvl="0" algn="just">
              <a:lnSpc>
                <a:spcPct val="165000"/>
              </a:lnSpc>
            </a:pPr>
            <a:r>
              <a:rPr lang="vi-VN" sz="5400">
                <a:solidFill>
                  <a:prstClr val="black"/>
                </a:solidFill>
                <a:latin typeface="+mj-lt"/>
                <a:cs typeface="Arial" panose="020B0604020202020204" pitchFamily="34" charset="0"/>
              </a:rPr>
              <a:t>Khi bơm căng quả bóng thì thể tích quả bóng bằng bao nhiêu?</a:t>
            </a:r>
            <a:endParaRPr kumimoji="0" lang="vi-VN" sz="5400" b="0" i="0" u="none" strike="noStrike" kern="1200" cap="none" spc="0" normalizeH="0" baseline="0" noProof="0">
              <a:ln>
                <a:noFill/>
              </a:ln>
              <a:solidFill>
                <a:prstClr val="black"/>
              </a:solidFill>
              <a:effectLst/>
              <a:uLnTx/>
              <a:uFillTx/>
              <a:latin typeface="+mj-lt"/>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8691" y="1890265"/>
            <a:ext cx="5176837" cy="609600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12" name="Group 12"/>
          <p:cNvGrpSpPr/>
          <p:nvPr/>
        </p:nvGrpSpPr>
        <p:grpSpPr>
          <a:xfrm>
            <a:off x="17830800" y="4838700"/>
            <a:ext cx="234750" cy="5560450"/>
            <a:chOff x="0" y="0"/>
            <a:chExt cx="377600" cy="8594400"/>
          </a:xfrm>
        </p:grpSpPr>
        <p:sp>
          <p:nvSpPr>
            <p:cNvPr id="13" name="Freeform 13"/>
            <p:cNvSpPr/>
            <p:nvPr/>
          </p:nvSpPr>
          <p:spPr>
            <a:xfrm>
              <a:off x="0" y="0"/>
              <a:ext cx="377571" cy="8594344"/>
            </a:xfrm>
            <a:custGeom>
              <a:avLst/>
              <a:gdLst/>
              <a:ahLst/>
              <a:cxnLst/>
              <a:rect l="l" t="t" r="r" b="b"/>
              <a:pathLst>
                <a:path w="377571" h="8594344">
                  <a:moveTo>
                    <a:pt x="377571" y="0"/>
                  </a:moveTo>
                  <a:lnTo>
                    <a:pt x="0" y="0"/>
                  </a:lnTo>
                  <a:lnTo>
                    <a:pt x="0" y="8594344"/>
                  </a:lnTo>
                  <a:lnTo>
                    <a:pt x="377571" y="8594344"/>
                  </a:lnTo>
                  <a:lnTo>
                    <a:pt x="377571" y="0"/>
                  </a:lnTo>
                </a:path>
              </a:pathLst>
            </a:custGeom>
            <a:solidFill>
              <a:srgbClr val="47C0C0"/>
            </a:solidFill>
          </p:spPr>
        </p:sp>
      </p:grpSp>
      <p:grpSp>
        <p:nvGrpSpPr>
          <p:cNvPr id="28" name="Group 27"/>
          <p:cNvGrpSpPr/>
          <p:nvPr/>
        </p:nvGrpSpPr>
        <p:grpSpPr>
          <a:xfrm>
            <a:off x="4822669" y="4000500"/>
            <a:ext cx="2797331" cy="1404202"/>
            <a:chOff x="859666" y="676025"/>
            <a:chExt cx="3432866" cy="1051118"/>
          </a:xfrm>
        </p:grpSpPr>
        <p:pic>
          <p:nvPicPr>
            <p:cNvPr id="29" name="Picture 28"/>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30" name="TextBox 29"/>
            <p:cNvSpPr txBox="1"/>
            <p:nvPr/>
          </p:nvSpPr>
          <p:spPr>
            <a:xfrm>
              <a:off x="859666" y="859152"/>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4" name="Group 3"/>
          <p:cNvGrpSpPr/>
          <p:nvPr/>
        </p:nvGrpSpPr>
        <p:grpSpPr>
          <a:xfrm>
            <a:off x="282630" y="38100"/>
            <a:ext cx="17700570" cy="3785652"/>
            <a:chOff x="364958" y="190500"/>
            <a:chExt cx="17700570" cy="3785652"/>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C0FDDE4-B345-9CEF-46D5-6288E812B092}"/>
                    </a:ext>
                  </a:extLst>
                </p:cNvPr>
                <p:cNvSpPr txBox="1"/>
                <p:nvPr/>
              </p:nvSpPr>
              <p:spPr>
                <a:xfrm>
                  <a:off x="364958" y="190500"/>
                  <a:ext cx="17700570" cy="3785652"/>
                </a:xfrm>
                <a:prstGeom prst="rect">
                  <a:avLst/>
                </a:prstGeom>
                <a:noFill/>
              </p:spPr>
              <p:txBody>
                <a:bodyPr wrap="square">
                  <a:spAutoFit/>
                </a:bodyPr>
                <a:lstStyle/>
                <a:p>
                  <a:pPr lvl="0" algn="just" defTabSz="1828800">
                    <a:lnSpc>
                      <a:spcPct val="150000"/>
                    </a:lnSpc>
                    <a:buClr>
                      <a:srgbClr val="000000"/>
                    </a:buClr>
                    <a:defRPr/>
                  </a:pPr>
                  <a:r>
                    <a:rPr kumimoji="0" lang="en-US" sz="40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4:</a:t>
                  </a:r>
                  <a:r>
                    <a:rPr kumimoji="0" lang="en-US"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Bạn Trang có một bể cá có dạng một phần hình cầu với</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đường kính bằng 20cm (H.10.26). Khi nuôi cá, Trang</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thường đổ vào bể lượng nước có thể tích bằng</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thể tích</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của hình cầu. Tính thể tích nước bạn Trang đã đổ vào bể cá.</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(Làm tròn kết quả đến hàng đơn vị của </a:t>
                  </a:r>
                  <a14:m>
                    <m:oMath xmlns:m="http://schemas.openxmlformats.org/officeDocument/2006/math">
                      <m:sSup>
                        <m:sSupPr>
                          <m:ctrlPr>
                            <a:rPr lang="vi-VN" sz="4000" i="1" kern="0" smtClean="0">
                              <a:solidFill>
                                <a:srgbClr val="000000"/>
                              </a:solidFill>
                              <a:latin typeface="Cambria Math" panose="02040503050406030204" pitchFamily="18" charset="0"/>
                              <a:cs typeface="Arial"/>
                              <a:sym typeface="Arial"/>
                            </a:rPr>
                          </m:ctrlPr>
                        </m:sSupPr>
                        <m:e>
                          <m:r>
                            <m:rPr>
                              <m:nor/>
                            </m:rPr>
                            <a:rPr lang="vi-VN" sz="4000" kern="0">
                              <a:solidFill>
                                <a:srgbClr val="000000"/>
                              </a:solidFill>
                              <a:latin typeface="Arial"/>
                              <a:cs typeface="Arial"/>
                              <a:sym typeface="Arial"/>
                            </a:rPr>
                            <m:t>cm</m:t>
                          </m:r>
                        </m:e>
                        <m:sup>
                          <m:r>
                            <a:rPr lang="en-US" sz="4000" b="0" i="1" kern="0" smtClean="0">
                              <a:solidFill>
                                <a:srgbClr val="000000"/>
                              </a:solidFill>
                              <a:latin typeface="Cambria Math" panose="02040503050406030204" pitchFamily="18" charset="0"/>
                              <a:cs typeface="Arial"/>
                              <a:sym typeface="Arial"/>
                            </a:rPr>
                            <m:t>3</m:t>
                          </m:r>
                        </m:sup>
                      </m:sSup>
                    </m:oMath>
                  </a14:m>
                  <a:r>
                    <a:rPr lang="vi-VN" sz="4000" kern="0">
                      <a:solidFill>
                        <a:srgbClr val="000000"/>
                      </a:solidFill>
                      <a:latin typeface="Arial"/>
                      <a:cs typeface="Arial"/>
                      <a:sym typeface="Arial"/>
                    </a:rPr>
                    <a:t>).</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7" name="TextBox 26">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64958" y="190500"/>
                  <a:ext cx="17700570" cy="3785652"/>
                </a:xfrm>
                <a:prstGeom prst="rect">
                  <a:avLst/>
                </a:prstGeom>
                <a:blipFill>
                  <a:blip r:embed="rId5"/>
                  <a:stretch>
                    <a:fillRect l="-1205" r="-1205" b="-3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641558" y="1943100"/>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641558" y="1943100"/>
                  <a:ext cx="583813" cy="1248803"/>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467600" y="4261702"/>
            <a:ext cx="972734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Bán kính của hình cầu là 20 : 2 = 10 (cm).</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52" y="4278714"/>
            <a:ext cx="4400848" cy="47336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387771" y="5448300"/>
                <a:ext cx="12359987" cy="4699620"/>
              </a:xfrm>
              <a:prstGeom prst="rect">
                <a:avLst/>
              </a:prstGeom>
            </p:spPr>
            <p:txBody>
              <a:bodyPr wrap="none">
                <a:spAutoFit/>
              </a:bodyPr>
              <a:lstStyle/>
              <a:p>
                <a:pPr>
                  <a:lnSpc>
                    <a:spcPct val="130000"/>
                  </a:lnSpc>
                </a:pPr>
                <a:r>
                  <a:rPr lang="vi-VN" sz="4000"/>
                  <a:t>Thể tích của hình cầu là </a:t>
                </a:r>
                <a:endParaRPr lang="en-US" sz="4000" i="1">
                  <a:latin typeface="Cambria Math" panose="02040503050406030204" pitchFamily="18" charset="0"/>
                </a:endParaRPr>
              </a:p>
              <a:p>
                <a:pPr>
                  <a:lnSpc>
                    <a:spcPct val="130000"/>
                  </a:lnSpc>
                </a:pPr>
                <a14:m>
                  <m:oMathPara xmlns:m="http://schemas.openxmlformats.org/officeDocument/2006/math">
                    <m:oMathParaPr>
                      <m:jc m:val="centerGroup"/>
                    </m:oMathParaPr>
                    <m:oMath xmlns:m="http://schemas.openxmlformats.org/officeDocument/2006/math">
                      <m:r>
                        <a:rPr lang="vi-VN" sz="4000" i="1" smtClean="0">
                          <a:latin typeface="Cambria Math" panose="02040503050406030204" pitchFamily="18" charset="0"/>
                        </a:rPr>
                        <m:t>𝑉</m:t>
                      </m:r>
                      <m:r>
                        <a:rPr lang="vi-VN" sz="4000" i="1">
                          <a:latin typeface="Cambria Math" panose="020405030504060302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1</m:t>
                          </m:r>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0</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4000</m:t>
                          </m:r>
                          <m:r>
                            <a:rPr lang="en-US" sz="4000" i="1">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3</m:t>
                              </m:r>
                            </m:sup>
                          </m:sSup>
                        </m:e>
                      </m:d>
                    </m:oMath>
                  </m:oMathPara>
                </a14:m>
                <a:endParaRPr lang="en-US" sz="4000"/>
              </a:p>
              <a:p>
                <a:pPr>
                  <a:lnSpc>
                    <a:spcPct val="130000"/>
                  </a:lnSpc>
                </a:pPr>
                <a:r>
                  <a:rPr lang="vi-VN" sz="4000"/>
                  <a:t>Thể tích nước bạn Trang sử dụng để đổ vào bể cá là:</a:t>
                </a:r>
                <a:endParaRPr lang="en-US" sz="4000"/>
              </a:p>
              <a:p>
                <a:pPr>
                  <a:lnSpc>
                    <a:spcPct val="130000"/>
                  </a:lnSpc>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4000</m:t>
                          </m:r>
                          <m:r>
                            <a:rPr lang="en-US" sz="4000" i="1">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8</m:t>
                          </m:r>
                          <m:r>
                            <a:rPr lang="en-US" sz="4000" i="1">
                              <a:latin typeface="Cambria Math" panose="02040503050406030204" pitchFamily="18" charset="0"/>
                              <a:ea typeface="Malgun Gothic" panose="020B0503020000020004" pitchFamily="34" charset="-127"/>
                              <a:cs typeface="Times New Roman" panose="02020603050405020304" pitchFamily="18" charset="0"/>
                            </a:rPr>
                            <m:t>000</m:t>
                          </m:r>
                          <m:r>
                            <a:rPr lang="en-US" sz="4000" i="1">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9</m:t>
                          </m:r>
                        </m:den>
                      </m:f>
                      <m:r>
                        <a:rPr lang="en-US" sz="4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2 793</m:t>
                      </m:r>
                      <m:r>
                        <a:rPr lang="en-US" sz="4000" i="1">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3</m:t>
                              </m:r>
                            </m:sup>
                          </m:sSup>
                        </m:e>
                      </m: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5387771" y="5448300"/>
                <a:ext cx="12359987" cy="4699620"/>
              </a:xfrm>
              <a:prstGeom prst="rect">
                <a:avLst/>
              </a:prstGeom>
              <a:blipFill>
                <a:blip r:embed="rId8"/>
                <a:stretch>
                  <a:fillRect l="-1776" t="-130" r="-740"/>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323552" y="9613859"/>
            <a:ext cx="2723024" cy="536066"/>
          </a:xfrm>
          <a:prstGeom prst="rect">
            <a:avLst/>
          </a:prstGeom>
        </p:spPr>
      </p:pic>
    </p:spTree>
    <p:extLst>
      <p:ext uri="{BB962C8B-B14F-4D97-AF65-F5344CB8AC3E}">
        <p14:creationId xmlns:p14="http://schemas.microsoft.com/office/powerpoint/2010/main" val="16946345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left)">
                                      <p:cBhvr>
                                        <p:cTn id="31" dur="500"/>
                                        <p:tgtEl>
                                          <p:spTgt spid="8">
                                            <p:txEl>
                                              <p:pRg st="0" end="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wipe(left)">
                                      <p:cBhvr>
                                        <p:cTn id="39" dur="500"/>
                                        <p:tgtEl>
                                          <p:spTgt spid="8">
                                            <p:txEl>
                                              <p:pRg st="2" end="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wipe(left)">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18" name="Rectangle 17"/>
          <p:cNvSpPr/>
          <p:nvPr/>
        </p:nvSpPr>
        <p:spPr>
          <a:xfrm>
            <a:off x="0" y="0"/>
            <a:ext cx="18288000" cy="9715500"/>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448894" y="190500"/>
            <a:ext cx="17381906" cy="9441046"/>
            <a:chOff x="457200" y="190500"/>
            <a:chExt cx="17381906" cy="9441046"/>
          </a:xfrm>
        </p:grpSpPr>
        <mc:AlternateContent xmlns:mc="http://schemas.openxmlformats.org/markup-compatibility/2006" xmlns:a14="http://schemas.microsoft.com/office/drawing/2010/main">
          <mc:Choice Requires="a14">
            <p:sp>
              <p:nvSpPr>
                <p:cNvPr id="9" name="Rectangle 8"/>
                <p:cNvSpPr/>
                <p:nvPr/>
              </p:nvSpPr>
              <p:spPr>
                <a:xfrm>
                  <a:off x="457200" y="190500"/>
                  <a:ext cx="11734800" cy="9441046"/>
                </a:xfrm>
                <a:prstGeom prst="rect">
                  <a:avLst/>
                </a:prstGeom>
              </p:spPr>
              <p:txBody>
                <a:bodyPr wrap="square">
                  <a:spAutoFit/>
                </a:bodyPr>
                <a:lstStyle/>
                <a:p>
                  <a:pPr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500" b="1" i="0" u="none" strike="noStrike" kern="1200" cap="none" spc="0" normalizeH="0" baseline="0" noProof="0">
                      <a:ln>
                        <a:noFill/>
                      </a:ln>
                      <a:solidFill>
                        <a:srgbClr val="C00000"/>
                      </a:solidFill>
                      <a:effectLst/>
                      <a:uLnTx/>
                      <a:uFillTx/>
                      <a:latin typeface="Calibri"/>
                      <a:ea typeface="Times New Roman" panose="02020603050405020304" pitchFamily="18" charset="0"/>
                      <a:cs typeface="Arial" panose="020B0604020202020204" pitchFamily="34" charset="0"/>
                    </a:rPr>
                    <a:t> </a:t>
                  </a:r>
                </a:p>
                <a:p>
                  <a:pPr algn="just">
                    <a:lnSpc>
                      <a:spcPct val="150000"/>
                    </a:lnSpc>
                  </a:pPr>
                  <a:r>
                    <a:rPr lang="vi-VN" sz="4000">
                      <a:ea typeface="Calibri" panose="020F0502020204030204" pitchFamily="34" charset="0"/>
                      <a:cs typeface="Times New Roman" panose="02020603050405020304" pitchFamily="18" charset="0"/>
                    </a:rPr>
                    <a:t>Khinh khí cầu đầu tiên được phát minh bởi anh em nhà Montogolife (người Pháp) vào năm </a:t>
                  </a:r>
                  <a14:m>
                    <m:oMath xmlns:m="http://schemas.openxmlformats.org/officeDocument/2006/math">
                      <m:r>
                        <a:rPr lang="vi-VN" sz="4000" i="0">
                          <a:effectLst/>
                          <a:latin typeface="Cambria Math" panose="02040503050406030204" pitchFamily="18" charset="0"/>
                          <a:ea typeface="Calibri" panose="020F0502020204030204" pitchFamily="34" charset="0"/>
                          <a:cs typeface="Times New Roman" panose="02020603050405020304" pitchFamily="18" charset="0"/>
                        </a:rPr>
                        <m:t>1782</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a:effectLst/>
                      <a:ea typeface="Calibri" panose="020F0502020204030204" pitchFamily="34" charset="0"/>
                      <a:cs typeface="Times New Roman" panose="02020603050405020304" pitchFamily="18" charset="0"/>
                    </a:rPr>
                    <a:t> Chuyến bay đầu tiên của hai anh em trên khinh khí cầu được thực hiện vào ngày 4 tháng 6 năm 1783 trên bầu trời Place des Cordeliers ở Annonay (nước Pháp) (theo cand.com.vn). Giả sử một khinh khí cầu có dạng hình cầu với đường kính bằng 11</a:t>
                  </a:r>
                  <a:r>
                    <a:rPr lang="en-US" sz="4000">
                      <a:effectLst/>
                      <a:ea typeface="Calibri" panose="020F0502020204030204" pitchFamily="34" charset="0"/>
                      <a:cs typeface="Times New Roman" panose="02020603050405020304" pitchFamily="18" charset="0"/>
                    </a:rPr>
                    <a:t> </a:t>
                  </a:r>
                  <a:r>
                    <a:rPr lang="vi-VN" sz="4000">
                      <a:effectLst/>
                      <a:ea typeface="Calibri" panose="020F0502020204030204" pitchFamily="34" charset="0"/>
                      <a:cs typeface="Times New Roman" panose="02020603050405020304" pitchFamily="18" charset="0"/>
                    </a:rPr>
                    <a:t>m. Tính diện tích mặt khinh khí cầu đó (làm tròn kết quả đến hàng đơn vị của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m</m:t>
                          </m:r>
                        </m:e>
                        <m:sup>
                          <m:r>
                            <a:rPr lang="vi-VN" sz="4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4000">
                      <a:effectLst/>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190500"/>
                  <a:ext cx="11734800" cy="9441046"/>
                </a:xfrm>
                <a:prstGeom prst="rect">
                  <a:avLst/>
                </a:prstGeom>
                <a:blipFill>
                  <a:blip r:embed="rId3"/>
                  <a:stretch>
                    <a:fillRect l="-2182" r="-1818" b="-5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2725400" y="1562100"/>
              <a:ext cx="5113706" cy="8001000"/>
            </a:xfrm>
            <a:prstGeom prst="rect">
              <a:avLst/>
            </a:prstGeom>
          </p:spPr>
        </p:pic>
      </p:grpSp>
      <p:pic>
        <p:nvPicPr>
          <p:cNvPr id="7" name="Picture 6"/>
          <p:cNvPicPr>
            <a:picLocks noChangeAspect="1"/>
          </p:cNvPicPr>
          <p:nvPr/>
        </p:nvPicPr>
        <p:blipFill>
          <a:blip r:embed="rId5"/>
          <a:stretch>
            <a:fillRect/>
          </a:stretch>
        </p:blipFill>
        <p:spPr>
          <a:xfrm>
            <a:off x="16432291" y="382396"/>
            <a:ext cx="1402520" cy="1408304"/>
          </a:xfrm>
          <a:prstGeom prst="rect">
            <a:avLst/>
          </a:prstGeom>
        </p:spPr>
      </p:pic>
    </p:spTree>
    <p:extLst>
      <p:ext uri="{BB962C8B-B14F-4D97-AF65-F5344CB8AC3E}">
        <p14:creationId xmlns:p14="http://schemas.microsoft.com/office/powerpoint/2010/main" val="2425925829"/>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18" name="Rectangle 17"/>
          <p:cNvSpPr/>
          <p:nvPr/>
        </p:nvSpPr>
        <p:spPr>
          <a:xfrm>
            <a:off x="0" y="0"/>
            <a:ext cx="18288000" cy="1431591"/>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5867400" y="1028700"/>
            <a:ext cx="2971800" cy="1497012"/>
            <a:chOff x="859666" y="676025"/>
            <a:chExt cx="3432866" cy="1051118"/>
          </a:xfrm>
        </p:grpSpPr>
        <p:pic>
          <p:nvPicPr>
            <p:cNvPr id="9" name="Picture 8"/>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57468"/>
              <a:ext cx="3432866" cy="579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400800" y="2705100"/>
                <a:ext cx="11582400" cy="655442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US" sz="4300" smtClean="0">
                          <a:latin typeface="Arial" panose="020B0604020202020204" pitchFamily="34" charset="0"/>
                          <a:ea typeface="Malgun Gothic" panose="020B0503020000020004" pitchFamily="34" charset="-127"/>
                          <a:cs typeface="Arial" panose="020B0604020202020204" pitchFamily="34" charset="0"/>
                        </a:rPr>
                        <m:t>B</m:t>
                      </m:r>
                      <m:r>
                        <m:rPr>
                          <m:nor/>
                        </m:rPr>
                        <a:rPr lang="en-US" sz="4300" smtClean="0">
                          <a:latin typeface="Arial" panose="020B0604020202020204" pitchFamily="34" charset="0"/>
                          <a:ea typeface="Malgun Gothic" panose="020B0503020000020004" pitchFamily="34" charset="-127"/>
                          <a:cs typeface="Arial" panose="020B0604020202020204" pitchFamily="34" charset="0"/>
                        </a:rPr>
                        <m:t>á</m:t>
                      </m:r>
                      <m:r>
                        <m:rPr>
                          <m:nor/>
                        </m:rPr>
                        <a:rPr lang="en-US" sz="4300" smtClean="0">
                          <a:latin typeface="Arial" panose="020B0604020202020204" pitchFamily="34" charset="0"/>
                          <a:ea typeface="Malgun Gothic" panose="020B0503020000020004" pitchFamily="34" charset="-127"/>
                          <a:cs typeface="Arial" panose="020B0604020202020204" pitchFamily="34" charset="0"/>
                        </a:rPr>
                        <m:t>n</m:t>
                      </m:r>
                      <m:r>
                        <m:rPr>
                          <m:nor/>
                        </m:rPr>
                        <a:rPr lang="en-US" sz="4300" smtClean="0">
                          <a:latin typeface="Arial" panose="020B0604020202020204" pitchFamily="34" charset="0"/>
                          <a:ea typeface="Malgun Gothic" panose="020B0503020000020004" pitchFamily="34" charset="-127"/>
                          <a:cs typeface="Arial" panose="020B0604020202020204" pitchFamily="34" charset="0"/>
                        </a:rPr>
                        <m:t> </m:t>
                      </m:r>
                      <m:r>
                        <m:rPr>
                          <m:nor/>
                        </m:rPr>
                        <a:rPr lang="en-US" sz="4300" smtClean="0">
                          <a:latin typeface="Arial" panose="020B0604020202020204" pitchFamily="34" charset="0"/>
                          <a:ea typeface="Malgun Gothic" panose="020B0503020000020004" pitchFamily="34" charset="-127"/>
                          <a:cs typeface="Arial" panose="020B0604020202020204" pitchFamily="34" charset="0"/>
                        </a:rPr>
                        <m:t>k</m:t>
                      </m:r>
                      <m:r>
                        <m:rPr>
                          <m:nor/>
                        </m:rPr>
                        <a:rPr lang="en-US" sz="4300" smtClean="0">
                          <a:latin typeface="Arial" panose="020B0604020202020204" pitchFamily="34" charset="0"/>
                          <a:ea typeface="Malgun Gothic" panose="020B0503020000020004" pitchFamily="34" charset="-127"/>
                          <a:cs typeface="Arial" panose="020B0604020202020204" pitchFamily="34" charset="0"/>
                        </a:rPr>
                        <m:t>í</m:t>
                      </m:r>
                      <m:r>
                        <m:rPr>
                          <m:nor/>
                        </m:rPr>
                        <a:rPr lang="en-US" sz="4300" smtClean="0">
                          <a:latin typeface="Arial" panose="020B0604020202020204" pitchFamily="34" charset="0"/>
                          <a:ea typeface="Malgun Gothic" panose="020B0503020000020004" pitchFamily="34" charset="-127"/>
                          <a:cs typeface="Arial" panose="020B0604020202020204" pitchFamily="34" charset="0"/>
                        </a:rPr>
                        <m:t>nh</m:t>
                      </m:r>
                      <m:r>
                        <m:rPr>
                          <m:nor/>
                        </m:rPr>
                        <a:rPr lang="en-US" sz="4300" smtClean="0">
                          <a:latin typeface="Arial" panose="020B0604020202020204" pitchFamily="34" charset="0"/>
                          <a:ea typeface="Malgun Gothic" panose="020B0503020000020004" pitchFamily="34" charset="-127"/>
                          <a:cs typeface="Arial" panose="020B0604020202020204" pitchFamily="34" charset="0"/>
                        </a:rPr>
                        <m:t> </m:t>
                      </m:r>
                      <m:r>
                        <m:rPr>
                          <m:nor/>
                        </m:rPr>
                        <a:rPr lang="en-US" sz="4300" smtClean="0">
                          <a:latin typeface="Arial" panose="020B0604020202020204" pitchFamily="34" charset="0"/>
                          <a:ea typeface="Malgun Gothic" panose="020B0503020000020004" pitchFamily="34" charset="-127"/>
                          <a:cs typeface="Arial" panose="020B0604020202020204" pitchFamily="34" charset="0"/>
                        </a:rPr>
                        <m:t>khi</m:t>
                      </m:r>
                      <m:r>
                        <m:rPr>
                          <m:nor/>
                        </m:rPr>
                        <a:rPr lang="en-US" sz="4300" smtClean="0">
                          <a:latin typeface="Arial" panose="020B0604020202020204" pitchFamily="34" charset="0"/>
                          <a:ea typeface="Malgun Gothic" panose="020B0503020000020004" pitchFamily="34" charset="-127"/>
                          <a:cs typeface="Arial" panose="020B0604020202020204" pitchFamily="34" charset="0"/>
                        </a:rPr>
                        <m:t> </m:t>
                      </m:r>
                      <m:r>
                        <m:rPr>
                          <m:nor/>
                        </m:rPr>
                        <a:rPr lang="en-US" sz="4300" smtClean="0">
                          <a:latin typeface="Arial" panose="020B0604020202020204" pitchFamily="34" charset="0"/>
                          <a:ea typeface="Malgun Gothic" panose="020B0503020000020004" pitchFamily="34" charset="-127"/>
                          <a:cs typeface="Arial" panose="020B0604020202020204" pitchFamily="34" charset="0"/>
                        </a:rPr>
                        <m:t>kh</m:t>
                      </m:r>
                      <m:r>
                        <m:rPr>
                          <m:nor/>
                        </m:rPr>
                        <a:rPr lang="en-US" sz="4300" smtClean="0">
                          <a:latin typeface="Arial" panose="020B0604020202020204" pitchFamily="34" charset="0"/>
                          <a:ea typeface="Malgun Gothic" panose="020B0503020000020004" pitchFamily="34" charset="-127"/>
                          <a:cs typeface="Arial" panose="020B0604020202020204" pitchFamily="34" charset="0"/>
                        </a:rPr>
                        <m:t>í </m:t>
                      </m:r>
                      <m:r>
                        <m:rPr>
                          <m:nor/>
                        </m:rPr>
                        <a:rPr lang="en-US" sz="4300" smtClean="0">
                          <a:latin typeface="Arial" panose="020B0604020202020204" pitchFamily="34" charset="0"/>
                          <a:ea typeface="Malgun Gothic" panose="020B0503020000020004" pitchFamily="34" charset="-127"/>
                          <a:cs typeface="Arial" panose="020B0604020202020204" pitchFamily="34" charset="0"/>
                        </a:rPr>
                        <m:t>c</m:t>
                      </m:r>
                      <m:r>
                        <m:rPr>
                          <m:nor/>
                        </m:rPr>
                        <a:rPr lang="en-US" sz="4300" smtClean="0">
                          <a:latin typeface="Arial" panose="020B0604020202020204" pitchFamily="34" charset="0"/>
                          <a:ea typeface="Malgun Gothic" panose="020B0503020000020004" pitchFamily="34" charset="-127"/>
                          <a:cs typeface="Arial" panose="020B0604020202020204" pitchFamily="34" charset="0"/>
                        </a:rPr>
                        <m:t>ầ</m:t>
                      </m:r>
                      <m:r>
                        <m:rPr>
                          <m:nor/>
                        </m:rPr>
                        <a:rPr lang="en-US" sz="4300" smtClean="0">
                          <a:latin typeface="Arial" panose="020B0604020202020204" pitchFamily="34" charset="0"/>
                          <a:ea typeface="Malgun Gothic" panose="020B0503020000020004" pitchFamily="34" charset="-127"/>
                          <a:cs typeface="Arial" panose="020B0604020202020204" pitchFamily="34" charset="0"/>
                        </a:rPr>
                        <m:t>u</m:t>
                      </m:r>
                      <m:r>
                        <m:rPr>
                          <m:nor/>
                        </m:rPr>
                        <a:rPr lang="en-US" sz="4300" smtClean="0">
                          <a:latin typeface="Arial" panose="020B0604020202020204" pitchFamily="34" charset="0"/>
                          <a:ea typeface="Malgun Gothic" panose="020B0503020000020004" pitchFamily="34" charset="-127"/>
                          <a:cs typeface="Arial" panose="020B0604020202020204" pitchFamily="34" charset="0"/>
                        </a:rPr>
                        <m:t> </m:t>
                      </m:r>
                      <m:r>
                        <m:rPr>
                          <m:nor/>
                        </m:rPr>
                        <a:rPr lang="en-US" sz="4300" smtClean="0">
                          <a:latin typeface="Arial" panose="020B0604020202020204" pitchFamily="34" charset="0"/>
                          <a:ea typeface="Malgun Gothic" panose="020B0503020000020004" pitchFamily="34" charset="-127"/>
                          <a:cs typeface="Arial" panose="020B0604020202020204" pitchFamily="34" charset="0"/>
                        </a:rPr>
                        <m:t>l</m:t>
                      </m:r>
                      <m:r>
                        <m:rPr>
                          <m:nor/>
                        </m:rPr>
                        <a:rPr lang="en-US" sz="4300" smtClean="0">
                          <a:latin typeface="Arial" panose="020B0604020202020204" pitchFamily="34" charset="0"/>
                          <a:ea typeface="Malgun Gothic" panose="020B0503020000020004" pitchFamily="34" charset="-127"/>
                          <a:cs typeface="Arial" panose="020B0604020202020204" pitchFamily="34" charset="0"/>
                        </a:rPr>
                        <m:t>à</m:t>
                      </m:r>
                      <m:r>
                        <a:rPr lang="en-US" sz="4300" b="0" i="1" smtClean="0">
                          <a:latin typeface="Cambria Math" panose="02040503050406030204" pitchFamily="18" charset="0"/>
                          <a:ea typeface="Malgun Gothic" panose="020B0503020000020004" pitchFamily="34" charset="-127"/>
                          <a:cs typeface="Arial" panose="020B0604020202020204" pitchFamily="34" charset="0"/>
                        </a:rPr>
                        <m:t> </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11</m:t>
                          </m:r>
                        </m:num>
                        <m:den>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lang="en-US" sz="43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300">
                    <a:effectLst/>
                    <a:latin typeface="Arial" panose="020B0604020202020204" pitchFamily="34" charset="0"/>
                    <a:ea typeface="Malgun Gothic" panose="020B0503020000020004" pitchFamily="34" charset="-127"/>
                    <a:cs typeface="Arial" panose="020B0604020202020204" pitchFamily="34" charset="0"/>
                  </a:rPr>
                  <a:t>Diện tích khinh khí cầu là:</a:t>
                </a:r>
                <a:endParaRPr lang="en-US" sz="43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11</m:t>
                                  </m:r>
                                </m:num>
                                <m:den>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121</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380</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d>
                    </m:oMath>
                  </m:oMathPara>
                </a14:m>
                <a:endParaRPr lang="en-US" sz="43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300">
                    <a:effectLst/>
                    <a:latin typeface="Arial" panose="020B0604020202020204" pitchFamily="34" charset="0"/>
                    <a:ea typeface="Malgun Gothic" panose="020B0503020000020004" pitchFamily="34" charset="-127"/>
                    <a:cs typeface="Arial" panose="020B0604020202020204" pitchFamily="34" charset="0"/>
                  </a:rPr>
                  <a:t>Vậy diện tích khinh khí cầu đó khoảng </a:t>
                </a:r>
                <a14:m>
                  <m:oMath xmlns:m="http://schemas.openxmlformats.org/officeDocument/2006/math">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380</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300" i="1" baseline="300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300">
                    <a:effectLst/>
                    <a:latin typeface="Arial" panose="020B0604020202020204" pitchFamily="34" charset="0"/>
                    <a:ea typeface="Malgun Gothic" panose="020B0503020000020004" pitchFamily="34" charset="-127"/>
                    <a:cs typeface="Arial" panose="020B0604020202020204" pitchFamily="34" charset="0"/>
                  </a:rPr>
                  <a:t> </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00800" y="2705100"/>
                <a:ext cx="11582400" cy="6554423"/>
              </a:xfrm>
              <a:prstGeom prst="rect">
                <a:avLst/>
              </a:prstGeom>
              <a:blipFill>
                <a:blip r:embed="rId5"/>
                <a:stretch>
                  <a:fillRect l="-2053" b="-1581"/>
                </a:stretch>
              </a:blipFill>
            </p:spPr>
            <p:txBody>
              <a:bodyPr/>
              <a:lstStyle/>
              <a:p>
                <a:r>
                  <a:rPr lang="en-US">
                    <a:noFill/>
                  </a:rPr>
                  <a:t> </a:t>
                </a:r>
              </a:p>
            </p:txBody>
          </p:sp>
        </mc:Fallback>
      </mc:AlternateContent>
      <p:pic>
        <p:nvPicPr>
          <p:cNvPr id="13" name="Picture 12"/>
          <p:cNvPicPr>
            <a:picLocks noChangeAspect="1"/>
          </p:cNvPicPr>
          <p:nvPr/>
        </p:nvPicPr>
        <p:blipFill>
          <a:blip r:embed="rId6"/>
          <a:stretch>
            <a:fillRect/>
          </a:stretch>
        </p:blipFill>
        <p:spPr>
          <a:xfrm>
            <a:off x="448894" y="1866900"/>
            <a:ext cx="5113706" cy="8001000"/>
          </a:xfrm>
          <a:prstGeom prst="rect">
            <a:avLst/>
          </a:prstGeom>
        </p:spPr>
      </p:pic>
      <p:pic>
        <p:nvPicPr>
          <p:cNvPr id="14" name="Picture 13"/>
          <p:cNvPicPr>
            <a:picLocks noChangeAspect="1"/>
          </p:cNvPicPr>
          <p:nvPr/>
        </p:nvPicPr>
        <p:blipFill>
          <a:blip r:embed="rId7"/>
          <a:stretch>
            <a:fillRect/>
          </a:stretch>
        </p:blipFill>
        <p:spPr>
          <a:xfrm rot="20444480">
            <a:off x="16291266" y="795996"/>
            <a:ext cx="1675535" cy="1852320"/>
          </a:xfrm>
          <a:prstGeom prst="rect">
            <a:avLst/>
          </a:prstGeom>
        </p:spPr>
      </p:pic>
    </p:spTree>
    <p:extLst>
      <p:ext uri="{BB962C8B-B14F-4D97-AF65-F5344CB8AC3E}">
        <p14:creationId xmlns:p14="http://schemas.microsoft.com/office/powerpoint/2010/main" val="41754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up)">
                                      <p:cBhvr>
                                        <p:cTn id="24" dur="500"/>
                                        <p:tgtEl>
                                          <p:spTgt spid="2">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up)">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6" name="Freeform 6">
            <a:hlinkClick r:id="rId3" action="ppaction://hlinksldjump"/>
          </p:cNvPr>
          <p:cNvSpPr/>
          <p:nvPr/>
        </p:nvSpPr>
        <p:spPr>
          <a:xfrm>
            <a:off x="16306800" y="8572500"/>
            <a:ext cx="1322088" cy="1366906"/>
          </a:xfrm>
          <a:custGeom>
            <a:avLst/>
            <a:gdLst/>
            <a:ahLst/>
            <a:cxnLst/>
            <a:rect l="l" t="t" r="r" b="b"/>
            <a:pathLst>
              <a:path w="418628" h="497291">
                <a:moveTo>
                  <a:pt x="0" y="0"/>
                </a:moveTo>
                <a:lnTo>
                  <a:pt x="418629" y="0"/>
                </a:lnTo>
                <a:lnTo>
                  <a:pt x="418629" y="497290"/>
                </a:lnTo>
                <a:lnTo>
                  <a:pt x="0" y="497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59" name="Câu hỏi">
                <a:extLst>
                  <a:ext uri="{FF2B5EF4-FFF2-40B4-BE49-F238E27FC236}">
                    <a16:creationId xmlns:a16="http://schemas.microsoft.com/office/drawing/2014/main" id="{018AD89B-885D-983C-F4F6-FC485515F49D}"/>
                  </a:ext>
                </a:extLst>
              </p:cNvPr>
              <p:cNvSpPr/>
              <p:nvPr/>
            </p:nvSpPr>
            <p:spPr>
              <a:xfrm>
                <a:off x="914400" y="618737"/>
                <a:ext cx="16383000" cy="34579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en-US" sz="4400" b="1">
                    <a:solidFill>
                      <a:schemeClr val="tx1"/>
                    </a:solidFill>
                    <a:latin typeface="Arial" panose="020B0604020202020204" pitchFamily="34" charset="0"/>
                    <a:ea typeface="SimSun" panose="02010600030101010101" pitchFamily="2" charset="-122"/>
                    <a:cs typeface="Arial" panose="020B0604020202020204" pitchFamily="34" charset="0"/>
                  </a:rPr>
                  <a:t>Câu 4. </a:t>
                </a:r>
                <a:r>
                  <a:rPr lang="en-US" sz="4400">
                    <a:solidFill>
                      <a:schemeClr val="tx1"/>
                    </a:solidFill>
                    <a:effectLst/>
                    <a:latin typeface="Arial" panose="020B0604020202020204" pitchFamily="34" charset="0"/>
                    <a:ea typeface="SimSun" panose="02010600030101010101" pitchFamily="2" charset="-122"/>
                    <a:cs typeface="Arial" panose="020B0604020202020204" pitchFamily="34" charset="0"/>
                  </a:rPr>
                  <a:t>Thủy Tinh là hành tinh gần Mặt Trời nhất trong Hệ Mặt Trời. Coi Thủy Tinh là</a:t>
                </a: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400">
                    <a:solidFill>
                      <a:schemeClr val="tx1"/>
                    </a:solidFill>
                    <a:effectLst/>
                    <a:latin typeface="Arial" panose="020B0604020202020204" pitchFamily="34" charset="0"/>
                    <a:ea typeface="SimSun" panose="02010600030101010101" pitchFamily="2" charset="-122"/>
                    <a:cs typeface="Arial" panose="020B0604020202020204" pitchFamily="34" charset="0"/>
                  </a:rPr>
                  <a:t>hình cầu, tính thể tích của Thủy Tinh, biết rằng diện tích bề mặt Thủy Tinh bằng</a:t>
                </a: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7,48×1</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a:rPr lang="nl-NL"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0</m:t>
                        </m:r>
                      </m:e>
                      <m:sup>
                        <m:r>
                          <a:rPr lang="nl-NL"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7</m:t>
                        </m:r>
                      </m:sup>
                    </m:sSup>
                    <m:r>
                      <m:rPr>
                        <m:nor/>
                      </m:rPr>
                      <a:rPr lang="nl-NL" sz="4400">
                        <a:solidFill>
                          <a:schemeClr val="tx1"/>
                        </a:solidFill>
                        <a:effectLst/>
                        <a:latin typeface="Arial" panose="020B0604020202020204" pitchFamily="34" charset="0"/>
                        <a:ea typeface="SimSun" panose="02010600030101010101" pitchFamily="2" charset="-122"/>
                        <a:cs typeface="Arial" panose="020B0604020202020204" pitchFamily="34" charset="0"/>
                      </a:rPr>
                      <m:t>k</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nl-NL" sz="4400">
                            <a:solidFill>
                              <a:schemeClr val="tx1"/>
                            </a:solidFill>
                            <a:effectLst/>
                            <a:latin typeface="Arial" panose="020B0604020202020204" pitchFamily="34" charset="0"/>
                            <a:ea typeface="SimSun" panose="02010600030101010101" pitchFamily="2" charset="-122"/>
                            <a:cs typeface="Arial" panose="020B0604020202020204" pitchFamily="34" charset="0"/>
                          </a:rPr>
                          <m:t>m</m:t>
                        </m:r>
                      </m:e>
                      <m:sup>
                        <m:r>
                          <a:rPr lang="nl-NL"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m:t>
                        </m:r>
                      </m:sup>
                    </m:sSup>
                  </m:oMath>
                </a14:m>
                <a:r>
                  <a:rPr lang="nl-NL" sz="4400">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9"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914400" y="618737"/>
                <a:ext cx="16383000" cy="3457963"/>
              </a:xfrm>
              <a:prstGeom prst="roundRect">
                <a:avLst/>
              </a:prstGeom>
              <a:blipFill>
                <a:blip r:embed="rId6"/>
                <a:stretch>
                  <a:fillRect l="-446" r="-409"/>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Đáp án đúng">
                <a:extLst>
                  <a:ext uri="{FF2B5EF4-FFF2-40B4-BE49-F238E27FC236}">
                    <a16:creationId xmlns:a16="http://schemas.microsoft.com/office/drawing/2014/main" id="{4D1DA2F5-D9A5-C765-0E47-25DD326F3067}"/>
                  </a:ext>
                </a:extLst>
              </p:cNvPr>
              <p:cNvSpPr/>
              <p:nvPr/>
            </p:nvSpPr>
            <p:spPr>
              <a:xfrm>
                <a:off x="2362200" y="4767856"/>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SimSun" panose="02010600030101010101" pitchFamily="2" charset="-122"/>
                    <a:cs typeface="Arial" panose="020B0604020202020204" pitchFamily="34" charset="0"/>
                  </a:rPr>
                  <a:t>A. </a:t>
                </a:r>
                <a14:m>
                  <m:oMath xmlns:m="http://schemas.openxmlformats.org/officeDocument/2006/math">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6,083×1</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0</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10</m:t>
                        </m:r>
                      </m:sup>
                    </m:sSup>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k</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m</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m:t>
                        </m:r>
                      </m:sup>
                    </m:sSup>
                  </m:oMath>
                </a14:m>
                <a: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2362200" y="4767856"/>
                <a:ext cx="5714999" cy="1578802"/>
              </a:xfrm>
              <a:prstGeom prst="roundRect">
                <a:avLst/>
              </a:prstGeom>
              <a:blipFill>
                <a:blip r:embed="rId7"/>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Đáp án sai 1">
                <a:extLst>
                  <a:ext uri="{FF2B5EF4-FFF2-40B4-BE49-F238E27FC236}">
                    <a16:creationId xmlns:a16="http://schemas.microsoft.com/office/drawing/2014/main" id="{1713963F-2894-56F2-E53C-4371936FB85C}"/>
                  </a:ext>
                </a:extLst>
              </p:cNvPr>
              <p:cNvSpPr/>
              <p:nvPr/>
            </p:nvSpPr>
            <p:spPr>
              <a:xfrm>
                <a:off x="2362201" y="7019100"/>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SimSun" panose="02010600030101010101" pitchFamily="2" charset="-122"/>
                    <a:cs typeface="Arial" panose="020B0604020202020204" pitchFamily="34" charset="0"/>
                  </a:rPr>
                  <a:t>C. </a:t>
                </a:r>
                <a14:m>
                  <m:oMath xmlns:m="http://schemas.openxmlformats.org/officeDocument/2006/math">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24,9×1</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0</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7</m:t>
                        </m:r>
                      </m:sup>
                    </m:sSup>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k</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m</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m:t>
                        </m:r>
                      </m:sup>
                    </m:sSup>
                  </m:oMath>
                </a14:m>
                <a: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2362201" y="7019100"/>
                <a:ext cx="5714999" cy="1578802"/>
              </a:xfrm>
              <a:prstGeom prst="roundRect">
                <a:avLst/>
              </a:prstGeom>
              <a:blipFill>
                <a:blip r:embed="rId8"/>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Đáp án sai 2">
                <a:extLst>
                  <a:ext uri="{FF2B5EF4-FFF2-40B4-BE49-F238E27FC236}">
                    <a16:creationId xmlns:a16="http://schemas.microsoft.com/office/drawing/2014/main" id="{72E080E8-9CBE-7E1E-25CC-340E27A4D017}"/>
                  </a:ext>
                </a:extLst>
              </p:cNvPr>
              <p:cNvSpPr/>
              <p:nvPr/>
            </p:nvSpPr>
            <p:spPr>
              <a:xfrm>
                <a:off x="10058401" y="4762500"/>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SimSun" panose="02010600030101010101" pitchFamily="2" charset="-122"/>
                    <a:cs typeface="Arial" panose="020B0604020202020204" pitchFamily="34" charset="0"/>
                  </a:rPr>
                  <a:t>B. </a:t>
                </a:r>
                <a14:m>
                  <m:oMath xmlns:m="http://schemas.openxmlformats.org/officeDocument/2006/math">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6,083×1</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0</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11</m:t>
                        </m:r>
                      </m:sup>
                    </m:sSup>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k</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m</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m:t>
                        </m:r>
                      </m:sup>
                    </m:sSup>
                  </m:oMath>
                </a14:m>
                <a:r>
                  <a:rPr lang="nl-NL" sz="4400" kern="0">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0058401" y="4762500"/>
                <a:ext cx="5714999" cy="1578802"/>
              </a:xfrm>
              <a:prstGeom prst="roundRect">
                <a:avLst/>
              </a:prstGeom>
              <a:blipFill>
                <a:blip r:embed="rId9"/>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Đáp án sai 3">
                <a:extLst>
                  <a:ext uri="{FF2B5EF4-FFF2-40B4-BE49-F238E27FC236}">
                    <a16:creationId xmlns:a16="http://schemas.microsoft.com/office/drawing/2014/main" id="{98AC7C36-17E6-7D99-2014-5789447F054D}"/>
                  </a:ext>
                </a:extLst>
              </p:cNvPr>
              <p:cNvSpPr/>
              <p:nvPr/>
            </p:nvSpPr>
            <p:spPr>
              <a:xfrm>
                <a:off x="10058401" y="7013744"/>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SimSun" panose="02010600030101010101" pitchFamily="2" charset="-122"/>
                    <a:cs typeface="Arial" panose="020B0604020202020204" pitchFamily="34" charset="0"/>
                  </a:rPr>
                  <a:t>D. </a:t>
                </a:r>
                <a14:m>
                  <m:oMath xmlns:m="http://schemas.openxmlformats.org/officeDocument/2006/math">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74,8×1</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0</m:t>
                        </m:r>
                      </m:e>
                      <m:sup>
                        <m:r>
                          <a:rPr lang="nl-NL"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7</m:t>
                        </m:r>
                      </m:sup>
                    </m:sSup>
                    <m:r>
                      <m:rPr>
                        <m:nor/>
                      </m:rPr>
                      <a:rPr lang="en-US"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k</m:t>
                    </m:r>
                    <m:sSup>
                      <m:sSupPr>
                        <m:ctrlPr>
                          <a:rPr lang="en-US" sz="4400"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pPr>
                      <m:e>
                        <m:r>
                          <m:rPr>
                            <m:nor/>
                          </m:rPr>
                          <a:rPr lang="en-US" sz="4400" kern="0">
                            <a:solidFill>
                              <a:schemeClr val="tx1"/>
                            </a:solidFill>
                            <a:effectLst/>
                            <a:latin typeface="Arial" panose="020B0604020202020204" pitchFamily="34" charset="0"/>
                            <a:ea typeface="SimSun" panose="02010600030101010101" pitchFamily="2" charset="-122"/>
                            <a:cs typeface="Arial" panose="020B0604020202020204" pitchFamily="34" charset="0"/>
                          </a:rPr>
                          <m:t>m</m:t>
                        </m:r>
                      </m:e>
                      <m:sup>
                        <m:r>
                          <a:rPr lang="en-US" sz="4400" i="1" ker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3</m:t>
                        </m:r>
                      </m:sup>
                    </m:sSup>
                  </m:oMath>
                </a14:m>
                <a:r>
                  <a:rPr lang="en-US" sz="4400" kern="0">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3"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0058401" y="7013744"/>
                <a:ext cx="5714999" cy="1578802"/>
              </a:xfrm>
              <a:prstGeom prst="roundRect">
                <a:avLst/>
              </a:prstGeom>
              <a:blipFill>
                <a:blip r:embed="rId10"/>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Đáp án đúng">
                <a:extLst>
                  <a:ext uri="{FF2B5EF4-FFF2-40B4-BE49-F238E27FC236}">
                    <a16:creationId xmlns:a16="http://schemas.microsoft.com/office/drawing/2014/main" id="{F26A5EAB-E5AD-94BE-45D6-5F46AA945CA3}"/>
                  </a:ext>
                </a:extLst>
              </p:cNvPr>
              <p:cNvSpPr/>
              <p:nvPr/>
            </p:nvSpPr>
            <p:spPr>
              <a:xfrm>
                <a:off x="2362199" y="4783898"/>
                <a:ext cx="5714999" cy="1578802"/>
              </a:xfrm>
              <a:prstGeom prst="roundRect">
                <a:avLst/>
              </a:prstGeom>
              <a:solidFill>
                <a:srgbClr val="33686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bg1"/>
                    </a:solidFill>
                    <a:latin typeface="Arial" panose="020B0604020202020204" pitchFamily="34" charset="0"/>
                    <a:ea typeface="SimSun" panose="02010600030101010101" pitchFamily="2" charset="-122"/>
                    <a:cs typeface="Arial" panose="020B0604020202020204" pitchFamily="34" charset="0"/>
                  </a:rPr>
                  <a:t>A. </a:t>
                </a:r>
                <a14:m>
                  <m:oMath xmlns:m="http://schemas.openxmlformats.org/officeDocument/2006/math">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𝟔</m:t>
                    </m:r>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m:t>
                    </m:r>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𝟎𝟖𝟑</m:t>
                    </m:r>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m:t>
                    </m:r>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𝟏</m:t>
                    </m:r>
                    <m:sSup>
                      <m:sSupPr>
                        <m:ctrlPr>
                          <a:rPr lang="en-US" sz="4400" b="1" i="1">
                            <a:solidFill>
                              <a:schemeClr val="bg1"/>
                            </a:solidFill>
                            <a:latin typeface="Cambria Math" panose="02040503050406030204" pitchFamily="18" charset="0"/>
                            <a:ea typeface="SimSun" panose="02010600030101010101" pitchFamily="2" charset="-122"/>
                            <a:cs typeface="Times New Roman" panose="02020603050405020304" pitchFamily="18" charset="0"/>
                          </a:rPr>
                        </m:ctrlPr>
                      </m:sSupPr>
                      <m:e>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𝟎</m:t>
                        </m:r>
                      </m:e>
                      <m:sup>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𝟏𝟎</m:t>
                        </m:r>
                      </m:sup>
                    </m:sSup>
                    <m:r>
                      <m:rPr>
                        <m:nor/>
                      </m:rPr>
                      <a:rPr lang="nl-NL" sz="4400" b="1" kern="0">
                        <a:solidFill>
                          <a:schemeClr val="bg1"/>
                        </a:solidFill>
                        <a:latin typeface="Arial" panose="020B0604020202020204" pitchFamily="34" charset="0"/>
                        <a:ea typeface="SimSun" panose="02010600030101010101" pitchFamily="2" charset="-122"/>
                        <a:cs typeface="Arial" panose="020B0604020202020204" pitchFamily="34" charset="0"/>
                      </a:rPr>
                      <m:t>k</m:t>
                    </m:r>
                    <m:sSup>
                      <m:sSupPr>
                        <m:ctrlPr>
                          <a:rPr lang="en-US" sz="4400" b="1" i="1">
                            <a:solidFill>
                              <a:schemeClr val="bg1"/>
                            </a:solidFill>
                            <a:latin typeface="Cambria Math" panose="02040503050406030204" pitchFamily="18" charset="0"/>
                            <a:ea typeface="SimSun" panose="02010600030101010101" pitchFamily="2" charset="-122"/>
                            <a:cs typeface="Times New Roman" panose="02020603050405020304" pitchFamily="18" charset="0"/>
                          </a:rPr>
                        </m:ctrlPr>
                      </m:sSupPr>
                      <m:e>
                        <m:r>
                          <m:rPr>
                            <m:nor/>
                          </m:rPr>
                          <a:rPr lang="nl-NL" sz="4400" b="1" kern="0">
                            <a:solidFill>
                              <a:schemeClr val="bg1"/>
                            </a:solidFill>
                            <a:latin typeface="Arial" panose="020B0604020202020204" pitchFamily="34" charset="0"/>
                            <a:ea typeface="SimSun" panose="02010600030101010101" pitchFamily="2" charset="-122"/>
                            <a:cs typeface="Arial" panose="020B0604020202020204" pitchFamily="34" charset="0"/>
                          </a:rPr>
                          <m:t>m</m:t>
                        </m:r>
                      </m:e>
                      <m:sup>
                        <m:r>
                          <a:rPr lang="nl-NL" sz="4400" b="1" i="1" kern="0">
                            <a:solidFill>
                              <a:schemeClr val="bg1"/>
                            </a:solidFill>
                            <a:latin typeface="Cambria Math" panose="02040503050406030204" pitchFamily="18" charset="0"/>
                            <a:ea typeface="SimSun" panose="02010600030101010101" pitchFamily="2" charset="-122"/>
                            <a:cs typeface="Times New Roman" panose="02020603050405020304" pitchFamily="18" charset="0"/>
                          </a:rPr>
                          <m:t>𝟑</m:t>
                        </m:r>
                      </m:sup>
                    </m:sSup>
                  </m:oMath>
                </a14:m>
                <a:r>
                  <a:rPr lang="nl-NL" sz="4400" b="1" kern="0">
                    <a:solidFill>
                      <a:schemeClr val="bg1"/>
                    </a:solidFill>
                    <a:latin typeface="Arial" panose="020B0604020202020204" pitchFamily="34" charset="0"/>
                    <a:ea typeface="SimSun" panose="02010600030101010101" pitchFamily="2" charset="-122"/>
                    <a:cs typeface="Arial" panose="020B0604020202020204" pitchFamily="34" charset="0"/>
                  </a:rPr>
                  <a:t>.</a:t>
                </a:r>
                <a:endParaRPr lang="en-US" sz="44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4"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2362199" y="4783898"/>
                <a:ext cx="5714999" cy="1578802"/>
              </a:xfrm>
              <a:prstGeom prst="roundRect">
                <a:avLst/>
              </a:prstGeom>
              <a:blipFill>
                <a:blip r:embed="rId11"/>
                <a:stretch>
                  <a:fillRect l="-2340" r="-2340"/>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49818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9" name="Freeform 6">
            <a:hlinkClick r:id="rId3" action="ppaction://hlinksldjump"/>
          </p:cNvPr>
          <p:cNvSpPr/>
          <p:nvPr/>
        </p:nvSpPr>
        <p:spPr>
          <a:xfrm>
            <a:off x="16306800" y="8572500"/>
            <a:ext cx="1322088" cy="1366906"/>
          </a:xfrm>
          <a:custGeom>
            <a:avLst/>
            <a:gdLst/>
            <a:ahLst/>
            <a:cxnLst/>
            <a:rect l="l" t="t" r="r" b="b"/>
            <a:pathLst>
              <a:path w="418628" h="497291">
                <a:moveTo>
                  <a:pt x="0" y="0"/>
                </a:moveTo>
                <a:lnTo>
                  <a:pt x="418629" y="0"/>
                </a:lnTo>
                <a:lnTo>
                  <a:pt x="418629" y="497290"/>
                </a:lnTo>
                <a:lnTo>
                  <a:pt x="0" y="497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Câu hỏi">
            <a:extLst>
              <a:ext uri="{FF2B5EF4-FFF2-40B4-BE49-F238E27FC236}">
                <a16:creationId xmlns:a16="http://schemas.microsoft.com/office/drawing/2014/main" id="{018AD89B-885D-983C-F4F6-FC485515F49D}"/>
              </a:ext>
            </a:extLst>
          </p:cNvPr>
          <p:cNvSpPr/>
          <p:nvPr/>
        </p:nvSpPr>
        <p:spPr>
          <a:xfrm>
            <a:off x="914400" y="618737"/>
            <a:ext cx="16383000" cy="34579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fr-FR" sz="4400" b="1">
                <a:solidFill>
                  <a:schemeClr val="tx1"/>
                </a:solidFill>
                <a:latin typeface="Arial" panose="020B0604020202020204" pitchFamily="34" charset="0"/>
                <a:ea typeface="Calibri" panose="020F0502020204030204" pitchFamily="34" charset="0"/>
                <a:cs typeface="Arial" panose="020B0604020202020204" pitchFamily="34" charset="0"/>
              </a:rPr>
              <a:t>Câu 5:</a:t>
            </a:r>
            <a:r>
              <a:rPr lang="fr-FR" sz="44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Sao Hỏa là hành tinh thứ tư từ Mặt Trời trong Hệ Mặt Trời. Giả sử Sao Hỏa cũng là hình cầu, tính thể tích của Sao Hỏa, biết rằng diện tích bề mặt của Sao Hỏa là 144,8 triệu km².</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4D1DA2F5-D9A5-C765-0E47-25DD326F3067}"/>
                  </a:ext>
                </a:extLst>
              </p:cNvPr>
              <p:cNvSpPr/>
              <p:nvPr/>
            </p:nvSpPr>
            <p:spPr>
              <a:xfrm>
                <a:off x="2362200" y="4767856"/>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Calibri" panose="020F0502020204030204" pitchFamily="34" charset="0"/>
                    <a:cs typeface="Arial" panose="020B0604020202020204" pitchFamily="34" charset="0"/>
                  </a:rPr>
                  <a:t>A</a:t>
                </a:r>
                <a:r>
                  <a:rPr lang="vi-VN" sz="4400" b="1"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vi-VN" sz="44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3,39× </m:t>
                    </m:r>
                    <m:sSup>
                      <m:sSupPr>
                        <m:ctrlPr>
                          <a:rPr lang="en-US" sz="4400" i="1">
                            <a:solidFill>
                              <a:schemeClr val="tx1"/>
                            </a:solidFill>
                            <a:effectLst/>
                            <a:latin typeface="Cambria Math" panose="02040503050406030204" pitchFamily="18" charset="0"/>
                          </a:rPr>
                        </m:ctrlPr>
                      </m:sSupPr>
                      <m:e>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11</m:t>
                        </m:r>
                      </m:sup>
                    </m:s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4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km</a:t>
                </a:r>
                <a:r>
                  <a:rPr lang="nl-NL" sz="4400" kern="0" baseline="30000">
                    <a:solidFill>
                      <a:schemeClr val="tx1"/>
                    </a:solidFill>
                    <a:effectLst/>
                    <a:latin typeface="Arial" panose="020B0604020202020204" pitchFamily="34" charset="0"/>
                    <a:ea typeface="Malgun Gothic" panose="020B0503020000020004" pitchFamily="34" charset="-127"/>
                    <a:cs typeface="Arial" panose="020B0604020202020204" pitchFamily="34" charset="0"/>
                  </a:rPr>
                  <a:t>3</a:t>
                </a:r>
                <a:endParaRPr kumimoji="0" lang="en-US" sz="42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2362200" y="4767856"/>
                <a:ext cx="5714999" cy="1578802"/>
              </a:xfrm>
              <a:prstGeom prst="roundRect">
                <a:avLst/>
              </a:prstGeom>
              <a:blipFill>
                <a:blip r:embed="rId6"/>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1713963F-2894-56F2-E53C-4371936FB85C}"/>
                  </a:ext>
                </a:extLst>
              </p:cNvPr>
              <p:cNvSpPr/>
              <p:nvPr/>
            </p:nvSpPr>
            <p:spPr>
              <a:xfrm>
                <a:off x="2362201" y="7019100"/>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4400" b="1" kern="0">
                    <a:solidFill>
                      <a:schemeClr val="tx1"/>
                    </a:solidFill>
                    <a:latin typeface="Arial" panose="020B0604020202020204" pitchFamily="34" charset="0"/>
                    <a:ea typeface="Calibri" panose="020F0502020204030204" pitchFamily="34" charset="0"/>
                    <a:cs typeface="Arial" panose="020B0604020202020204" pitchFamily="34" charset="0"/>
                  </a:rPr>
                  <a:t>C.</a:t>
                </a:r>
                <a:r>
                  <a:rPr lang="fr-FR" sz="44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2,86× </m:t>
                    </m:r>
                    <m:sSup>
                      <m:sSupPr>
                        <m:ctrlPr>
                          <a:rPr lang="en-US" sz="4400" i="1">
                            <a:solidFill>
                              <a:schemeClr val="tx1"/>
                            </a:solidFill>
                            <a:effectLst/>
                            <a:latin typeface="Cambria Math" panose="02040503050406030204" pitchFamily="18" charset="0"/>
                          </a:rPr>
                        </m:ctrlPr>
                      </m:sSupPr>
                      <m:e>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sup>
                    </m:s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4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km</a:t>
                </a:r>
                <a:r>
                  <a:rPr lang="nl-NL" sz="4400" kern="0" baseline="30000">
                    <a:solidFill>
                      <a:schemeClr val="tx1"/>
                    </a:solidFill>
                    <a:effectLst/>
                    <a:latin typeface="Arial" panose="020B0604020202020204" pitchFamily="34" charset="0"/>
                    <a:ea typeface="Malgun Gothic" panose="020B0503020000020004" pitchFamily="34" charset="-127"/>
                    <a:cs typeface="Arial" panose="020B0604020202020204" pitchFamily="34" charset="0"/>
                  </a:rPr>
                  <a:t>3</a:t>
                </a:r>
                <a:endParaRPr kumimoji="0" lang="en-US" sz="42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2362201" y="7019100"/>
                <a:ext cx="5714999" cy="1578802"/>
              </a:xfrm>
              <a:prstGeom prst="roundRect">
                <a:avLst/>
              </a:prstGeom>
              <a:blipFill>
                <a:blip r:embed="rId7"/>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72E080E8-9CBE-7E1E-25CC-340E27A4D017}"/>
                  </a:ext>
                </a:extLst>
              </p:cNvPr>
              <p:cNvSpPr/>
              <p:nvPr/>
            </p:nvSpPr>
            <p:spPr>
              <a:xfrm>
                <a:off x="10058401" y="4762500"/>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tx1"/>
                    </a:solidFill>
                    <a:latin typeface="Arial" panose="020B0604020202020204" pitchFamily="34" charset="0"/>
                    <a:ea typeface="Malgun Gothic" panose="020B0503020000020004" pitchFamily="34" charset="-127"/>
                    <a:cs typeface="Arial" panose="020B0604020202020204" pitchFamily="34" charset="0"/>
                  </a:rPr>
                  <a:t>B.</a:t>
                </a:r>
                <a:r>
                  <a:rPr lang="nl-NL" sz="44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 </m:t>
                    </m:r>
                    <m:sSup>
                      <m:sSupPr>
                        <m:ctrlPr>
                          <a:rPr lang="en-US" sz="4400" i="1">
                            <a:solidFill>
                              <a:schemeClr val="tx1"/>
                            </a:solidFill>
                            <a:effectLst/>
                            <a:latin typeface="Cambria Math" panose="02040503050406030204" pitchFamily="18" charset="0"/>
                          </a:rPr>
                        </m:ctrlPr>
                      </m:sSupPr>
                      <m:e>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11</m:t>
                        </m:r>
                      </m:sup>
                    </m:sSup>
                    <m:r>
                      <a:rPr lang="vi-VN" sz="44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4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km</a:t>
                </a:r>
                <a:r>
                  <a:rPr lang="nl-NL" sz="4400" kern="0" baseline="30000">
                    <a:solidFill>
                      <a:schemeClr val="tx1"/>
                    </a:solidFill>
                    <a:effectLst/>
                    <a:latin typeface="Arial" panose="020B0604020202020204" pitchFamily="34" charset="0"/>
                    <a:ea typeface="Malgun Gothic" panose="020B0503020000020004" pitchFamily="34" charset="-127"/>
                    <a:cs typeface="Arial" panose="020B0604020202020204" pitchFamily="34" charset="0"/>
                  </a:rPr>
                  <a:t>3</a:t>
                </a:r>
                <a:endParaRPr kumimoji="0" lang="en-US" sz="42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0058401" y="4762500"/>
                <a:ext cx="5714999" cy="1578802"/>
              </a:xfrm>
              <a:prstGeom prst="roundRect">
                <a:avLst/>
              </a:prstGeom>
              <a:blipFill>
                <a:blip r:embed="rId8"/>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10058401" y="7013744"/>
                <a:ext cx="5714999" cy="15788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a:solidFill>
                      <a:schemeClr val="tx1"/>
                    </a:solidFill>
                    <a:latin typeface="Arial" panose="020B0604020202020204" pitchFamily="34" charset="0"/>
                    <a:ea typeface="Malgun Gothic" panose="020B0503020000020004" pitchFamily="34" charset="-127"/>
                    <a:cs typeface="Arial" panose="020B0604020202020204" pitchFamily="34" charset="0"/>
                  </a:rPr>
                  <a:t>D.</a:t>
                </a:r>
                <a:r>
                  <a:rPr lang="nl-NL" sz="440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5,1× </m:t>
                    </m:r>
                    <m:sSup>
                      <m:sSup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sup>
                    </m:sSup>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400">
                    <a:solidFill>
                      <a:schemeClr val="tx1"/>
                    </a:solidFill>
                    <a:effectLst/>
                    <a:latin typeface="Arial" panose="020B0604020202020204" pitchFamily="34" charset="0"/>
                    <a:ea typeface="Malgun Gothic" panose="020B0503020000020004" pitchFamily="34" charset="-127"/>
                    <a:cs typeface="Arial" panose="020B0604020202020204" pitchFamily="34" charset="0"/>
                  </a:rPr>
                  <a:t>km</a:t>
                </a:r>
                <a:r>
                  <a:rPr lang="en-US" sz="4400" baseline="30000">
                    <a:solidFill>
                      <a:schemeClr val="tx1"/>
                    </a:solidFill>
                    <a:effectLst/>
                    <a:latin typeface="Arial" panose="020B0604020202020204" pitchFamily="34" charset="0"/>
                    <a:ea typeface="Malgun Gothic" panose="020B0503020000020004" pitchFamily="34" charset="-127"/>
                    <a:cs typeface="Arial" panose="020B0604020202020204" pitchFamily="34" charset="0"/>
                  </a:rPr>
                  <a:t>3</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0058401" y="7013744"/>
                <a:ext cx="5714999" cy="1578802"/>
              </a:xfrm>
              <a:prstGeom prst="roundRect">
                <a:avLst/>
              </a:prstGeom>
              <a:blipFill>
                <a:blip r:embed="rId9"/>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F26A5EAB-E5AD-94BE-45D6-5F46AA945CA3}"/>
                  </a:ext>
                </a:extLst>
              </p:cNvPr>
              <p:cNvSpPr/>
              <p:nvPr/>
            </p:nvSpPr>
            <p:spPr>
              <a:xfrm>
                <a:off x="2362200" y="4783898"/>
                <a:ext cx="5714998" cy="1578802"/>
              </a:xfrm>
              <a:prstGeom prst="roundRect">
                <a:avLst/>
              </a:prstGeom>
              <a:solidFill>
                <a:srgbClr val="33686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b="1" kern="0">
                    <a:solidFill>
                      <a:schemeClr val="bg1"/>
                    </a:solidFill>
                    <a:latin typeface="Arial" panose="020B0604020202020204" pitchFamily="34" charset="0"/>
                    <a:ea typeface="Calibri" panose="020F0502020204030204" pitchFamily="34" charset="0"/>
                    <a:cs typeface="Arial" panose="020B0604020202020204" pitchFamily="34" charset="0"/>
                  </a:rPr>
                  <a:t>A</a:t>
                </a:r>
                <a:r>
                  <a:rPr lang="vi-VN" sz="4400" b="1" kern="0">
                    <a:solidFill>
                      <a:schemeClr val="bg1"/>
                    </a:solidFill>
                    <a:ea typeface="Calibri" panose="020F0502020204030204" pitchFamily="34" charset="0"/>
                    <a:cs typeface="Arial" panose="020B0604020202020204" pitchFamily="34" charset="0"/>
                  </a:rPr>
                  <a:t>. </a:t>
                </a:r>
                <a14:m>
                  <m:oMath xmlns:m="http://schemas.openxmlformats.org/officeDocument/2006/math">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𝟑</m:t>
                    </m:r>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𝟑𝟗</m:t>
                    </m:r>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400" b="1" i="1">
                            <a:solidFill>
                              <a:schemeClr val="bg1"/>
                            </a:solidFill>
                            <a:latin typeface="Cambria Math" panose="02040503050406030204" pitchFamily="18" charset="0"/>
                          </a:rPr>
                        </m:ctrlPr>
                      </m:sSupPr>
                      <m:e>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𝟏𝟎</m:t>
                        </m:r>
                      </m:e>
                      <m:sup>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𝟏𝟏</m:t>
                        </m:r>
                      </m:sup>
                    </m:sSup>
                    <m:r>
                      <a:rPr lang="vi-VN" sz="4400" b="1"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4400" b="1" kern="0">
                    <a:solidFill>
                      <a:schemeClr val="bg1"/>
                    </a:solidFill>
                    <a:ea typeface="Malgun Gothic" panose="020B0503020000020004" pitchFamily="34" charset="-127"/>
                    <a:cs typeface="Arial" panose="020B0604020202020204" pitchFamily="34" charset="0"/>
                  </a:rPr>
                  <a:t>km</a:t>
                </a:r>
                <a:r>
                  <a:rPr lang="nl-NL" sz="4400" b="1" kern="0" baseline="30000">
                    <a:solidFill>
                      <a:schemeClr val="bg1"/>
                    </a:solidFill>
                    <a:latin typeface="Arial" panose="020B0604020202020204" pitchFamily="34" charset="0"/>
                    <a:ea typeface="Malgun Gothic" panose="020B0503020000020004" pitchFamily="34" charset="-127"/>
                    <a:cs typeface="Arial" panose="020B0604020202020204" pitchFamily="34" charset="0"/>
                  </a:rPr>
                  <a:t>3</a:t>
                </a:r>
                <a:endParaRPr lang="en-US" sz="42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2362200" y="4783898"/>
                <a:ext cx="5714998" cy="1578802"/>
              </a:xfrm>
              <a:prstGeom prst="roundRect">
                <a:avLst/>
              </a:prstGeom>
              <a:blipFill>
                <a:blip r:embed="rId10"/>
                <a:stretch>
                  <a:fillRect/>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091321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42C2-B4F7-913B-C176-74B561307737}"/>
            </a:ext>
          </a:extLst>
        </p:cNvPr>
        <p:cNvGrpSpPr/>
        <p:nvPr/>
      </p:nvGrpSpPr>
      <p:grpSpPr>
        <a:xfrm>
          <a:off x="0" y="0"/>
          <a:ext cx="0" cy="0"/>
          <a:chOff x="0" y="0"/>
          <a:chExt cx="0" cy="0"/>
        </a:xfrm>
      </p:grpSpPr>
      <p:grpSp>
        <p:nvGrpSpPr>
          <p:cNvPr id="13" name="Group 13">
            <a:extLst>
              <a:ext uri="{FF2B5EF4-FFF2-40B4-BE49-F238E27FC236}">
                <a16:creationId xmlns:a16="http://schemas.microsoft.com/office/drawing/2014/main" id="{C5951F3D-DB20-8411-9688-72A0A5CF802E}"/>
              </a:ext>
            </a:extLst>
          </p:cNvPr>
          <p:cNvGrpSpPr/>
          <p:nvPr/>
        </p:nvGrpSpPr>
        <p:grpSpPr>
          <a:xfrm rot="-5400000">
            <a:off x="13633500" y="5357650"/>
            <a:ext cx="247200" cy="9226200"/>
            <a:chOff x="0" y="0"/>
            <a:chExt cx="329600" cy="12301600"/>
          </a:xfrm>
        </p:grpSpPr>
        <p:sp>
          <p:nvSpPr>
            <p:cNvPr id="14" name="Freeform 14">
              <a:extLst>
                <a:ext uri="{FF2B5EF4-FFF2-40B4-BE49-F238E27FC236}">
                  <a16:creationId xmlns:a16="http://schemas.microsoft.com/office/drawing/2014/main" id="{64BF09F3-EC95-4DBB-1373-55EBC486A98B}"/>
                </a:ext>
              </a:extLst>
            </p:cNvPr>
            <p:cNvSpPr/>
            <p:nvPr/>
          </p:nvSpPr>
          <p:spPr>
            <a:xfrm>
              <a:off x="0" y="0"/>
              <a:ext cx="329565" cy="12301601"/>
            </a:xfrm>
            <a:custGeom>
              <a:avLst/>
              <a:gdLst/>
              <a:ahLst/>
              <a:cxnLst/>
              <a:rect l="l" t="t" r="r" b="b"/>
              <a:pathLst>
                <a:path w="329565" h="12301601">
                  <a:moveTo>
                    <a:pt x="0" y="0"/>
                  </a:moveTo>
                  <a:lnTo>
                    <a:pt x="329565" y="0"/>
                  </a:lnTo>
                  <a:lnTo>
                    <a:pt x="329565" y="12301601"/>
                  </a:lnTo>
                  <a:lnTo>
                    <a:pt x="0" y="12301601"/>
                  </a:lnTo>
                  <a:lnTo>
                    <a:pt x="0" y="0"/>
                  </a:lnTo>
                </a:path>
              </a:pathLst>
            </a:custGeom>
            <a:solidFill>
              <a:srgbClr val="47C0C0"/>
            </a:solidFill>
          </p:spPr>
        </p:sp>
      </p:grpSp>
      <p:grpSp>
        <p:nvGrpSpPr>
          <p:cNvPr id="23" name="Group 23">
            <a:extLst>
              <a:ext uri="{FF2B5EF4-FFF2-40B4-BE49-F238E27FC236}">
                <a16:creationId xmlns:a16="http://schemas.microsoft.com/office/drawing/2014/main" id="{72E932CA-DB18-9913-90C8-14A12D3F7BB5}"/>
              </a:ext>
            </a:extLst>
          </p:cNvPr>
          <p:cNvGrpSpPr/>
          <p:nvPr/>
        </p:nvGrpSpPr>
        <p:grpSpPr>
          <a:xfrm rot="5400000">
            <a:off x="3877600" y="-3587750"/>
            <a:ext cx="273600" cy="8001000"/>
            <a:chOff x="0" y="0"/>
            <a:chExt cx="364800" cy="10668000"/>
          </a:xfrm>
        </p:grpSpPr>
        <p:sp>
          <p:nvSpPr>
            <p:cNvPr id="24" name="Freeform 24">
              <a:extLst>
                <a:ext uri="{FF2B5EF4-FFF2-40B4-BE49-F238E27FC236}">
                  <a16:creationId xmlns:a16="http://schemas.microsoft.com/office/drawing/2014/main" id="{290B8F02-86EF-DDF8-3991-BD369E4CC592}"/>
                </a:ext>
              </a:extLst>
            </p:cNvPr>
            <p:cNvSpPr/>
            <p:nvPr/>
          </p:nvSpPr>
          <p:spPr>
            <a:xfrm>
              <a:off x="0" y="0"/>
              <a:ext cx="364744" cy="10668000"/>
            </a:xfrm>
            <a:custGeom>
              <a:avLst/>
              <a:gdLst/>
              <a:ahLst/>
              <a:cxnLst/>
              <a:rect l="l" t="t" r="r" b="b"/>
              <a:pathLst>
                <a:path w="364744" h="10668000">
                  <a:moveTo>
                    <a:pt x="0" y="0"/>
                  </a:moveTo>
                  <a:lnTo>
                    <a:pt x="364744" y="0"/>
                  </a:lnTo>
                  <a:lnTo>
                    <a:pt x="364744" y="10668000"/>
                  </a:lnTo>
                  <a:lnTo>
                    <a:pt x="0" y="10668000"/>
                  </a:lnTo>
                  <a:lnTo>
                    <a:pt x="0" y="0"/>
                  </a:lnTo>
                </a:path>
              </a:pathLst>
            </a:custGeom>
            <a:solidFill>
              <a:srgbClr val="EFBF60"/>
            </a:solidFill>
          </p:spPr>
        </p:sp>
      </p:grpSp>
      <p:sp>
        <p:nvSpPr>
          <p:cNvPr id="11" name="Rectangle 10">
            <a:extLst>
              <a:ext uri="{FF2B5EF4-FFF2-40B4-BE49-F238E27FC236}">
                <a16:creationId xmlns:a16="http://schemas.microsoft.com/office/drawing/2014/main" id="{046D56B0-77CD-6EFD-BE54-D298B4CC74FA}"/>
              </a:ext>
            </a:extLst>
          </p:cNvPr>
          <p:cNvSpPr/>
          <p:nvPr/>
        </p:nvSpPr>
        <p:spPr>
          <a:xfrm>
            <a:off x="333262" y="717982"/>
            <a:ext cx="17617854" cy="1938992"/>
          </a:xfrm>
          <a:prstGeom prst="rect">
            <a:avLst/>
          </a:prstGeom>
        </p:spPr>
        <p:txBody>
          <a:bodyPr wrap="square">
            <a:spAutoFit/>
          </a:bodyPr>
          <a:lstStyle/>
          <a:p>
            <a:pPr lvl="0" algn="just">
              <a:lnSpc>
                <a:spcPct val="150000"/>
              </a:lnSpc>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10.7 (SGK-tr105). </a:t>
            </a:r>
            <a:r>
              <a:rPr lang="vi-VN" sz="4200">
                <a:solidFill>
                  <a:srgbClr val="000000"/>
                </a:solidFill>
                <a:ea typeface="Times New Roman" panose="02020603050405020304" pitchFamily="18" charset="0"/>
                <a:cs typeface="Arial" panose="020B0604020202020204" pitchFamily="34" charset="0"/>
              </a:rPr>
              <a:t>Thay dấu “</a:t>
            </a:r>
            <a:r>
              <a:rPr lang="vi-VN" sz="4200" b="1">
                <a:solidFill>
                  <a:srgbClr val="0070C0"/>
                </a:solidFill>
                <a:ea typeface="Times New Roman" panose="02020603050405020304" pitchFamily="18" charset="0"/>
                <a:cs typeface="Arial" panose="020B0604020202020204" pitchFamily="34" charset="0"/>
              </a:rPr>
              <a:t>?</a:t>
            </a:r>
            <a:r>
              <a:rPr lang="vi-VN" sz="4200">
                <a:solidFill>
                  <a:srgbClr val="000000"/>
                </a:solidFill>
                <a:ea typeface="Times New Roman" panose="02020603050405020304" pitchFamily="18" charset="0"/>
                <a:cs typeface="Arial" panose="020B0604020202020204" pitchFamily="34" charset="0"/>
              </a:rPr>
              <a:t>” bằng giá trị thích hợp và hoàn thành bảng sau vào vở:</a:t>
            </a:r>
            <a:endParaRPr kumimoji="0" lang="en-US" sz="42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6E1EE24D-ABF2-FCB6-D961-2C23BEA04713}"/>
                  </a:ext>
                </a:extLst>
              </p:cNvPr>
              <p:cNvGraphicFramePr>
                <a:graphicFrameLocks noGrp="1"/>
              </p:cNvGraphicFramePr>
              <p:nvPr/>
            </p:nvGraphicFramePr>
            <p:xfrm>
              <a:off x="800100" y="3037974"/>
              <a:ext cx="16687799" cy="6553200"/>
            </p:xfrm>
            <a:graphic>
              <a:graphicData uri="http://schemas.openxmlformats.org/drawingml/2006/table">
                <a:tbl>
                  <a:tblPr firstRow="1" firstCol="1" bandRow="1"/>
                  <a:tblGrid>
                    <a:gridCol w="4800599">
                      <a:extLst>
                        <a:ext uri="{9D8B030D-6E8A-4147-A177-3AD203B41FA5}">
                          <a16:colId xmlns:a16="http://schemas.microsoft.com/office/drawing/2014/main" val="1918301833"/>
                        </a:ext>
                      </a:extLst>
                    </a:gridCol>
                    <a:gridCol w="3030562">
                      <a:extLst>
                        <a:ext uri="{9D8B030D-6E8A-4147-A177-3AD203B41FA5}">
                          <a16:colId xmlns:a16="http://schemas.microsoft.com/office/drawing/2014/main" val="309655825"/>
                        </a:ext>
                      </a:extLst>
                    </a:gridCol>
                    <a:gridCol w="4428319">
                      <a:extLst>
                        <a:ext uri="{9D8B030D-6E8A-4147-A177-3AD203B41FA5}">
                          <a16:colId xmlns:a16="http://schemas.microsoft.com/office/drawing/2014/main" val="3933979769"/>
                        </a:ext>
                      </a:extLst>
                    </a:gridCol>
                    <a:gridCol w="4428319">
                      <a:extLst>
                        <a:ext uri="{9D8B030D-6E8A-4147-A177-3AD203B41FA5}">
                          <a16:colId xmlns:a16="http://schemas.microsoft.com/office/drawing/2014/main" val="1827665652"/>
                        </a:ext>
                      </a:extLst>
                    </a:gridCol>
                  </a:tblGrid>
                  <a:tr h="1920945">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Hình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Bán kính </a:t>
                          </a:r>
                        </a:p>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Diện tích mặt cầu (cm</a:t>
                          </a:r>
                          <a:r>
                            <a:rPr lang="en-US" sz="4200" baseline="30000">
                              <a:effectLst/>
                              <a:latin typeface="Arial" panose="020B0604020202020204" pitchFamily="34" charset="0"/>
                              <a:ea typeface="Calibri" panose="020F0502020204030204" pitchFamily="34" charset="0"/>
                              <a:cs typeface="Arial" panose="020B0604020202020204" pitchFamily="34" charset="0"/>
                            </a:rPr>
                            <a:t>2</a:t>
                          </a:r>
                          <a:r>
                            <a:rPr lang="en-US" sz="4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Thể tích hình cầu (cm</a:t>
                          </a:r>
                          <a:r>
                            <a:rPr lang="en-US" sz="4200" baseline="30000">
                              <a:effectLst/>
                              <a:latin typeface="Arial" panose="020B0604020202020204" pitchFamily="34" charset="0"/>
                              <a:ea typeface="Calibri" panose="020F0502020204030204" pitchFamily="34" charset="0"/>
                              <a:cs typeface="Arial" panose="020B0604020202020204" pitchFamily="34" charset="0"/>
                            </a:rPr>
                            <a:t>3</a:t>
                          </a:r>
                          <a:r>
                            <a:rPr lang="en-US" sz="4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299488"/>
                      </a:ext>
                    </a:extLst>
                  </a:tr>
                  <a:tr h="1187759">
                    <a:tc rowSpan="3">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en-US" sz="4200">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m:rPr>
                                  <m:nor/>
                                </m:rPr>
                                <a:rPr lang="vi-VN" sz="4200" b="1" smtClean="0">
                                  <a:solidFill>
                                    <a:srgbClr val="0070C0"/>
                                  </a:solidFill>
                                  <a:ea typeface="Times New Roman" panose="02020603050405020304" pitchFamily="18" charset="0"/>
                                  <a:cs typeface="Arial" panose="020B0604020202020204" pitchFamily="34" charset="0"/>
                                </a:rPr>
                                <m:t>?</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965674"/>
                      </a:ext>
                    </a:extLst>
                  </a:tr>
                  <a:tr h="1702612">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en-US" sz="4200">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SimSun" panose="02010600030101010101" pitchFamily="2" charset="-122"/>
                                  <a:cs typeface="Times New Roman" panose="02020603050405020304" pitchFamily="18" charset="0"/>
                                </a:rPr>
                                <m:t>100</m:t>
                              </m:r>
                              <m:r>
                                <a:rPr lang="en-US" sz="4200" i="1">
                                  <a:effectLst/>
                                  <a:latin typeface="Cambria Math" panose="02040503050406030204" pitchFamily="18" charset="0"/>
                                  <a:ea typeface="SimSun" panose="02010600030101010101" pitchFamily="2" charset="-122"/>
                                  <a:cs typeface="Times New Roman" panose="02020603050405020304" pitchFamily="18" charset="0"/>
                                </a:rPr>
                                <m:t>𝜋</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620714"/>
                      </a:ext>
                    </a:extLst>
                  </a:tr>
                  <a:tr h="1741884">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2650" algn="ctr"/>
                              <a:tab pos="1765300" algn="r"/>
                            </a:tabLst>
                          </a:pPr>
                          <a:r>
                            <a:rPr lang="vi-VN" sz="4200" b="1">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9000" algn="ctr"/>
                              <a:tab pos="1778000" algn="r"/>
                            </a:tabLst>
                          </a:pPr>
                          <a:r>
                            <a:rPr lang="en-US" sz="4200">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SimSun" panose="02010600030101010101" pitchFamily="2" charset="-122"/>
                                  <a:cs typeface="Times New Roman" panose="02020603050405020304" pitchFamily="18" charset="0"/>
                                </a:rPr>
                                <m:t>972</m:t>
                              </m:r>
                              <m:r>
                                <a:rPr lang="en-US" sz="4200" i="1">
                                  <a:effectLst/>
                                  <a:latin typeface="Cambria Math" panose="02040503050406030204" pitchFamily="18" charset="0"/>
                                  <a:ea typeface="SimSun" panose="02010600030101010101" pitchFamily="2" charset="-122"/>
                                  <a:cs typeface="Times New Roman" panose="02020603050405020304" pitchFamily="18" charset="0"/>
                                </a:rPr>
                                <m:t>𝜋</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18681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094241906"/>
                  </p:ext>
                </p:extLst>
              </p:nvPr>
            </p:nvGraphicFramePr>
            <p:xfrm>
              <a:off x="800100" y="3037974"/>
              <a:ext cx="16687799" cy="6553200"/>
            </p:xfrm>
            <a:graphic>
              <a:graphicData uri="http://schemas.openxmlformats.org/drawingml/2006/table">
                <a:tbl>
                  <a:tblPr firstRow="1" firstCol="1" bandRow="1"/>
                  <a:tblGrid>
                    <a:gridCol w="4800599">
                      <a:extLst>
                        <a:ext uri="{9D8B030D-6E8A-4147-A177-3AD203B41FA5}">
                          <a16:colId xmlns:a16="http://schemas.microsoft.com/office/drawing/2014/main" val="1918301833"/>
                        </a:ext>
                      </a:extLst>
                    </a:gridCol>
                    <a:gridCol w="3030562">
                      <a:extLst>
                        <a:ext uri="{9D8B030D-6E8A-4147-A177-3AD203B41FA5}">
                          <a16:colId xmlns:a16="http://schemas.microsoft.com/office/drawing/2014/main" val="309655825"/>
                        </a:ext>
                      </a:extLst>
                    </a:gridCol>
                    <a:gridCol w="4428319">
                      <a:extLst>
                        <a:ext uri="{9D8B030D-6E8A-4147-A177-3AD203B41FA5}">
                          <a16:colId xmlns:a16="http://schemas.microsoft.com/office/drawing/2014/main" val="3933979769"/>
                        </a:ext>
                      </a:extLst>
                    </a:gridCol>
                    <a:gridCol w="4428319">
                      <a:extLst>
                        <a:ext uri="{9D8B030D-6E8A-4147-A177-3AD203B41FA5}">
                          <a16:colId xmlns:a16="http://schemas.microsoft.com/office/drawing/2014/main" val="1827665652"/>
                        </a:ext>
                      </a:extLst>
                    </a:gridCol>
                  </a:tblGrid>
                  <a:tr h="1920945">
                    <a:tc>
                      <a:txBody>
                        <a:bodyPr/>
                        <a:lstStyle/>
                        <a:p>
                          <a:pPr algn="ctr">
                            <a:lnSpc>
                              <a:spcPct val="150000"/>
                            </a:lnSpc>
                            <a:spcBef>
                              <a:spcPts val="200"/>
                            </a:spcBef>
                            <a:spcAft>
                              <a:spcPts val="200"/>
                            </a:spcAft>
                          </a:pPr>
                          <a:r>
                            <a:rPr lang="en-US" sz="4200" smtClean="0">
                              <a:effectLst/>
                              <a:latin typeface="Arial" panose="020B0604020202020204" pitchFamily="34" charset="0"/>
                              <a:ea typeface="Calibri" panose="020F0502020204030204" pitchFamily="34" charset="0"/>
                              <a:cs typeface="Arial" panose="020B0604020202020204" pitchFamily="34" charset="0"/>
                            </a:rPr>
                            <a:t>Hình</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Bán </a:t>
                          </a:r>
                          <a:r>
                            <a:rPr lang="en-US" sz="4200">
                              <a:effectLst/>
                              <a:latin typeface="Arial" panose="020B0604020202020204" pitchFamily="34" charset="0"/>
                              <a:ea typeface="Calibri" panose="020F0502020204030204" pitchFamily="34" charset="0"/>
                              <a:cs typeface="Arial" panose="020B0604020202020204" pitchFamily="34" charset="0"/>
                            </a:rPr>
                            <a:t>kính </a:t>
                          </a:r>
                          <a:endParaRPr lang="en-US" sz="42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200"/>
                            </a:spcBef>
                            <a:spcAft>
                              <a:spcPts val="200"/>
                            </a:spcAft>
                          </a:pPr>
                          <a:r>
                            <a:rPr lang="en-US" sz="4200" smtClean="0">
                              <a:effectLst/>
                              <a:latin typeface="Arial" panose="020B0604020202020204" pitchFamily="34" charset="0"/>
                              <a:ea typeface="Calibri" panose="020F0502020204030204" pitchFamily="34" charset="0"/>
                              <a:cs typeface="Arial" panose="020B0604020202020204" pitchFamily="34" charset="0"/>
                            </a:rPr>
                            <a:t>(</a:t>
                          </a:r>
                          <a:r>
                            <a:rPr lang="en-US" sz="4200">
                              <a:effectLst/>
                              <a:latin typeface="Arial" panose="020B0604020202020204" pitchFamily="34" charset="0"/>
                              <a:ea typeface="Calibri" panose="020F0502020204030204" pitchFamily="34" charset="0"/>
                              <a:cs typeface="Arial" panose="020B0604020202020204" pitchFamily="34" charset="0"/>
                            </a:rPr>
                            <a:t>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Diện tích mặt cầu (cm</a:t>
                          </a:r>
                          <a:r>
                            <a:rPr lang="en-US" sz="4200" baseline="30000">
                              <a:effectLst/>
                              <a:latin typeface="Arial" panose="020B0604020202020204" pitchFamily="34" charset="0"/>
                              <a:ea typeface="Calibri" panose="020F0502020204030204" pitchFamily="34" charset="0"/>
                              <a:cs typeface="Arial" panose="020B0604020202020204" pitchFamily="34" charset="0"/>
                            </a:rPr>
                            <a:t>2</a:t>
                          </a:r>
                          <a:r>
                            <a:rPr lang="en-US" sz="4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200">
                              <a:effectLst/>
                              <a:latin typeface="Arial" panose="020B0604020202020204" pitchFamily="34" charset="0"/>
                              <a:ea typeface="Calibri" panose="020F0502020204030204" pitchFamily="34" charset="0"/>
                              <a:cs typeface="Arial" panose="020B0604020202020204" pitchFamily="34" charset="0"/>
                            </a:rPr>
                            <a:t>Thể tích hình cầu (cm</a:t>
                          </a:r>
                          <a:r>
                            <a:rPr lang="en-US" sz="4200" baseline="30000">
                              <a:effectLst/>
                              <a:latin typeface="Arial" panose="020B0604020202020204" pitchFamily="34" charset="0"/>
                              <a:ea typeface="Calibri" panose="020F0502020204030204" pitchFamily="34" charset="0"/>
                              <a:cs typeface="Arial" panose="020B0604020202020204" pitchFamily="34" charset="0"/>
                            </a:rPr>
                            <a:t>3</a:t>
                          </a:r>
                          <a:r>
                            <a:rPr lang="en-US" sz="4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299488"/>
                      </a:ext>
                    </a:extLst>
                  </a:tr>
                  <a:tr h="1187759">
                    <a:tc rowSpan="3">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908050" algn="ctr"/>
                              <a:tab pos="1816100" algn="r"/>
                            </a:tabLst>
                          </a:pPr>
                          <a:r>
                            <a:rPr lang="vi-VN" sz="4200" b="1" smtClean="0">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76754" t="-162051" r="-275" b="-291282"/>
                          </a:stretch>
                        </a:blipFill>
                      </a:tcPr>
                    </a:tc>
                    <a:extLst>
                      <a:ext uri="{0D108BD9-81ED-4DB2-BD59-A6C34878D82A}">
                        <a16:rowId xmlns:a16="http://schemas.microsoft.com/office/drawing/2014/main" val="742965674"/>
                      </a:ext>
                    </a:extLst>
                  </a:tr>
                  <a:tr h="1702612">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smtClean="0">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77135" t="-182500" r="-100413" b="-102857"/>
                          </a:stretch>
                        </a:blipFill>
                      </a:tcPr>
                    </a:tc>
                    <a:tc>
                      <a:txBody>
                        <a:bodyPr/>
                        <a:lstStyle/>
                        <a:p>
                          <a:pPr algn="ctr">
                            <a:lnSpc>
                              <a:spcPct val="100000"/>
                            </a:lnSpc>
                            <a:spcBef>
                              <a:spcPts val="0"/>
                            </a:spcBef>
                            <a:spcAft>
                              <a:spcPts val="0"/>
                            </a:spcAft>
                            <a:tabLst>
                              <a:tab pos="908050" algn="ctr"/>
                              <a:tab pos="1816100" algn="r"/>
                            </a:tabLst>
                          </a:pPr>
                          <a:r>
                            <a:rPr lang="vi-VN" sz="4200" b="1" smtClean="0">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620714"/>
                      </a:ext>
                    </a:extLst>
                  </a:tr>
                  <a:tr h="1741884">
                    <a:tc vMerge="1">
                      <a:txBody>
                        <a:bodyPr/>
                        <a:lstStyle/>
                        <a:p>
                          <a:pPr algn="ctr">
                            <a:lnSpc>
                              <a:spcPct val="150000"/>
                            </a:lnSpc>
                            <a:spcBef>
                              <a:spcPts val="200"/>
                            </a:spcBef>
                            <a:spcAft>
                              <a:spcPts val="200"/>
                            </a:spcAft>
                          </a:pP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200" b="1" smtClean="0">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882650" algn="ctr"/>
                              <a:tab pos="1765300" algn="r"/>
                            </a:tabLst>
                          </a:pPr>
                          <a:r>
                            <a:rPr lang="vi-VN" sz="4200" b="1" smtClean="0">
                              <a:solidFill>
                                <a:srgbClr val="0070C0"/>
                              </a:solidFill>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76754" t="-276573" r="-275" b="-699"/>
                          </a:stretch>
                        </a:blipFill>
                      </a:tcPr>
                    </a:tc>
                    <a:extLst>
                      <a:ext uri="{0D108BD9-81ED-4DB2-BD59-A6C34878D82A}">
                        <a16:rowId xmlns:a16="http://schemas.microsoft.com/office/drawing/2014/main" val="2627186812"/>
                      </a:ext>
                    </a:extLst>
                  </a:tr>
                </a:tbl>
              </a:graphicData>
            </a:graphic>
          </p:graphicFrame>
        </mc:Fallback>
      </mc:AlternateContent>
      <p:pic>
        <p:nvPicPr>
          <p:cNvPr id="3" name="Picture 2">
            <a:extLst>
              <a:ext uri="{FF2B5EF4-FFF2-40B4-BE49-F238E27FC236}">
                <a16:creationId xmlns:a16="http://schemas.microsoft.com/office/drawing/2014/main" id="{58744712-21A4-2FFA-C33D-9087F828E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99" y="5124186"/>
            <a:ext cx="4343400" cy="4226011"/>
          </a:xfrm>
          <a:prstGeom prst="rect">
            <a:avLst/>
          </a:prstGeom>
        </p:spPr>
      </p:pic>
      <p:sp>
        <p:nvSpPr>
          <p:cNvPr id="16" name="Rectangle 15">
            <a:extLst>
              <a:ext uri="{FF2B5EF4-FFF2-40B4-BE49-F238E27FC236}">
                <a16:creationId xmlns:a16="http://schemas.microsoft.com/office/drawing/2014/main" id="{5CE5FD5B-548D-0F71-9F3D-533F34296A98}"/>
              </a:ext>
            </a:extLst>
          </p:cNvPr>
          <p:cNvSpPr/>
          <p:nvPr/>
        </p:nvSpPr>
        <p:spPr>
          <a:xfrm>
            <a:off x="6849821" y="6642710"/>
            <a:ext cx="484428" cy="738664"/>
          </a:xfrm>
          <a:prstGeom prst="rect">
            <a:avLst/>
          </a:prstGeom>
          <a:solidFill>
            <a:srgbClr val="FFF2CC"/>
          </a:solidFill>
        </p:spPr>
        <p:txBody>
          <a:bodyPr wrap="none">
            <a:spAutoFit/>
          </a:bodyPr>
          <a:lstStyle/>
          <a:p>
            <a:pPr lvl="0"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5</a:t>
            </a:r>
          </a:p>
        </p:txBody>
      </p:sp>
      <p:sp>
        <p:nvSpPr>
          <p:cNvPr id="18" name="Rectangle 17">
            <a:extLst>
              <a:ext uri="{FF2B5EF4-FFF2-40B4-BE49-F238E27FC236}">
                <a16:creationId xmlns:a16="http://schemas.microsoft.com/office/drawing/2014/main" id="{57938BBE-F80C-E609-6283-BD3D0083FAB2}"/>
              </a:ext>
            </a:extLst>
          </p:cNvPr>
          <p:cNvSpPr/>
          <p:nvPr/>
        </p:nvSpPr>
        <p:spPr>
          <a:xfrm>
            <a:off x="6849821" y="8371974"/>
            <a:ext cx="484428" cy="738664"/>
          </a:xfrm>
          <a:prstGeom prst="rect">
            <a:avLst/>
          </a:prstGeom>
          <a:solidFill>
            <a:srgbClr val="FFF2CC"/>
          </a:solidFill>
        </p:spPr>
        <p:txBody>
          <a:bodyPr wrap="none">
            <a:spAutoFit/>
          </a:bodyPr>
          <a:lstStyle/>
          <a:p>
            <a:pPr lvl="0"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9</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C0704D0-5920-4458-66F1-EB99A13C0E3D}"/>
                  </a:ext>
                </a:extLst>
              </p:cNvPr>
              <p:cNvSpPr/>
              <p:nvPr/>
            </p:nvSpPr>
            <p:spPr>
              <a:xfrm>
                <a:off x="10287000" y="5157548"/>
                <a:ext cx="1346843" cy="738664"/>
              </a:xfrm>
              <a:prstGeom prst="rect">
                <a:avLst/>
              </a:prstGeom>
              <a:solidFill>
                <a:srgbClr val="FFF2CC"/>
              </a:solidFill>
            </p:spPr>
            <p:txBody>
              <a:bodyPr wrap="none">
                <a:spAutoFit/>
              </a:bodyPr>
              <a:lstStyle/>
              <a:p>
                <a:pPr lvl="0" algn="ctr">
                  <a:tabLst>
                    <a:tab pos="908050" algn="ctr"/>
                    <a:tab pos="1816100" algn="r"/>
                  </a:tabLst>
                </a:pPr>
                <a14:m>
                  <m:oMathPara xmlns:m="http://schemas.openxmlformats.org/officeDocument/2006/math">
                    <m:oMathParaPr>
                      <m:jc m:val="center"/>
                    </m:oMathParaPr>
                    <m:oMath xmlns:m="http://schemas.openxmlformats.org/officeDocument/2006/math">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𝟑𝟔</m:t>
                      </m:r>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2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287000" y="5157548"/>
                <a:ext cx="1346843" cy="738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1FED8AD-148A-73A8-3E65-68AE1F963741}"/>
                  </a:ext>
                </a:extLst>
              </p:cNvPr>
              <p:cNvSpPr/>
              <p:nvPr/>
            </p:nvSpPr>
            <p:spPr>
              <a:xfrm>
                <a:off x="10125897" y="8371974"/>
                <a:ext cx="1669047" cy="738664"/>
              </a:xfrm>
              <a:prstGeom prst="rect">
                <a:avLst/>
              </a:prstGeom>
              <a:solidFill>
                <a:srgbClr val="FFF2CC"/>
              </a:solidFill>
            </p:spPr>
            <p:txBody>
              <a:bodyPr wrap="none">
                <a:spAutoFit/>
              </a:bodyPr>
              <a:lstStyle/>
              <a:p>
                <a:pPr lvl="0" algn="ctr">
                  <a:tabLst>
                    <a:tab pos="908050" algn="ctr"/>
                    <a:tab pos="1816100" algn="r"/>
                  </a:tabLst>
                </a:pPr>
                <a14:m>
                  <m:oMathPara xmlns:m="http://schemas.openxmlformats.org/officeDocument/2006/math">
                    <m:oMathParaPr>
                      <m:jc m:val="center"/>
                    </m:oMathParaPr>
                    <m:oMath xmlns:m="http://schemas.openxmlformats.org/officeDocument/2006/math">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𝟑𝟐𝟒</m:t>
                      </m:r>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2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25897" y="8371974"/>
                <a:ext cx="1669047" cy="7386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C0F926E-5768-F710-BD31-8196BD5DB23D}"/>
                  </a:ext>
                </a:extLst>
              </p:cNvPr>
              <p:cNvSpPr/>
              <p:nvPr/>
            </p:nvSpPr>
            <p:spPr>
              <a:xfrm>
                <a:off x="14706600" y="5157548"/>
                <a:ext cx="1346843" cy="738664"/>
              </a:xfrm>
              <a:prstGeom prst="rect">
                <a:avLst/>
              </a:prstGeom>
              <a:solidFill>
                <a:srgbClr val="FFF2CC"/>
              </a:solidFill>
            </p:spPr>
            <p:txBody>
              <a:bodyPr wrap="none">
                <a:spAutoFit/>
              </a:bodyPr>
              <a:lstStyle/>
              <a:p>
                <a:pPr lvl="0" algn="ctr">
                  <a:tabLst>
                    <a:tab pos="908050" algn="ctr"/>
                    <a:tab pos="1816100" algn="r"/>
                  </a:tabLst>
                </a:pPr>
                <a14:m>
                  <m:oMathPara xmlns:m="http://schemas.openxmlformats.org/officeDocument/2006/math">
                    <m:oMathParaPr>
                      <m:jc m:val="center"/>
                    </m:oMathParaPr>
                    <m:oMath xmlns:m="http://schemas.openxmlformats.org/officeDocument/2006/math">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𝟑𝟔</m:t>
                      </m:r>
                      <m: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2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4706600" y="5157548"/>
                <a:ext cx="1346843" cy="738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7B2B802-2EA3-A21D-B17C-3BE6DD3557E3}"/>
                  </a:ext>
                </a:extLst>
              </p:cNvPr>
              <p:cNvSpPr/>
              <p:nvPr/>
            </p:nvSpPr>
            <p:spPr>
              <a:xfrm>
                <a:off x="14500613" y="6334433"/>
                <a:ext cx="1758815" cy="1319657"/>
              </a:xfrm>
              <a:prstGeom prst="rect">
                <a:avLst/>
              </a:prstGeom>
              <a:solidFill>
                <a:srgbClr val="FFF2CC"/>
              </a:solidFill>
            </p:spPr>
            <p:txBody>
              <a:bodyPr wrap="none">
                <a:spAutoFit/>
              </a:bodyPr>
              <a:lstStyle/>
              <a:p>
                <a:pPr lvl="0" algn="ctr">
                  <a:tabLst>
                    <a:tab pos="908050" algn="ctr"/>
                    <a:tab pos="1816100" algn="r"/>
                  </a:tabLst>
                </a:pPr>
                <a14:m>
                  <m:oMathPara xmlns:m="http://schemas.openxmlformats.org/officeDocument/2006/math">
                    <m:oMathParaPr>
                      <m:jc m:val="centerGroup"/>
                    </m:oMathParaPr>
                    <m:oMath xmlns:m="http://schemas.openxmlformats.org/officeDocument/2006/math">
                      <m:f>
                        <m:fPr>
                          <m:ctrlPr>
                            <a:rPr lang="en-US" sz="42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42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𝟓𝟎𝟎</m:t>
                          </m:r>
                        </m:num>
                        <m:den>
                          <m:r>
                            <a:rPr lang="en-US" sz="42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𝟑</m:t>
                          </m:r>
                        </m:den>
                      </m:f>
                      <m:r>
                        <a:rPr lang="en-US" sz="42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2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00613" y="6334433"/>
                <a:ext cx="1758815" cy="131965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52196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8" grpId="0" animBg="1"/>
      <p:bldP spid="6" grpId="0" animBg="1"/>
      <p:bldP spid="21" grpId="0" animBg="1"/>
      <p:bldP spid="25"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grpSp>
        <p:nvGrpSpPr>
          <p:cNvPr id="16" name="Group 15"/>
          <p:cNvGrpSpPr/>
          <p:nvPr/>
        </p:nvGrpSpPr>
        <p:grpSpPr>
          <a:xfrm>
            <a:off x="7751539" y="3543300"/>
            <a:ext cx="2781300" cy="1339516"/>
            <a:chOff x="859666" y="676025"/>
            <a:chExt cx="3432866" cy="1051118"/>
          </a:xfrm>
        </p:grpSpPr>
        <p:pic>
          <p:nvPicPr>
            <p:cNvPr id="17" name="Picture 16"/>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61330"/>
              <a:ext cx="3432866" cy="579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333262" y="4991100"/>
                <a:ext cx="17617854" cy="4972451"/>
              </a:xfrm>
              <a:prstGeom prst="rect">
                <a:avLst/>
              </a:prstGeom>
            </p:spPr>
            <p:txBody>
              <a:bodyPr wrap="square">
                <a:spAutoFit/>
              </a:bodyPr>
              <a:lstStyle/>
              <a:p>
                <a:pPr algn="just">
                  <a:lnSpc>
                    <a:spcPct val="150000"/>
                  </a:lnSpc>
                </a:pPr>
                <a:r>
                  <a:rPr lang="fr-FR" sz="4200">
                    <a:latin typeface="Arial" panose="020B0604020202020204" pitchFamily="34" charset="0"/>
                    <a:ea typeface="Calibri" panose="020F0502020204030204" pitchFamily="34" charset="0"/>
                    <a:cs typeface="Arial" panose="020B0604020202020204" pitchFamily="34" charset="0"/>
                  </a:rPr>
                  <a:t>Thể tích của một viên kem là: </a:t>
                </a:r>
              </a:p>
              <a:p>
                <a:pPr algn="just">
                  <a:lnSpc>
                    <a:spcPct val="150000"/>
                  </a:lnSpc>
                </a:pPr>
                <a14:m>
                  <m:oMathPara xmlns:m="http://schemas.openxmlformats.org/officeDocument/2006/math">
                    <m:oMathParaPr>
                      <m:jc m:val="centerGroup"/>
                    </m:oMathParaPr>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200" i="1">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36</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2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200">
                    <a:effectLst/>
                    <a:latin typeface="Arial" panose="020B0604020202020204" pitchFamily="34" charset="0"/>
                    <a:ea typeface="Calibri" panose="020F0502020204030204" pitchFamily="34" charset="0"/>
                    <a:cs typeface="Arial" panose="020B0604020202020204" pitchFamily="34" charset="0"/>
                  </a:rPr>
                  <a:t>Thể tích của ba viên kem đựng trong cốc là: </a:t>
                </a: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36</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108</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2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sup>
                          </m:sSup>
                        </m:e>
                      </m:d>
                      <m:r>
                        <a:rPr lang="fr-FR" sz="4200" i="1">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339</m:t>
                      </m:r>
                      <m:r>
                        <a:rPr lang="fr-FR" sz="42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33262" y="4991100"/>
                <a:ext cx="17617854" cy="4972451"/>
              </a:xfrm>
              <a:prstGeom prst="rect">
                <a:avLst/>
              </a:prstGeom>
              <a:blipFill>
                <a:blip r:embed="rId4"/>
                <a:stretch>
                  <a:fillRect l="-1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3262" y="190500"/>
                <a:ext cx="17617854" cy="3000821"/>
              </a:xfrm>
              <a:prstGeom prst="rect">
                <a:avLst/>
              </a:prstGeom>
            </p:spPr>
            <p:txBody>
              <a:bodyPr wrap="square">
                <a:spAutoFit/>
              </a:bodyPr>
              <a:lstStyle/>
              <a:p>
                <a:pPr lvl="0" algn="just">
                  <a:lnSpc>
                    <a:spcPct val="150000"/>
                  </a:lnSpc>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10.8 (SGK-tr105). </a:t>
                </a:r>
                <a:r>
                  <a:rPr lang="vi-VN" sz="4200">
                    <a:solidFill>
                      <a:srgbClr val="000000"/>
                    </a:solidFill>
                    <a:ea typeface="Times New Roman" panose="02020603050405020304" pitchFamily="18" charset="0"/>
                    <a:cs typeface="Arial" panose="020B0604020202020204" pitchFamily="34" charset="0"/>
                  </a:rPr>
                  <a:t>Một cốc đựng ba viên kem có dạng hình cầu, mỗi viên đều có bán kính bằng 3 cm.</a:t>
                </a:r>
                <a:r>
                  <a:rPr lang="en-US" sz="420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Tính thể tích của kem đựng trong cốc (làm tròn kết quả đến hàng đơn vị của </a:t>
                </a:r>
                <a14:m>
                  <m:oMath xmlns:m="http://schemas.openxmlformats.org/officeDocument/2006/math">
                    <m:sSup>
                      <m:sSupPr>
                        <m:ctrlPr>
                          <a:rPr lang="vi-VN" sz="4200" i="1" smtClean="0">
                            <a:solidFill>
                              <a:srgbClr val="000000"/>
                            </a:solidFill>
                            <a:latin typeface="Cambria Math" panose="02040503050406030204" pitchFamily="18" charset="0"/>
                            <a:cs typeface="Arial" panose="020B0604020202020204" pitchFamily="34" charset="0"/>
                          </a:rPr>
                        </m:ctrlPr>
                      </m:sSupPr>
                      <m:e>
                        <m:r>
                          <m:rPr>
                            <m:nor/>
                          </m:rPr>
                          <a:rPr lang="vi-VN" sz="4200">
                            <a:solidFill>
                              <a:srgbClr val="000000"/>
                            </a:solidFill>
                            <a:ea typeface="Times New Roman" panose="02020603050405020304" pitchFamily="18" charset="0"/>
                            <a:cs typeface="Arial" panose="020B0604020202020204" pitchFamily="34" charset="0"/>
                          </a:rPr>
                          <m:t>cm</m:t>
                        </m:r>
                      </m:e>
                      <m:sup>
                        <m:r>
                          <a:rPr lang="en-US" sz="4200" b="0" i="1" smtClean="0">
                            <a:solidFill>
                              <a:srgbClr val="000000"/>
                            </a:solidFill>
                            <a:latin typeface="Cambria Math" panose="02040503050406030204" pitchFamily="18" charset="0"/>
                            <a:cs typeface="Arial" panose="020B0604020202020204" pitchFamily="34" charset="0"/>
                          </a:rPr>
                          <m:t>3</m:t>
                        </m:r>
                      </m:sup>
                    </m:sSup>
                  </m:oMath>
                </a14:m>
                <a:r>
                  <a:rPr lang="vi-VN" sz="4200">
                    <a:solidFill>
                      <a:srgbClr val="000000"/>
                    </a:solidFill>
                    <a:ea typeface="Times New Roman" panose="02020603050405020304" pitchFamily="18" charset="0"/>
                    <a:cs typeface="Arial" panose="020B0604020202020204" pitchFamily="34" charset="0"/>
                  </a:rPr>
                  <a:t>).</a:t>
                </a:r>
                <a:endParaRPr kumimoji="0" lang="en-US" sz="42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33262" y="190500"/>
                <a:ext cx="17617854" cy="3000821"/>
              </a:xfrm>
              <a:prstGeom prst="rect">
                <a:avLst/>
              </a:prstGeom>
              <a:blipFill>
                <a:blip r:embed="rId5"/>
                <a:stretch>
                  <a:fillRect l="-1349" r="-1315" b="-4260"/>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14554200" y="6260922"/>
            <a:ext cx="3396916" cy="3454578"/>
          </a:xfrm>
          <a:prstGeom prst="rect">
            <a:avLst/>
          </a:prstGeom>
        </p:spPr>
      </p:pic>
    </p:spTree>
    <p:extLst>
      <p:ext uri="{BB962C8B-B14F-4D97-AF65-F5344CB8AC3E}">
        <p14:creationId xmlns:p14="http://schemas.microsoft.com/office/powerpoint/2010/main" val="3739569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up)">
                                      <p:cBhvr>
                                        <p:cTn id="26" dur="500"/>
                                        <p:tgtEl>
                                          <p:spTgt spid="5">
                                            <p:txEl>
                                              <p:pRg st="0" end="0"/>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up)">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up)">
                                      <p:cBhvr>
                                        <p:cTn id="34" dur="500"/>
                                        <p:tgtEl>
                                          <p:spTgt spid="5">
                                            <p:txEl>
                                              <p:pRg st="2" end="2"/>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up)">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2" name="Freeform 2"/>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10800000">
            <a:off x="318700" y="-28850"/>
            <a:ext cx="313200" cy="6445800"/>
            <a:chOff x="0" y="0"/>
            <a:chExt cx="417600" cy="8594400"/>
          </a:xfrm>
        </p:grpSpPr>
        <p:sp>
          <p:nvSpPr>
            <p:cNvPr id="4" name="Freeform 4"/>
            <p:cNvSpPr/>
            <p:nvPr/>
          </p:nvSpPr>
          <p:spPr>
            <a:xfrm>
              <a:off x="0" y="0"/>
              <a:ext cx="417576" cy="8594344"/>
            </a:xfrm>
            <a:custGeom>
              <a:avLst/>
              <a:gdLst/>
              <a:ahLst/>
              <a:cxnLst/>
              <a:rect l="l" t="t" r="r" b="b"/>
              <a:pathLst>
                <a:path w="417576" h="8594344">
                  <a:moveTo>
                    <a:pt x="417576" y="0"/>
                  </a:moveTo>
                  <a:lnTo>
                    <a:pt x="0" y="0"/>
                  </a:lnTo>
                  <a:lnTo>
                    <a:pt x="0" y="8594344"/>
                  </a:lnTo>
                  <a:lnTo>
                    <a:pt x="417576" y="8594344"/>
                  </a:lnTo>
                  <a:lnTo>
                    <a:pt x="417576" y="0"/>
                  </a:lnTo>
                </a:path>
              </a:pathLst>
            </a:custGeom>
            <a:solidFill>
              <a:srgbClr val="EFBF60"/>
            </a:solidFill>
          </p:spPr>
        </p:sp>
      </p:grpSp>
      <p:sp>
        <p:nvSpPr>
          <p:cNvPr id="6" name="AutoShape 6"/>
          <p:cNvSpPr/>
          <p:nvPr/>
        </p:nvSpPr>
        <p:spPr>
          <a:xfrm rot="8100000">
            <a:off x="-3969105" y="311001"/>
            <a:ext cx="7071209" cy="0"/>
          </a:xfrm>
          <a:prstGeom prst="line">
            <a:avLst/>
          </a:prstGeom>
          <a:ln w="19050" cap="rnd">
            <a:solidFill>
              <a:srgbClr val="049292"/>
            </a:solidFill>
            <a:prstDash val="solid"/>
            <a:headEnd type="none" w="sm" len="sm"/>
            <a:tailEnd type="none" w="sm" len="sm"/>
          </a:ln>
        </p:spPr>
      </p:sp>
      <p:sp>
        <p:nvSpPr>
          <p:cNvPr id="7" name="AutoShape 7"/>
          <p:cNvSpPr/>
          <p:nvPr/>
        </p:nvSpPr>
        <p:spPr>
          <a:xfrm rot="8100000">
            <a:off x="-3664305" y="615801"/>
            <a:ext cx="7071209" cy="0"/>
          </a:xfrm>
          <a:prstGeom prst="line">
            <a:avLst/>
          </a:prstGeom>
          <a:ln w="19050" cap="rnd">
            <a:solidFill>
              <a:srgbClr val="049292"/>
            </a:solidFill>
            <a:prstDash val="solid"/>
            <a:headEnd type="none" w="sm" len="sm"/>
            <a:tailEnd type="none" w="sm" len="sm"/>
          </a:ln>
        </p:spPr>
      </p:sp>
      <p:sp>
        <p:nvSpPr>
          <p:cNvPr id="8" name="AutoShape 8"/>
          <p:cNvSpPr/>
          <p:nvPr/>
        </p:nvSpPr>
        <p:spPr>
          <a:xfrm rot="8100000">
            <a:off x="-3359505" y="920601"/>
            <a:ext cx="7071209" cy="0"/>
          </a:xfrm>
          <a:prstGeom prst="line">
            <a:avLst/>
          </a:prstGeom>
          <a:ln w="19050" cap="rnd">
            <a:solidFill>
              <a:srgbClr val="049292"/>
            </a:solidFill>
            <a:prstDash val="solid"/>
            <a:headEnd type="none" w="sm" len="sm"/>
            <a:tailEnd type="none" w="sm" len="sm"/>
          </a:ln>
        </p:spPr>
      </p:sp>
      <p:sp>
        <p:nvSpPr>
          <p:cNvPr id="9" name="AutoShape 9"/>
          <p:cNvSpPr/>
          <p:nvPr/>
        </p:nvSpPr>
        <p:spPr>
          <a:xfrm rot="8100000">
            <a:off x="-3054705" y="1225401"/>
            <a:ext cx="7071209" cy="0"/>
          </a:xfrm>
          <a:prstGeom prst="line">
            <a:avLst/>
          </a:prstGeom>
          <a:ln w="19050" cap="rnd">
            <a:solidFill>
              <a:srgbClr val="049292"/>
            </a:solidFill>
            <a:prstDash val="solid"/>
            <a:headEnd type="none" w="sm" len="sm"/>
            <a:tailEnd type="none" w="sm" len="sm"/>
          </a:ln>
        </p:spPr>
      </p:sp>
      <p:sp>
        <p:nvSpPr>
          <p:cNvPr id="10" name="AutoShape 10"/>
          <p:cNvSpPr/>
          <p:nvPr/>
        </p:nvSpPr>
        <p:spPr>
          <a:xfrm rot="8100000">
            <a:off x="13743945" y="7867925"/>
            <a:ext cx="7071209" cy="0"/>
          </a:xfrm>
          <a:prstGeom prst="line">
            <a:avLst/>
          </a:prstGeom>
          <a:ln w="19050" cap="rnd">
            <a:solidFill>
              <a:srgbClr val="FFAB40"/>
            </a:solidFill>
            <a:prstDash val="solid"/>
            <a:headEnd type="none" w="sm" len="sm"/>
            <a:tailEnd type="none" w="sm" len="sm"/>
          </a:ln>
        </p:spPr>
      </p:sp>
      <p:sp>
        <p:nvSpPr>
          <p:cNvPr id="11" name="AutoShape 11"/>
          <p:cNvSpPr/>
          <p:nvPr/>
        </p:nvSpPr>
        <p:spPr>
          <a:xfrm rot="8100000">
            <a:off x="14048745" y="8172725"/>
            <a:ext cx="7071209" cy="0"/>
          </a:xfrm>
          <a:prstGeom prst="line">
            <a:avLst/>
          </a:prstGeom>
          <a:ln w="19050" cap="rnd">
            <a:solidFill>
              <a:srgbClr val="FFAB40"/>
            </a:solidFill>
            <a:prstDash val="solid"/>
            <a:headEnd type="none" w="sm" len="sm"/>
            <a:tailEnd type="none" w="sm" len="sm"/>
          </a:ln>
        </p:spPr>
      </p:sp>
      <p:sp>
        <p:nvSpPr>
          <p:cNvPr id="12" name="AutoShape 12"/>
          <p:cNvSpPr/>
          <p:nvPr/>
        </p:nvSpPr>
        <p:spPr>
          <a:xfrm rot="8100000">
            <a:off x="14353545" y="8477525"/>
            <a:ext cx="7071209" cy="0"/>
          </a:xfrm>
          <a:prstGeom prst="line">
            <a:avLst/>
          </a:prstGeom>
          <a:ln w="19050" cap="rnd">
            <a:solidFill>
              <a:srgbClr val="FFAB40"/>
            </a:solidFill>
            <a:prstDash val="solid"/>
            <a:headEnd type="none" w="sm" len="sm"/>
            <a:tailEnd type="none" w="sm" len="sm"/>
          </a:ln>
        </p:spPr>
      </p:sp>
      <p:sp>
        <p:nvSpPr>
          <p:cNvPr id="13" name="AutoShape 13"/>
          <p:cNvSpPr/>
          <p:nvPr/>
        </p:nvSpPr>
        <p:spPr>
          <a:xfrm rot="8100000">
            <a:off x="14658345" y="8782325"/>
            <a:ext cx="7071209" cy="0"/>
          </a:xfrm>
          <a:prstGeom prst="line">
            <a:avLst/>
          </a:prstGeom>
          <a:ln w="19050" cap="rnd">
            <a:solidFill>
              <a:srgbClr val="FFAB40"/>
            </a:solidFill>
            <a:prstDash val="solid"/>
            <a:headEnd type="none" w="sm" len="sm"/>
            <a:tailEnd type="none" w="sm" len="sm"/>
          </a:ln>
        </p:spPr>
      </p:sp>
      <p:grpSp>
        <p:nvGrpSpPr>
          <p:cNvPr id="15" name="Group 15"/>
          <p:cNvGrpSpPr/>
          <p:nvPr/>
        </p:nvGrpSpPr>
        <p:grpSpPr>
          <a:xfrm rot="-5400000">
            <a:off x="14243550" y="5841300"/>
            <a:ext cx="252600" cy="8001000"/>
            <a:chOff x="0" y="0"/>
            <a:chExt cx="336800" cy="10668000"/>
          </a:xfrm>
        </p:grpSpPr>
        <p:sp>
          <p:nvSpPr>
            <p:cNvPr id="16" name="Freeform 16"/>
            <p:cNvSpPr/>
            <p:nvPr/>
          </p:nvSpPr>
          <p:spPr>
            <a:xfrm>
              <a:off x="0" y="0"/>
              <a:ext cx="336804" cy="10668000"/>
            </a:xfrm>
            <a:custGeom>
              <a:avLst/>
              <a:gdLst/>
              <a:ahLst/>
              <a:cxnLst/>
              <a:rect l="l" t="t" r="r" b="b"/>
              <a:pathLst>
                <a:path w="336804" h="10668000">
                  <a:moveTo>
                    <a:pt x="0" y="0"/>
                  </a:moveTo>
                  <a:lnTo>
                    <a:pt x="336804" y="0"/>
                  </a:lnTo>
                  <a:lnTo>
                    <a:pt x="336804" y="10668000"/>
                  </a:lnTo>
                  <a:lnTo>
                    <a:pt x="0" y="10668000"/>
                  </a:lnTo>
                  <a:lnTo>
                    <a:pt x="0" y="0"/>
                  </a:lnTo>
                </a:path>
              </a:pathLst>
            </a:custGeom>
            <a:solidFill>
              <a:srgbClr val="47C0C0"/>
            </a:solidFill>
          </p:spPr>
        </p:sp>
      </p:grpSp>
      <p:grpSp>
        <p:nvGrpSpPr>
          <p:cNvPr id="28" name="Group 27"/>
          <p:cNvGrpSpPr/>
          <p:nvPr/>
        </p:nvGrpSpPr>
        <p:grpSpPr>
          <a:xfrm>
            <a:off x="2206985" y="2301482"/>
            <a:ext cx="7817100" cy="4747018"/>
            <a:chOff x="1936500" y="2478700"/>
            <a:chExt cx="7817100" cy="4747018"/>
          </a:xfrm>
        </p:grpSpPr>
        <p:grpSp>
          <p:nvGrpSpPr>
            <p:cNvPr id="17" name="Group 17"/>
            <p:cNvGrpSpPr/>
            <p:nvPr/>
          </p:nvGrpSpPr>
          <p:grpSpPr>
            <a:xfrm>
              <a:off x="1936500" y="2478700"/>
              <a:ext cx="7817100" cy="4747018"/>
              <a:chOff x="0" y="0"/>
              <a:chExt cx="8250000" cy="1501200"/>
            </a:xfrm>
          </p:grpSpPr>
          <p:sp>
            <p:nvSpPr>
              <p:cNvPr id="18" name="Freeform 18"/>
              <p:cNvSpPr/>
              <p:nvPr/>
            </p:nvSpPr>
            <p:spPr>
              <a:xfrm>
                <a:off x="0" y="0"/>
                <a:ext cx="8250047" cy="1501140"/>
              </a:xfrm>
              <a:custGeom>
                <a:avLst/>
                <a:gdLst/>
                <a:ahLst/>
                <a:cxnLst/>
                <a:rect l="l" t="t" r="r" b="b"/>
                <a:pathLst>
                  <a:path w="8250047" h="1501140">
                    <a:moveTo>
                      <a:pt x="25400" y="0"/>
                    </a:moveTo>
                    <a:lnTo>
                      <a:pt x="8224647" y="0"/>
                    </a:lnTo>
                    <a:cubicBezTo>
                      <a:pt x="8238617" y="0"/>
                      <a:pt x="8250047" y="11430"/>
                      <a:pt x="8250047" y="25400"/>
                    </a:cubicBezTo>
                    <a:lnTo>
                      <a:pt x="8250047" y="1475740"/>
                    </a:lnTo>
                    <a:cubicBezTo>
                      <a:pt x="8250047" y="1489710"/>
                      <a:pt x="8238617" y="1501140"/>
                      <a:pt x="8224647" y="1501140"/>
                    </a:cubicBezTo>
                    <a:lnTo>
                      <a:pt x="25400" y="1501140"/>
                    </a:lnTo>
                    <a:cubicBezTo>
                      <a:pt x="11430" y="1501140"/>
                      <a:pt x="0" y="1489710"/>
                      <a:pt x="0" y="1475740"/>
                    </a:cubicBezTo>
                    <a:lnTo>
                      <a:pt x="0" y="25400"/>
                    </a:lnTo>
                    <a:cubicBezTo>
                      <a:pt x="0" y="11430"/>
                      <a:pt x="11430" y="0"/>
                      <a:pt x="25400" y="0"/>
                    </a:cubicBezTo>
                    <a:moveTo>
                      <a:pt x="25400" y="50800"/>
                    </a:moveTo>
                    <a:lnTo>
                      <a:pt x="25400" y="25400"/>
                    </a:lnTo>
                    <a:lnTo>
                      <a:pt x="50800" y="25400"/>
                    </a:lnTo>
                    <a:lnTo>
                      <a:pt x="50800" y="1475740"/>
                    </a:lnTo>
                    <a:lnTo>
                      <a:pt x="25400" y="1475740"/>
                    </a:lnTo>
                    <a:lnTo>
                      <a:pt x="25400" y="1450340"/>
                    </a:lnTo>
                    <a:lnTo>
                      <a:pt x="8224647" y="1450340"/>
                    </a:lnTo>
                    <a:lnTo>
                      <a:pt x="8224647" y="1475740"/>
                    </a:lnTo>
                    <a:lnTo>
                      <a:pt x="8199247" y="1475740"/>
                    </a:lnTo>
                    <a:lnTo>
                      <a:pt x="8199247" y="25400"/>
                    </a:lnTo>
                    <a:lnTo>
                      <a:pt x="8224647" y="25400"/>
                    </a:lnTo>
                    <a:lnTo>
                      <a:pt x="8224647" y="50800"/>
                    </a:lnTo>
                    <a:lnTo>
                      <a:pt x="25400" y="50800"/>
                    </a:lnTo>
                    <a:close/>
                  </a:path>
                </a:pathLst>
              </a:custGeom>
              <a:solidFill>
                <a:srgbClr val="FFAB40"/>
              </a:solidFill>
            </p:spPr>
          </p:sp>
        </p:grpSp>
        <p:sp>
          <p:nvSpPr>
            <p:cNvPr id="22" name="TextBox 22"/>
            <p:cNvSpPr txBox="1"/>
            <p:nvPr/>
          </p:nvSpPr>
          <p:spPr>
            <a:xfrm>
              <a:off x="2371925" y="2888875"/>
              <a:ext cx="6998480" cy="392415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a:ln>
                    <a:noFill/>
                  </a:ln>
                  <a:solidFill>
                    <a:srgbClr val="000000"/>
                  </a:solidFill>
                  <a:effectLst/>
                  <a:uLnTx/>
                  <a:uFillTx/>
                  <a:latin typeface="Arial" panose="020B0604020202020204" pitchFamily="34" charset="0"/>
                  <a:ea typeface="Archivo Black"/>
                  <a:cs typeface="Arial" panose="020B0604020202020204" pitchFamily="34" charset="0"/>
                  <a:sym typeface="Archivo Black"/>
                </a:rPr>
                <a:t>HOẠT ĐỘNG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a:ln>
                    <a:noFill/>
                  </a:ln>
                  <a:solidFill>
                    <a:srgbClr val="000000"/>
                  </a:solidFill>
                  <a:effectLst/>
                  <a:uLnTx/>
                  <a:uFillTx/>
                  <a:latin typeface="Arial" panose="020B0604020202020204" pitchFamily="34" charset="0"/>
                  <a:ea typeface="Archivo Black"/>
                  <a:cs typeface="Arial" panose="020B0604020202020204" pitchFamily="34" charset="0"/>
                  <a:sym typeface="Archivo Black"/>
                </a:rPr>
                <a:t>VẬN</a:t>
              </a:r>
              <a:r>
                <a:rPr kumimoji="0" lang="en-US" sz="8500" b="1" i="0" u="none" strike="noStrike" kern="1200" cap="none" spc="0" normalizeH="0" noProof="0">
                  <a:ln>
                    <a:noFill/>
                  </a:ln>
                  <a:solidFill>
                    <a:srgbClr val="000000"/>
                  </a:solidFill>
                  <a:effectLst/>
                  <a:uLnTx/>
                  <a:uFillTx/>
                  <a:latin typeface="Arial" panose="020B0604020202020204" pitchFamily="34" charset="0"/>
                  <a:ea typeface="Archivo Black"/>
                  <a:cs typeface="Arial" panose="020B0604020202020204" pitchFamily="34" charset="0"/>
                  <a:sym typeface="Archivo Black"/>
                </a:rPr>
                <a:t> DỤNG</a:t>
              </a:r>
              <a:endParaRPr kumimoji="0" lang="en-US" sz="8500" b="1" i="0" u="none" strike="noStrike" kern="1200" cap="none" spc="0" normalizeH="0" baseline="0" noProof="0">
                <a:ln>
                  <a:noFill/>
                </a:ln>
                <a:solidFill>
                  <a:srgbClr val="000000"/>
                </a:solidFill>
                <a:effectLst/>
                <a:uLnTx/>
                <a:uFillTx/>
                <a:latin typeface="Arial" panose="020B0604020202020204" pitchFamily="34" charset="0"/>
                <a:ea typeface="Archivo Black"/>
                <a:cs typeface="Arial" panose="020B0604020202020204" pitchFamily="34" charset="0"/>
                <a:sym typeface="Archivo Black"/>
              </a:endParaRPr>
            </a:p>
          </p:txBody>
        </p:sp>
      </p:grpSp>
      <p:grpSp>
        <p:nvGrpSpPr>
          <p:cNvPr id="29" name="Group 28"/>
          <p:cNvGrpSpPr/>
          <p:nvPr/>
        </p:nvGrpSpPr>
        <p:grpSpPr>
          <a:xfrm>
            <a:off x="11700485" y="1990941"/>
            <a:ext cx="5596915" cy="5365582"/>
            <a:chOff x="10407900" y="2003506"/>
            <a:chExt cx="5596915" cy="5365582"/>
          </a:xfrm>
        </p:grpSpPr>
        <p:grpSp>
          <p:nvGrpSpPr>
            <p:cNvPr id="19" name="Group 19"/>
            <p:cNvGrpSpPr/>
            <p:nvPr/>
          </p:nvGrpSpPr>
          <p:grpSpPr>
            <a:xfrm>
              <a:off x="10407900" y="4797510"/>
              <a:ext cx="1955400" cy="2428200"/>
              <a:chOff x="0" y="0"/>
              <a:chExt cx="2607200" cy="3237600"/>
            </a:xfrm>
          </p:grpSpPr>
          <p:sp>
            <p:nvSpPr>
              <p:cNvPr id="20" name="Freeform 20"/>
              <p:cNvSpPr/>
              <p:nvPr/>
            </p:nvSpPr>
            <p:spPr>
              <a:xfrm>
                <a:off x="0" y="0"/>
                <a:ext cx="2607183" cy="3237611"/>
              </a:xfrm>
              <a:custGeom>
                <a:avLst/>
                <a:gdLst/>
                <a:ahLst/>
                <a:cxnLst/>
                <a:rect l="l" t="t" r="r" b="b"/>
                <a:pathLst>
                  <a:path w="2607183" h="3237611">
                    <a:moveTo>
                      <a:pt x="0" y="3237611"/>
                    </a:moveTo>
                    <a:lnTo>
                      <a:pt x="651764" y="0"/>
                    </a:lnTo>
                    <a:lnTo>
                      <a:pt x="2607183" y="0"/>
                    </a:lnTo>
                    <a:lnTo>
                      <a:pt x="1955419" y="3237611"/>
                    </a:lnTo>
                    <a:close/>
                  </a:path>
                </a:pathLst>
              </a:custGeom>
              <a:solidFill>
                <a:srgbClr val="47C0C0"/>
              </a:solidFill>
            </p:spPr>
          </p:sp>
        </p:grpSp>
        <p:sp>
          <p:nvSpPr>
            <p:cNvPr id="21" name="Freeform 21"/>
            <p:cNvSpPr/>
            <p:nvPr/>
          </p:nvSpPr>
          <p:spPr>
            <a:xfrm>
              <a:off x="11157696" y="5958118"/>
              <a:ext cx="3722504" cy="1410970"/>
            </a:xfrm>
            <a:custGeom>
              <a:avLst/>
              <a:gdLst/>
              <a:ahLst/>
              <a:cxnLst/>
              <a:rect l="l" t="t" r="r" b="b"/>
              <a:pathLst>
                <a:path w="3722504" h="1410970">
                  <a:moveTo>
                    <a:pt x="0" y="0"/>
                  </a:moveTo>
                  <a:lnTo>
                    <a:pt x="3722504" y="0"/>
                  </a:lnTo>
                  <a:lnTo>
                    <a:pt x="3722504" y="1410970"/>
                  </a:lnTo>
                  <a:lnTo>
                    <a:pt x="0" y="1410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10900500" y="2003506"/>
              <a:ext cx="1318068" cy="3385686"/>
            </a:xfrm>
            <a:custGeom>
              <a:avLst/>
              <a:gdLst/>
              <a:ahLst/>
              <a:cxnLst/>
              <a:rect l="l" t="t" r="r" b="b"/>
              <a:pathLst>
                <a:path w="1318068" h="3385686">
                  <a:moveTo>
                    <a:pt x="0" y="0"/>
                  </a:moveTo>
                  <a:lnTo>
                    <a:pt x="1318068" y="0"/>
                  </a:lnTo>
                  <a:lnTo>
                    <a:pt x="1318068" y="3385686"/>
                  </a:lnTo>
                  <a:lnTo>
                    <a:pt x="0" y="3385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12523226" y="2438896"/>
              <a:ext cx="3481589" cy="3385486"/>
            </a:xfrm>
            <a:custGeom>
              <a:avLst/>
              <a:gdLst/>
              <a:ahLst/>
              <a:cxnLst/>
              <a:rect l="l" t="t" r="r" b="b"/>
              <a:pathLst>
                <a:path w="3481589" h="3385486">
                  <a:moveTo>
                    <a:pt x="0" y="0"/>
                  </a:moveTo>
                  <a:lnTo>
                    <a:pt x="3481589" y="0"/>
                  </a:lnTo>
                  <a:lnTo>
                    <a:pt x="3481589" y="3385486"/>
                  </a:lnTo>
                  <a:lnTo>
                    <a:pt x="0" y="3385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p:cNvGrpSpPr/>
            <p:nvPr/>
          </p:nvGrpSpPr>
          <p:grpSpPr>
            <a:xfrm rot="4281708">
              <a:off x="12565366" y="4915606"/>
              <a:ext cx="1544562" cy="1086958"/>
              <a:chOff x="0" y="0"/>
              <a:chExt cx="2059416" cy="1449277"/>
            </a:xfrm>
          </p:grpSpPr>
          <p:sp>
            <p:nvSpPr>
              <p:cNvPr id="27" name="Freeform 27"/>
              <p:cNvSpPr/>
              <p:nvPr/>
            </p:nvSpPr>
            <p:spPr>
              <a:xfrm>
                <a:off x="0" y="1016"/>
                <a:ext cx="2042033" cy="1422908"/>
              </a:xfrm>
              <a:custGeom>
                <a:avLst/>
                <a:gdLst/>
                <a:ahLst/>
                <a:cxnLst/>
                <a:rect l="l" t="t" r="r" b="b"/>
                <a:pathLst>
                  <a:path w="2042033" h="1422908">
                    <a:moveTo>
                      <a:pt x="0" y="1422908"/>
                    </a:moveTo>
                    <a:cubicBezTo>
                      <a:pt x="0" y="701675"/>
                      <a:pt x="959358" y="0"/>
                      <a:pt x="1716405" y="0"/>
                    </a:cubicBezTo>
                    <a:cubicBezTo>
                      <a:pt x="1830197" y="0"/>
                      <a:pt x="1940052" y="15748"/>
                      <a:pt x="2042033" y="49784"/>
                    </a:cubicBezTo>
                    <a:lnTo>
                      <a:pt x="2025904" y="97917"/>
                    </a:lnTo>
                    <a:cubicBezTo>
                      <a:pt x="1929765" y="65786"/>
                      <a:pt x="1825371" y="50800"/>
                      <a:pt x="1716278" y="50800"/>
                    </a:cubicBezTo>
                    <a:cubicBezTo>
                      <a:pt x="975868" y="50800"/>
                      <a:pt x="50800" y="740029"/>
                      <a:pt x="50800" y="1422908"/>
                    </a:cubicBezTo>
                    <a:close/>
                  </a:path>
                </a:pathLst>
              </a:custGeom>
              <a:solidFill>
                <a:srgbClr val="212121"/>
              </a:solidFill>
            </p:spPr>
          </p:sp>
        </p:grpSp>
      </p:grpSp>
      <p:pic>
        <p:nvPicPr>
          <p:cNvPr id="30" name="Picture 29"/>
          <p:cNvPicPr>
            <a:picLocks noChangeAspect="1"/>
          </p:cNvPicPr>
          <p:nvPr/>
        </p:nvPicPr>
        <p:blipFill>
          <a:blip r:embed="rId11"/>
          <a:stretch>
            <a:fillRect/>
          </a:stretch>
        </p:blipFill>
        <p:spPr>
          <a:xfrm>
            <a:off x="381000" y="9596215"/>
            <a:ext cx="2494424" cy="491063"/>
          </a:xfrm>
          <a:prstGeom prst="rect">
            <a:avLst/>
          </a:prstGeom>
        </p:spPr>
      </p:pic>
    </p:spTree>
    <p:extLst>
      <p:ext uri="{BB962C8B-B14F-4D97-AF65-F5344CB8AC3E}">
        <p14:creationId xmlns:p14="http://schemas.microsoft.com/office/powerpoint/2010/main" val="1840115192"/>
      </p:ext>
    </p:extLst>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333262" y="128110"/>
                <a:ext cx="17617854" cy="378565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10.9 (SGK-tr105). </a:t>
                </a:r>
                <a:r>
                  <a:rPr lang="vi-VN" sz="4000">
                    <a:solidFill>
                      <a:srgbClr val="000000"/>
                    </a:solidFill>
                    <a:ea typeface="Times New Roman" panose="02020603050405020304" pitchFamily="18" charset="0"/>
                    <a:cs typeface="Arial" panose="020B0604020202020204" pitchFamily="34" charset="0"/>
                  </a:rPr>
                  <a:t>Một quả bóng đá có chu vi của đường tròn lớn bằng 68,5 cm. Quả bóng được ghép</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nối bởi các miếng da hình lục giác đều màu trắng và đen, mỗi miếng có diện tích bằng</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49,83 </a:t>
                </a:r>
                <a14:m>
                  <m:oMath xmlns:m="http://schemas.openxmlformats.org/officeDocument/2006/math">
                    <m:sSup>
                      <m:sSupPr>
                        <m:ctrlPr>
                          <a:rPr lang="vi-VN" sz="4000" i="1" smtClean="0">
                            <a:solidFill>
                              <a:srgbClr val="000000"/>
                            </a:solidFill>
                            <a:latin typeface="Cambria Math" panose="02040503050406030204" pitchFamily="18" charset="0"/>
                            <a:cs typeface="Arial" panose="020B0604020202020204" pitchFamily="34" charset="0"/>
                          </a:rPr>
                        </m:ctrlPr>
                      </m:sSupPr>
                      <m:e>
                        <m:r>
                          <m:rPr>
                            <m:nor/>
                          </m:rPr>
                          <a:rPr lang="vi-VN" sz="4000">
                            <a:solidFill>
                              <a:srgbClr val="000000"/>
                            </a:solidFill>
                            <a:ea typeface="Times New Roman" panose="02020603050405020304" pitchFamily="18" charset="0"/>
                            <a:cs typeface="Arial" panose="020B0604020202020204" pitchFamily="34" charset="0"/>
                          </a:rPr>
                          <m:t>cm</m:t>
                        </m:r>
                      </m:e>
                      <m:sup>
                        <m:r>
                          <a:rPr lang="en-US" sz="4000" b="0" i="1" smtClean="0">
                            <a:solidFill>
                              <a:srgbClr val="000000"/>
                            </a:solidFill>
                            <a:latin typeface="Cambria Math" panose="02040503050406030204" pitchFamily="18" charset="0"/>
                            <a:cs typeface="Arial" panose="020B0604020202020204" pitchFamily="34" charset="0"/>
                          </a:rPr>
                          <m:t>2</m:t>
                        </m:r>
                      </m:sup>
                    </m:sSup>
                  </m:oMath>
                </a14:m>
                <a:r>
                  <a:rPr lang="vi-VN" sz="4000">
                    <a:solidFill>
                      <a:srgbClr val="000000"/>
                    </a:solidFill>
                    <a:ea typeface="Times New Roman" panose="02020603050405020304" pitchFamily="18" charset="0"/>
                    <a:cs typeface="Arial" panose="020B0604020202020204" pitchFamily="34" charset="0"/>
                  </a:rPr>
                  <a:t>. Hỏi cần ít nhất bao nhiêu miếng da để làm quả bóng trên? (Coi phần mép</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khâu không đáng kể).</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3262" y="128110"/>
                <a:ext cx="17617854" cy="3785652"/>
              </a:xfrm>
              <a:prstGeom prst="rect">
                <a:avLst/>
              </a:prstGeom>
              <a:blipFill>
                <a:blip r:embed="rId3"/>
                <a:stretch>
                  <a:fillRect l="-1246" r="-1211" b="-3060"/>
                </a:stretch>
              </a:blipFill>
            </p:spPr>
            <p:txBody>
              <a:bodyPr/>
              <a:lstStyle/>
              <a:p>
                <a:r>
                  <a:rPr lang="en-US">
                    <a:noFill/>
                  </a:rPr>
                  <a:t> </a:t>
                </a:r>
              </a:p>
            </p:txBody>
          </p:sp>
        </mc:Fallback>
      </mc:AlternateContent>
      <p:grpSp>
        <p:nvGrpSpPr>
          <p:cNvPr id="8" name="Group 7"/>
          <p:cNvGrpSpPr/>
          <p:nvPr/>
        </p:nvGrpSpPr>
        <p:grpSpPr>
          <a:xfrm>
            <a:off x="-152400" y="4090510"/>
            <a:ext cx="2781300" cy="1339516"/>
            <a:chOff x="859666" y="676025"/>
            <a:chExt cx="3432866" cy="1051118"/>
          </a:xfrm>
        </p:grpSpPr>
        <p:pic>
          <p:nvPicPr>
            <p:cNvPr id="9" name="Picture 8"/>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2667000" y="4240923"/>
                <a:ext cx="15382944" cy="5855577"/>
              </a:xfrm>
              <a:prstGeom prst="rect">
                <a:avLst/>
              </a:prstGeom>
            </p:spPr>
            <p:txBody>
              <a:bodyPr wrap="square">
                <a:spAutoFit/>
              </a:bodyPr>
              <a:lstStyle/>
              <a:p>
                <a:pPr algn="just">
                  <a:lnSpc>
                    <a:spcPct val="130000"/>
                  </a:lnSpc>
                </a:pPr>
                <a:r>
                  <a:rPr lang="fr-FR" sz="4000">
                    <a:latin typeface="Arial" panose="020B0604020202020204" pitchFamily="34" charset="0"/>
                    <a:ea typeface="Calibri" panose="020F0502020204030204" pitchFamily="34" charset="0"/>
                    <a:cs typeface="Arial" panose="020B0604020202020204" pitchFamily="34" charset="0"/>
                  </a:rPr>
                  <a:t>Bán kính đường tròn lớn chính là bán kính quả bóng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á</m:t>
                      </m:r>
                      <m:r>
                        <m:rPr>
                          <m:nor/>
                        </m:rPr>
                        <a:rPr lang="fr-FR" sz="4000">
                          <a:latin typeface="Arial" panose="020B0604020202020204" pitchFamily="34" charset="0"/>
                          <a:ea typeface="Calibri" panose="020F0502020204030204" pitchFamily="34" charset="0"/>
                          <a:cs typeface="Arial" panose="020B0604020202020204" pitchFamily="34" charset="0"/>
                        </a:rPr>
                        <m:t>n</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k</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nh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qu</m:t>
                      </m:r>
                      <m:r>
                        <m:rPr>
                          <m:nor/>
                        </m:rPr>
                        <a:rPr lang="fr-FR" sz="4000">
                          <a:latin typeface="Arial" panose="020B0604020202020204" pitchFamily="34" charset="0"/>
                          <a:ea typeface="Calibri" panose="020F0502020204030204" pitchFamily="34" charset="0"/>
                          <a:cs typeface="Arial" panose="020B0604020202020204" pitchFamily="34" charset="0"/>
                        </a:rPr>
                        <m:t>ả </m:t>
                      </m:r>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ó</m:t>
                      </m:r>
                      <m:r>
                        <m:rPr>
                          <m:nor/>
                        </m:rPr>
                        <a:rPr lang="fr-FR" sz="4000">
                          <a:latin typeface="Arial" panose="020B0604020202020204" pitchFamily="34" charset="0"/>
                          <a:ea typeface="Calibri" panose="020F0502020204030204" pitchFamily="34" charset="0"/>
                          <a:cs typeface="Arial" panose="020B0604020202020204" pitchFamily="34" charset="0"/>
                        </a:rPr>
                        <m:t>ng</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l</m:t>
                      </m:r>
                      <m:r>
                        <m:rPr>
                          <m:nor/>
                        </m:rPr>
                        <a:rPr lang="fr-FR"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=68,5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137</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Di</m:t>
                      </m:r>
                      <m:r>
                        <m:rPr>
                          <m:nor/>
                        </m:rPr>
                        <a:rPr lang="fr-FR" sz="4000">
                          <a:latin typeface="Arial" panose="020B0604020202020204" pitchFamily="34" charset="0"/>
                          <a:ea typeface="Calibri" panose="020F0502020204030204" pitchFamily="34" charset="0"/>
                          <a:cs typeface="Arial" panose="020B0604020202020204" pitchFamily="34" charset="0"/>
                        </a:rPr>
                        <m:t>ệ</m:t>
                      </m:r>
                      <m:r>
                        <m:rPr>
                          <m:nor/>
                        </m:rPr>
                        <a:rPr lang="fr-FR" sz="4000">
                          <a:latin typeface="Arial" panose="020B0604020202020204" pitchFamily="34" charset="0"/>
                          <a:ea typeface="Calibri" panose="020F0502020204030204" pitchFamily="34" charset="0"/>
                          <a:cs typeface="Arial" panose="020B0604020202020204" pitchFamily="34" charset="0"/>
                        </a:rPr>
                        <m:t>n</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ch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m</m:t>
                      </m:r>
                      <m:r>
                        <m:rPr>
                          <m:nor/>
                        </m:rPr>
                        <a:rPr lang="fr-FR" sz="4000">
                          <a:latin typeface="Arial" panose="020B0604020202020204" pitchFamily="34" charset="0"/>
                          <a:ea typeface="Calibri" panose="020F0502020204030204" pitchFamily="34" charset="0"/>
                          <a:cs typeface="Arial" panose="020B0604020202020204" pitchFamily="34" charset="0"/>
                        </a:rPr>
                        <m:t>ặ</m:t>
                      </m:r>
                      <m:r>
                        <m:rPr>
                          <m:nor/>
                        </m:rPr>
                        <a:rPr lang="fr-FR" sz="4000">
                          <a:latin typeface="Arial" panose="020B0604020202020204" pitchFamily="34" charset="0"/>
                          <a:ea typeface="Calibri" panose="020F0502020204030204" pitchFamily="34" charset="0"/>
                          <a:cs typeface="Arial" panose="020B0604020202020204" pitchFamily="34" charset="0"/>
                        </a:rPr>
                        <m:t>t</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qu</m:t>
                      </m:r>
                      <m:r>
                        <m:rPr>
                          <m:nor/>
                        </m:rPr>
                        <a:rPr lang="fr-FR" sz="4000">
                          <a:latin typeface="Arial" panose="020B0604020202020204" pitchFamily="34" charset="0"/>
                          <a:ea typeface="Calibri" panose="020F0502020204030204" pitchFamily="34" charset="0"/>
                          <a:cs typeface="Arial" panose="020B0604020202020204" pitchFamily="34" charset="0"/>
                        </a:rPr>
                        <m:t>ả </m:t>
                      </m:r>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ó</m:t>
                      </m:r>
                      <m:r>
                        <m:rPr>
                          <m:nor/>
                        </m:rPr>
                        <a:rPr lang="fr-FR" sz="4000">
                          <a:latin typeface="Arial" panose="020B0604020202020204" pitchFamily="34" charset="0"/>
                          <a:ea typeface="Calibri" panose="020F0502020204030204" pitchFamily="34" charset="0"/>
                          <a:cs typeface="Arial" panose="020B0604020202020204" pitchFamily="34" charset="0"/>
                        </a:rPr>
                        <m:t>ng</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l</m:t>
                      </m:r>
                      <m:r>
                        <m:rPr>
                          <m:nor/>
                        </m:rPr>
                        <a:rPr lang="fr-FR"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137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18769</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S</m:t>
                      </m:r>
                      <m:r>
                        <m:rPr>
                          <m:nor/>
                        </m:rPr>
                        <a:rPr lang="en-US" sz="4000">
                          <a:latin typeface="Arial" panose="020B0604020202020204" pitchFamily="34" charset="0"/>
                          <a:ea typeface="Calibri" panose="020F0502020204030204" pitchFamily="34" charset="0"/>
                          <a:cs typeface="Arial" panose="020B0604020202020204" pitchFamily="34" charset="0"/>
                        </a:rPr>
                        <m:t>ố </m:t>
                      </m:r>
                      <m:r>
                        <m:rPr>
                          <m:nor/>
                        </m:rPr>
                        <a:rPr lang="en-US" sz="4000">
                          <a:latin typeface="Arial" panose="020B0604020202020204" pitchFamily="34" charset="0"/>
                          <a:ea typeface="Calibri" panose="020F0502020204030204" pitchFamily="34" charset="0"/>
                          <a:cs typeface="Arial" panose="020B0604020202020204" pitchFamily="34" charset="0"/>
                        </a:rPr>
                        <m:t>mi</m:t>
                      </m:r>
                      <m:r>
                        <m:rPr>
                          <m:nor/>
                        </m:rPr>
                        <a:rPr lang="en-US" sz="4000">
                          <a:latin typeface="Arial" panose="020B0604020202020204" pitchFamily="34" charset="0"/>
                          <a:ea typeface="Calibri" panose="020F0502020204030204" pitchFamily="34" charset="0"/>
                          <a:cs typeface="Arial" panose="020B0604020202020204" pitchFamily="34" charset="0"/>
                        </a:rPr>
                        <m:t>ế</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da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t>
                      </m:r>
                      <m:r>
                        <m:rPr>
                          <m:nor/>
                        </m:rPr>
                        <a:rPr lang="en-US" sz="4000">
                          <a:latin typeface="Arial" panose="020B0604020202020204" pitchFamily="34" charset="0"/>
                          <a:ea typeface="Calibri" panose="020F0502020204030204" pitchFamily="34" charset="0"/>
                          <a:cs typeface="Arial" panose="020B0604020202020204" pitchFamily="34" charset="0"/>
                        </a:rPr>
                        <m:t>ầ</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d</m:t>
                      </m:r>
                      <m:r>
                        <m:rPr>
                          <m:nor/>
                        </m:rPr>
                        <a:rPr lang="en-US" sz="4000">
                          <a:latin typeface="Arial" panose="020B0604020202020204" pitchFamily="34" charset="0"/>
                          <a:ea typeface="Calibri" panose="020F0502020204030204" pitchFamily="34" charset="0"/>
                          <a:cs typeface="Arial" panose="020B0604020202020204" pitchFamily="34" charset="0"/>
                        </a:rPr>
                        <m:t>ù</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18769</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:49,83≈29,97</m:t>
                      </m:r>
                      <m:r>
                        <m:rPr>
                          <m:nor/>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latin typeface="Arial" panose="020B0604020202020204" pitchFamily="34" charset="0"/>
                          <a:ea typeface="Calibri" panose="020F0502020204030204" pitchFamily="34" charset="0"/>
                          <a:cs typeface="Arial" panose="020B0604020202020204" pitchFamily="34" charset="0"/>
                        </a:rPr>
                        <m:t>(</m:t>
                      </m:r>
                      <m:r>
                        <m:rPr>
                          <m:nor/>
                        </m:rPr>
                        <a:rPr lang="en-US" sz="4000">
                          <a:latin typeface="Arial" panose="020B0604020202020204" pitchFamily="34" charset="0"/>
                          <a:ea typeface="Calibri" panose="020F0502020204030204" pitchFamily="34" charset="0"/>
                          <a:cs typeface="Arial" panose="020B0604020202020204" pitchFamily="34" charset="0"/>
                        </a:rPr>
                        <m:t>mi</m:t>
                      </m:r>
                      <m:r>
                        <m:rPr>
                          <m:nor/>
                        </m:rPr>
                        <a:rPr lang="en-US" sz="4000">
                          <a:latin typeface="Arial" panose="020B0604020202020204" pitchFamily="34" charset="0"/>
                          <a:ea typeface="Calibri" panose="020F0502020204030204" pitchFamily="34" charset="0"/>
                          <a:cs typeface="Arial" panose="020B0604020202020204" pitchFamily="34" charset="0"/>
                        </a:rPr>
                        <m:t>ế</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m:t>
                      </m:r>
                    </m:oMath>
                  </m:oMathPara>
                </a14:m>
                <a:endParaRPr lang="en-US" sz="4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67000" y="4240923"/>
                <a:ext cx="15382944" cy="5855577"/>
              </a:xfrm>
              <a:prstGeom prst="rect">
                <a:avLst/>
              </a:prstGeom>
              <a:blipFill>
                <a:blip r:embed="rId6"/>
                <a:stretch>
                  <a:fillRect l="-1427" t="-104"/>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301178" y="8039099"/>
            <a:ext cx="1928755" cy="1953353"/>
          </a:xfrm>
          <a:prstGeom prst="rect">
            <a:avLst/>
          </a:prstGeom>
        </p:spPr>
      </p:pic>
    </p:spTree>
    <p:extLst>
      <p:ext uri="{BB962C8B-B14F-4D97-AF65-F5344CB8AC3E}">
        <p14:creationId xmlns:p14="http://schemas.microsoft.com/office/powerpoint/2010/main" val="38461622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7" name="Rectangle 6"/>
          <p:cNvSpPr/>
          <p:nvPr/>
        </p:nvSpPr>
        <p:spPr>
          <a:xfrm>
            <a:off x="333262" y="129719"/>
            <a:ext cx="17617854" cy="4708981"/>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10.10 (SGK-tr105). </a:t>
            </a:r>
            <a:r>
              <a:rPr lang="vi-VN" sz="4000">
                <a:solidFill>
                  <a:srgbClr val="000000"/>
                </a:solidFill>
                <a:ea typeface="Times New Roman" panose="02020603050405020304" pitchFamily="18" charset="0"/>
                <a:cs typeface="Arial" panose="020B0604020202020204" pitchFamily="34" charset="0"/>
              </a:rPr>
              <a:t>Hằng năm cứ dịp Tết đến Xuân về, dân làng Thuý Lĩnh, phường Lĩnh Nam, quận</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Hoàng Mai, Hà Nội lại tổ chức lễ hội vật cầu truyền thống. Trong lễ hội có sử dụng một</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quả cầu được tiện bằng gỗ, đường kính khoảng 35 cm, sơn đỏ mặt ngoài. Tính diện</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tích mặt ngoài của quả cầu gỗ nói trên.</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p:grpSp>
        <p:nvGrpSpPr>
          <p:cNvPr id="12" name="Group 11"/>
          <p:cNvGrpSpPr/>
          <p:nvPr/>
        </p:nvGrpSpPr>
        <p:grpSpPr>
          <a:xfrm>
            <a:off x="-152400" y="4914900"/>
            <a:ext cx="2781300" cy="1339516"/>
            <a:chOff x="859666" y="676025"/>
            <a:chExt cx="3432866" cy="1051118"/>
          </a:xfrm>
        </p:grpSpPr>
        <p:pic>
          <p:nvPicPr>
            <p:cNvPr id="13" name="Picture 12"/>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55407"/>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2192755" y="5565825"/>
                <a:ext cx="10989845" cy="430207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Calibri" panose="020F0502020204030204" pitchFamily="34" charset="0"/>
                          <a:cs typeface="Arial" panose="020B0604020202020204" pitchFamily="34" charset="0"/>
                        </a:rPr>
                        <m:t>B</m:t>
                      </m:r>
                      <m:r>
                        <m:rPr>
                          <m:nor/>
                        </m:rPr>
                        <a:rPr lang="en-US" sz="4000" smtClean="0">
                          <a:latin typeface="Arial" panose="020B0604020202020204" pitchFamily="34" charset="0"/>
                          <a:ea typeface="Calibri" panose="020F0502020204030204" pitchFamily="34" charset="0"/>
                          <a:cs typeface="Arial" panose="020B0604020202020204" pitchFamily="34" charset="0"/>
                        </a:rPr>
                        <m:t>á</m:t>
                      </m:r>
                      <m:r>
                        <m:rPr>
                          <m:nor/>
                        </m:rPr>
                        <a:rPr lang="en-US" sz="4000" smtClean="0">
                          <a:latin typeface="Arial" panose="020B0604020202020204" pitchFamily="34" charset="0"/>
                          <a:ea typeface="Calibri" panose="020F0502020204030204" pitchFamily="34" charset="0"/>
                          <a:cs typeface="Arial" panose="020B0604020202020204" pitchFamily="34" charset="0"/>
                        </a:rPr>
                        <m:t>n</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k</m:t>
                      </m:r>
                      <m:r>
                        <m:rPr>
                          <m:nor/>
                        </m:rPr>
                        <a:rPr lang="en-US" sz="4000" smtClean="0">
                          <a:latin typeface="Arial" panose="020B0604020202020204" pitchFamily="34" charset="0"/>
                          <a:ea typeface="Calibri" panose="020F0502020204030204" pitchFamily="34" charset="0"/>
                          <a:cs typeface="Arial" panose="020B0604020202020204" pitchFamily="34" charset="0"/>
                        </a:rPr>
                        <m:t>í</m:t>
                      </m:r>
                      <m:r>
                        <m:rPr>
                          <m:nor/>
                        </m:rPr>
                        <a:rPr lang="en-US" sz="4000" smtClean="0">
                          <a:latin typeface="Arial" panose="020B0604020202020204" pitchFamily="34" charset="0"/>
                          <a:ea typeface="Calibri" panose="020F0502020204030204" pitchFamily="34" charset="0"/>
                          <a:cs typeface="Arial" panose="020B0604020202020204" pitchFamily="34" charset="0"/>
                        </a:rPr>
                        <m:t>nh</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qu</m:t>
                      </m:r>
                      <m:r>
                        <m:rPr>
                          <m:nor/>
                        </m:rPr>
                        <a:rPr lang="en-US" sz="4000" smtClean="0">
                          <a:latin typeface="Arial" panose="020B0604020202020204" pitchFamily="34" charset="0"/>
                          <a:ea typeface="Calibri" panose="020F0502020204030204" pitchFamily="34" charset="0"/>
                          <a:cs typeface="Arial" panose="020B0604020202020204" pitchFamily="34" charset="0"/>
                        </a:rPr>
                        <m:t>ả </m:t>
                      </m:r>
                      <m:r>
                        <m:rPr>
                          <m:nor/>
                        </m:rPr>
                        <a:rPr lang="en-US" sz="4000" smtClean="0">
                          <a:latin typeface="Arial" panose="020B0604020202020204" pitchFamily="34" charset="0"/>
                          <a:ea typeface="Calibri" panose="020F0502020204030204" pitchFamily="34" charset="0"/>
                          <a:cs typeface="Arial" panose="020B0604020202020204" pitchFamily="34" charset="0"/>
                        </a:rPr>
                        <m:t>c</m:t>
                      </m:r>
                      <m:r>
                        <m:rPr>
                          <m:nor/>
                        </m:rPr>
                        <a:rPr lang="en-US" sz="4000" smtClean="0">
                          <a:latin typeface="Arial" panose="020B0604020202020204" pitchFamily="34" charset="0"/>
                          <a:ea typeface="Calibri" panose="020F0502020204030204" pitchFamily="34" charset="0"/>
                          <a:cs typeface="Arial" panose="020B0604020202020204" pitchFamily="34" charset="0"/>
                        </a:rPr>
                        <m:t>ầ</m:t>
                      </m:r>
                      <m:r>
                        <m:rPr>
                          <m:nor/>
                        </m:rPr>
                        <a:rPr lang="en-US" sz="4000" smtClean="0">
                          <a:latin typeface="Arial" panose="020B0604020202020204" pitchFamily="34" charset="0"/>
                          <a:ea typeface="Calibri" panose="020F0502020204030204" pitchFamily="34" charset="0"/>
                          <a:cs typeface="Arial" panose="020B0604020202020204" pitchFamily="34" charset="0"/>
                        </a:rPr>
                        <m:t>u</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g</m:t>
                      </m:r>
                      <m:r>
                        <m:rPr>
                          <m:nor/>
                        </m:rPr>
                        <a:rPr lang="en-US" sz="4000" smtClean="0">
                          <a:latin typeface="Arial" panose="020B0604020202020204" pitchFamily="34" charset="0"/>
                          <a:ea typeface="Calibri" panose="020F0502020204030204" pitchFamily="34" charset="0"/>
                          <a:cs typeface="Arial" panose="020B0604020202020204" pitchFamily="34" charset="0"/>
                        </a:rPr>
                        <m:t>ỗ </m:t>
                      </m:r>
                      <m:r>
                        <m:rPr>
                          <m:nor/>
                        </m:rPr>
                        <a:rPr lang="en-US" sz="4000" smtClean="0">
                          <a:latin typeface="Arial" panose="020B0604020202020204" pitchFamily="34" charset="0"/>
                          <a:ea typeface="Calibri" panose="020F0502020204030204" pitchFamily="34" charset="0"/>
                          <a:cs typeface="Arial" panose="020B0604020202020204" pitchFamily="34" charset="0"/>
                        </a:rPr>
                        <m:t>l</m:t>
                      </m:r>
                      <m:r>
                        <m:rPr>
                          <m:nor/>
                        </m:rPr>
                        <a:rPr lang="en-US"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=17,5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mặt ngoài của quả cầu gỗ là: </a:t>
                </a:r>
              </a:p>
              <a:p>
                <a:pPr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17,5</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=1225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2755" y="5565825"/>
                <a:ext cx="10989845" cy="4302075"/>
              </a:xfrm>
              <a:prstGeom prst="rect">
                <a:avLst/>
              </a:prstGeom>
              <a:blipFill>
                <a:blip r:embed="rId5"/>
                <a:stretch>
                  <a:fillRect l="-1997"/>
                </a:stretch>
              </a:blipFill>
            </p:spPr>
            <p:txBody>
              <a:bodyPr/>
              <a:lstStyle/>
              <a:p>
                <a:r>
                  <a:rPr lang="en-US">
                    <a:noFill/>
                  </a:rPr>
                  <a:t> </a:t>
                </a:r>
              </a:p>
            </p:txBody>
          </p:sp>
        </mc:Fallback>
      </mc:AlternateContent>
      <p:sp>
        <p:nvSpPr>
          <p:cNvPr id="15" name="Freeform 3"/>
          <p:cNvSpPr/>
          <p:nvPr/>
        </p:nvSpPr>
        <p:spPr>
          <a:xfrm>
            <a:off x="14327313" y="6591300"/>
            <a:ext cx="3579687" cy="35052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35616950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2" name="Group 2"/>
          <p:cNvGrpSpPr/>
          <p:nvPr/>
        </p:nvGrpSpPr>
        <p:grpSpPr>
          <a:xfrm>
            <a:off x="-350711" y="-614474"/>
            <a:ext cx="18479400" cy="10420200"/>
            <a:chOff x="0" y="0"/>
            <a:chExt cx="24639200" cy="13893600"/>
          </a:xfrm>
        </p:grpSpPr>
        <p:sp>
          <p:nvSpPr>
            <p:cNvPr id="3" name="Freeform 3"/>
            <p:cNvSpPr/>
            <p:nvPr/>
          </p:nvSpPr>
          <p:spPr>
            <a:xfrm>
              <a:off x="0" y="0"/>
              <a:ext cx="24639143" cy="13893546"/>
            </a:xfrm>
            <a:custGeom>
              <a:avLst/>
              <a:gdLst/>
              <a:ahLst/>
              <a:cxnLst/>
              <a:rect l="l" t="t" r="r" b="b"/>
              <a:pathLst>
                <a:path w="24639143" h="13893546">
                  <a:moveTo>
                    <a:pt x="0" y="0"/>
                  </a:moveTo>
                  <a:lnTo>
                    <a:pt x="24639143" y="0"/>
                  </a:lnTo>
                  <a:lnTo>
                    <a:pt x="24639143" y="13893546"/>
                  </a:lnTo>
                  <a:lnTo>
                    <a:pt x="0" y="13893546"/>
                  </a:lnTo>
                  <a:close/>
                </a:path>
              </a:pathLst>
            </a:custGeom>
            <a:solidFill>
              <a:srgbClr val="FFF2CC"/>
            </a:solidFill>
          </p:spPr>
        </p:sp>
      </p:grpSp>
      <p:sp>
        <p:nvSpPr>
          <p:cNvPr id="4" name="Freeform 4"/>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66412" y="5694686"/>
            <a:ext cx="1201444" cy="2472300"/>
          </a:xfrm>
          <a:custGeom>
            <a:avLst/>
            <a:gdLst/>
            <a:ahLst/>
            <a:cxnLst/>
            <a:rect l="l" t="t" r="r" b="b"/>
            <a:pathLst>
              <a:path w="1201444" h="2472300">
                <a:moveTo>
                  <a:pt x="0" y="0"/>
                </a:moveTo>
                <a:lnTo>
                  <a:pt x="1201444" y="0"/>
                </a:lnTo>
                <a:lnTo>
                  <a:pt x="1201444" y="2472300"/>
                </a:lnTo>
                <a:lnTo>
                  <a:pt x="0" y="2472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rot="-5400000">
            <a:off x="14173682" y="-3587750"/>
            <a:ext cx="273600" cy="8001000"/>
            <a:chOff x="0" y="0"/>
            <a:chExt cx="364800" cy="10668000"/>
          </a:xfrm>
        </p:grpSpPr>
        <p:sp>
          <p:nvSpPr>
            <p:cNvPr id="10" name="Freeform 10"/>
            <p:cNvSpPr/>
            <p:nvPr/>
          </p:nvSpPr>
          <p:spPr>
            <a:xfrm>
              <a:off x="0" y="0"/>
              <a:ext cx="364744" cy="10668000"/>
            </a:xfrm>
            <a:custGeom>
              <a:avLst/>
              <a:gdLst/>
              <a:ahLst/>
              <a:cxnLst/>
              <a:rect l="l" t="t" r="r" b="b"/>
              <a:pathLst>
                <a:path w="364744" h="10668000">
                  <a:moveTo>
                    <a:pt x="364744" y="0"/>
                  </a:moveTo>
                  <a:lnTo>
                    <a:pt x="0" y="0"/>
                  </a:lnTo>
                  <a:lnTo>
                    <a:pt x="0" y="10668000"/>
                  </a:lnTo>
                  <a:lnTo>
                    <a:pt x="364744" y="10668000"/>
                  </a:lnTo>
                  <a:lnTo>
                    <a:pt x="364744" y="0"/>
                  </a:lnTo>
                </a:path>
              </a:pathLst>
            </a:custGeom>
            <a:solidFill>
              <a:srgbClr val="EFBF60"/>
            </a:solidFill>
          </p:spPr>
        </p:sp>
      </p:grpSp>
      <p:grpSp>
        <p:nvGrpSpPr>
          <p:cNvPr id="12" name="Group 12"/>
          <p:cNvGrpSpPr/>
          <p:nvPr/>
        </p:nvGrpSpPr>
        <p:grpSpPr>
          <a:xfrm rot="5400000">
            <a:off x="4444182" y="5357650"/>
            <a:ext cx="247200" cy="9226200"/>
            <a:chOff x="0" y="0"/>
            <a:chExt cx="329600" cy="12301600"/>
          </a:xfrm>
        </p:grpSpPr>
        <p:sp>
          <p:nvSpPr>
            <p:cNvPr id="13" name="Freeform 13"/>
            <p:cNvSpPr/>
            <p:nvPr/>
          </p:nvSpPr>
          <p:spPr>
            <a:xfrm>
              <a:off x="0" y="0"/>
              <a:ext cx="329565" cy="12301601"/>
            </a:xfrm>
            <a:custGeom>
              <a:avLst/>
              <a:gdLst/>
              <a:ahLst/>
              <a:cxnLst/>
              <a:rect l="l" t="t" r="r" b="b"/>
              <a:pathLst>
                <a:path w="329565" h="12301601">
                  <a:moveTo>
                    <a:pt x="329565" y="0"/>
                  </a:moveTo>
                  <a:lnTo>
                    <a:pt x="0" y="0"/>
                  </a:lnTo>
                  <a:lnTo>
                    <a:pt x="0" y="12301601"/>
                  </a:lnTo>
                  <a:lnTo>
                    <a:pt x="329565" y="12301601"/>
                  </a:lnTo>
                  <a:lnTo>
                    <a:pt x="329565" y="0"/>
                  </a:lnTo>
                </a:path>
              </a:pathLst>
            </a:custGeom>
            <a:solidFill>
              <a:srgbClr val="47C0C0"/>
            </a:solidFill>
          </p:spPr>
        </p:sp>
      </p:grpSp>
      <p:sp>
        <p:nvSpPr>
          <p:cNvPr id="14" name="Freeform 14"/>
          <p:cNvSpPr/>
          <p:nvPr/>
        </p:nvSpPr>
        <p:spPr>
          <a:xfrm>
            <a:off x="466434" y="8616414"/>
            <a:ext cx="2472300" cy="1201444"/>
          </a:xfrm>
          <a:custGeom>
            <a:avLst/>
            <a:gdLst/>
            <a:ahLst/>
            <a:cxnLst/>
            <a:rect l="l" t="t" r="r" b="b"/>
            <a:pathLst>
              <a:path w="2472300" h="1201444">
                <a:moveTo>
                  <a:pt x="0" y="0"/>
                </a:moveTo>
                <a:lnTo>
                  <a:pt x="2472300" y="0"/>
                </a:lnTo>
                <a:lnTo>
                  <a:pt x="2472300" y="1201444"/>
                </a:lnTo>
                <a:lnTo>
                  <a:pt x="0" y="1201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4" name="Group 33"/>
          <p:cNvGrpSpPr/>
          <p:nvPr/>
        </p:nvGrpSpPr>
        <p:grpSpPr>
          <a:xfrm rot="8310137">
            <a:off x="515551" y="-881437"/>
            <a:ext cx="2043481" cy="2020079"/>
            <a:chOff x="447400" y="415050"/>
            <a:chExt cx="2865100" cy="2815650"/>
          </a:xfrm>
        </p:grpSpPr>
        <p:grpSp>
          <p:nvGrpSpPr>
            <p:cNvPr id="15" name="Group 15"/>
            <p:cNvGrpSpPr/>
            <p:nvPr/>
          </p:nvGrpSpPr>
          <p:grpSpPr>
            <a:xfrm>
              <a:off x="447400" y="415050"/>
              <a:ext cx="2329500" cy="2329500"/>
              <a:chOff x="0" y="0"/>
              <a:chExt cx="3106000" cy="3106000"/>
            </a:xfrm>
          </p:grpSpPr>
          <p:sp>
            <p:nvSpPr>
              <p:cNvPr id="16" name="Freeform 16"/>
              <p:cNvSpPr/>
              <p:nvPr/>
            </p:nvSpPr>
            <p:spPr>
              <a:xfrm>
                <a:off x="0" y="0"/>
                <a:ext cx="3106039" cy="3106039"/>
              </a:xfrm>
              <a:custGeom>
                <a:avLst/>
                <a:gdLst/>
                <a:ahLst/>
                <a:cxnLst/>
                <a:rect l="l" t="t" r="r" b="b"/>
                <a:pathLst>
                  <a:path w="3106039" h="3106039">
                    <a:moveTo>
                      <a:pt x="25400" y="0"/>
                    </a:moveTo>
                    <a:lnTo>
                      <a:pt x="3080639" y="0"/>
                    </a:lnTo>
                    <a:cubicBezTo>
                      <a:pt x="3094609" y="0"/>
                      <a:pt x="3106039" y="11430"/>
                      <a:pt x="3106039" y="25400"/>
                    </a:cubicBezTo>
                    <a:lnTo>
                      <a:pt x="3106039" y="3080639"/>
                    </a:lnTo>
                    <a:cubicBezTo>
                      <a:pt x="3106039" y="3094609"/>
                      <a:pt x="3094609" y="3106039"/>
                      <a:pt x="3080639" y="3106039"/>
                    </a:cubicBezTo>
                    <a:lnTo>
                      <a:pt x="25400" y="3106039"/>
                    </a:lnTo>
                    <a:cubicBezTo>
                      <a:pt x="11430" y="3106039"/>
                      <a:pt x="0" y="3094609"/>
                      <a:pt x="0" y="3080639"/>
                    </a:cubicBezTo>
                    <a:lnTo>
                      <a:pt x="0" y="25400"/>
                    </a:lnTo>
                    <a:cubicBezTo>
                      <a:pt x="0" y="11430"/>
                      <a:pt x="11430" y="0"/>
                      <a:pt x="25400" y="0"/>
                    </a:cubicBezTo>
                    <a:moveTo>
                      <a:pt x="25400" y="50800"/>
                    </a:moveTo>
                    <a:lnTo>
                      <a:pt x="25400" y="25400"/>
                    </a:lnTo>
                    <a:lnTo>
                      <a:pt x="50800" y="25400"/>
                    </a:lnTo>
                    <a:lnTo>
                      <a:pt x="50800" y="3080639"/>
                    </a:lnTo>
                    <a:lnTo>
                      <a:pt x="25400" y="3080639"/>
                    </a:lnTo>
                    <a:lnTo>
                      <a:pt x="25400" y="3055239"/>
                    </a:lnTo>
                    <a:lnTo>
                      <a:pt x="3080639" y="3055239"/>
                    </a:lnTo>
                    <a:lnTo>
                      <a:pt x="3080639" y="3080639"/>
                    </a:lnTo>
                    <a:lnTo>
                      <a:pt x="3055239" y="3080639"/>
                    </a:lnTo>
                    <a:lnTo>
                      <a:pt x="3055239" y="25400"/>
                    </a:lnTo>
                    <a:lnTo>
                      <a:pt x="3080639" y="25400"/>
                    </a:lnTo>
                    <a:lnTo>
                      <a:pt x="3080639" y="50800"/>
                    </a:lnTo>
                    <a:lnTo>
                      <a:pt x="25400" y="50800"/>
                    </a:lnTo>
                    <a:close/>
                  </a:path>
                </a:pathLst>
              </a:custGeom>
              <a:solidFill>
                <a:srgbClr val="049292"/>
              </a:solidFill>
            </p:spPr>
          </p:sp>
        </p:grpSp>
        <p:grpSp>
          <p:nvGrpSpPr>
            <p:cNvPr id="17" name="Group 17"/>
            <p:cNvGrpSpPr/>
            <p:nvPr/>
          </p:nvGrpSpPr>
          <p:grpSpPr>
            <a:xfrm>
              <a:off x="983000" y="901200"/>
              <a:ext cx="2329500" cy="2329500"/>
              <a:chOff x="0" y="0"/>
              <a:chExt cx="3106000" cy="3106000"/>
            </a:xfrm>
          </p:grpSpPr>
          <p:sp>
            <p:nvSpPr>
              <p:cNvPr id="18" name="Freeform 18"/>
              <p:cNvSpPr/>
              <p:nvPr/>
            </p:nvSpPr>
            <p:spPr>
              <a:xfrm>
                <a:off x="0" y="0"/>
                <a:ext cx="3106039" cy="3106039"/>
              </a:xfrm>
              <a:custGeom>
                <a:avLst/>
                <a:gdLst/>
                <a:ahLst/>
                <a:cxnLst/>
                <a:rect l="l" t="t" r="r" b="b"/>
                <a:pathLst>
                  <a:path w="3106039" h="3106039">
                    <a:moveTo>
                      <a:pt x="25400" y="0"/>
                    </a:moveTo>
                    <a:lnTo>
                      <a:pt x="3080639" y="0"/>
                    </a:lnTo>
                    <a:cubicBezTo>
                      <a:pt x="3094609" y="0"/>
                      <a:pt x="3106039" y="11430"/>
                      <a:pt x="3106039" y="25400"/>
                    </a:cubicBezTo>
                    <a:lnTo>
                      <a:pt x="3106039" y="3080639"/>
                    </a:lnTo>
                    <a:cubicBezTo>
                      <a:pt x="3106039" y="3094609"/>
                      <a:pt x="3094609" y="3106039"/>
                      <a:pt x="3080639" y="3106039"/>
                    </a:cubicBezTo>
                    <a:lnTo>
                      <a:pt x="25400" y="3106039"/>
                    </a:lnTo>
                    <a:cubicBezTo>
                      <a:pt x="11430" y="3106039"/>
                      <a:pt x="0" y="3094609"/>
                      <a:pt x="0" y="3080639"/>
                    </a:cubicBezTo>
                    <a:lnTo>
                      <a:pt x="0" y="25400"/>
                    </a:lnTo>
                    <a:cubicBezTo>
                      <a:pt x="0" y="11430"/>
                      <a:pt x="11430" y="0"/>
                      <a:pt x="25400" y="0"/>
                    </a:cubicBezTo>
                    <a:moveTo>
                      <a:pt x="25400" y="50800"/>
                    </a:moveTo>
                    <a:lnTo>
                      <a:pt x="25400" y="25400"/>
                    </a:lnTo>
                    <a:lnTo>
                      <a:pt x="50800" y="25400"/>
                    </a:lnTo>
                    <a:lnTo>
                      <a:pt x="50800" y="3080639"/>
                    </a:lnTo>
                    <a:lnTo>
                      <a:pt x="25400" y="3080639"/>
                    </a:lnTo>
                    <a:lnTo>
                      <a:pt x="25400" y="3055239"/>
                    </a:lnTo>
                    <a:lnTo>
                      <a:pt x="3080639" y="3055239"/>
                    </a:lnTo>
                    <a:lnTo>
                      <a:pt x="3080639" y="3080639"/>
                    </a:lnTo>
                    <a:lnTo>
                      <a:pt x="3055239" y="3080639"/>
                    </a:lnTo>
                    <a:lnTo>
                      <a:pt x="3055239" y="25400"/>
                    </a:lnTo>
                    <a:lnTo>
                      <a:pt x="3080639" y="25400"/>
                    </a:lnTo>
                    <a:lnTo>
                      <a:pt x="3080639" y="50800"/>
                    </a:lnTo>
                    <a:lnTo>
                      <a:pt x="25400" y="50800"/>
                    </a:lnTo>
                    <a:close/>
                  </a:path>
                </a:pathLst>
              </a:custGeom>
              <a:solidFill>
                <a:srgbClr val="FFAB40"/>
              </a:solidFill>
            </p:spPr>
          </p:sp>
        </p:grpSp>
      </p:grpSp>
      <p:sp>
        <p:nvSpPr>
          <p:cNvPr id="21" name="AutoShape 21"/>
          <p:cNvSpPr/>
          <p:nvPr/>
        </p:nvSpPr>
        <p:spPr>
          <a:xfrm rot="8100000">
            <a:off x="12816388" y="8778124"/>
            <a:ext cx="7071421" cy="0"/>
          </a:xfrm>
          <a:prstGeom prst="line">
            <a:avLst/>
          </a:prstGeom>
          <a:ln w="19050" cap="rnd">
            <a:solidFill>
              <a:srgbClr val="FFAB40"/>
            </a:solidFill>
            <a:prstDash val="solid"/>
            <a:headEnd type="none" w="sm" len="sm"/>
            <a:tailEnd type="none" w="sm" len="sm"/>
          </a:ln>
        </p:spPr>
      </p:sp>
      <p:sp>
        <p:nvSpPr>
          <p:cNvPr id="22" name="AutoShape 22"/>
          <p:cNvSpPr/>
          <p:nvPr/>
        </p:nvSpPr>
        <p:spPr>
          <a:xfrm rot="8099999">
            <a:off x="13078089" y="9120658"/>
            <a:ext cx="7071421" cy="0"/>
          </a:xfrm>
          <a:prstGeom prst="line">
            <a:avLst/>
          </a:prstGeom>
          <a:ln w="19050" cap="rnd">
            <a:solidFill>
              <a:srgbClr val="FFAB40"/>
            </a:solidFill>
            <a:prstDash val="solid"/>
            <a:headEnd type="none" w="sm" len="sm"/>
            <a:tailEnd type="none" w="sm" len="sm"/>
          </a:ln>
        </p:spPr>
      </p:sp>
      <p:sp>
        <p:nvSpPr>
          <p:cNvPr id="23" name="AutoShape 23"/>
          <p:cNvSpPr/>
          <p:nvPr/>
        </p:nvSpPr>
        <p:spPr>
          <a:xfrm rot="8100000">
            <a:off x="13339790" y="9463192"/>
            <a:ext cx="7071421" cy="0"/>
          </a:xfrm>
          <a:prstGeom prst="line">
            <a:avLst/>
          </a:prstGeom>
          <a:ln w="19050" cap="rnd">
            <a:solidFill>
              <a:srgbClr val="FFAB40"/>
            </a:solidFill>
            <a:prstDash val="solid"/>
            <a:headEnd type="none" w="sm" len="sm"/>
            <a:tailEnd type="none" w="sm" len="sm"/>
          </a:ln>
        </p:spPr>
      </p:sp>
      <p:sp>
        <p:nvSpPr>
          <p:cNvPr id="24" name="AutoShape 24"/>
          <p:cNvSpPr/>
          <p:nvPr/>
        </p:nvSpPr>
        <p:spPr>
          <a:xfrm rot="8100000">
            <a:off x="13669567" y="9805726"/>
            <a:ext cx="7071421" cy="0"/>
          </a:xfrm>
          <a:prstGeom prst="line">
            <a:avLst/>
          </a:prstGeom>
          <a:ln w="19050" cap="rnd">
            <a:solidFill>
              <a:srgbClr val="FFAB40"/>
            </a:solidFill>
            <a:prstDash val="solid"/>
            <a:headEnd type="none" w="sm" len="sm"/>
            <a:tailEnd type="none" w="sm" len="sm"/>
          </a:ln>
        </p:spPr>
      </p:sp>
      <p:sp>
        <p:nvSpPr>
          <p:cNvPr id="32" name="Freeform 32"/>
          <p:cNvSpPr/>
          <p:nvPr/>
        </p:nvSpPr>
        <p:spPr>
          <a:xfrm>
            <a:off x="3514434" y="8616414"/>
            <a:ext cx="2472300" cy="1201444"/>
          </a:xfrm>
          <a:custGeom>
            <a:avLst/>
            <a:gdLst/>
            <a:ahLst/>
            <a:cxnLst/>
            <a:rect l="l" t="t" r="r" b="b"/>
            <a:pathLst>
              <a:path w="2472300" h="1201444">
                <a:moveTo>
                  <a:pt x="0" y="0"/>
                </a:moveTo>
                <a:lnTo>
                  <a:pt x="2472300" y="0"/>
                </a:lnTo>
                <a:lnTo>
                  <a:pt x="2472300" y="1201444"/>
                </a:lnTo>
                <a:lnTo>
                  <a:pt x="0" y="1201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6" name="Group 35"/>
          <p:cNvGrpSpPr/>
          <p:nvPr/>
        </p:nvGrpSpPr>
        <p:grpSpPr>
          <a:xfrm>
            <a:off x="1067134" y="2544055"/>
            <a:ext cx="16306466" cy="3060186"/>
            <a:chOff x="3542675" y="5576106"/>
            <a:chExt cx="15571248" cy="3928426"/>
          </a:xfrm>
        </p:grpSpPr>
        <p:grpSp>
          <p:nvGrpSpPr>
            <p:cNvPr id="37" name="Group 25"/>
            <p:cNvGrpSpPr/>
            <p:nvPr/>
          </p:nvGrpSpPr>
          <p:grpSpPr>
            <a:xfrm>
              <a:off x="3542675" y="5583901"/>
              <a:ext cx="15230222" cy="1721700"/>
              <a:chOff x="0" y="0"/>
              <a:chExt cx="14443600" cy="2295600"/>
            </a:xfrm>
          </p:grpSpPr>
          <p:sp>
            <p:nvSpPr>
              <p:cNvPr id="41" name="Freeform 26"/>
              <p:cNvSpPr/>
              <p:nvPr/>
            </p:nvSpPr>
            <p:spPr>
              <a:xfrm>
                <a:off x="0" y="0"/>
                <a:ext cx="14443583" cy="2295652"/>
              </a:xfrm>
              <a:custGeom>
                <a:avLst/>
                <a:gdLst/>
                <a:ahLst/>
                <a:cxnLst/>
                <a:rect l="l" t="t" r="r" b="b"/>
                <a:pathLst>
                  <a:path w="14443583" h="2295652">
                    <a:moveTo>
                      <a:pt x="25400" y="0"/>
                    </a:moveTo>
                    <a:lnTo>
                      <a:pt x="14418183" y="0"/>
                    </a:lnTo>
                    <a:cubicBezTo>
                      <a:pt x="14432153" y="0"/>
                      <a:pt x="14443583" y="11430"/>
                      <a:pt x="14443583" y="25400"/>
                    </a:cubicBezTo>
                    <a:lnTo>
                      <a:pt x="14443583" y="2270252"/>
                    </a:lnTo>
                    <a:cubicBezTo>
                      <a:pt x="14443583" y="2284222"/>
                      <a:pt x="14432153" y="2295652"/>
                      <a:pt x="14418183" y="2295652"/>
                    </a:cubicBezTo>
                    <a:lnTo>
                      <a:pt x="25400" y="2295652"/>
                    </a:lnTo>
                    <a:cubicBezTo>
                      <a:pt x="11430" y="2295652"/>
                      <a:pt x="0" y="2284222"/>
                      <a:pt x="0" y="2270252"/>
                    </a:cubicBezTo>
                    <a:lnTo>
                      <a:pt x="0" y="25400"/>
                    </a:lnTo>
                    <a:cubicBezTo>
                      <a:pt x="0" y="11430"/>
                      <a:pt x="11430" y="0"/>
                      <a:pt x="25400" y="0"/>
                    </a:cubicBezTo>
                    <a:moveTo>
                      <a:pt x="25400" y="50800"/>
                    </a:moveTo>
                    <a:lnTo>
                      <a:pt x="25400" y="25400"/>
                    </a:lnTo>
                    <a:lnTo>
                      <a:pt x="50800" y="25400"/>
                    </a:lnTo>
                    <a:lnTo>
                      <a:pt x="50800" y="2270252"/>
                    </a:lnTo>
                    <a:lnTo>
                      <a:pt x="25400" y="2270252"/>
                    </a:lnTo>
                    <a:lnTo>
                      <a:pt x="25400" y="2244852"/>
                    </a:lnTo>
                    <a:lnTo>
                      <a:pt x="14418183" y="2244852"/>
                    </a:lnTo>
                    <a:lnTo>
                      <a:pt x="14418183" y="2270252"/>
                    </a:lnTo>
                    <a:lnTo>
                      <a:pt x="14392783" y="2270252"/>
                    </a:lnTo>
                    <a:lnTo>
                      <a:pt x="14392783" y="25400"/>
                    </a:lnTo>
                    <a:lnTo>
                      <a:pt x="14418183" y="25400"/>
                    </a:lnTo>
                    <a:lnTo>
                      <a:pt x="14418183" y="50800"/>
                    </a:lnTo>
                    <a:lnTo>
                      <a:pt x="25400" y="50800"/>
                    </a:lnTo>
                    <a:close/>
                  </a:path>
                </a:pathLst>
              </a:custGeom>
              <a:solidFill>
                <a:srgbClr val="049292"/>
              </a:solidFill>
            </p:spPr>
          </p:sp>
        </p:grpSp>
        <p:grpSp>
          <p:nvGrpSpPr>
            <p:cNvPr id="38" name="Group 27"/>
            <p:cNvGrpSpPr/>
            <p:nvPr/>
          </p:nvGrpSpPr>
          <p:grpSpPr>
            <a:xfrm>
              <a:off x="3573573" y="5576106"/>
              <a:ext cx="15540350" cy="3928426"/>
              <a:chOff x="-431154" y="-233445"/>
              <a:chExt cx="20720466" cy="2478245"/>
            </a:xfrm>
          </p:grpSpPr>
          <p:sp>
            <p:nvSpPr>
              <p:cNvPr id="39" name="Freeform 28"/>
              <p:cNvSpPr/>
              <p:nvPr/>
            </p:nvSpPr>
            <p:spPr>
              <a:xfrm>
                <a:off x="-431154" y="-233445"/>
                <a:ext cx="20289311" cy="2244852"/>
              </a:xfrm>
              <a:custGeom>
                <a:avLst/>
                <a:gdLst/>
                <a:ahLst/>
                <a:cxnLst/>
                <a:rect l="l" t="t" r="r" b="b"/>
                <a:pathLst>
                  <a:path w="14392783" h="2244852">
                    <a:moveTo>
                      <a:pt x="0" y="0"/>
                    </a:moveTo>
                    <a:lnTo>
                      <a:pt x="14392783" y="0"/>
                    </a:lnTo>
                    <a:lnTo>
                      <a:pt x="14392783" y="2244852"/>
                    </a:lnTo>
                    <a:lnTo>
                      <a:pt x="0" y="2244852"/>
                    </a:lnTo>
                    <a:close/>
                  </a:path>
                </a:pathLst>
              </a:custGeom>
              <a:solidFill>
                <a:schemeClr val="bg1"/>
              </a:solidFill>
            </p:spPr>
            <p:txBody>
              <a:bodyPr/>
              <a:lstStyle/>
              <a:p>
                <a:endParaRPr lang="en-US"/>
              </a:p>
            </p:txBody>
          </p:sp>
          <p:sp>
            <p:nvSpPr>
              <p:cNvPr id="40" name="TextBox 29"/>
              <p:cNvSpPr txBox="1"/>
              <p:nvPr/>
            </p:nvSpPr>
            <p:spPr>
              <a:xfrm>
                <a:off x="-1" y="-9525"/>
                <a:ext cx="20289313" cy="2254325"/>
              </a:xfrm>
              <a:prstGeom prst="rect">
                <a:avLst/>
              </a:prstGeom>
            </p:spPr>
            <p:txBody>
              <a:bodyPr lIns="50800" tIns="50800" rIns="50800" bIns="50800" rtlCol="0" anchor="ctr"/>
              <a:lstStyle/>
              <a:p>
                <a:pPr lvl="0" algn="ctr"/>
                <a:r>
                  <a:rPr lang="en-US" sz="8800" b="1">
                    <a:solidFill>
                      <a:srgbClr val="FF0000"/>
                    </a:solidFill>
                    <a:latin typeface="Times New Roman" panose="02020603050405020304" pitchFamily="18" charset="0"/>
                    <a:ea typeface="Archivo Black"/>
                    <a:cs typeface="Times New Roman" panose="02020603050405020304" pitchFamily="18" charset="0"/>
                    <a:sym typeface="Archivo Black"/>
                  </a:rPr>
                  <a:t>TIẾT 48 - BÀI 32. HÌNH CẦU </a:t>
                </a:r>
                <a:endParaRPr kumimoji="0" lang="en-US" sz="8800" b="1" i="0" u="none" strike="noStrike" kern="1200" cap="none" spc="0" normalizeH="0" baseline="0" noProof="0">
                  <a:ln>
                    <a:noFill/>
                  </a:ln>
                  <a:solidFill>
                    <a:srgbClr val="FF0000"/>
                  </a:solidFill>
                  <a:effectLst/>
                  <a:uLnTx/>
                  <a:uFillTx/>
                  <a:latin typeface="Times New Roman" panose="02020603050405020304" pitchFamily="18" charset="0"/>
                  <a:ea typeface="Archivo Black"/>
                  <a:cs typeface="Times New Roman" panose="02020603050405020304" pitchFamily="18" charset="0"/>
                  <a:sym typeface="Archivo Black"/>
                </a:endParaRPr>
              </a:p>
            </p:txBody>
          </p:sp>
        </p:grpSp>
      </p:grpSp>
    </p:spTree>
    <p:extLst>
      <p:ext uri="{BB962C8B-B14F-4D97-AF65-F5344CB8AC3E}">
        <p14:creationId xmlns:p14="http://schemas.microsoft.com/office/powerpoint/2010/main" val="774545042"/>
      </p:ext>
    </p:extLst>
  </p:cSld>
  <p:clrMapOvr>
    <a:masterClrMapping/>
  </p:clrMapOvr>
  <p:transition spd="med">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pSp>
        <p:nvGrpSpPr>
          <p:cNvPr id="2" name="Group 2"/>
          <p:cNvGrpSpPr/>
          <p:nvPr/>
        </p:nvGrpSpPr>
        <p:grpSpPr>
          <a:xfrm>
            <a:off x="-45300" y="-43700"/>
            <a:ext cx="18479400" cy="10420200"/>
            <a:chOff x="0" y="0"/>
            <a:chExt cx="24639200" cy="13893600"/>
          </a:xfrm>
        </p:grpSpPr>
        <p:sp>
          <p:nvSpPr>
            <p:cNvPr id="3" name="Freeform 3"/>
            <p:cNvSpPr/>
            <p:nvPr/>
          </p:nvSpPr>
          <p:spPr>
            <a:xfrm>
              <a:off x="0" y="0"/>
              <a:ext cx="24639143" cy="13893546"/>
            </a:xfrm>
            <a:custGeom>
              <a:avLst/>
              <a:gdLst/>
              <a:ahLst/>
              <a:cxnLst/>
              <a:rect l="l" t="t" r="r" b="b"/>
              <a:pathLst>
                <a:path w="24639143" h="13893546">
                  <a:moveTo>
                    <a:pt x="0" y="0"/>
                  </a:moveTo>
                  <a:lnTo>
                    <a:pt x="24639143" y="0"/>
                  </a:lnTo>
                  <a:lnTo>
                    <a:pt x="24639143" y="13893546"/>
                  </a:lnTo>
                  <a:lnTo>
                    <a:pt x="0" y="13893546"/>
                  </a:lnTo>
                  <a:close/>
                </a:path>
              </a:pathLst>
            </a:custGeom>
            <a:solidFill>
              <a:srgbClr val="FFF2CC"/>
            </a:solidFill>
          </p:spPr>
        </p:sp>
      </p:grpSp>
      <p:sp>
        <p:nvSpPr>
          <p:cNvPr id="4" name="Freeform 4"/>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7782350" y="4752272"/>
            <a:ext cx="283200" cy="6445800"/>
            <a:chOff x="0" y="0"/>
            <a:chExt cx="377600" cy="8594400"/>
          </a:xfrm>
        </p:grpSpPr>
        <p:sp>
          <p:nvSpPr>
            <p:cNvPr id="6" name="Freeform 6"/>
            <p:cNvSpPr/>
            <p:nvPr/>
          </p:nvSpPr>
          <p:spPr>
            <a:xfrm>
              <a:off x="0" y="0"/>
              <a:ext cx="377571" cy="8594344"/>
            </a:xfrm>
            <a:custGeom>
              <a:avLst/>
              <a:gdLst/>
              <a:ahLst/>
              <a:cxnLst/>
              <a:rect l="l" t="t" r="r" b="b"/>
              <a:pathLst>
                <a:path w="377571" h="8594344">
                  <a:moveTo>
                    <a:pt x="377571" y="0"/>
                  </a:moveTo>
                  <a:lnTo>
                    <a:pt x="0" y="0"/>
                  </a:lnTo>
                  <a:lnTo>
                    <a:pt x="0" y="8594344"/>
                  </a:lnTo>
                  <a:lnTo>
                    <a:pt x="377571" y="8594344"/>
                  </a:lnTo>
                  <a:lnTo>
                    <a:pt x="377571" y="0"/>
                  </a:lnTo>
                </a:path>
              </a:pathLst>
            </a:custGeom>
            <a:solidFill>
              <a:srgbClr val="EFBF60"/>
            </a:solidFill>
          </p:spPr>
        </p:sp>
      </p:grpSp>
      <p:sp>
        <p:nvSpPr>
          <p:cNvPr id="7" name="AutoShape 7"/>
          <p:cNvSpPr/>
          <p:nvPr/>
        </p:nvSpPr>
        <p:spPr>
          <a:xfrm rot="8100000">
            <a:off x="13014897" y="8761195"/>
            <a:ext cx="7071250" cy="0"/>
          </a:xfrm>
          <a:prstGeom prst="line">
            <a:avLst/>
          </a:prstGeom>
          <a:ln w="19050" cap="rnd">
            <a:solidFill>
              <a:srgbClr val="049292"/>
            </a:solidFill>
            <a:prstDash val="solid"/>
            <a:headEnd type="none" w="sm" len="sm"/>
            <a:tailEnd type="none" w="sm" len="sm"/>
          </a:ln>
        </p:spPr>
      </p:sp>
      <p:sp>
        <p:nvSpPr>
          <p:cNvPr id="8" name="AutoShape 8"/>
          <p:cNvSpPr/>
          <p:nvPr/>
        </p:nvSpPr>
        <p:spPr>
          <a:xfrm rot="8100000">
            <a:off x="13353804" y="9027560"/>
            <a:ext cx="7071250" cy="0"/>
          </a:xfrm>
          <a:prstGeom prst="line">
            <a:avLst/>
          </a:prstGeom>
          <a:ln w="19050" cap="rnd">
            <a:solidFill>
              <a:srgbClr val="049292"/>
            </a:solidFill>
            <a:prstDash val="solid"/>
            <a:headEnd type="none" w="sm" len="sm"/>
            <a:tailEnd type="none" w="sm" len="sm"/>
          </a:ln>
        </p:spPr>
      </p:sp>
      <p:sp>
        <p:nvSpPr>
          <p:cNvPr id="9" name="AutoShape 9"/>
          <p:cNvSpPr/>
          <p:nvPr/>
        </p:nvSpPr>
        <p:spPr>
          <a:xfrm rot="8100000">
            <a:off x="13692711" y="9293924"/>
            <a:ext cx="7071250" cy="0"/>
          </a:xfrm>
          <a:prstGeom prst="line">
            <a:avLst/>
          </a:prstGeom>
          <a:ln w="19050" cap="rnd">
            <a:solidFill>
              <a:srgbClr val="049292"/>
            </a:solidFill>
            <a:prstDash val="solid"/>
            <a:headEnd type="none" w="sm" len="sm"/>
            <a:tailEnd type="none" w="sm" len="sm"/>
          </a:ln>
        </p:spPr>
      </p:sp>
      <p:sp>
        <p:nvSpPr>
          <p:cNvPr id="10" name="AutoShape 10"/>
          <p:cNvSpPr/>
          <p:nvPr/>
        </p:nvSpPr>
        <p:spPr>
          <a:xfrm rot="8100000">
            <a:off x="14031619" y="9560289"/>
            <a:ext cx="7071250" cy="0"/>
          </a:xfrm>
          <a:prstGeom prst="line">
            <a:avLst/>
          </a:prstGeom>
          <a:ln w="19050" cap="rnd">
            <a:solidFill>
              <a:srgbClr val="049292"/>
            </a:solidFill>
            <a:prstDash val="solid"/>
            <a:headEnd type="none" w="sm" len="sm"/>
            <a:tailEnd type="none" w="sm" len="sm"/>
          </a:ln>
        </p:spPr>
      </p:sp>
      <p:grpSp>
        <p:nvGrpSpPr>
          <p:cNvPr id="12" name="Group 12"/>
          <p:cNvGrpSpPr/>
          <p:nvPr/>
        </p:nvGrpSpPr>
        <p:grpSpPr>
          <a:xfrm rot="-5400000">
            <a:off x="3658082" y="-3587750"/>
            <a:ext cx="273600" cy="8001000"/>
            <a:chOff x="0" y="0"/>
            <a:chExt cx="364800" cy="10668000"/>
          </a:xfrm>
        </p:grpSpPr>
        <p:sp>
          <p:nvSpPr>
            <p:cNvPr id="13" name="Freeform 13"/>
            <p:cNvSpPr/>
            <p:nvPr/>
          </p:nvSpPr>
          <p:spPr>
            <a:xfrm>
              <a:off x="0" y="0"/>
              <a:ext cx="364744" cy="10668000"/>
            </a:xfrm>
            <a:custGeom>
              <a:avLst/>
              <a:gdLst/>
              <a:ahLst/>
              <a:cxnLst/>
              <a:rect l="l" t="t" r="r" b="b"/>
              <a:pathLst>
                <a:path w="364744" h="10668000">
                  <a:moveTo>
                    <a:pt x="364744" y="0"/>
                  </a:moveTo>
                  <a:lnTo>
                    <a:pt x="0" y="0"/>
                  </a:lnTo>
                  <a:lnTo>
                    <a:pt x="0" y="10668000"/>
                  </a:lnTo>
                  <a:lnTo>
                    <a:pt x="364744" y="10668000"/>
                  </a:lnTo>
                  <a:lnTo>
                    <a:pt x="364744" y="0"/>
                  </a:lnTo>
                </a:path>
              </a:pathLst>
            </a:custGeom>
            <a:solidFill>
              <a:srgbClr val="EFBF60"/>
            </a:solidFill>
          </p:spPr>
        </p:sp>
      </p:grpSp>
      <p:grpSp>
        <p:nvGrpSpPr>
          <p:cNvPr id="26" name="Group 25"/>
          <p:cNvGrpSpPr/>
          <p:nvPr/>
        </p:nvGrpSpPr>
        <p:grpSpPr>
          <a:xfrm>
            <a:off x="457200" y="3173540"/>
            <a:ext cx="5035484" cy="5248650"/>
            <a:chOff x="10016150" y="2633650"/>
            <a:chExt cx="5035484" cy="5248650"/>
          </a:xfrm>
        </p:grpSpPr>
        <p:sp>
          <p:nvSpPr>
            <p:cNvPr id="15" name="Freeform 15"/>
            <p:cNvSpPr/>
            <p:nvPr/>
          </p:nvSpPr>
          <p:spPr>
            <a:xfrm>
              <a:off x="11158750" y="6208000"/>
              <a:ext cx="2882300" cy="1674300"/>
            </a:xfrm>
            <a:custGeom>
              <a:avLst/>
              <a:gdLst/>
              <a:ahLst/>
              <a:cxnLst/>
              <a:rect l="l" t="t" r="r" b="b"/>
              <a:pathLst>
                <a:path w="2882300" h="1674300">
                  <a:moveTo>
                    <a:pt x="0" y="0"/>
                  </a:moveTo>
                  <a:lnTo>
                    <a:pt x="2882300" y="0"/>
                  </a:lnTo>
                  <a:lnTo>
                    <a:pt x="2882300" y="1674300"/>
                  </a:lnTo>
                  <a:lnTo>
                    <a:pt x="0" y="1674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0016150" y="3047550"/>
              <a:ext cx="2274500" cy="2863750"/>
            </a:xfrm>
            <a:custGeom>
              <a:avLst/>
              <a:gdLst/>
              <a:ahLst/>
              <a:cxnLst/>
              <a:rect l="l" t="t" r="r" b="b"/>
              <a:pathLst>
                <a:path w="2274500" h="2863750">
                  <a:moveTo>
                    <a:pt x="0" y="0"/>
                  </a:moveTo>
                  <a:lnTo>
                    <a:pt x="2274500" y="0"/>
                  </a:lnTo>
                  <a:lnTo>
                    <a:pt x="2274500" y="2863750"/>
                  </a:lnTo>
                  <a:lnTo>
                    <a:pt x="0" y="286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12758350" y="2633650"/>
              <a:ext cx="2008100" cy="2251950"/>
            </a:xfrm>
            <a:custGeom>
              <a:avLst/>
              <a:gdLst/>
              <a:ahLst/>
              <a:cxnLst/>
              <a:rect l="l" t="t" r="r" b="b"/>
              <a:pathLst>
                <a:path w="2008100" h="2251950">
                  <a:moveTo>
                    <a:pt x="0" y="0"/>
                  </a:moveTo>
                  <a:lnTo>
                    <a:pt x="2008100" y="0"/>
                  </a:lnTo>
                  <a:lnTo>
                    <a:pt x="2008100" y="2251950"/>
                  </a:lnTo>
                  <a:lnTo>
                    <a:pt x="0" y="22519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rot="4971733">
              <a:off x="13501232" y="5046908"/>
              <a:ext cx="1821218" cy="1279586"/>
              <a:chOff x="0" y="0"/>
              <a:chExt cx="2428291" cy="1706115"/>
            </a:xfrm>
          </p:grpSpPr>
          <p:sp>
            <p:nvSpPr>
              <p:cNvPr id="23" name="Freeform 23"/>
              <p:cNvSpPr/>
              <p:nvPr/>
            </p:nvSpPr>
            <p:spPr>
              <a:xfrm>
                <a:off x="17399" y="1143"/>
                <a:ext cx="2410841" cy="1679575"/>
              </a:xfrm>
              <a:custGeom>
                <a:avLst/>
                <a:gdLst/>
                <a:ahLst/>
                <a:cxnLst/>
                <a:rect l="l" t="t" r="r" b="b"/>
                <a:pathLst>
                  <a:path w="2410841" h="1679575">
                    <a:moveTo>
                      <a:pt x="2360041" y="1679575"/>
                    </a:moveTo>
                    <a:cubicBezTo>
                      <a:pt x="2360041" y="867791"/>
                      <a:pt x="1261872" y="50800"/>
                      <a:pt x="383921" y="50800"/>
                    </a:cubicBezTo>
                    <a:cubicBezTo>
                      <a:pt x="254381" y="50800"/>
                      <a:pt x="130429" y="68707"/>
                      <a:pt x="16002" y="106934"/>
                    </a:cubicBezTo>
                    <a:lnTo>
                      <a:pt x="0" y="58674"/>
                    </a:lnTo>
                    <a:cubicBezTo>
                      <a:pt x="120269" y="18542"/>
                      <a:pt x="249809" y="0"/>
                      <a:pt x="383921" y="0"/>
                    </a:cubicBezTo>
                    <a:cubicBezTo>
                      <a:pt x="1278382" y="0"/>
                      <a:pt x="2410841" y="829437"/>
                      <a:pt x="2410841" y="1679575"/>
                    </a:cubicBezTo>
                    <a:close/>
                  </a:path>
                </a:pathLst>
              </a:custGeom>
              <a:solidFill>
                <a:srgbClr val="212121"/>
              </a:solidFill>
            </p:spPr>
          </p:sp>
        </p:grpSp>
        <p:sp>
          <p:nvSpPr>
            <p:cNvPr id="24" name="Freeform 24"/>
            <p:cNvSpPr/>
            <p:nvPr/>
          </p:nvSpPr>
          <p:spPr>
            <a:xfrm>
              <a:off x="12395937" y="4980668"/>
              <a:ext cx="1427768" cy="2417745"/>
            </a:xfrm>
            <a:custGeom>
              <a:avLst/>
              <a:gdLst/>
              <a:ahLst/>
              <a:cxnLst/>
              <a:rect l="l" t="t" r="r" b="b"/>
              <a:pathLst>
                <a:path w="1427768" h="2417745">
                  <a:moveTo>
                    <a:pt x="0" y="0"/>
                  </a:moveTo>
                  <a:lnTo>
                    <a:pt x="1427768" y="0"/>
                  </a:lnTo>
                  <a:lnTo>
                    <a:pt x="1427768" y="2417746"/>
                  </a:lnTo>
                  <a:lnTo>
                    <a:pt x="0" y="24177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pic>
        <p:nvPicPr>
          <p:cNvPr id="25" name="Picture 24"/>
          <p:cNvPicPr>
            <a:picLocks noChangeAspect="1"/>
          </p:cNvPicPr>
          <p:nvPr/>
        </p:nvPicPr>
        <p:blipFill>
          <a:blip r:embed="rId13"/>
          <a:stretch>
            <a:fillRect/>
          </a:stretch>
        </p:blipFill>
        <p:spPr>
          <a:xfrm>
            <a:off x="333262" y="9601643"/>
            <a:ext cx="2494424" cy="491063"/>
          </a:xfrm>
          <a:prstGeom prst="rect">
            <a:avLst/>
          </a:prstGeom>
        </p:spPr>
      </p:pic>
      <p:sp>
        <p:nvSpPr>
          <p:cNvPr id="27" name="TextBox 26">
            <a:extLst>
              <a:ext uri="{FF2B5EF4-FFF2-40B4-BE49-F238E27FC236}">
                <a16:creationId xmlns:a16="http://schemas.microsoft.com/office/drawing/2014/main" id="{D0446EC7-344B-143A-0E23-6C3CA05C3889}"/>
              </a:ext>
            </a:extLst>
          </p:cNvPr>
          <p:cNvSpPr txBox="1"/>
          <p:nvPr/>
        </p:nvSpPr>
        <p:spPr>
          <a:xfrm>
            <a:off x="6553200" y="3238500"/>
            <a:ext cx="10406402" cy="4370427"/>
          </a:xfrm>
          <a:prstGeom prst="rect">
            <a:avLst/>
          </a:prstGeom>
          <a:noFill/>
        </p:spPr>
        <p:txBody>
          <a:bodyPr wrap="square" rtlCol="0">
            <a:spAutoFit/>
          </a:bodyPr>
          <a:lstStyle/>
          <a:p>
            <a:pPr marL="571500" marR="0" lvl="0" indent="-571500" algn="just" defTabSz="914400" rtl="0" eaLnBrk="1" fontAlgn="auto" latinLnBrk="0" hangingPunct="1">
              <a:lnSpc>
                <a:spcPct val="200000"/>
              </a:lnSpc>
              <a:spcBef>
                <a:spcPts val="600"/>
              </a:spcBef>
              <a:spcAft>
                <a:spcPts val="600"/>
              </a:spcAft>
              <a:buClrTx/>
              <a:buSzTx/>
              <a:buFont typeface="Arial" panose="020B0604020202020204" pitchFamily="34" charset="0"/>
              <a:buChar char="•"/>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Ghi nhớ kiến thức trong bài. </a:t>
            </a:r>
          </a:p>
          <a:p>
            <a:pPr marL="571500" marR="0" lvl="0" indent="-571500" algn="just" defTabSz="914400" rtl="0" eaLnBrk="1" fontAlgn="auto" latinLnBrk="0" hangingPunct="1">
              <a:lnSpc>
                <a:spcPct val="200000"/>
              </a:lnSpc>
              <a:spcBef>
                <a:spcPts val="600"/>
              </a:spcBef>
              <a:spcAft>
                <a:spcPts val="600"/>
              </a:spcAft>
              <a:buClrTx/>
              <a:buSzTx/>
              <a:buFont typeface="Arial" panose="020B0604020202020204" pitchFamily="34" charset="0"/>
              <a:buChar char="•"/>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Hoàn thành các bài tập trong SBT</a:t>
            </a:r>
          </a:p>
          <a:p>
            <a:pPr marL="571500" lvl="0" indent="-571500" algn="just">
              <a:lnSpc>
                <a:spcPct val="200000"/>
              </a:lnSpc>
              <a:spcBef>
                <a:spcPts val="600"/>
              </a:spcBef>
              <a:spcAft>
                <a:spcPts val="600"/>
              </a:spcAft>
              <a:buFont typeface="Arial" panose="020B0604020202020204" pitchFamily="34" charset="0"/>
              <a:buChar char="•"/>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bài mới: </a:t>
            </a:r>
            <a:r>
              <a:rPr lang="vi-VN" sz="4300" b="1" i="1">
                <a:solidFill>
                  <a:prstClr val="black"/>
                </a:solidFill>
                <a:cs typeface="Arial" panose="020B0604020202020204" pitchFamily="34" charset="0"/>
              </a:rPr>
              <a:t>“Luyện tập chung”.</a:t>
            </a:r>
            <a:endParaRPr kumimoji="0" lang="vi-VN" sz="43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396D2107-ED67-C4D0-B800-2F3F996EB999}"/>
              </a:ext>
            </a:extLst>
          </p:cNvPr>
          <p:cNvSpPr txBox="1"/>
          <p:nvPr/>
        </p:nvSpPr>
        <p:spPr>
          <a:xfrm>
            <a:off x="6553200" y="1549792"/>
            <a:ext cx="944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HƯỚNG DẪN VỀ NHÀ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2" name="Freeform 2"/>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5400000">
            <a:off x="3567400" y="-3584224"/>
            <a:ext cx="284400" cy="8001000"/>
            <a:chOff x="0" y="0"/>
            <a:chExt cx="379200" cy="10668000"/>
          </a:xfrm>
        </p:grpSpPr>
        <p:sp>
          <p:nvSpPr>
            <p:cNvPr id="4" name="Freeform 4"/>
            <p:cNvSpPr/>
            <p:nvPr/>
          </p:nvSpPr>
          <p:spPr>
            <a:xfrm>
              <a:off x="0" y="0"/>
              <a:ext cx="379222" cy="10668000"/>
            </a:xfrm>
            <a:custGeom>
              <a:avLst/>
              <a:gdLst/>
              <a:ahLst/>
              <a:cxnLst/>
              <a:rect l="l" t="t" r="r" b="b"/>
              <a:pathLst>
                <a:path w="379222" h="10668000">
                  <a:moveTo>
                    <a:pt x="0" y="0"/>
                  </a:moveTo>
                  <a:lnTo>
                    <a:pt x="379222" y="0"/>
                  </a:lnTo>
                  <a:lnTo>
                    <a:pt x="379222" y="10668000"/>
                  </a:lnTo>
                  <a:lnTo>
                    <a:pt x="0" y="10668000"/>
                  </a:lnTo>
                  <a:lnTo>
                    <a:pt x="0" y="0"/>
                  </a:lnTo>
                </a:path>
              </a:pathLst>
            </a:custGeom>
            <a:solidFill>
              <a:srgbClr val="EFBF60"/>
            </a:solidFill>
          </p:spPr>
        </p:sp>
      </p:grpSp>
      <p:sp>
        <p:nvSpPr>
          <p:cNvPr id="5" name="AutoShape 5"/>
          <p:cNvSpPr/>
          <p:nvPr/>
        </p:nvSpPr>
        <p:spPr>
          <a:xfrm rot="8100000">
            <a:off x="-2657066" y="726595"/>
            <a:ext cx="7071245" cy="0"/>
          </a:xfrm>
          <a:prstGeom prst="line">
            <a:avLst/>
          </a:prstGeom>
          <a:ln w="19050" cap="rnd">
            <a:solidFill>
              <a:srgbClr val="049292"/>
            </a:solidFill>
            <a:prstDash val="solid"/>
            <a:headEnd type="none" w="sm" len="sm"/>
            <a:tailEnd type="none" w="sm" len="sm"/>
          </a:ln>
        </p:spPr>
      </p:sp>
      <p:sp>
        <p:nvSpPr>
          <p:cNvPr id="6" name="AutoShape 6"/>
          <p:cNvSpPr/>
          <p:nvPr/>
        </p:nvSpPr>
        <p:spPr>
          <a:xfrm rot="8100000">
            <a:off x="-2404570" y="1075957"/>
            <a:ext cx="7071245" cy="0"/>
          </a:xfrm>
          <a:prstGeom prst="line">
            <a:avLst/>
          </a:prstGeom>
          <a:ln w="19050" cap="rnd">
            <a:solidFill>
              <a:srgbClr val="049292"/>
            </a:solidFill>
            <a:prstDash val="solid"/>
            <a:headEnd type="none" w="sm" len="sm"/>
            <a:tailEnd type="none" w="sm" len="sm"/>
          </a:ln>
        </p:spPr>
      </p:sp>
      <p:sp>
        <p:nvSpPr>
          <p:cNvPr id="7" name="AutoShape 7"/>
          <p:cNvSpPr/>
          <p:nvPr/>
        </p:nvSpPr>
        <p:spPr>
          <a:xfrm rot="8100000">
            <a:off x="-2152074" y="1425319"/>
            <a:ext cx="7071245" cy="0"/>
          </a:xfrm>
          <a:prstGeom prst="line">
            <a:avLst/>
          </a:prstGeom>
          <a:ln w="19050" cap="rnd">
            <a:solidFill>
              <a:srgbClr val="049292"/>
            </a:solidFill>
            <a:prstDash val="solid"/>
            <a:headEnd type="none" w="sm" len="sm"/>
            <a:tailEnd type="none" w="sm" len="sm"/>
          </a:ln>
        </p:spPr>
      </p:sp>
      <p:sp>
        <p:nvSpPr>
          <p:cNvPr id="8" name="AutoShape 8"/>
          <p:cNvSpPr/>
          <p:nvPr/>
        </p:nvSpPr>
        <p:spPr>
          <a:xfrm rot="8100000">
            <a:off x="-1899577" y="1774681"/>
            <a:ext cx="7071245" cy="0"/>
          </a:xfrm>
          <a:prstGeom prst="line">
            <a:avLst/>
          </a:prstGeom>
          <a:ln w="19050" cap="rnd">
            <a:solidFill>
              <a:srgbClr val="049292"/>
            </a:solidFill>
            <a:prstDash val="solid"/>
            <a:headEnd type="none" w="sm" len="sm"/>
            <a:tailEnd type="none" w="sm" len="sm"/>
          </a:ln>
        </p:spPr>
      </p:sp>
      <p:grpSp>
        <p:nvGrpSpPr>
          <p:cNvPr id="9" name="Group 9"/>
          <p:cNvGrpSpPr/>
          <p:nvPr/>
        </p:nvGrpSpPr>
        <p:grpSpPr>
          <a:xfrm>
            <a:off x="17782350" y="4752272"/>
            <a:ext cx="283200" cy="6445800"/>
            <a:chOff x="0" y="0"/>
            <a:chExt cx="377600" cy="8594400"/>
          </a:xfrm>
        </p:grpSpPr>
        <p:sp>
          <p:nvSpPr>
            <p:cNvPr id="10" name="Freeform 10"/>
            <p:cNvSpPr/>
            <p:nvPr/>
          </p:nvSpPr>
          <p:spPr>
            <a:xfrm>
              <a:off x="0" y="0"/>
              <a:ext cx="377571" cy="8594344"/>
            </a:xfrm>
            <a:custGeom>
              <a:avLst/>
              <a:gdLst/>
              <a:ahLst/>
              <a:cxnLst/>
              <a:rect l="l" t="t" r="r" b="b"/>
              <a:pathLst>
                <a:path w="377571" h="8594344">
                  <a:moveTo>
                    <a:pt x="377571" y="0"/>
                  </a:moveTo>
                  <a:lnTo>
                    <a:pt x="0" y="0"/>
                  </a:lnTo>
                  <a:lnTo>
                    <a:pt x="0" y="8594344"/>
                  </a:lnTo>
                  <a:lnTo>
                    <a:pt x="377571" y="8594344"/>
                  </a:lnTo>
                  <a:lnTo>
                    <a:pt x="377571" y="0"/>
                  </a:lnTo>
                </a:path>
              </a:pathLst>
            </a:custGeom>
            <a:solidFill>
              <a:srgbClr val="47C0C0"/>
            </a:solidFill>
          </p:spPr>
        </p:sp>
      </p:grpSp>
      <p:sp>
        <p:nvSpPr>
          <p:cNvPr id="11" name="AutoShape 11"/>
          <p:cNvSpPr/>
          <p:nvPr/>
        </p:nvSpPr>
        <p:spPr>
          <a:xfrm rot="8100000">
            <a:off x="13014897" y="8761195"/>
            <a:ext cx="7071250" cy="0"/>
          </a:xfrm>
          <a:prstGeom prst="line">
            <a:avLst/>
          </a:prstGeom>
          <a:ln w="19050" cap="rnd">
            <a:solidFill>
              <a:srgbClr val="FFAB40"/>
            </a:solidFill>
            <a:prstDash val="solid"/>
            <a:headEnd type="none" w="sm" len="sm"/>
            <a:tailEnd type="none" w="sm" len="sm"/>
          </a:ln>
        </p:spPr>
      </p:sp>
      <p:sp>
        <p:nvSpPr>
          <p:cNvPr id="12" name="AutoShape 12"/>
          <p:cNvSpPr/>
          <p:nvPr/>
        </p:nvSpPr>
        <p:spPr>
          <a:xfrm rot="8100000">
            <a:off x="13353804" y="9027560"/>
            <a:ext cx="7071250" cy="0"/>
          </a:xfrm>
          <a:prstGeom prst="line">
            <a:avLst/>
          </a:prstGeom>
          <a:ln w="19050" cap="rnd">
            <a:solidFill>
              <a:srgbClr val="FFAB40"/>
            </a:solidFill>
            <a:prstDash val="solid"/>
            <a:headEnd type="none" w="sm" len="sm"/>
            <a:tailEnd type="none" w="sm" len="sm"/>
          </a:ln>
        </p:spPr>
      </p:sp>
      <p:sp>
        <p:nvSpPr>
          <p:cNvPr id="13" name="AutoShape 13"/>
          <p:cNvSpPr/>
          <p:nvPr/>
        </p:nvSpPr>
        <p:spPr>
          <a:xfrm rot="8100000">
            <a:off x="13692711" y="9293924"/>
            <a:ext cx="7071250" cy="0"/>
          </a:xfrm>
          <a:prstGeom prst="line">
            <a:avLst/>
          </a:prstGeom>
          <a:ln w="19050" cap="rnd">
            <a:solidFill>
              <a:srgbClr val="FFAB40"/>
            </a:solidFill>
            <a:prstDash val="solid"/>
            <a:headEnd type="none" w="sm" len="sm"/>
            <a:tailEnd type="none" w="sm" len="sm"/>
          </a:ln>
        </p:spPr>
      </p:sp>
      <p:sp>
        <p:nvSpPr>
          <p:cNvPr id="14" name="AutoShape 14"/>
          <p:cNvSpPr/>
          <p:nvPr/>
        </p:nvSpPr>
        <p:spPr>
          <a:xfrm rot="8100000">
            <a:off x="14031619" y="9560289"/>
            <a:ext cx="7071250" cy="0"/>
          </a:xfrm>
          <a:prstGeom prst="line">
            <a:avLst/>
          </a:prstGeom>
          <a:ln w="19050" cap="rnd">
            <a:solidFill>
              <a:srgbClr val="FFAB40"/>
            </a:solidFill>
            <a:prstDash val="solid"/>
            <a:headEnd type="none" w="sm" len="sm"/>
            <a:tailEnd type="none" w="sm" len="sm"/>
          </a:ln>
        </p:spPr>
      </p:sp>
      <p:grpSp>
        <p:nvGrpSpPr>
          <p:cNvPr id="15" name="Group 15"/>
          <p:cNvGrpSpPr/>
          <p:nvPr/>
        </p:nvGrpSpPr>
        <p:grpSpPr>
          <a:xfrm>
            <a:off x="2750750" y="2247900"/>
            <a:ext cx="12930408" cy="6019800"/>
            <a:chOff x="0" y="0"/>
            <a:chExt cx="16356400" cy="7273200"/>
          </a:xfrm>
        </p:grpSpPr>
        <p:sp>
          <p:nvSpPr>
            <p:cNvPr id="16" name="Freeform 16"/>
            <p:cNvSpPr/>
            <p:nvPr/>
          </p:nvSpPr>
          <p:spPr>
            <a:xfrm>
              <a:off x="0" y="0"/>
              <a:ext cx="16356457" cy="7273163"/>
            </a:xfrm>
            <a:custGeom>
              <a:avLst/>
              <a:gdLst/>
              <a:ahLst/>
              <a:cxnLst/>
              <a:rect l="l" t="t" r="r" b="b"/>
              <a:pathLst>
                <a:path w="16356457" h="7273163">
                  <a:moveTo>
                    <a:pt x="25400" y="0"/>
                  </a:moveTo>
                  <a:lnTo>
                    <a:pt x="16331057" y="0"/>
                  </a:lnTo>
                  <a:cubicBezTo>
                    <a:pt x="16345027" y="0"/>
                    <a:pt x="16356457" y="11430"/>
                    <a:pt x="16356457" y="25400"/>
                  </a:cubicBezTo>
                  <a:lnTo>
                    <a:pt x="16356457" y="7247763"/>
                  </a:lnTo>
                  <a:cubicBezTo>
                    <a:pt x="16356457" y="7261733"/>
                    <a:pt x="16345027" y="7273163"/>
                    <a:pt x="16331057" y="7273163"/>
                  </a:cubicBezTo>
                  <a:lnTo>
                    <a:pt x="25400" y="7273163"/>
                  </a:lnTo>
                  <a:cubicBezTo>
                    <a:pt x="11430" y="7273163"/>
                    <a:pt x="0" y="7261733"/>
                    <a:pt x="0" y="7247763"/>
                  </a:cubicBezTo>
                  <a:lnTo>
                    <a:pt x="0" y="25400"/>
                  </a:lnTo>
                  <a:cubicBezTo>
                    <a:pt x="0" y="11430"/>
                    <a:pt x="11430" y="0"/>
                    <a:pt x="25400" y="0"/>
                  </a:cubicBezTo>
                  <a:moveTo>
                    <a:pt x="25400" y="50800"/>
                  </a:moveTo>
                  <a:lnTo>
                    <a:pt x="25400" y="25400"/>
                  </a:lnTo>
                  <a:lnTo>
                    <a:pt x="50800" y="25400"/>
                  </a:lnTo>
                  <a:lnTo>
                    <a:pt x="50800" y="7247763"/>
                  </a:lnTo>
                  <a:lnTo>
                    <a:pt x="25400" y="7247763"/>
                  </a:lnTo>
                  <a:lnTo>
                    <a:pt x="25400" y="7222363"/>
                  </a:lnTo>
                  <a:lnTo>
                    <a:pt x="16331057" y="7222363"/>
                  </a:lnTo>
                  <a:lnTo>
                    <a:pt x="16331057" y="7247763"/>
                  </a:lnTo>
                  <a:lnTo>
                    <a:pt x="16305657" y="7247763"/>
                  </a:lnTo>
                  <a:lnTo>
                    <a:pt x="16305657" y="25400"/>
                  </a:lnTo>
                  <a:lnTo>
                    <a:pt x="16331057" y="25400"/>
                  </a:lnTo>
                  <a:lnTo>
                    <a:pt x="16331057" y="50800"/>
                  </a:lnTo>
                  <a:lnTo>
                    <a:pt x="25400" y="50800"/>
                  </a:lnTo>
                  <a:close/>
                </a:path>
              </a:pathLst>
            </a:custGeom>
            <a:solidFill>
              <a:srgbClr val="049292"/>
            </a:solidFill>
          </p:spPr>
        </p:sp>
      </p:grpSp>
      <p:sp>
        <p:nvSpPr>
          <p:cNvPr id="17" name="TextBox 17"/>
          <p:cNvSpPr txBox="1"/>
          <p:nvPr/>
        </p:nvSpPr>
        <p:spPr>
          <a:xfrm>
            <a:off x="3196538" y="2324100"/>
            <a:ext cx="12032550" cy="5886227"/>
          </a:xfrm>
          <a:prstGeom prst="rect">
            <a:avLst/>
          </a:prstGeom>
        </p:spPr>
        <p:txBody>
          <a:bodyPr lIns="0" tIns="0" rIns="0" bIns="0" rtlCol="0" anchor="t">
            <a:spAutoFit/>
          </a:bodyPr>
          <a:lstStyle/>
          <a:p>
            <a:pPr lvl="0" algn="ctr">
              <a:lnSpc>
                <a:spcPct val="150000"/>
              </a:lnSpc>
              <a:defRPr/>
            </a:pPr>
            <a:r>
              <a:rPr lang="en-US" sz="8500" b="1">
                <a:solidFill>
                  <a:srgbClr val="000000"/>
                </a:solidFill>
                <a:latin typeface="Arial" panose="020B0604020202020204" pitchFamily="34" charset="0"/>
                <a:ea typeface="Archivo Black"/>
                <a:cs typeface="Arial" panose="020B0604020202020204" pitchFamily="34" charset="0"/>
                <a:sym typeface="Archivo Black"/>
              </a:rPr>
              <a:t>HẸN GẶP LẠI CÁC EM TRONG BÀI HỌC </a:t>
            </a:r>
            <a:br>
              <a:rPr lang="en-US" sz="8500" b="1">
                <a:solidFill>
                  <a:srgbClr val="000000"/>
                </a:solidFill>
                <a:latin typeface="Arial" panose="020B0604020202020204" pitchFamily="34" charset="0"/>
                <a:ea typeface="Archivo Black"/>
                <a:cs typeface="Arial" panose="020B0604020202020204" pitchFamily="34" charset="0"/>
                <a:sym typeface="Archivo Black"/>
              </a:rPr>
            </a:br>
            <a:r>
              <a:rPr lang="en-US" sz="8500" b="1">
                <a:solidFill>
                  <a:srgbClr val="000000"/>
                </a:solidFill>
                <a:latin typeface="Arial" panose="020B0604020202020204" pitchFamily="34" charset="0"/>
                <a:ea typeface="Archivo Black"/>
                <a:cs typeface="Arial" panose="020B0604020202020204" pitchFamily="34" charset="0"/>
                <a:sym typeface="Archivo Black"/>
              </a:rPr>
              <a:t>HÔM SAU!</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3F3"/>
        </a:solidFill>
        <a:effectLst/>
      </p:bgPr>
    </p:bg>
    <p:spTree>
      <p:nvGrpSpPr>
        <p:cNvPr id="1" name=""/>
        <p:cNvGrpSpPr/>
        <p:nvPr/>
      </p:nvGrpSpPr>
      <p:grpSpPr>
        <a:xfrm>
          <a:off x="0" y="0"/>
          <a:ext cx="0" cy="0"/>
          <a:chOff x="0" y="0"/>
          <a:chExt cx="0" cy="0"/>
        </a:xfrm>
      </p:grpSpPr>
      <p:sp>
        <p:nvSpPr>
          <p:cNvPr id="2" name="Freeform 2"/>
          <p:cNvSpPr/>
          <p:nvPr/>
        </p:nvSpPr>
        <p:spPr>
          <a:xfrm>
            <a:off x="-9257" y="52054"/>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81000" y="9200754"/>
            <a:ext cx="2320544" cy="1276746"/>
          </a:xfrm>
          <a:custGeom>
            <a:avLst/>
            <a:gdLst/>
            <a:ahLst/>
            <a:cxnLst/>
            <a:rect l="l" t="t" r="r" b="b"/>
            <a:pathLst>
              <a:path w="2320544" h="1276746">
                <a:moveTo>
                  <a:pt x="0" y="0"/>
                </a:moveTo>
                <a:lnTo>
                  <a:pt x="2320544" y="0"/>
                </a:lnTo>
                <a:lnTo>
                  <a:pt x="2320544" y="1276746"/>
                </a:lnTo>
                <a:lnTo>
                  <a:pt x="0" y="12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AutoShape 4"/>
          <p:cNvSpPr/>
          <p:nvPr/>
        </p:nvSpPr>
        <p:spPr>
          <a:xfrm rot="8100000">
            <a:off x="13743945" y="7867925"/>
            <a:ext cx="7071209" cy="0"/>
          </a:xfrm>
          <a:prstGeom prst="line">
            <a:avLst/>
          </a:prstGeom>
          <a:ln w="19050" cap="rnd">
            <a:solidFill>
              <a:srgbClr val="049292"/>
            </a:solidFill>
            <a:prstDash val="solid"/>
            <a:headEnd type="none" w="sm" len="sm"/>
            <a:tailEnd type="none" w="sm" len="sm"/>
          </a:ln>
        </p:spPr>
      </p:sp>
      <p:sp>
        <p:nvSpPr>
          <p:cNvPr id="5" name="AutoShape 5"/>
          <p:cNvSpPr/>
          <p:nvPr/>
        </p:nvSpPr>
        <p:spPr>
          <a:xfrm rot="8100000">
            <a:off x="14048745" y="8172725"/>
            <a:ext cx="7071209" cy="0"/>
          </a:xfrm>
          <a:prstGeom prst="line">
            <a:avLst/>
          </a:prstGeom>
          <a:ln w="19050" cap="rnd">
            <a:solidFill>
              <a:srgbClr val="049292"/>
            </a:solidFill>
            <a:prstDash val="solid"/>
            <a:headEnd type="none" w="sm" len="sm"/>
            <a:tailEnd type="none" w="sm" len="sm"/>
          </a:ln>
        </p:spPr>
      </p:sp>
      <p:sp>
        <p:nvSpPr>
          <p:cNvPr id="6" name="AutoShape 6"/>
          <p:cNvSpPr/>
          <p:nvPr/>
        </p:nvSpPr>
        <p:spPr>
          <a:xfrm rot="8100000">
            <a:off x="14353545" y="8477525"/>
            <a:ext cx="7071209" cy="0"/>
          </a:xfrm>
          <a:prstGeom prst="line">
            <a:avLst/>
          </a:prstGeom>
          <a:ln w="19050" cap="rnd">
            <a:solidFill>
              <a:srgbClr val="049292"/>
            </a:solidFill>
            <a:prstDash val="solid"/>
            <a:headEnd type="none" w="sm" len="sm"/>
            <a:tailEnd type="none" w="sm" len="sm"/>
          </a:ln>
        </p:spPr>
      </p:sp>
      <p:sp>
        <p:nvSpPr>
          <p:cNvPr id="7" name="AutoShape 7"/>
          <p:cNvSpPr/>
          <p:nvPr/>
        </p:nvSpPr>
        <p:spPr>
          <a:xfrm rot="8100000">
            <a:off x="14658345" y="8782325"/>
            <a:ext cx="7071209" cy="0"/>
          </a:xfrm>
          <a:prstGeom prst="line">
            <a:avLst/>
          </a:prstGeom>
          <a:ln w="19050" cap="rnd">
            <a:solidFill>
              <a:srgbClr val="049292"/>
            </a:solidFill>
            <a:prstDash val="solid"/>
            <a:headEnd type="none" w="sm" len="sm"/>
            <a:tailEnd type="none" w="sm" len="sm"/>
          </a:ln>
        </p:spPr>
      </p:sp>
      <p:grpSp>
        <p:nvGrpSpPr>
          <p:cNvPr id="8" name="Group 8"/>
          <p:cNvGrpSpPr/>
          <p:nvPr/>
        </p:nvGrpSpPr>
        <p:grpSpPr>
          <a:xfrm rot="-5400000">
            <a:off x="15504650" y="7228750"/>
            <a:ext cx="247200" cy="5484000"/>
            <a:chOff x="0" y="0"/>
            <a:chExt cx="329600" cy="7312000"/>
          </a:xfrm>
        </p:grpSpPr>
        <p:sp>
          <p:nvSpPr>
            <p:cNvPr id="9" name="Freeform 9"/>
            <p:cNvSpPr/>
            <p:nvPr/>
          </p:nvSpPr>
          <p:spPr>
            <a:xfrm>
              <a:off x="0" y="0"/>
              <a:ext cx="329565" cy="7312025"/>
            </a:xfrm>
            <a:custGeom>
              <a:avLst/>
              <a:gdLst/>
              <a:ahLst/>
              <a:cxnLst/>
              <a:rect l="l" t="t" r="r" b="b"/>
              <a:pathLst>
                <a:path w="329565" h="7312025">
                  <a:moveTo>
                    <a:pt x="0" y="0"/>
                  </a:moveTo>
                  <a:lnTo>
                    <a:pt x="329565" y="0"/>
                  </a:lnTo>
                  <a:lnTo>
                    <a:pt x="329565" y="7312025"/>
                  </a:lnTo>
                  <a:lnTo>
                    <a:pt x="0" y="7312025"/>
                  </a:lnTo>
                  <a:lnTo>
                    <a:pt x="0" y="0"/>
                  </a:lnTo>
                </a:path>
              </a:pathLst>
            </a:custGeom>
            <a:solidFill>
              <a:srgbClr val="EFBF60"/>
            </a:solidFill>
          </p:spPr>
        </p:sp>
      </p:grpSp>
      <p:sp>
        <p:nvSpPr>
          <p:cNvPr id="12" name="TextBox 12"/>
          <p:cNvSpPr txBox="1"/>
          <p:nvPr/>
        </p:nvSpPr>
        <p:spPr>
          <a:xfrm>
            <a:off x="130559" y="2480453"/>
            <a:ext cx="11620497" cy="1692130"/>
          </a:xfrm>
          <a:prstGeom prst="rect">
            <a:avLst/>
          </a:prstGeom>
        </p:spPr>
        <p:txBody>
          <a:bodyPr wrap="square" lIns="0" tIns="0" rIns="0" bIns="0" rtlCol="0" anchor="t">
            <a:spAutoFit/>
          </a:bodyPr>
          <a:lstStyle/>
          <a:p>
            <a:pPr algn="just">
              <a:lnSpc>
                <a:spcPct val="175000"/>
              </a:lnSpc>
            </a:pPr>
            <a:r>
              <a:rPr lang="en-US" sz="7200" b="1">
                <a:solidFill>
                  <a:srgbClr val="FF0000"/>
                </a:solidFill>
                <a:latin typeface="Times New Roman" panose="02020603050405020304" pitchFamily="18" charset="0"/>
                <a:ea typeface="Archivo Black"/>
                <a:cs typeface="Times New Roman" panose="02020603050405020304" pitchFamily="18" charset="0"/>
                <a:sym typeface="Archivo Black"/>
              </a:rPr>
              <a:t>1. </a:t>
            </a:r>
            <a:r>
              <a:rPr lang="vi-VN" sz="6600" b="1">
                <a:solidFill>
                  <a:srgbClr val="FF0000"/>
                </a:solidFill>
                <a:latin typeface="+mj-lt"/>
                <a:ea typeface="Archivo Black"/>
                <a:cs typeface="Archivo Black"/>
                <a:sym typeface="Archivo Black"/>
              </a:rPr>
              <a:t>M</a:t>
            </a:r>
            <a:r>
              <a:rPr lang="en-US" sz="6600" b="1">
                <a:solidFill>
                  <a:srgbClr val="FF0000"/>
                </a:solidFill>
                <a:latin typeface="+mj-lt"/>
                <a:ea typeface="Archivo Black"/>
                <a:cs typeface="Archivo Black"/>
                <a:sym typeface="Archivo Black"/>
              </a:rPr>
              <a:t>ẶT CẦU VÀ HÌNH CẦU</a:t>
            </a:r>
          </a:p>
        </p:txBody>
      </p:sp>
      <p:grpSp>
        <p:nvGrpSpPr>
          <p:cNvPr id="25" name="Group 24"/>
          <p:cNvGrpSpPr/>
          <p:nvPr/>
        </p:nvGrpSpPr>
        <p:grpSpPr>
          <a:xfrm>
            <a:off x="0" y="419100"/>
            <a:ext cx="18288000" cy="1183500"/>
            <a:chOff x="1809400" y="674800"/>
            <a:chExt cx="15473100" cy="1183500"/>
          </a:xfrm>
          <a:solidFill>
            <a:srgbClr val="FFFF00"/>
          </a:solidFill>
        </p:grpSpPr>
        <p:grpSp>
          <p:nvGrpSpPr>
            <p:cNvPr id="26" name="Group 10"/>
            <p:cNvGrpSpPr/>
            <p:nvPr/>
          </p:nvGrpSpPr>
          <p:grpSpPr>
            <a:xfrm>
              <a:off x="1809400" y="674800"/>
              <a:ext cx="15473100" cy="1183500"/>
              <a:chOff x="0" y="0"/>
              <a:chExt cx="20630800" cy="1578000"/>
            </a:xfrm>
            <a:grpFill/>
          </p:grpSpPr>
          <p:sp>
            <p:nvSpPr>
              <p:cNvPr id="28" name="Freeform 11"/>
              <p:cNvSpPr/>
              <p:nvPr/>
            </p:nvSpPr>
            <p:spPr>
              <a:xfrm>
                <a:off x="0" y="0"/>
                <a:ext cx="20630769" cy="1577975"/>
              </a:xfrm>
              <a:custGeom>
                <a:avLst/>
                <a:gdLst/>
                <a:ahLst/>
                <a:cxnLst/>
                <a:rect l="l" t="t" r="r" b="b"/>
                <a:pathLst>
                  <a:path w="20630769" h="1577975">
                    <a:moveTo>
                      <a:pt x="25400" y="0"/>
                    </a:moveTo>
                    <a:lnTo>
                      <a:pt x="20605369" y="0"/>
                    </a:lnTo>
                    <a:cubicBezTo>
                      <a:pt x="20619338" y="0"/>
                      <a:pt x="20630769" y="11430"/>
                      <a:pt x="20630769" y="25400"/>
                    </a:cubicBezTo>
                    <a:lnTo>
                      <a:pt x="20630769" y="1552575"/>
                    </a:lnTo>
                    <a:cubicBezTo>
                      <a:pt x="20630769" y="1566545"/>
                      <a:pt x="20619338" y="1577975"/>
                      <a:pt x="20605369" y="1577975"/>
                    </a:cubicBezTo>
                    <a:lnTo>
                      <a:pt x="25400" y="1577975"/>
                    </a:lnTo>
                    <a:cubicBezTo>
                      <a:pt x="11430" y="1577975"/>
                      <a:pt x="0" y="1566545"/>
                      <a:pt x="0" y="1552575"/>
                    </a:cubicBezTo>
                    <a:lnTo>
                      <a:pt x="0" y="25400"/>
                    </a:lnTo>
                    <a:cubicBezTo>
                      <a:pt x="0" y="11430"/>
                      <a:pt x="11430" y="0"/>
                      <a:pt x="25400" y="0"/>
                    </a:cubicBezTo>
                    <a:moveTo>
                      <a:pt x="25400" y="50800"/>
                    </a:moveTo>
                    <a:lnTo>
                      <a:pt x="25400" y="25400"/>
                    </a:lnTo>
                    <a:lnTo>
                      <a:pt x="50800" y="25400"/>
                    </a:lnTo>
                    <a:lnTo>
                      <a:pt x="50800" y="1552575"/>
                    </a:lnTo>
                    <a:lnTo>
                      <a:pt x="25400" y="1552575"/>
                    </a:lnTo>
                    <a:lnTo>
                      <a:pt x="25400" y="1527175"/>
                    </a:lnTo>
                    <a:lnTo>
                      <a:pt x="20605369" y="1527175"/>
                    </a:lnTo>
                    <a:lnTo>
                      <a:pt x="20605369" y="1552575"/>
                    </a:lnTo>
                    <a:lnTo>
                      <a:pt x="20579969" y="1552575"/>
                    </a:lnTo>
                    <a:lnTo>
                      <a:pt x="20579969" y="25400"/>
                    </a:lnTo>
                    <a:lnTo>
                      <a:pt x="20605369" y="25400"/>
                    </a:lnTo>
                    <a:lnTo>
                      <a:pt x="20605369" y="50800"/>
                    </a:lnTo>
                    <a:lnTo>
                      <a:pt x="25400" y="50800"/>
                    </a:lnTo>
                    <a:close/>
                  </a:path>
                </a:pathLst>
              </a:custGeom>
              <a:grpFill/>
            </p:spPr>
          </p:sp>
        </p:grpSp>
        <p:sp>
          <p:nvSpPr>
            <p:cNvPr id="27" name="TextBox 12"/>
            <p:cNvSpPr txBox="1"/>
            <p:nvPr/>
          </p:nvSpPr>
          <p:spPr>
            <a:xfrm>
              <a:off x="1919863" y="774384"/>
              <a:ext cx="15252150" cy="1000274"/>
            </a:xfrm>
            <a:prstGeom prst="rect">
              <a:avLst/>
            </a:prstGeom>
            <a:grpFill/>
          </p:spPr>
          <p:txBody>
            <a:bodyPr lIns="0" tIns="0" rIns="0" bIns="0" rtlCol="0" anchor="t">
              <a:spAutoFit/>
            </a:bodyPr>
            <a:lstStyle/>
            <a:p>
              <a:pPr lvl="0" algn="ctr">
                <a:defRPr/>
              </a:pPr>
              <a:r>
                <a:rPr lang="en-US" sz="6500" b="1">
                  <a:latin typeface="Times New Roman" panose="02020603050405020304" pitchFamily="18" charset="0"/>
                  <a:cs typeface="Times New Roman" panose="02020603050405020304" pitchFamily="18" charset="0"/>
                </a:rPr>
                <a:t>NỘI DUNG BÀI HỌC </a:t>
              </a:r>
            </a:p>
          </p:txBody>
        </p:sp>
      </p:grpSp>
      <p:sp>
        <p:nvSpPr>
          <p:cNvPr id="31" name="TextBox 12"/>
          <p:cNvSpPr txBox="1"/>
          <p:nvPr/>
        </p:nvSpPr>
        <p:spPr>
          <a:xfrm>
            <a:off x="130559" y="5143500"/>
            <a:ext cx="18026854" cy="1670650"/>
          </a:xfrm>
          <a:prstGeom prst="rect">
            <a:avLst/>
          </a:prstGeom>
        </p:spPr>
        <p:txBody>
          <a:bodyPr wrap="square" lIns="0" tIns="0" rIns="0" bIns="0" rtlCol="0" anchor="t">
            <a:spAutoFit/>
          </a:bodyPr>
          <a:lstStyle/>
          <a:p>
            <a:pPr algn="just">
              <a:lnSpc>
                <a:spcPct val="175000"/>
              </a:lnSpc>
            </a:pPr>
            <a:r>
              <a:rPr lang="en-US" sz="7200" b="1">
                <a:solidFill>
                  <a:srgbClr val="FF0000"/>
                </a:solidFill>
                <a:latin typeface="Times New Roman" panose="02020603050405020304" pitchFamily="18" charset="0"/>
                <a:ea typeface="Archivo Black"/>
                <a:cs typeface="Times New Roman" panose="02020603050405020304" pitchFamily="18" charset="0"/>
                <a:sym typeface="Archivo Black"/>
              </a:rPr>
              <a:t>2. </a:t>
            </a:r>
            <a:r>
              <a:rPr lang="vi-VN" sz="5800" b="1">
                <a:solidFill>
                  <a:srgbClr val="FF0000"/>
                </a:solidFill>
                <a:latin typeface="Times New Roman" panose="02020603050405020304" pitchFamily="18" charset="0"/>
                <a:ea typeface="Archivo Black"/>
                <a:cs typeface="Times New Roman" panose="02020603050405020304" pitchFamily="18" charset="0"/>
                <a:sym typeface="Archivo Black"/>
              </a:rPr>
              <a:t>D</a:t>
            </a:r>
            <a:r>
              <a:rPr lang="en-US" sz="5800" b="1">
                <a:solidFill>
                  <a:srgbClr val="FF0000"/>
                </a:solidFill>
                <a:latin typeface="Times New Roman" panose="02020603050405020304" pitchFamily="18" charset="0"/>
                <a:ea typeface="Archivo Black"/>
                <a:cs typeface="Times New Roman" panose="02020603050405020304" pitchFamily="18" charset="0"/>
                <a:sym typeface="Archivo Black"/>
              </a:rPr>
              <a:t>IỆN TÍCH MẶT CẦU VÀ THỂ TÍCH HÌNH CẦU</a:t>
            </a:r>
            <a:r>
              <a:rPr lang="vi-VN" sz="5800" b="1">
                <a:solidFill>
                  <a:srgbClr val="FF0000"/>
                </a:solidFill>
                <a:latin typeface="Times New Roman" panose="02020603050405020304" pitchFamily="18" charset="0"/>
                <a:ea typeface="Archivo Black"/>
                <a:cs typeface="Times New Roman" panose="02020603050405020304" pitchFamily="18" charset="0"/>
                <a:sym typeface="Archivo Black"/>
              </a:rPr>
              <a:t> </a:t>
            </a:r>
            <a:endParaRPr lang="en-US" sz="5800" b="1">
              <a:solidFill>
                <a:srgbClr val="FF0000"/>
              </a:solidFill>
              <a:latin typeface="Times New Roman" panose="02020603050405020304" pitchFamily="18" charset="0"/>
              <a:ea typeface="Archivo Black"/>
              <a:cs typeface="Times New Roman" panose="02020603050405020304" pitchFamily="18" charset="0"/>
              <a:sym typeface="Archivo Black"/>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05200" y="192649"/>
            <a:ext cx="18479400" cy="10420200"/>
            <a:chOff x="0" y="0"/>
            <a:chExt cx="24639200" cy="13893600"/>
          </a:xfrm>
        </p:grpSpPr>
        <p:sp>
          <p:nvSpPr>
            <p:cNvPr id="3" name="Freeform 3"/>
            <p:cNvSpPr/>
            <p:nvPr/>
          </p:nvSpPr>
          <p:spPr>
            <a:xfrm>
              <a:off x="0" y="0"/>
              <a:ext cx="24639143" cy="13893546"/>
            </a:xfrm>
            <a:custGeom>
              <a:avLst/>
              <a:gdLst/>
              <a:ahLst/>
              <a:cxnLst/>
              <a:rect l="l" t="t" r="r" b="b"/>
              <a:pathLst>
                <a:path w="24639143" h="13893546">
                  <a:moveTo>
                    <a:pt x="0" y="0"/>
                  </a:moveTo>
                  <a:lnTo>
                    <a:pt x="24639143" y="0"/>
                  </a:lnTo>
                  <a:lnTo>
                    <a:pt x="24639143" y="13893546"/>
                  </a:lnTo>
                  <a:lnTo>
                    <a:pt x="0" y="13893546"/>
                  </a:lnTo>
                  <a:close/>
                </a:path>
              </a:pathLst>
            </a:custGeom>
            <a:solidFill>
              <a:srgbClr val="FFF2CC"/>
            </a:solidFill>
          </p:spPr>
        </p:sp>
      </p:grpSp>
      <p:sp>
        <p:nvSpPr>
          <p:cNvPr id="4" name="Freeform 4"/>
          <p:cNvSpPr/>
          <p:nvPr/>
        </p:nvSpPr>
        <p:spPr>
          <a:xfrm>
            <a:off x="-1115577" y="138582"/>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rot="-5400000">
            <a:off x="13633500" y="5357650"/>
            <a:ext cx="247200" cy="9226200"/>
            <a:chOff x="0" y="0"/>
            <a:chExt cx="329600" cy="12301600"/>
          </a:xfrm>
        </p:grpSpPr>
        <p:sp>
          <p:nvSpPr>
            <p:cNvPr id="14" name="Freeform 14"/>
            <p:cNvSpPr/>
            <p:nvPr/>
          </p:nvSpPr>
          <p:spPr>
            <a:xfrm>
              <a:off x="0" y="0"/>
              <a:ext cx="329565" cy="12301601"/>
            </a:xfrm>
            <a:custGeom>
              <a:avLst/>
              <a:gdLst/>
              <a:ahLst/>
              <a:cxnLst/>
              <a:rect l="l" t="t" r="r" b="b"/>
              <a:pathLst>
                <a:path w="329565" h="12301601">
                  <a:moveTo>
                    <a:pt x="0" y="0"/>
                  </a:moveTo>
                  <a:lnTo>
                    <a:pt x="329565" y="0"/>
                  </a:lnTo>
                  <a:lnTo>
                    <a:pt x="329565" y="12301601"/>
                  </a:lnTo>
                  <a:lnTo>
                    <a:pt x="0" y="12301601"/>
                  </a:lnTo>
                  <a:lnTo>
                    <a:pt x="0" y="0"/>
                  </a:lnTo>
                </a:path>
              </a:pathLst>
            </a:custGeom>
            <a:solidFill>
              <a:srgbClr val="47C0C0"/>
            </a:solidFill>
          </p:spPr>
        </p:sp>
      </p:grpSp>
      <p:grpSp>
        <p:nvGrpSpPr>
          <p:cNvPr id="17" name="Group 17"/>
          <p:cNvGrpSpPr/>
          <p:nvPr/>
        </p:nvGrpSpPr>
        <p:grpSpPr>
          <a:xfrm>
            <a:off x="768611" y="7414252"/>
            <a:ext cx="2472600" cy="2472000"/>
            <a:chOff x="0" y="0"/>
            <a:chExt cx="3296800" cy="3296000"/>
          </a:xfrm>
        </p:grpSpPr>
        <p:sp>
          <p:nvSpPr>
            <p:cNvPr id="18" name="Freeform 18"/>
            <p:cNvSpPr/>
            <p:nvPr/>
          </p:nvSpPr>
          <p:spPr>
            <a:xfrm>
              <a:off x="0" y="0"/>
              <a:ext cx="3296920" cy="3295904"/>
            </a:xfrm>
            <a:custGeom>
              <a:avLst/>
              <a:gdLst/>
              <a:ahLst/>
              <a:cxnLst/>
              <a:rect l="l" t="t" r="r" b="b"/>
              <a:pathLst>
                <a:path w="3296920" h="3295904">
                  <a:moveTo>
                    <a:pt x="0" y="1647952"/>
                  </a:moveTo>
                  <a:cubicBezTo>
                    <a:pt x="0" y="737870"/>
                    <a:pt x="737997" y="0"/>
                    <a:pt x="1648460" y="0"/>
                  </a:cubicBezTo>
                  <a:cubicBezTo>
                    <a:pt x="2558923" y="0"/>
                    <a:pt x="3296920" y="737870"/>
                    <a:pt x="3296920" y="1647952"/>
                  </a:cubicBezTo>
                  <a:cubicBezTo>
                    <a:pt x="3296920" y="2558034"/>
                    <a:pt x="2558923" y="3295904"/>
                    <a:pt x="1648460" y="3295904"/>
                  </a:cubicBezTo>
                  <a:cubicBezTo>
                    <a:pt x="737997" y="3295904"/>
                    <a:pt x="0" y="2558161"/>
                    <a:pt x="0" y="1647952"/>
                  </a:cubicBezTo>
                  <a:close/>
                </a:path>
              </a:pathLst>
            </a:custGeom>
            <a:solidFill>
              <a:srgbClr val="47C0C0"/>
            </a:solidFill>
          </p:spPr>
        </p:sp>
      </p:grpSp>
      <p:grpSp>
        <p:nvGrpSpPr>
          <p:cNvPr id="33" name="Group 32"/>
          <p:cNvGrpSpPr/>
          <p:nvPr/>
        </p:nvGrpSpPr>
        <p:grpSpPr>
          <a:xfrm>
            <a:off x="1345466" y="3392841"/>
            <a:ext cx="14808934" cy="3038271"/>
            <a:chOff x="1179165" y="2476500"/>
            <a:chExt cx="13338870" cy="3553768"/>
          </a:xfrm>
        </p:grpSpPr>
        <p:grpSp>
          <p:nvGrpSpPr>
            <p:cNvPr id="26" name="Group 26"/>
            <p:cNvGrpSpPr/>
            <p:nvPr/>
          </p:nvGrpSpPr>
          <p:grpSpPr>
            <a:xfrm>
              <a:off x="1450450" y="2476500"/>
              <a:ext cx="13027550" cy="3553768"/>
              <a:chOff x="0" y="0"/>
              <a:chExt cx="15242800" cy="2295600"/>
            </a:xfrm>
          </p:grpSpPr>
          <p:sp>
            <p:nvSpPr>
              <p:cNvPr id="27" name="Freeform 27"/>
              <p:cNvSpPr/>
              <p:nvPr/>
            </p:nvSpPr>
            <p:spPr>
              <a:xfrm>
                <a:off x="0" y="0"/>
                <a:ext cx="15242794" cy="2295652"/>
              </a:xfrm>
              <a:custGeom>
                <a:avLst/>
                <a:gdLst/>
                <a:ahLst/>
                <a:cxnLst/>
                <a:rect l="l" t="t" r="r" b="b"/>
                <a:pathLst>
                  <a:path w="15242794" h="2295652">
                    <a:moveTo>
                      <a:pt x="25400" y="0"/>
                    </a:moveTo>
                    <a:lnTo>
                      <a:pt x="15217394" y="0"/>
                    </a:lnTo>
                    <a:cubicBezTo>
                      <a:pt x="15231363" y="0"/>
                      <a:pt x="15242794" y="11430"/>
                      <a:pt x="15242794" y="25400"/>
                    </a:cubicBezTo>
                    <a:lnTo>
                      <a:pt x="15242794" y="2270252"/>
                    </a:lnTo>
                    <a:cubicBezTo>
                      <a:pt x="15242794" y="2284222"/>
                      <a:pt x="15231363" y="2295652"/>
                      <a:pt x="15217394" y="2295652"/>
                    </a:cubicBezTo>
                    <a:lnTo>
                      <a:pt x="25400" y="2295652"/>
                    </a:lnTo>
                    <a:cubicBezTo>
                      <a:pt x="11430" y="2295652"/>
                      <a:pt x="0" y="2284222"/>
                      <a:pt x="0" y="2270252"/>
                    </a:cubicBezTo>
                    <a:lnTo>
                      <a:pt x="0" y="25400"/>
                    </a:lnTo>
                    <a:cubicBezTo>
                      <a:pt x="0" y="11430"/>
                      <a:pt x="11430" y="0"/>
                      <a:pt x="25400" y="0"/>
                    </a:cubicBezTo>
                    <a:moveTo>
                      <a:pt x="25400" y="50800"/>
                    </a:moveTo>
                    <a:lnTo>
                      <a:pt x="25400" y="25400"/>
                    </a:lnTo>
                    <a:lnTo>
                      <a:pt x="50800" y="25400"/>
                    </a:lnTo>
                    <a:lnTo>
                      <a:pt x="50800" y="2270252"/>
                    </a:lnTo>
                    <a:lnTo>
                      <a:pt x="25400" y="2270252"/>
                    </a:lnTo>
                    <a:lnTo>
                      <a:pt x="25400" y="2244852"/>
                    </a:lnTo>
                    <a:lnTo>
                      <a:pt x="15217394" y="2244852"/>
                    </a:lnTo>
                    <a:lnTo>
                      <a:pt x="15217394" y="2270252"/>
                    </a:lnTo>
                    <a:lnTo>
                      <a:pt x="15191994" y="2270252"/>
                    </a:lnTo>
                    <a:lnTo>
                      <a:pt x="15191994" y="25400"/>
                    </a:lnTo>
                    <a:lnTo>
                      <a:pt x="15217394" y="25400"/>
                    </a:lnTo>
                    <a:lnTo>
                      <a:pt x="15217394" y="50800"/>
                    </a:lnTo>
                    <a:lnTo>
                      <a:pt x="25400" y="50800"/>
                    </a:lnTo>
                    <a:close/>
                  </a:path>
                </a:pathLst>
              </a:custGeom>
              <a:solidFill>
                <a:srgbClr val="049292"/>
              </a:solidFill>
            </p:spPr>
          </p:sp>
        </p:grpSp>
        <p:sp>
          <p:nvSpPr>
            <p:cNvPr id="31" name="TextBox 12"/>
            <p:cNvSpPr txBox="1"/>
            <p:nvPr/>
          </p:nvSpPr>
          <p:spPr>
            <a:xfrm>
              <a:off x="1179165" y="3334986"/>
              <a:ext cx="13338870" cy="1439985"/>
            </a:xfrm>
            <a:prstGeom prst="rect">
              <a:avLst/>
            </a:prstGeom>
          </p:spPr>
          <p:txBody>
            <a:bodyPr wrap="square" lIns="0" tIns="0" rIns="0" bIns="0" rtlCol="0" anchor="t">
              <a:spAutoFit/>
            </a:bodyPr>
            <a:lstStyle/>
            <a:p>
              <a:pPr algn="ctr"/>
              <a:r>
                <a:rPr lang="en-US" sz="8000" b="1">
                  <a:solidFill>
                    <a:srgbClr val="FF0000"/>
                  </a:solidFill>
                  <a:latin typeface="Times New Roman" panose="02020603050405020304" pitchFamily="18" charset="0"/>
                  <a:ea typeface="Archivo Black"/>
                  <a:cs typeface="Times New Roman" panose="02020603050405020304" pitchFamily="18" charset="0"/>
                  <a:sym typeface="Archivo Black"/>
                </a:rPr>
                <a:t>1. MẶT CẦU VÀ HÌNH CẦU</a:t>
              </a:r>
            </a:p>
          </p:txBody>
        </p:sp>
      </p:grpSp>
      <p:grpSp>
        <p:nvGrpSpPr>
          <p:cNvPr id="34" name="Group 6"/>
          <p:cNvGrpSpPr/>
          <p:nvPr/>
        </p:nvGrpSpPr>
        <p:grpSpPr>
          <a:xfrm rot="5400000">
            <a:off x="3872200" y="-3582350"/>
            <a:ext cx="284400" cy="8001000"/>
            <a:chOff x="0" y="0"/>
            <a:chExt cx="379200" cy="10668000"/>
          </a:xfrm>
        </p:grpSpPr>
        <p:sp>
          <p:nvSpPr>
            <p:cNvPr id="35" name="Freeform 7"/>
            <p:cNvSpPr/>
            <p:nvPr/>
          </p:nvSpPr>
          <p:spPr>
            <a:xfrm>
              <a:off x="0" y="0"/>
              <a:ext cx="379222" cy="10668000"/>
            </a:xfrm>
            <a:custGeom>
              <a:avLst/>
              <a:gdLst/>
              <a:ahLst/>
              <a:cxnLst/>
              <a:rect l="l" t="t" r="r" b="b"/>
              <a:pathLst>
                <a:path w="379222" h="10668000">
                  <a:moveTo>
                    <a:pt x="0" y="0"/>
                  </a:moveTo>
                  <a:lnTo>
                    <a:pt x="379222" y="0"/>
                  </a:lnTo>
                  <a:lnTo>
                    <a:pt x="379222" y="10668000"/>
                  </a:lnTo>
                  <a:lnTo>
                    <a:pt x="0" y="10668000"/>
                  </a:lnTo>
                  <a:lnTo>
                    <a:pt x="0" y="0"/>
                  </a:lnTo>
                </a:path>
              </a:pathLst>
            </a:custGeom>
            <a:solidFill>
              <a:srgbClr val="EFBF60"/>
            </a:solidFill>
          </p:spPr>
        </p:sp>
      </p:grpSp>
      <p:sp>
        <p:nvSpPr>
          <p:cNvPr id="36" name="AutoShape 8"/>
          <p:cNvSpPr/>
          <p:nvPr/>
        </p:nvSpPr>
        <p:spPr>
          <a:xfrm rot="8100000">
            <a:off x="-2657066" y="728469"/>
            <a:ext cx="7071245" cy="0"/>
          </a:xfrm>
          <a:prstGeom prst="line">
            <a:avLst/>
          </a:prstGeom>
          <a:ln w="19050" cap="rnd">
            <a:solidFill>
              <a:srgbClr val="049292"/>
            </a:solidFill>
            <a:prstDash val="solid"/>
            <a:headEnd type="none" w="sm" len="sm"/>
            <a:tailEnd type="none" w="sm" len="sm"/>
          </a:ln>
        </p:spPr>
      </p:sp>
      <p:sp>
        <p:nvSpPr>
          <p:cNvPr id="37" name="AutoShape 9"/>
          <p:cNvSpPr/>
          <p:nvPr/>
        </p:nvSpPr>
        <p:spPr>
          <a:xfrm rot="8100000">
            <a:off x="-2404570" y="1077831"/>
            <a:ext cx="7071245" cy="0"/>
          </a:xfrm>
          <a:prstGeom prst="line">
            <a:avLst/>
          </a:prstGeom>
          <a:ln w="19050" cap="rnd">
            <a:solidFill>
              <a:srgbClr val="049292"/>
            </a:solidFill>
            <a:prstDash val="solid"/>
            <a:headEnd type="none" w="sm" len="sm"/>
            <a:tailEnd type="none" w="sm" len="sm"/>
          </a:ln>
        </p:spPr>
      </p:sp>
      <p:sp>
        <p:nvSpPr>
          <p:cNvPr id="38" name="AutoShape 10"/>
          <p:cNvSpPr/>
          <p:nvPr/>
        </p:nvSpPr>
        <p:spPr>
          <a:xfrm rot="8100000">
            <a:off x="-2152074" y="1427193"/>
            <a:ext cx="7071245" cy="0"/>
          </a:xfrm>
          <a:prstGeom prst="line">
            <a:avLst/>
          </a:prstGeom>
          <a:ln w="19050" cap="rnd">
            <a:solidFill>
              <a:srgbClr val="049292"/>
            </a:solidFill>
            <a:prstDash val="solid"/>
            <a:headEnd type="none" w="sm" len="sm"/>
            <a:tailEnd type="none" w="sm" len="sm"/>
          </a:ln>
        </p:spPr>
      </p:sp>
      <p:sp>
        <p:nvSpPr>
          <p:cNvPr id="39" name="AutoShape 11"/>
          <p:cNvSpPr/>
          <p:nvPr/>
        </p:nvSpPr>
        <p:spPr>
          <a:xfrm rot="8100000">
            <a:off x="-1899577" y="1776555"/>
            <a:ext cx="7071245" cy="0"/>
          </a:xfrm>
          <a:prstGeom prst="line">
            <a:avLst/>
          </a:prstGeom>
          <a:ln w="19050" cap="rnd">
            <a:solidFill>
              <a:srgbClr val="049292"/>
            </a:solidFill>
            <a:prstDash val="solid"/>
            <a:headEnd type="none" w="sm" len="sm"/>
            <a:tailEnd type="none" w="sm" len="sm"/>
          </a:ln>
        </p:spPr>
      </p:sp>
    </p:spTree>
    <p:extLst>
      <p:ext uri="{BB962C8B-B14F-4D97-AF65-F5344CB8AC3E}">
        <p14:creationId xmlns:p14="http://schemas.microsoft.com/office/powerpoint/2010/main" val="374868856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4F028-AD4A-B6FB-2B3C-6BB5E6B8D2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C81DBB-ED0E-5F5D-1066-9981638CA22C}"/>
              </a:ext>
            </a:extLst>
          </p:cNvPr>
          <p:cNvSpPr/>
          <p:nvPr/>
        </p:nvSpPr>
        <p:spPr>
          <a:xfrm>
            <a:off x="-9376" y="-9373"/>
            <a:ext cx="18306485" cy="10438643"/>
          </a:xfrm>
          <a:custGeom>
            <a:avLst/>
            <a:gdLst/>
            <a:ahLst/>
            <a:cxnLst/>
            <a:rect l="l" t="t" r="r" b="b"/>
            <a:pathLst>
              <a:path w="18306485" h="10438643">
                <a:moveTo>
                  <a:pt x="0" y="0"/>
                </a:moveTo>
                <a:lnTo>
                  <a:pt x="18306486" y="0"/>
                </a:lnTo>
                <a:lnTo>
                  <a:pt x="18306486" y="10438643"/>
                </a:lnTo>
                <a:lnTo>
                  <a:pt x="0" y="10438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a:extLst>
              <a:ext uri="{FF2B5EF4-FFF2-40B4-BE49-F238E27FC236}">
                <a16:creationId xmlns:a16="http://schemas.microsoft.com/office/drawing/2014/main" id="{7BD6C899-3022-E622-ED67-B15D40A4012C}"/>
              </a:ext>
            </a:extLst>
          </p:cNvPr>
          <p:cNvSpPr/>
          <p:nvPr/>
        </p:nvSpPr>
        <p:spPr>
          <a:xfrm rot="8100000">
            <a:off x="-3969105" y="311001"/>
            <a:ext cx="7071209" cy="0"/>
          </a:xfrm>
          <a:prstGeom prst="line">
            <a:avLst/>
          </a:prstGeom>
          <a:ln w="19050" cap="rnd">
            <a:solidFill>
              <a:srgbClr val="049292"/>
            </a:solidFill>
            <a:prstDash val="solid"/>
            <a:headEnd type="none" w="sm" len="sm"/>
            <a:tailEnd type="none" w="sm" len="sm"/>
          </a:ln>
        </p:spPr>
      </p:sp>
      <p:sp>
        <p:nvSpPr>
          <p:cNvPr id="7" name="AutoShape 7">
            <a:extLst>
              <a:ext uri="{FF2B5EF4-FFF2-40B4-BE49-F238E27FC236}">
                <a16:creationId xmlns:a16="http://schemas.microsoft.com/office/drawing/2014/main" id="{3404E33C-2F0D-192C-B6A6-6A8B706B0CB3}"/>
              </a:ext>
            </a:extLst>
          </p:cNvPr>
          <p:cNvSpPr/>
          <p:nvPr/>
        </p:nvSpPr>
        <p:spPr>
          <a:xfrm rot="8100000">
            <a:off x="-3664305" y="615801"/>
            <a:ext cx="7071209" cy="0"/>
          </a:xfrm>
          <a:prstGeom prst="line">
            <a:avLst/>
          </a:prstGeom>
          <a:ln w="19050" cap="rnd">
            <a:solidFill>
              <a:srgbClr val="049292"/>
            </a:solidFill>
            <a:prstDash val="solid"/>
            <a:headEnd type="none" w="sm" len="sm"/>
            <a:tailEnd type="none" w="sm" len="sm"/>
          </a:ln>
        </p:spPr>
      </p:sp>
      <p:sp>
        <p:nvSpPr>
          <p:cNvPr id="8" name="AutoShape 8">
            <a:extLst>
              <a:ext uri="{FF2B5EF4-FFF2-40B4-BE49-F238E27FC236}">
                <a16:creationId xmlns:a16="http://schemas.microsoft.com/office/drawing/2014/main" id="{7BB76BB6-87F8-219B-A7F9-8751016D2ACD}"/>
              </a:ext>
            </a:extLst>
          </p:cNvPr>
          <p:cNvSpPr/>
          <p:nvPr/>
        </p:nvSpPr>
        <p:spPr>
          <a:xfrm rot="8100000">
            <a:off x="-3359505" y="920601"/>
            <a:ext cx="7071209" cy="0"/>
          </a:xfrm>
          <a:prstGeom prst="line">
            <a:avLst/>
          </a:prstGeom>
          <a:ln w="19050" cap="rnd">
            <a:solidFill>
              <a:srgbClr val="049292"/>
            </a:solidFill>
            <a:prstDash val="solid"/>
            <a:headEnd type="none" w="sm" len="sm"/>
            <a:tailEnd type="none" w="sm" len="sm"/>
          </a:ln>
        </p:spPr>
      </p:sp>
      <p:sp>
        <p:nvSpPr>
          <p:cNvPr id="9" name="AutoShape 9">
            <a:extLst>
              <a:ext uri="{FF2B5EF4-FFF2-40B4-BE49-F238E27FC236}">
                <a16:creationId xmlns:a16="http://schemas.microsoft.com/office/drawing/2014/main" id="{3FA191D2-135C-89EA-DE24-972D54CB6AC6}"/>
              </a:ext>
            </a:extLst>
          </p:cNvPr>
          <p:cNvSpPr/>
          <p:nvPr/>
        </p:nvSpPr>
        <p:spPr>
          <a:xfrm rot="8100000">
            <a:off x="-3054705" y="1225401"/>
            <a:ext cx="7071209" cy="0"/>
          </a:xfrm>
          <a:prstGeom prst="line">
            <a:avLst/>
          </a:prstGeom>
          <a:ln w="19050" cap="rnd">
            <a:solidFill>
              <a:srgbClr val="049292"/>
            </a:solidFill>
            <a:prstDash val="solid"/>
            <a:headEnd type="none" w="sm" len="sm"/>
            <a:tailEnd type="none" w="sm" len="sm"/>
          </a:ln>
        </p:spPr>
      </p:sp>
      <p:sp>
        <p:nvSpPr>
          <p:cNvPr id="10" name="AutoShape 10">
            <a:extLst>
              <a:ext uri="{FF2B5EF4-FFF2-40B4-BE49-F238E27FC236}">
                <a16:creationId xmlns:a16="http://schemas.microsoft.com/office/drawing/2014/main" id="{8E43CA29-F4AA-DA14-D245-271E989462E1}"/>
              </a:ext>
            </a:extLst>
          </p:cNvPr>
          <p:cNvSpPr/>
          <p:nvPr/>
        </p:nvSpPr>
        <p:spPr>
          <a:xfrm rot="8100000">
            <a:off x="13743945" y="7867925"/>
            <a:ext cx="7071209" cy="0"/>
          </a:xfrm>
          <a:prstGeom prst="line">
            <a:avLst/>
          </a:prstGeom>
          <a:ln w="19050" cap="rnd">
            <a:solidFill>
              <a:srgbClr val="FFAB40"/>
            </a:solidFill>
            <a:prstDash val="solid"/>
            <a:headEnd type="none" w="sm" len="sm"/>
            <a:tailEnd type="none" w="sm" len="sm"/>
          </a:ln>
        </p:spPr>
      </p:sp>
      <p:sp>
        <p:nvSpPr>
          <p:cNvPr id="11" name="AutoShape 11">
            <a:extLst>
              <a:ext uri="{FF2B5EF4-FFF2-40B4-BE49-F238E27FC236}">
                <a16:creationId xmlns:a16="http://schemas.microsoft.com/office/drawing/2014/main" id="{0B7FFB3D-D50D-5036-A431-2A9AEA640072}"/>
              </a:ext>
            </a:extLst>
          </p:cNvPr>
          <p:cNvSpPr/>
          <p:nvPr/>
        </p:nvSpPr>
        <p:spPr>
          <a:xfrm rot="8100000">
            <a:off x="14048745" y="8172725"/>
            <a:ext cx="7071209" cy="0"/>
          </a:xfrm>
          <a:prstGeom prst="line">
            <a:avLst/>
          </a:prstGeom>
          <a:ln w="19050" cap="rnd">
            <a:solidFill>
              <a:srgbClr val="FFAB40"/>
            </a:solidFill>
            <a:prstDash val="solid"/>
            <a:headEnd type="none" w="sm" len="sm"/>
            <a:tailEnd type="none" w="sm" len="sm"/>
          </a:ln>
        </p:spPr>
      </p:sp>
      <p:sp>
        <p:nvSpPr>
          <p:cNvPr id="12" name="AutoShape 12">
            <a:extLst>
              <a:ext uri="{FF2B5EF4-FFF2-40B4-BE49-F238E27FC236}">
                <a16:creationId xmlns:a16="http://schemas.microsoft.com/office/drawing/2014/main" id="{916F0619-B44C-C048-9ED9-21671C98FBDD}"/>
              </a:ext>
            </a:extLst>
          </p:cNvPr>
          <p:cNvSpPr/>
          <p:nvPr/>
        </p:nvSpPr>
        <p:spPr>
          <a:xfrm rot="8100000">
            <a:off x="14353545" y="8477525"/>
            <a:ext cx="7071209" cy="0"/>
          </a:xfrm>
          <a:prstGeom prst="line">
            <a:avLst/>
          </a:prstGeom>
          <a:ln w="19050" cap="rnd">
            <a:solidFill>
              <a:srgbClr val="FFAB40"/>
            </a:solidFill>
            <a:prstDash val="solid"/>
            <a:headEnd type="none" w="sm" len="sm"/>
            <a:tailEnd type="none" w="sm" len="sm"/>
          </a:ln>
        </p:spPr>
      </p:sp>
      <p:sp>
        <p:nvSpPr>
          <p:cNvPr id="13" name="AutoShape 13">
            <a:extLst>
              <a:ext uri="{FF2B5EF4-FFF2-40B4-BE49-F238E27FC236}">
                <a16:creationId xmlns:a16="http://schemas.microsoft.com/office/drawing/2014/main" id="{DDFA7560-8091-F84B-BED0-74BDE85FFBB3}"/>
              </a:ext>
            </a:extLst>
          </p:cNvPr>
          <p:cNvSpPr/>
          <p:nvPr/>
        </p:nvSpPr>
        <p:spPr>
          <a:xfrm rot="8100000">
            <a:off x="14658345" y="8782325"/>
            <a:ext cx="7071209" cy="0"/>
          </a:xfrm>
          <a:prstGeom prst="line">
            <a:avLst/>
          </a:prstGeom>
          <a:ln w="19050" cap="rnd">
            <a:solidFill>
              <a:srgbClr val="FFAB40"/>
            </a:solidFill>
            <a:prstDash val="solid"/>
            <a:headEnd type="none" w="sm" len="sm"/>
            <a:tailEnd type="none" w="sm" len="sm"/>
          </a:ln>
        </p:spPr>
      </p:sp>
      <p:grpSp>
        <p:nvGrpSpPr>
          <p:cNvPr id="15" name="Group 15">
            <a:extLst>
              <a:ext uri="{FF2B5EF4-FFF2-40B4-BE49-F238E27FC236}">
                <a16:creationId xmlns:a16="http://schemas.microsoft.com/office/drawing/2014/main" id="{C47B982F-B345-EE15-22AB-37B5948DB5CE}"/>
              </a:ext>
            </a:extLst>
          </p:cNvPr>
          <p:cNvGrpSpPr/>
          <p:nvPr/>
        </p:nvGrpSpPr>
        <p:grpSpPr>
          <a:xfrm rot="-5400000">
            <a:off x="14243550" y="5967550"/>
            <a:ext cx="252600" cy="8001000"/>
            <a:chOff x="0" y="0"/>
            <a:chExt cx="336800" cy="10668000"/>
          </a:xfrm>
        </p:grpSpPr>
        <p:sp>
          <p:nvSpPr>
            <p:cNvPr id="16" name="Freeform 16">
              <a:extLst>
                <a:ext uri="{FF2B5EF4-FFF2-40B4-BE49-F238E27FC236}">
                  <a16:creationId xmlns:a16="http://schemas.microsoft.com/office/drawing/2014/main" id="{EF394B9D-A8CC-7D9B-4483-F7086E0BBB0D}"/>
                </a:ext>
              </a:extLst>
            </p:cNvPr>
            <p:cNvSpPr/>
            <p:nvPr/>
          </p:nvSpPr>
          <p:spPr>
            <a:xfrm>
              <a:off x="0" y="0"/>
              <a:ext cx="336804" cy="10668000"/>
            </a:xfrm>
            <a:custGeom>
              <a:avLst/>
              <a:gdLst/>
              <a:ahLst/>
              <a:cxnLst/>
              <a:rect l="l" t="t" r="r" b="b"/>
              <a:pathLst>
                <a:path w="336804" h="10668000">
                  <a:moveTo>
                    <a:pt x="0" y="0"/>
                  </a:moveTo>
                  <a:lnTo>
                    <a:pt x="336804" y="0"/>
                  </a:lnTo>
                  <a:lnTo>
                    <a:pt x="336804" y="10668000"/>
                  </a:lnTo>
                  <a:lnTo>
                    <a:pt x="0" y="10668000"/>
                  </a:lnTo>
                  <a:lnTo>
                    <a:pt x="0" y="0"/>
                  </a:lnTo>
                </a:path>
              </a:pathLst>
            </a:custGeom>
            <a:solidFill>
              <a:srgbClr val="47C0C0"/>
            </a:solidFill>
          </p:spPr>
        </p:sp>
      </p:grpSp>
      <p:grpSp>
        <p:nvGrpSpPr>
          <p:cNvPr id="28" name="Group 27">
            <a:extLst>
              <a:ext uri="{FF2B5EF4-FFF2-40B4-BE49-F238E27FC236}">
                <a16:creationId xmlns:a16="http://schemas.microsoft.com/office/drawing/2014/main" id="{16F86DEC-24EE-EA62-B636-8AB726BC0B0D}"/>
              </a:ext>
            </a:extLst>
          </p:cNvPr>
          <p:cNvGrpSpPr/>
          <p:nvPr/>
        </p:nvGrpSpPr>
        <p:grpSpPr>
          <a:xfrm>
            <a:off x="140233" y="739089"/>
            <a:ext cx="12964238" cy="5783157"/>
            <a:chOff x="1936500" y="2478700"/>
            <a:chExt cx="7885383" cy="4747018"/>
          </a:xfrm>
        </p:grpSpPr>
        <p:grpSp>
          <p:nvGrpSpPr>
            <p:cNvPr id="17" name="Group 17">
              <a:extLst>
                <a:ext uri="{FF2B5EF4-FFF2-40B4-BE49-F238E27FC236}">
                  <a16:creationId xmlns:a16="http://schemas.microsoft.com/office/drawing/2014/main" id="{F3E31733-BF5D-8208-2831-95CB9F5011E5}"/>
                </a:ext>
              </a:extLst>
            </p:cNvPr>
            <p:cNvGrpSpPr/>
            <p:nvPr/>
          </p:nvGrpSpPr>
          <p:grpSpPr>
            <a:xfrm>
              <a:off x="1936500" y="2478700"/>
              <a:ext cx="7817100" cy="4747018"/>
              <a:chOff x="0" y="0"/>
              <a:chExt cx="8250000" cy="1501200"/>
            </a:xfrm>
          </p:grpSpPr>
          <p:sp>
            <p:nvSpPr>
              <p:cNvPr id="18" name="Freeform 18">
                <a:extLst>
                  <a:ext uri="{FF2B5EF4-FFF2-40B4-BE49-F238E27FC236}">
                    <a16:creationId xmlns:a16="http://schemas.microsoft.com/office/drawing/2014/main" id="{29C4F768-B4CB-BE6C-970B-8C06BD40D3FF}"/>
                  </a:ext>
                </a:extLst>
              </p:cNvPr>
              <p:cNvSpPr/>
              <p:nvPr/>
            </p:nvSpPr>
            <p:spPr>
              <a:xfrm>
                <a:off x="0" y="0"/>
                <a:ext cx="8250047" cy="1501140"/>
              </a:xfrm>
              <a:custGeom>
                <a:avLst/>
                <a:gdLst/>
                <a:ahLst/>
                <a:cxnLst/>
                <a:rect l="l" t="t" r="r" b="b"/>
                <a:pathLst>
                  <a:path w="8250047" h="1501140">
                    <a:moveTo>
                      <a:pt x="25400" y="0"/>
                    </a:moveTo>
                    <a:lnTo>
                      <a:pt x="8224647" y="0"/>
                    </a:lnTo>
                    <a:cubicBezTo>
                      <a:pt x="8238617" y="0"/>
                      <a:pt x="8250047" y="11430"/>
                      <a:pt x="8250047" y="25400"/>
                    </a:cubicBezTo>
                    <a:lnTo>
                      <a:pt x="8250047" y="1475740"/>
                    </a:lnTo>
                    <a:cubicBezTo>
                      <a:pt x="8250047" y="1489710"/>
                      <a:pt x="8238617" y="1501140"/>
                      <a:pt x="8224647" y="1501140"/>
                    </a:cubicBezTo>
                    <a:lnTo>
                      <a:pt x="25400" y="1501140"/>
                    </a:lnTo>
                    <a:cubicBezTo>
                      <a:pt x="11430" y="1501140"/>
                      <a:pt x="0" y="1489710"/>
                      <a:pt x="0" y="1475740"/>
                    </a:cubicBezTo>
                    <a:lnTo>
                      <a:pt x="0" y="25400"/>
                    </a:lnTo>
                    <a:cubicBezTo>
                      <a:pt x="0" y="11430"/>
                      <a:pt x="11430" y="0"/>
                      <a:pt x="25400" y="0"/>
                    </a:cubicBezTo>
                    <a:moveTo>
                      <a:pt x="25400" y="50800"/>
                    </a:moveTo>
                    <a:lnTo>
                      <a:pt x="25400" y="25400"/>
                    </a:lnTo>
                    <a:lnTo>
                      <a:pt x="50800" y="25400"/>
                    </a:lnTo>
                    <a:lnTo>
                      <a:pt x="50800" y="1475740"/>
                    </a:lnTo>
                    <a:lnTo>
                      <a:pt x="25400" y="1475740"/>
                    </a:lnTo>
                    <a:lnTo>
                      <a:pt x="25400" y="1450340"/>
                    </a:lnTo>
                    <a:lnTo>
                      <a:pt x="8224647" y="1450340"/>
                    </a:lnTo>
                    <a:lnTo>
                      <a:pt x="8224647" y="1475740"/>
                    </a:lnTo>
                    <a:lnTo>
                      <a:pt x="8199247" y="1475740"/>
                    </a:lnTo>
                    <a:lnTo>
                      <a:pt x="8199247" y="25400"/>
                    </a:lnTo>
                    <a:lnTo>
                      <a:pt x="8224647" y="25400"/>
                    </a:lnTo>
                    <a:lnTo>
                      <a:pt x="8224647" y="50800"/>
                    </a:lnTo>
                    <a:lnTo>
                      <a:pt x="25400" y="50800"/>
                    </a:lnTo>
                    <a:close/>
                  </a:path>
                </a:pathLst>
              </a:custGeom>
              <a:solidFill>
                <a:srgbClr val="FFAB40"/>
              </a:solidFill>
            </p:spPr>
          </p:sp>
        </p:grpSp>
        <p:sp>
          <p:nvSpPr>
            <p:cNvPr id="22" name="TextBox 22">
              <a:extLst>
                <a:ext uri="{FF2B5EF4-FFF2-40B4-BE49-F238E27FC236}">
                  <a16:creationId xmlns:a16="http://schemas.microsoft.com/office/drawing/2014/main" id="{8DABAD21-3494-0F86-8A3F-6306261C0447}"/>
                </a:ext>
              </a:extLst>
            </p:cNvPr>
            <p:cNvSpPr txBox="1"/>
            <p:nvPr/>
          </p:nvSpPr>
          <p:spPr>
            <a:xfrm>
              <a:off x="2028656" y="2915563"/>
              <a:ext cx="7793227" cy="3028132"/>
            </a:xfrm>
            <a:prstGeom prst="rect">
              <a:avLst/>
            </a:prstGeom>
          </p:spPr>
          <p:txBody>
            <a:bodyPr wrap="square" lIns="0" tIns="0" rIns="0" bIns="0" rtlCol="0" anchor="t">
              <a:spAutoFit/>
            </a:bodyPr>
            <a:lstStyle/>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HOẠT ĐỘNG </a:t>
              </a:r>
            </a:p>
            <a:p>
              <a:pPr algn="ctr">
                <a:lnSpc>
                  <a:spcPct val="150000"/>
                </a:lnSpc>
              </a:pPr>
              <a:r>
                <a:rPr lang="en-US" sz="8500" b="1">
                  <a:solidFill>
                    <a:srgbClr val="000000"/>
                  </a:solidFill>
                  <a:latin typeface="Times New Roman" panose="02020603050405020304" pitchFamily="18" charset="0"/>
                  <a:ea typeface="Archivo Black"/>
                  <a:cs typeface="Times New Roman" panose="02020603050405020304" pitchFamily="18" charset="0"/>
                  <a:sym typeface="Archivo Black"/>
                </a:rPr>
                <a:t>ĐỌC HIỂU – NGHE HIỂU</a:t>
              </a:r>
            </a:p>
          </p:txBody>
        </p:sp>
      </p:grpSp>
      <p:grpSp>
        <p:nvGrpSpPr>
          <p:cNvPr id="29" name="Group 28">
            <a:extLst>
              <a:ext uri="{FF2B5EF4-FFF2-40B4-BE49-F238E27FC236}">
                <a16:creationId xmlns:a16="http://schemas.microsoft.com/office/drawing/2014/main" id="{4B6680C7-C836-D886-887C-B18EFE34F415}"/>
              </a:ext>
            </a:extLst>
          </p:cNvPr>
          <p:cNvGrpSpPr/>
          <p:nvPr/>
        </p:nvGrpSpPr>
        <p:grpSpPr>
          <a:xfrm>
            <a:off x="12992281" y="3294684"/>
            <a:ext cx="5596915" cy="5365582"/>
            <a:chOff x="10407900" y="2003506"/>
            <a:chExt cx="5596915" cy="5365582"/>
          </a:xfrm>
        </p:grpSpPr>
        <p:grpSp>
          <p:nvGrpSpPr>
            <p:cNvPr id="19" name="Group 19">
              <a:extLst>
                <a:ext uri="{FF2B5EF4-FFF2-40B4-BE49-F238E27FC236}">
                  <a16:creationId xmlns:a16="http://schemas.microsoft.com/office/drawing/2014/main" id="{419F2441-FBE1-F47A-B60C-01455372AB08}"/>
                </a:ext>
              </a:extLst>
            </p:cNvPr>
            <p:cNvGrpSpPr/>
            <p:nvPr/>
          </p:nvGrpSpPr>
          <p:grpSpPr>
            <a:xfrm>
              <a:off x="10407900" y="4797510"/>
              <a:ext cx="1955400" cy="2428200"/>
              <a:chOff x="0" y="0"/>
              <a:chExt cx="2607200" cy="3237600"/>
            </a:xfrm>
          </p:grpSpPr>
          <p:sp>
            <p:nvSpPr>
              <p:cNvPr id="20" name="Freeform 20">
                <a:extLst>
                  <a:ext uri="{FF2B5EF4-FFF2-40B4-BE49-F238E27FC236}">
                    <a16:creationId xmlns:a16="http://schemas.microsoft.com/office/drawing/2014/main" id="{539109D6-1D1D-2968-4F55-273C0E3B3F85}"/>
                  </a:ext>
                </a:extLst>
              </p:cNvPr>
              <p:cNvSpPr/>
              <p:nvPr/>
            </p:nvSpPr>
            <p:spPr>
              <a:xfrm>
                <a:off x="0" y="0"/>
                <a:ext cx="2607183" cy="3237611"/>
              </a:xfrm>
              <a:custGeom>
                <a:avLst/>
                <a:gdLst/>
                <a:ahLst/>
                <a:cxnLst/>
                <a:rect l="l" t="t" r="r" b="b"/>
                <a:pathLst>
                  <a:path w="2607183" h="3237611">
                    <a:moveTo>
                      <a:pt x="0" y="3237611"/>
                    </a:moveTo>
                    <a:lnTo>
                      <a:pt x="651764" y="0"/>
                    </a:lnTo>
                    <a:lnTo>
                      <a:pt x="2607183" y="0"/>
                    </a:lnTo>
                    <a:lnTo>
                      <a:pt x="1955419" y="3237611"/>
                    </a:lnTo>
                    <a:close/>
                  </a:path>
                </a:pathLst>
              </a:custGeom>
              <a:solidFill>
                <a:srgbClr val="47C0C0"/>
              </a:solidFill>
            </p:spPr>
          </p:sp>
        </p:grpSp>
        <p:sp>
          <p:nvSpPr>
            <p:cNvPr id="21" name="Freeform 21">
              <a:extLst>
                <a:ext uri="{FF2B5EF4-FFF2-40B4-BE49-F238E27FC236}">
                  <a16:creationId xmlns:a16="http://schemas.microsoft.com/office/drawing/2014/main" id="{C87E72A1-740A-87F4-058B-88F70EDDDF90}"/>
                </a:ext>
              </a:extLst>
            </p:cNvPr>
            <p:cNvSpPr/>
            <p:nvPr/>
          </p:nvSpPr>
          <p:spPr>
            <a:xfrm>
              <a:off x="11157696" y="5958118"/>
              <a:ext cx="3722504" cy="1410970"/>
            </a:xfrm>
            <a:custGeom>
              <a:avLst/>
              <a:gdLst/>
              <a:ahLst/>
              <a:cxnLst/>
              <a:rect l="l" t="t" r="r" b="b"/>
              <a:pathLst>
                <a:path w="3722504" h="1410970">
                  <a:moveTo>
                    <a:pt x="0" y="0"/>
                  </a:moveTo>
                  <a:lnTo>
                    <a:pt x="3722504" y="0"/>
                  </a:lnTo>
                  <a:lnTo>
                    <a:pt x="3722504" y="1410970"/>
                  </a:lnTo>
                  <a:lnTo>
                    <a:pt x="0" y="1410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a:extLst>
                <a:ext uri="{FF2B5EF4-FFF2-40B4-BE49-F238E27FC236}">
                  <a16:creationId xmlns:a16="http://schemas.microsoft.com/office/drawing/2014/main" id="{600E5F27-52F6-60BE-53BF-166944597A8A}"/>
                </a:ext>
              </a:extLst>
            </p:cNvPr>
            <p:cNvSpPr/>
            <p:nvPr/>
          </p:nvSpPr>
          <p:spPr>
            <a:xfrm>
              <a:off x="10900500" y="2003506"/>
              <a:ext cx="1318068" cy="3385686"/>
            </a:xfrm>
            <a:custGeom>
              <a:avLst/>
              <a:gdLst/>
              <a:ahLst/>
              <a:cxnLst/>
              <a:rect l="l" t="t" r="r" b="b"/>
              <a:pathLst>
                <a:path w="1318068" h="3385686">
                  <a:moveTo>
                    <a:pt x="0" y="0"/>
                  </a:moveTo>
                  <a:lnTo>
                    <a:pt x="1318068" y="0"/>
                  </a:lnTo>
                  <a:lnTo>
                    <a:pt x="1318068" y="3385686"/>
                  </a:lnTo>
                  <a:lnTo>
                    <a:pt x="0" y="3385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a:extLst>
                <a:ext uri="{FF2B5EF4-FFF2-40B4-BE49-F238E27FC236}">
                  <a16:creationId xmlns:a16="http://schemas.microsoft.com/office/drawing/2014/main" id="{4ED966BE-88D8-5FF5-75BF-6E21D5D7258C}"/>
                </a:ext>
              </a:extLst>
            </p:cNvPr>
            <p:cNvSpPr/>
            <p:nvPr/>
          </p:nvSpPr>
          <p:spPr>
            <a:xfrm>
              <a:off x="12523226" y="2438896"/>
              <a:ext cx="3481589" cy="3385486"/>
            </a:xfrm>
            <a:custGeom>
              <a:avLst/>
              <a:gdLst/>
              <a:ahLst/>
              <a:cxnLst/>
              <a:rect l="l" t="t" r="r" b="b"/>
              <a:pathLst>
                <a:path w="3481589" h="3385486">
                  <a:moveTo>
                    <a:pt x="0" y="0"/>
                  </a:moveTo>
                  <a:lnTo>
                    <a:pt x="3481589" y="0"/>
                  </a:lnTo>
                  <a:lnTo>
                    <a:pt x="3481589" y="3385486"/>
                  </a:lnTo>
                  <a:lnTo>
                    <a:pt x="0" y="3385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a:extLst>
                <a:ext uri="{FF2B5EF4-FFF2-40B4-BE49-F238E27FC236}">
                  <a16:creationId xmlns:a16="http://schemas.microsoft.com/office/drawing/2014/main" id="{AF7363FE-C594-F18A-D458-54278F7B5B6F}"/>
                </a:ext>
              </a:extLst>
            </p:cNvPr>
            <p:cNvGrpSpPr/>
            <p:nvPr/>
          </p:nvGrpSpPr>
          <p:grpSpPr>
            <a:xfrm rot="4281708">
              <a:off x="12565366" y="4915606"/>
              <a:ext cx="1544562" cy="1086958"/>
              <a:chOff x="0" y="0"/>
              <a:chExt cx="2059416" cy="1449277"/>
            </a:xfrm>
          </p:grpSpPr>
          <p:sp>
            <p:nvSpPr>
              <p:cNvPr id="27" name="Freeform 27">
                <a:extLst>
                  <a:ext uri="{FF2B5EF4-FFF2-40B4-BE49-F238E27FC236}">
                    <a16:creationId xmlns:a16="http://schemas.microsoft.com/office/drawing/2014/main" id="{25D95E78-69DF-191F-66ED-A7ACFC4BCE5E}"/>
                  </a:ext>
                </a:extLst>
              </p:cNvPr>
              <p:cNvSpPr/>
              <p:nvPr/>
            </p:nvSpPr>
            <p:spPr>
              <a:xfrm>
                <a:off x="0" y="1016"/>
                <a:ext cx="2042033" cy="1422908"/>
              </a:xfrm>
              <a:custGeom>
                <a:avLst/>
                <a:gdLst/>
                <a:ahLst/>
                <a:cxnLst/>
                <a:rect l="l" t="t" r="r" b="b"/>
                <a:pathLst>
                  <a:path w="2042033" h="1422908">
                    <a:moveTo>
                      <a:pt x="0" y="1422908"/>
                    </a:moveTo>
                    <a:cubicBezTo>
                      <a:pt x="0" y="701675"/>
                      <a:pt x="959358" y="0"/>
                      <a:pt x="1716405" y="0"/>
                    </a:cubicBezTo>
                    <a:cubicBezTo>
                      <a:pt x="1830197" y="0"/>
                      <a:pt x="1940052" y="15748"/>
                      <a:pt x="2042033" y="49784"/>
                    </a:cubicBezTo>
                    <a:lnTo>
                      <a:pt x="2025904" y="97917"/>
                    </a:lnTo>
                    <a:cubicBezTo>
                      <a:pt x="1929765" y="65786"/>
                      <a:pt x="1825371" y="50800"/>
                      <a:pt x="1716278" y="50800"/>
                    </a:cubicBezTo>
                    <a:cubicBezTo>
                      <a:pt x="975868" y="50800"/>
                      <a:pt x="50800" y="740029"/>
                      <a:pt x="50800" y="1422908"/>
                    </a:cubicBezTo>
                    <a:close/>
                  </a:path>
                </a:pathLst>
              </a:custGeom>
              <a:solidFill>
                <a:srgbClr val="212121"/>
              </a:solidFill>
            </p:spPr>
          </p:sp>
        </p:grpSp>
      </p:grpSp>
    </p:spTree>
    <p:extLst>
      <p:ext uri="{BB962C8B-B14F-4D97-AF65-F5344CB8AC3E}">
        <p14:creationId xmlns:p14="http://schemas.microsoft.com/office/powerpoint/2010/main" val="4098520402"/>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4" name="Rectangle 33"/>
          <p:cNvSpPr/>
          <p:nvPr/>
        </p:nvSpPr>
        <p:spPr>
          <a:xfrm>
            <a:off x="0" y="1257300"/>
            <a:ext cx="18288000" cy="8534400"/>
          </a:xfrm>
          <a:prstGeom prst="rect">
            <a:avLst/>
          </a:prstGeom>
          <a:solidFill>
            <a:srgbClr val="E7F3F3"/>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326261" y="1991691"/>
            <a:ext cx="12780138" cy="1311450"/>
            <a:chOff x="628789" y="128137"/>
            <a:chExt cx="4791730" cy="655725"/>
          </a:xfrm>
        </p:grpSpPr>
        <p:sp>
          <p:nvSpPr>
            <p:cNvPr id="10" name="Rectangle 9"/>
            <p:cNvSpPr/>
            <p:nvPr/>
          </p:nvSpPr>
          <p:spPr>
            <a:xfrm>
              <a:off x="1428889" y="128137"/>
              <a:ext cx="3991630" cy="655725"/>
            </a:xfrm>
            <a:prstGeom prst="rect">
              <a:avLst/>
            </a:prstGeom>
          </p:spPr>
          <p:txBody>
            <a:bodyPr wrap="square">
              <a:spAutoFit/>
            </a:bodyPr>
            <a:lstStyle/>
            <a:p>
              <a:pPr lvl="0" algn="just" defTabSz="1828800">
                <a:lnSpc>
                  <a:spcPct val="150000"/>
                </a:lnSpc>
                <a:buClr>
                  <a:srgbClr val="000000"/>
                </a:buClr>
                <a:defRPr/>
              </a:pPr>
              <a:r>
                <a:rPr lang="en-US" sz="6000" b="1" kern="100">
                  <a:latin typeface="Times New Roman" panose="02020603050405020304" pitchFamily="18" charset="0"/>
                  <a:ea typeface="Aptos"/>
                  <a:cs typeface="Times New Roman" panose="02020603050405020304" pitchFamily="18" charset="0"/>
                  <a:sym typeface="Arial"/>
                </a:rPr>
                <a:t>Một số hình ảnh về hình cầu</a:t>
              </a:r>
            </a:p>
          </p:txBody>
        </p:sp>
        <p:pic>
          <p:nvPicPr>
            <p:cNvPr id="11" name="Picture 19">
              <a:extLst>
                <a:ext uri="{FF2B5EF4-FFF2-40B4-BE49-F238E27FC236}">
                  <a16:creationId xmlns:a16="http://schemas.microsoft.com/office/drawing/2014/main" id="{E3F04667-C1D8-7792-7990-C038FA877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8789" y="234341"/>
              <a:ext cx="694274" cy="392265"/>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4391" y="2045683"/>
            <a:ext cx="5652289" cy="6385639"/>
          </a:xfrm>
          <a:prstGeom prst="rect">
            <a:avLst/>
          </a:prstGeom>
        </p:spPr>
      </p:pic>
      <p:sp>
        <p:nvSpPr>
          <p:cNvPr id="5" name="Rectangle 4"/>
          <p:cNvSpPr/>
          <p:nvPr/>
        </p:nvSpPr>
        <p:spPr>
          <a:xfrm>
            <a:off x="326261" y="3845818"/>
            <a:ext cx="13106399" cy="1311449"/>
          </a:xfrm>
          <a:prstGeom prst="rect">
            <a:avLst/>
          </a:prstGeom>
        </p:spPr>
        <p:txBody>
          <a:bodyPr wrap="square">
            <a:spAutoFit/>
          </a:bodyPr>
          <a:lstStyle/>
          <a:p>
            <a:pPr lvl="0" algn="just" defTabSz="1828800">
              <a:lnSpc>
                <a:spcPct val="150000"/>
              </a:lnSpc>
              <a:buClr>
                <a:srgbClr val="000000"/>
              </a:buClr>
              <a:defRPr/>
            </a:pPr>
            <a:r>
              <a:rPr lang="en-US" sz="6000" kern="100">
                <a:latin typeface="Times New Roman" panose="02020603050405020304" pitchFamily="18" charset="0"/>
                <a:ea typeface="Aptos"/>
                <a:cs typeface="Times New Roman" panose="02020603050405020304" pitchFamily="18" charset="0"/>
                <a:sym typeface="Arial"/>
              </a:rPr>
              <a:t>Quả bóng rổ (H.10.19) có dạng hình cầu.</a:t>
            </a:r>
          </a:p>
        </p:txBody>
      </p:sp>
      <p:sp>
        <p:nvSpPr>
          <p:cNvPr id="6" name="Rectangle 5">
            <a:extLst>
              <a:ext uri="{FF2B5EF4-FFF2-40B4-BE49-F238E27FC236}">
                <a16:creationId xmlns:a16="http://schemas.microsoft.com/office/drawing/2014/main" id="{649D4540-1AFD-44E6-06C6-090B730A60C7}"/>
              </a:ext>
            </a:extLst>
          </p:cNvPr>
          <p:cNvSpPr/>
          <p:nvPr/>
        </p:nvSpPr>
        <p:spPr>
          <a:xfrm>
            <a:off x="-6626" y="146960"/>
            <a:ext cx="16687800" cy="1015663"/>
          </a:xfrm>
          <a:prstGeom prst="rect">
            <a:avLst/>
          </a:prstGeom>
        </p:spPr>
        <p:txBody>
          <a:bodyPr wrap="square">
            <a:spAutoFit/>
          </a:bodyPr>
          <a:lstStyle/>
          <a:p>
            <a:pPr lvl="0" algn="ctr" defTabSz="1828800">
              <a:buClr>
                <a:srgbClr val="000000"/>
              </a:buClr>
              <a:defRPr/>
            </a:pPr>
            <a:r>
              <a:rPr lang="en-US" sz="6000" b="1" kern="100">
                <a:solidFill>
                  <a:srgbClr val="FF0000"/>
                </a:solidFill>
                <a:latin typeface="Times New Roman" panose="02020603050405020304" pitchFamily="18" charset="0"/>
                <a:ea typeface="Aptos"/>
                <a:cs typeface="Times New Roman" panose="02020603050405020304" pitchFamily="18" charset="0"/>
                <a:sym typeface="Arial"/>
              </a:rPr>
              <a:t>Nhận biết mặt cầu và hình cầu </a:t>
            </a:r>
            <a:endParaRPr kumimoji="0" lang="en-US" sz="6000" b="0" i="0" u="none" strike="noStrike" kern="100" cap="none" spc="0" normalizeH="0" baseline="0" noProof="0">
              <a:ln>
                <a:noFill/>
              </a:ln>
              <a:solidFill>
                <a:srgbClr val="FF0000"/>
              </a:solidFill>
              <a:effectLst/>
              <a:uLnTx/>
              <a:uFillTx/>
              <a:latin typeface="Times New Roman" panose="02020603050405020304" pitchFamily="18" charset="0"/>
              <a:ea typeface="Aptos"/>
              <a:cs typeface="Times New Roman" panose="02020603050405020304" pitchFamily="18" charset="0"/>
              <a:sym typeface="Arial"/>
            </a:endParaRPr>
          </a:p>
        </p:txBody>
      </p:sp>
    </p:spTree>
    <p:extLst>
      <p:ext uri="{BB962C8B-B14F-4D97-AF65-F5344CB8AC3E}">
        <p14:creationId xmlns:p14="http://schemas.microsoft.com/office/powerpoint/2010/main" val="24584367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TotalTime>
  <Words>3145</Words>
  <Application>Microsoft Office PowerPoint</Application>
  <PresentationFormat>Custom</PresentationFormat>
  <Paragraphs>355</Paragraphs>
  <Slides>51</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SimSun</vt:lpstr>
      <vt:lpstr>Times New Roman</vt:lpstr>
      <vt:lpstr>Arial</vt:lpstr>
      <vt:lpstr>Malgun Gothic</vt:lpstr>
      <vt:lpstr>Calibri</vt:lpstr>
      <vt:lpstr>Cambria Math</vt:lpstr>
      <vt:lpstr>Archivo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Math Subject for High School - 10th Grade_ Geometric Transformations by Slidesgo.pptx</dc:title>
  <dc:creator>Hà Ngân</dc:creator>
  <cp:lastModifiedBy>ismail - [2010]</cp:lastModifiedBy>
  <cp:revision>172</cp:revision>
  <dcterms:created xsi:type="dcterms:W3CDTF">2006-08-16T00:00:00Z</dcterms:created>
  <dcterms:modified xsi:type="dcterms:W3CDTF">2025-03-27T03:10:17Z</dcterms:modified>
  <dc:identifier>DAGZmWb7omI</dc:identifier>
</cp:coreProperties>
</file>