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3"/>
  </p:notesMasterIdLst>
  <p:sldIdLst>
    <p:sldId id="282" r:id="rId2"/>
    <p:sldId id="284" r:id="rId3"/>
    <p:sldId id="285" r:id="rId4"/>
    <p:sldId id="416" r:id="rId5"/>
    <p:sldId id="418" r:id="rId6"/>
    <p:sldId id="259" r:id="rId7"/>
    <p:sldId id="335" r:id="rId8"/>
    <p:sldId id="336" r:id="rId9"/>
    <p:sldId id="423" r:id="rId10"/>
    <p:sldId id="347" r:id="rId11"/>
    <p:sldId id="392" r:id="rId12"/>
    <p:sldId id="393" r:id="rId13"/>
    <p:sldId id="394" r:id="rId14"/>
    <p:sldId id="395" r:id="rId15"/>
    <p:sldId id="396" r:id="rId16"/>
    <p:sldId id="397" r:id="rId17"/>
    <p:sldId id="400" r:id="rId18"/>
    <p:sldId id="401" r:id="rId19"/>
    <p:sldId id="402" r:id="rId20"/>
    <p:sldId id="403" r:id="rId21"/>
    <p:sldId id="405" r:id="rId22"/>
    <p:sldId id="399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</p:sldIdLst>
  <p:sldSz cx="9144000" cy="5143500" type="screen16x9"/>
  <p:notesSz cx="6858000" cy="9144000"/>
  <p:embeddedFontLst>
    <p:embeddedFont>
      <p:font typeface="Gentium Plus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Work Sans" panose="020B0604020202020204" charset="0"/>
      <p:regular r:id="rId42"/>
      <p:bold r:id="rId43"/>
      <p:italic r:id="rId44"/>
      <p:boldItalic r:id="rId45"/>
    </p:embeddedFont>
    <p:embeddedFont>
      <p:font typeface="Lato" panose="020B0604020202020204" charset="0"/>
      <p:regular r:id="rId46"/>
      <p:bold r:id="rId47"/>
      <p:italic r:id="rId48"/>
      <p:boldItalic r:id="rId49"/>
    </p:embeddedFont>
    <p:embeddedFont>
      <p:font typeface="Poppins Black" panose="020B0604020202020204" charset="0"/>
      <p:bold r:id="rId50"/>
      <p:boldItalic r:id="rId51"/>
    </p:embeddedFont>
    <p:embeddedFont>
      <p:font typeface="SimSun" panose="02010600030101010101" pitchFamily="2" charset="-122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900"/>
    <a:srgbClr val="FF9900"/>
    <a:srgbClr val="765F40"/>
    <a:srgbClr val="552525"/>
    <a:srgbClr val="413323"/>
    <a:srgbClr val="32797E"/>
    <a:srgbClr val="FFE7E7"/>
    <a:srgbClr val="FFDDDD"/>
    <a:srgbClr val="000000"/>
    <a:srgbClr val="F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8AD636-8222-429B-AD39-21D16496E58E}">
  <a:tblStyle styleId="{E58AD636-8222-429B-AD39-21D16496E5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6E3255B-A049-48F4-BE52-6B99E5E3F26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9b13864c70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29b13864c70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81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9b13864c70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29b13864c70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25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 rot="5400000">
            <a:off x="6639019" y="1282401"/>
            <a:ext cx="4839511" cy="1360296"/>
            <a:chOff x="-896086" y="3566230"/>
            <a:chExt cx="4839511" cy="1360296"/>
          </a:xfrm>
        </p:grpSpPr>
        <p:sp>
          <p:nvSpPr>
            <p:cNvPr id="59" name="Google Shape;59;p3"/>
            <p:cNvSpPr/>
            <p:nvPr/>
          </p:nvSpPr>
          <p:spPr>
            <a:xfrm>
              <a:off x="2054152" y="3971408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4117" y="3772489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379" y="4048031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328082" y="3566230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44884" y="4535093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65173" y="3860825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5400000">
              <a:off x="1555237" y="4017211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5400000">
              <a:off x="1769822" y="4019237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10800000">
              <a:off x="2956336" y="4056129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5400000">
              <a:off x="-569487" y="3990056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10800000">
              <a:off x="2413992" y="447636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10800000" flipH="1">
            <a:off x="-428040" y="-455799"/>
            <a:ext cx="4839511" cy="1512696"/>
            <a:chOff x="-102756" y="-608199"/>
            <a:chExt cx="4839511" cy="1512696"/>
          </a:xfrm>
        </p:grpSpPr>
        <p:sp>
          <p:nvSpPr>
            <p:cNvPr id="71" name="Google Shape;71;p3"/>
            <p:cNvSpPr/>
            <p:nvPr/>
          </p:nvSpPr>
          <p:spPr>
            <a:xfrm>
              <a:off x="2847481" y="-126820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947447" y="-249540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96709" y="-50197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95088" y="-50197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5247" y="-608199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038213" y="436865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558502" y="-237404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43929" y="-4470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 rot="5400000">
              <a:off x="2348566" y="-81018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 rot="5400000">
              <a:off x="2563152" y="-78991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 rot="10800000">
              <a:off x="3749665" y="-42099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 rot="5400000">
              <a:off x="223843" y="-108172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 rot="10800000">
              <a:off x="3207321" y="378134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84" name="Google Shape;84;p3"/>
          <p:cNvGrpSpPr/>
          <p:nvPr/>
        </p:nvGrpSpPr>
        <p:grpSpPr>
          <a:xfrm rot="10800000" flipH="1">
            <a:off x="5995392" y="4133917"/>
            <a:ext cx="2415956" cy="1197379"/>
            <a:chOff x="5842992" y="4256800"/>
            <a:chExt cx="2415956" cy="1197379"/>
          </a:xfrm>
        </p:grpSpPr>
        <p:sp>
          <p:nvSpPr>
            <p:cNvPr id="85" name="Google Shape;85;p3"/>
            <p:cNvSpPr/>
            <p:nvPr/>
          </p:nvSpPr>
          <p:spPr>
            <a:xfrm>
              <a:off x="7055477" y="4775445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 rot="10800000">
              <a:off x="6211980" y="4455743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 rot="10800000">
              <a:off x="6616236" y="4256800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 rot="5400000">
              <a:off x="6681588" y="4448839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10800000">
              <a:off x="5842992" y="4510745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90" name="Google Shape;90;p3"/>
          <p:cNvGrpSpPr/>
          <p:nvPr/>
        </p:nvGrpSpPr>
        <p:grpSpPr>
          <a:xfrm>
            <a:off x="-476061" y="2663361"/>
            <a:ext cx="2953471" cy="2972750"/>
            <a:chOff x="-476061" y="2663361"/>
            <a:chExt cx="2953471" cy="2972750"/>
          </a:xfrm>
        </p:grpSpPr>
        <p:sp>
          <p:nvSpPr>
            <p:cNvPr id="91" name="Google Shape;91;p3"/>
            <p:cNvSpPr/>
            <p:nvPr/>
          </p:nvSpPr>
          <p:spPr>
            <a:xfrm>
              <a:off x="154117" y="4264072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379" y="4539614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758" y="4539614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68068" y="4637675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44884" y="5026676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65173" y="4352408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 rot="5400000">
              <a:off x="1495763" y="4584994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 rot="5400000">
              <a:off x="1710349" y="4587020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6323" y="3678508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-380485" y="3128541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 rot="5400000">
              <a:off x="-149462" y="2948414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102" name="Google Shape;102;p3"/>
          <p:cNvSpPr/>
          <p:nvPr/>
        </p:nvSpPr>
        <p:spPr>
          <a:xfrm rot="5400000" flipH="1">
            <a:off x="6787186" y="4317093"/>
            <a:ext cx="987090" cy="256903"/>
          </a:xfrm>
          <a:custGeom>
            <a:avLst/>
            <a:gdLst/>
            <a:ahLst/>
            <a:cxnLst/>
            <a:rect l="l" t="t" r="r" b="b"/>
            <a:pathLst>
              <a:path w="512" h="133" extrusionOk="0">
                <a:moveTo>
                  <a:pt x="150" y="133"/>
                </a:moveTo>
                <a:cubicBezTo>
                  <a:pt x="446" y="133"/>
                  <a:pt x="446" y="133"/>
                  <a:pt x="446" y="133"/>
                </a:cubicBezTo>
                <a:cubicBezTo>
                  <a:pt x="483" y="133"/>
                  <a:pt x="512" y="103"/>
                  <a:pt x="512" y="67"/>
                </a:cubicBezTo>
                <a:cubicBezTo>
                  <a:pt x="512" y="67"/>
                  <a:pt x="512" y="67"/>
                  <a:pt x="512" y="67"/>
                </a:cubicBezTo>
                <a:cubicBezTo>
                  <a:pt x="512" y="30"/>
                  <a:pt x="483" y="0"/>
                  <a:pt x="44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02"/>
                  <a:pt x="29" y="131"/>
                  <a:pt x="64" y="133"/>
                </a:cubicBezTo>
                <a:cubicBezTo>
                  <a:pt x="66" y="133"/>
                  <a:pt x="66" y="133"/>
                  <a:pt x="66" y="133"/>
                </a:cubicBezTo>
              </a:path>
            </a:pathLst>
          </a:custGeom>
          <a:noFill/>
          <a:ln w="142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8375" y="8375"/>
            <a:ext cx="9144000" cy="5143500"/>
          </a:xfrm>
          <a:prstGeom prst="rect">
            <a:avLst/>
          </a:prstGeom>
          <a:solidFill>
            <a:srgbClr val="F7F4E7">
              <a:alpha val="46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456600" y="768750"/>
            <a:ext cx="8230800" cy="3606000"/>
          </a:xfrm>
          <a:prstGeom prst="roundRect">
            <a:avLst>
              <a:gd name="adj" fmla="val 6124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964425" y="2234575"/>
            <a:ext cx="72639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 hasCustomPrompt="1"/>
          </p:nvPr>
        </p:nvSpPr>
        <p:spPr>
          <a:xfrm>
            <a:off x="6576225" y="131867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ubTitle" idx="1"/>
          </p:nvPr>
        </p:nvSpPr>
        <p:spPr>
          <a:xfrm>
            <a:off x="3160725" y="334975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9"/>
          <p:cNvGrpSpPr/>
          <p:nvPr/>
        </p:nvGrpSpPr>
        <p:grpSpPr>
          <a:xfrm rot="5400000">
            <a:off x="-1987069" y="2537616"/>
            <a:ext cx="4839511" cy="1360296"/>
            <a:chOff x="-896086" y="3566230"/>
            <a:chExt cx="4839511" cy="1360296"/>
          </a:xfrm>
        </p:grpSpPr>
        <p:sp>
          <p:nvSpPr>
            <p:cNvPr id="218" name="Google Shape;218;p9"/>
            <p:cNvSpPr/>
            <p:nvPr/>
          </p:nvSpPr>
          <p:spPr>
            <a:xfrm>
              <a:off x="2054152" y="3971408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54117" y="3772489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379" y="4048031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rgbClr val="9E7F5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-328082" y="3566230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44884" y="4535093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765173" y="3860825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 rot="5400000">
              <a:off x="1555237" y="4017211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 rot="5400000">
              <a:off x="1769822" y="4019237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 rot="10800000">
              <a:off x="2956336" y="4056129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 rot="5400000">
              <a:off x="-569487" y="3990056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 rot="10800000">
              <a:off x="2413992" y="447636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229" name="Google Shape;229;p9"/>
          <p:cNvGrpSpPr/>
          <p:nvPr/>
        </p:nvGrpSpPr>
        <p:grpSpPr>
          <a:xfrm rot="10800000" flipH="1">
            <a:off x="4907107" y="4123415"/>
            <a:ext cx="4839511" cy="1360296"/>
            <a:chOff x="-102756" y="-455799"/>
            <a:chExt cx="4839511" cy="1360296"/>
          </a:xfrm>
        </p:grpSpPr>
        <p:sp>
          <p:nvSpPr>
            <p:cNvPr id="230" name="Google Shape;230;p9"/>
            <p:cNvSpPr/>
            <p:nvPr/>
          </p:nvSpPr>
          <p:spPr>
            <a:xfrm>
              <a:off x="2847481" y="-126820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947447" y="-249540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96709" y="-50197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5088" y="-50197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65247" y="-455799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1038213" y="436865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1558502" y="-237404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43929" y="-4470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 rot="5400000">
              <a:off x="2348566" y="-81018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 rot="5400000">
              <a:off x="2563152" y="-78991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 rot="10800000">
              <a:off x="3749665" y="-42099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 rot="5400000">
              <a:off x="223843" y="-108172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 rot="10800000">
              <a:off x="3207321" y="378134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243" name="Google Shape;243;p9"/>
          <p:cNvGrpSpPr/>
          <p:nvPr/>
        </p:nvGrpSpPr>
        <p:grpSpPr>
          <a:xfrm rot="10800000">
            <a:off x="927714" y="-608199"/>
            <a:ext cx="8735009" cy="2972750"/>
            <a:chOff x="-476061" y="2171778"/>
            <a:chExt cx="8735009" cy="2972750"/>
          </a:xfrm>
        </p:grpSpPr>
        <p:sp>
          <p:nvSpPr>
            <p:cNvPr id="244" name="Google Shape;244;p9"/>
            <p:cNvSpPr/>
            <p:nvPr/>
          </p:nvSpPr>
          <p:spPr>
            <a:xfrm flipH="1">
              <a:off x="5842992" y="4436262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154117" y="3772489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379" y="4048031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758" y="4048031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368068" y="4146092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244884" y="4535093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765173" y="3860825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 rot="5400000">
              <a:off x="1495763" y="4093411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 rot="5400000">
              <a:off x="1710349" y="4095437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 rot="10800000" flipH="1">
              <a:off x="7558498" y="4116560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 rot="10800000" flipH="1">
              <a:off x="6498614" y="3917617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 rot="-5400000" flipH="1">
              <a:off x="7289064" y="4109656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 rot="10800000" flipH="1">
              <a:off x="7762972" y="417156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76323" y="3186925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 rot="-5400000">
              <a:off x="-380485" y="2636958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 rot="5400000">
              <a:off x="-149462" y="2456831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260" name="Google Shape;260;p9"/>
          <p:cNvSpPr/>
          <p:nvPr/>
        </p:nvSpPr>
        <p:spPr>
          <a:xfrm>
            <a:off x="8375" y="8375"/>
            <a:ext cx="9144000" cy="5143500"/>
          </a:xfrm>
          <a:prstGeom prst="rect">
            <a:avLst/>
          </a:prstGeom>
          <a:solidFill>
            <a:srgbClr val="F7F4E7">
              <a:alpha val="46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456600" y="768750"/>
            <a:ext cx="8230800" cy="3606000"/>
          </a:xfrm>
          <a:prstGeom prst="roundRect">
            <a:avLst>
              <a:gd name="adj" fmla="val 6124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62" name="Google Shape;262;p9"/>
          <p:cNvSpPr txBox="1">
            <a:spLocks noGrp="1"/>
          </p:cNvSpPr>
          <p:nvPr>
            <p:ph type="title"/>
          </p:nvPr>
        </p:nvSpPr>
        <p:spPr>
          <a:xfrm>
            <a:off x="2135550" y="16061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9"/>
          <p:cNvSpPr txBox="1">
            <a:spLocks noGrp="1"/>
          </p:cNvSpPr>
          <p:nvPr>
            <p:ph type="subTitle" idx="1"/>
          </p:nvPr>
        </p:nvSpPr>
        <p:spPr>
          <a:xfrm>
            <a:off x="2135550" y="2866188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5"/>
          <p:cNvGrpSpPr/>
          <p:nvPr/>
        </p:nvGrpSpPr>
        <p:grpSpPr>
          <a:xfrm rot="-5400000" flipH="1">
            <a:off x="-2332836" y="1282401"/>
            <a:ext cx="4839511" cy="1360296"/>
            <a:chOff x="-896086" y="3566230"/>
            <a:chExt cx="4839511" cy="1360296"/>
          </a:xfrm>
        </p:grpSpPr>
        <p:sp>
          <p:nvSpPr>
            <p:cNvPr id="405" name="Google Shape;405;p15"/>
            <p:cNvSpPr/>
            <p:nvPr/>
          </p:nvSpPr>
          <p:spPr>
            <a:xfrm>
              <a:off x="2054152" y="3971408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154117" y="3772489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3379" y="4048031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-328082" y="3566230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244884" y="4535093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765173" y="3860825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 rot="5400000">
              <a:off x="1555237" y="4017211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 rot="5400000">
              <a:off x="1769822" y="4019237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 rot="10800000">
              <a:off x="2956336" y="4056129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 rot="5400000">
              <a:off x="-569487" y="3990056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 rot="10800000">
              <a:off x="2413992" y="447636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16" name="Google Shape;416;p15"/>
          <p:cNvGrpSpPr/>
          <p:nvPr/>
        </p:nvGrpSpPr>
        <p:grpSpPr>
          <a:xfrm rot="10800000">
            <a:off x="4734223" y="-455799"/>
            <a:ext cx="4839511" cy="1512696"/>
            <a:chOff x="-102756" y="-608199"/>
            <a:chExt cx="4839511" cy="1512696"/>
          </a:xfrm>
        </p:grpSpPr>
        <p:sp>
          <p:nvSpPr>
            <p:cNvPr id="417" name="Google Shape;417;p15"/>
            <p:cNvSpPr/>
            <p:nvPr/>
          </p:nvSpPr>
          <p:spPr>
            <a:xfrm>
              <a:off x="2847481" y="-126820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947447" y="-249540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796709" y="-50197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795088" y="-50197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465247" y="-608199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1038213" y="436865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1558502" y="-237404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143929" y="-4470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 rot="5400000">
              <a:off x="2348566" y="-81018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5400000">
              <a:off x="2563152" y="-78991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 rot="10800000">
              <a:off x="3749665" y="-42099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 rot="5400000">
              <a:off x="223843" y="-108172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0800000">
              <a:off x="3207321" y="378134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 rot="10800000">
            <a:off x="734346" y="4133917"/>
            <a:ext cx="2415956" cy="1197379"/>
            <a:chOff x="5842992" y="4256800"/>
            <a:chExt cx="2415956" cy="1197379"/>
          </a:xfrm>
        </p:grpSpPr>
        <p:sp>
          <p:nvSpPr>
            <p:cNvPr id="431" name="Google Shape;431;p15"/>
            <p:cNvSpPr/>
            <p:nvPr/>
          </p:nvSpPr>
          <p:spPr>
            <a:xfrm>
              <a:off x="7055477" y="4775445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10800000">
              <a:off x="6211980" y="4455743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 rot="10800000">
              <a:off x="6616236" y="4256800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 rot="5400000">
              <a:off x="6681588" y="4448839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10800000">
              <a:off x="5842992" y="4510745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 flipH="1">
            <a:off x="6668284" y="2663361"/>
            <a:ext cx="2953471" cy="2972750"/>
            <a:chOff x="-476061" y="2663361"/>
            <a:chExt cx="2953471" cy="2972750"/>
          </a:xfrm>
        </p:grpSpPr>
        <p:sp>
          <p:nvSpPr>
            <p:cNvPr id="437" name="Google Shape;437;p15"/>
            <p:cNvSpPr/>
            <p:nvPr/>
          </p:nvSpPr>
          <p:spPr>
            <a:xfrm>
              <a:off x="154117" y="4264072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3379" y="4539614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1758" y="4539614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368068" y="4637675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244884" y="5026676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765173" y="4352408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 rot="5400000">
              <a:off x="1495763" y="4584994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5400000">
              <a:off x="1710349" y="4587020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76323" y="3678508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-380485" y="3128541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5400000">
              <a:off x="-149462" y="2948414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448" name="Google Shape;448;p15"/>
          <p:cNvSpPr/>
          <p:nvPr/>
        </p:nvSpPr>
        <p:spPr>
          <a:xfrm>
            <a:off x="8375" y="8375"/>
            <a:ext cx="9144000" cy="5143500"/>
          </a:xfrm>
          <a:prstGeom prst="rect">
            <a:avLst/>
          </a:prstGeom>
          <a:solidFill>
            <a:srgbClr val="F7F4E7">
              <a:alpha val="46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449" name="Google Shape;449;p15"/>
          <p:cNvSpPr/>
          <p:nvPr/>
        </p:nvSpPr>
        <p:spPr>
          <a:xfrm>
            <a:off x="456600" y="768750"/>
            <a:ext cx="8230800" cy="3606000"/>
          </a:xfrm>
          <a:prstGeom prst="roundRect">
            <a:avLst>
              <a:gd name="adj" fmla="val 6124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450" name="Google Shape;450;p15"/>
          <p:cNvSpPr txBox="1">
            <a:spLocks noGrp="1"/>
          </p:cNvSpPr>
          <p:nvPr>
            <p:ph type="title"/>
          </p:nvPr>
        </p:nvSpPr>
        <p:spPr>
          <a:xfrm>
            <a:off x="964425" y="2234575"/>
            <a:ext cx="72639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1" name="Google Shape;451;p15"/>
          <p:cNvSpPr txBox="1">
            <a:spLocks noGrp="1"/>
          </p:cNvSpPr>
          <p:nvPr>
            <p:ph type="title" idx="2" hasCustomPrompt="1"/>
          </p:nvPr>
        </p:nvSpPr>
        <p:spPr>
          <a:xfrm>
            <a:off x="3770325" y="131867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2062575" y="334975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32"/>
          <p:cNvGrpSpPr/>
          <p:nvPr/>
        </p:nvGrpSpPr>
        <p:grpSpPr>
          <a:xfrm rot="-5400000">
            <a:off x="8446907" y="376007"/>
            <a:ext cx="1810963" cy="1201351"/>
            <a:chOff x="1158260" y="4208762"/>
            <a:chExt cx="1810963" cy="1201351"/>
          </a:xfrm>
        </p:grpSpPr>
        <p:sp>
          <p:nvSpPr>
            <p:cNvPr id="870" name="Google Shape;870;p32"/>
            <p:cNvSpPr/>
            <p:nvPr/>
          </p:nvSpPr>
          <p:spPr>
            <a:xfrm rot="-5400000" flipH="1">
              <a:off x="1088945" y="4788116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 rot="-5400000">
              <a:off x="1484859" y="4243085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 rot="-5400000">
              <a:off x="2502827" y="4054709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 rot="10800000">
              <a:off x="2009172" y="4208762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 flipH="1">
              <a:off x="1378471" y="4304809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875" name="Google Shape;875;p32"/>
          <p:cNvGrpSpPr/>
          <p:nvPr/>
        </p:nvGrpSpPr>
        <p:grpSpPr>
          <a:xfrm>
            <a:off x="-396146" y="2861968"/>
            <a:ext cx="1154036" cy="2903289"/>
            <a:chOff x="-431499" y="2095578"/>
            <a:chExt cx="1154036" cy="2903289"/>
          </a:xfrm>
        </p:grpSpPr>
        <p:sp>
          <p:nvSpPr>
            <p:cNvPr id="876" name="Google Shape;876;p32"/>
            <p:cNvSpPr/>
            <p:nvPr/>
          </p:nvSpPr>
          <p:spPr>
            <a:xfrm rot="-5400000" flipH="1">
              <a:off x="-44524" y="3560780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 rot="-5400000" flipH="1">
              <a:off x="-213902" y="4017662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 rot="-5400000" flipH="1">
              <a:off x="-621137" y="4260576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 rot="5400000">
              <a:off x="-85040" y="3337500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 rot="5400000" flipH="1">
              <a:off x="-597512" y="2560758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 rot="10800000" flipH="1">
              <a:off x="74119" y="2758766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882" name="Google Shape;882;p32"/>
          <p:cNvSpPr/>
          <p:nvPr/>
        </p:nvSpPr>
        <p:spPr>
          <a:xfrm>
            <a:off x="8375" y="8375"/>
            <a:ext cx="9144000" cy="5143500"/>
          </a:xfrm>
          <a:prstGeom prst="rect">
            <a:avLst/>
          </a:prstGeom>
          <a:solidFill>
            <a:srgbClr val="F7F4E7">
              <a:alpha val="46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883" name="Google Shape;883;p32"/>
          <p:cNvSpPr/>
          <p:nvPr/>
        </p:nvSpPr>
        <p:spPr>
          <a:xfrm>
            <a:off x="456600" y="410900"/>
            <a:ext cx="8230800" cy="4321800"/>
          </a:xfrm>
          <a:prstGeom prst="roundRect">
            <a:avLst>
              <a:gd name="adj" fmla="val 9805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3"/>
          <p:cNvSpPr/>
          <p:nvPr/>
        </p:nvSpPr>
        <p:spPr>
          <a:xfrm>
            <a:off x="8375" y="8375"/>
            <a:ext cx="9144000" cy="5143500"/>
          </a:xfrm>
          <a:prstGeom prst="rect">
            <a:avLst/>
          </a:prstGeom>
          <a:solidFill>
            <a:srgbClr val="F7F4E7">
              <a:alpha val="46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886" name="Google Shape;886;p33"/>
          <p:cNvSpPr/>
          <p:nvPr/>
        </p:nvSpPr>
        <p:spPr>
          <a:xfrm>
            <a:off x="456600" y="768750"/>
            <a:ext cx="8230800" cy="3606000"/>
          </a:xfrm>
          <a:prstGeom prst="roundRect">
            <a:avLst>
              <a:gd name="adj" fmla="val 6124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grpSp>
        <p:nvGrpSpPr>
          <p:cNvPr id="887" name="Google Shape;887;p33"/>
          <p:cNvGrpSpPr/>
          <p:nvPr/>
        </p:nvGrpSpPr>
        <p:grpSpPr>
          <a:xfrm flipH="1">
            <a:off x="5345219" y="-587049"/>
            <a:ext cx="4839511" cy="1360296"/>
            <a:chOff x="-896086" y="3566230"/>
            <a:chExt cx="4839511" cy="1360296"/>
          </a:xfrm>
        </p:grpSpPr>
        <p:sp>
          <p:nvSpPr>
            <p:cNvPr id="888" name="Google Shape;888;p33"/>
            <p:cNvSpPr/>
            <p:nvPr/>
          </p:nvSpPr>
          <p:spPr>
            <a:xfrm>
              <a:off x="2054152" y="3971408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154117" y="3772489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3379" y="4048031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rgbClr val="9E7F5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-328082" y="3566230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244884" y="4535093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765173" y="3860825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4" name="Google Shape;894;p33"/>
            <p:cNvSpPr/>
            <p:nvPr/>
          </p:nvSpPr>
          <p:spPr>
            <a:xfrm rot="5400000">
              <a:off x="1555237" y="4017211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5" name="Google Shape;895;p33"/>
            <p:cNvSpPr/>
            <p:nvPr/>
          </p:nvSpPr>
          <p:spPr>
            <a:xfrm rot="5400000">
              <a:off x="1769822" y="4019237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6" name="Google Shape;896;p33"/>
            <p:cNvSpPr/>
            <p:nvPr/>
          </p:nvSpPr>
          <p:spPr>
            <a:xfrm rot="10800000">
              <a:off x="2956336" y="4056129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7" name="Google Shape;897;p33"/>
            <p:cNvSpPr/>
            <p:nvPr/>
          </p:nvSpPr>
          <p:spPr>
            <a:xfrm rot="5400000">
              <a:off x="-569487" y="3990056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8" name="Google Shape;898;p33"/>
            <p:cNvSpPr/>
            <p:nvPr/>
          </p:nvSpPr>
          <p:spPr>
            <a:xfrm rot="10800000">
              <a:off x="2413992" y="447636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899" name="Google Shape;899;p33"/>
          <p:cNvGrpSpPr/>
          <p:nvPr/>
        </p:nvGrpSpPr>
        <p:grpSpPr>
          <a:xfrm rot="-5400000">
            <a:off x="6615644" y="2733501"/>
            <a:ext cx="4839511" cy="1360296"/>
            <a:chOff x="-102756" y="-455799"/>
            <a:chExt cx="4839511" cy="1360296"/>
          </a:xfrm>
        </p:grpSpPr>
        <p:sp>
          <p:nvSpPr>
            <p:cNvPr id="900" name="Google Shape;900;p33"/>
            <p:cNvSpPr/>
            <p:nvPr/>
          </p:nvSpPr>
          <p:spPr>
            <a:xfrm>
              <a:off x="2847481" y="-126820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947447" y="-249540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796709" y="-50197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795088" y="-50197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465247" y="-455799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1038213" y="436865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1558502" y="-237404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143929" y="-4470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8" name="Google Shape;908;p33"/>
            <p:cNvSpPr/>
            <p:nvPr/>
          </p:nvSpPr>
          <p:spPr>
            <a:xfrm rot="5400000">
              <a:off x="2348566" y="-81018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9" name="Google Shape;909;p33"/>
            <p:cNvSpPr/>
            <p:nvPr/>
          </p:nvSpPr>
          <p:spPr>
            <a:xfrm rot="5400000">
              <a:off x="2563152" y="-78991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0" name="Google Shape;910;p33"/>
            <p:cNvSpPr/>
            <p:nvPr/>
          </p:nvSpPr>
          <p:spPr>
            <a:xfrm rot="10800000">
              <a:off x="3749665" y="-42099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 rot="5400000">
              <a:off x="223843" y="-108172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2" name="Google Shape;912;p33"/>
            <p:cNvSpPr/>
            <p:nvPr/>
          </p:nvSpPr>
          <p:spPr>
            <a:xfrm rot="10800000">
              <a:off x="3207321" y="378134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913" name="Google Shape;913;p33"/>
          <p:cNvGrpSpPr/>
          <p:nvPr/>
        </p:nvGrpSpPr>
        <p:grpSpPr>
          <a:xfrm rot="10800000" flipH="1">
            <a:off x="-377172" y="4064170"/>
            <a:ext cx="2415956" cy="1197379"/>
            <a:chOff x="5842992" y="4256800"/>
            <a:chExt cx="2415956" cy="1197379"/>
          </a:xfrm>
        </p:grpSpPr>
        <p:sp>
          <p:nvSpPr>
            <p:cNvPr id="914" name="Google Shape;914;p33"/>
            <p:cNvSpPr/>
            <p:nvPr/>
          </p:nvSpPr>
          <p:spPr>
            <a:xfrm>
              <a:off x="7055477" y="4775445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5" name="Google Shape;915;p33"/>
            <p:cNvSpPr/>
            <p:nvPr/>
          </p:nvSpPr>
          <p:spPr>
            <a:xfrm rot="10800000">
              <a:off x="6211980" y="4455743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6" name="Google Shape;916;p33"/>
            <p:cNvSpPr/>
            <p:nvPr/>
          </p:nvSpPr>
          <p:spPr>
            <a:xfrm rot="10800000">
              <a:off x="6616236" y="4256800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7" name="Google Shape;917;p33"/>
            <p:cNvSpPr/>
            <p:nvPr/>
          </p:nvSpPr>
          <p:spPr>
            <a:xfrm rot="5400000">
              <a:off x="6681588" y="4448839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8" name="Google Shape;918;p33"/>
            <p:cNvSpPr/>
            <p:nvPr/>
          </p:nvSpPr>
          <p:spPr>
            <a:xfrm rot="10800000">
              <a:off x="5842992" y="4510745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919" name="Google Shape;919;p33"/>
          <p:cNvGrpSpPr/>
          <p:nvPr/>
        </p:nvGrpSpPr>
        <p:grpSpPr>
          <a:xfrm rot="5400000">
            <a:off x="-421036" y="-391364"/>
            <a:ext cx="2953471" cy="2972750"/>
            <a:chOff x="-476061" y="2663361"/>
            <a:chExt cx="2953471" cy="2972750"/>
          </a:xfrm>
        </p:grpSpPr>
        <p:sp>
          <p:nvSpPr>
            <p:cNvPr id="920" name="Google Shape;920;p33"/>
            <p:cNvSpPr/>
            <p:nvPr/>
          </p:nvSpPr>
          <p:spPr>
            <a:xfrm>
              <a:off x="154117" y="4264072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3379" y="4539614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1758" y="4539614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368068" y="4637675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244884" y="5026676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765173" y="4352408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6" name="Google Shape;926;p33"/>
            <p:cNvSpPr/>
            <p:nvPr/>
          </p:nvSpPr>
          <p:spPr>
            <a:xfrm rot="5400000">
              <a:off x="1495763" y="4584994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7" name="Google Shape;927;p33"/>
            <p:cNvSpPr/>
            <p:nvPr/>
          </p:nvSpPr>
          <p:spPr>
            <a:xfrm rot="5400000">
              <a:off x="1710349" y="4587020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76323" y="3678508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9" name="Google Shape;929;p33"/>
            <p:cNvSpPr/>
            <p:nvPr/>
          </p:nvSpPr>
          <p:spPr>
            <a:xfrm rot="-5400000">
              <a:off x="-380485" y="3128541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30" name="Google Shape;930;p33"/>
            <p:cNvSpPr/>
            <p:nvPr/>
          </p:nvSpPr>
          <p:spPr>
            <a:xfrm rot="5400000">
              <a:off x="-149462" y="2948414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931" name="Google Shape;931;p33"/>
          <p:cNvSpPr/>
          <p:nvPr/>
        </p:nvSpPr>
        <p:spPr>
          <a:xfrm rot="10800000">
            <a:off x="1678711" y="4886600"/>
            <a:ext cx="987090" cy="256903"/>
          </a:xfrm>
          <a:custGeom>
            <a:avLst/>
            <a:gdLst/>
            <a:ahLst/>
            <a:cxnLst/>
            <a:rect l="l" t="t" r="r" b="b"/>
            <a:pathLst>
              <a:path w="512" h="133" extrusionOk="0">
                <a:moveTo>
                  <a:pt x="150" y="133"/>
                </a:moveTo>
                <a:cubicBezTo>
                  <a:pt x="446" y="133"/>
                  <a:pt x="446" y="133"/>
                  <a:pt x="446" y="133"/>
                </a:cubicBezTo>
                <a:cubicBezTo>
                  <a:pt x="483" y="133"/>
                  <a:pt x="512" y="103"/>
                  <a:pt x="512" y="67"/>
                </a:cubicBezTo>
                <a:cubicBezTo>
                  <a:pt x="512" y="67"/>
                  <a:pt x="512" y="67"/>
                  <a:pt x="512" y="67"/>
                </a:cubicBezTo>
                <a:cubicBezTo>
                  <a:pt x="512" y="30"/>
                  <a:pt x="483" y="0"/>
                  <a:pt x="44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02"/>
                  <a:pt x="29" y="131"/>
                  <a:pt x="64" y="133"/>
                </a:cubicBezTo>
                <a:cubicBezTo>
                  <a:pt x="66" y="133"/>
                  <a:pt x="66" y="133"/>
                  <a:pt x="66" y="133"/>
                </a:cubicBezTo>
              </a:path>
            </a:pathLst>
          </a:custGeom>
          <a:noFill/>
          <a:ln w="142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4A3C72-B9FE-4EA0-A69C-B85594706B58}" type="datetimeFigureOut">
              <a:rPr lang="vi-VN"/>
              <a:t>28/03/2025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6EDC7-BD80-42C8-82C6-5BDA230D1FEE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4026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FE459-16B5-4093-BBC8-79172A935D9C}" type="datetimeFigureOut">
              <a:rPr lang="vi-VN"/>
              <a:t>28/03/2025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E633-2CAD-4282-8D66-AFA54F85D623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3777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8" r:id="rId4"/>
    <p:sldLayoutId id="2147483661" r:id="rId5"/>
    <p:sldLayoutId id="2147483678" r:id="rId6"/>
    <p:sldLayoutId id="2147483679" r:id="rId7"/>
    <p:sldLayoutId id="2147483683" r:id="rId8"/>
    <p:sldLayoutId id="214748368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58;p45"/>
          <p:cNvSpPr txBox="1">
            <a:spLocks/>
          </p:cNvSpPr>
          <p:nvPr/>
        </p:nvSpPr>
        <p:spPr>
          <a:xfrm>
            <a:off x="462394" y="1177137"/>
            <a:ext cx="8219209" cy="19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4000"/>
              <a:t>NHIỆT LIỆT CHÀO MỪNG </a:t>
            </a:r>
            <a:br>
              <a:rPr lang="en-US" sz="4000"/>
            </a:br>
            <a:r>
              <a:rPr lang="en-US" sz="4000"/>
              <a:t>CÁC EM ĐẾN VỚI BÀI HỌC MỚI!</a:t>
            </a:r>
            <a:endParaRPr lang="en-US" sz="4000">
              <a:solidFill>
                <a:schemeClr val="accent1"/>
              </a:solidFill>
            </a:endParaRPr>
          </a:p>
        </p:txBody>
      </p:sp>
      <p:sp>
        <p:nvSpPr>
          <p:cNvPr id="3" name="Google Shape;456;p45"/>
          <p:cNvSpPr/>
          <p:nvPr/>
        </p:nvSpPr>
        <p:spPr>
          <a:xfrm>
            <a:off x="3053742" y="3312761"/>
            <a:ext cx="3036511" cy="475989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28575"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6"/>
                </a:solidFill>
              </a:rPr>
              <a:t>Tin học 8 – Cánh diều</a:t>
            </a:r>
            <a:endParaRPr sz="2000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9498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1209" y="389176"/>
            <a:ext cx="8521582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Scratch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Scratch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1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93481" y="2292932"/>
            <a:ext cx="2187815" cy="1641400"/>
          </a:xfrm>
          <a:prstGeom prst="rect">
            <a:avLst/>
          </a:prstGeom>
          <a:ln/>
        </p:spPr>
      </p:pic>
      <p:pic>
        <p:nvPicPr>
          <p:cNvPr id="12" name="image229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50436" y="1897415"/>
            <a:ext cx="1952282" cy="2036917"/>
          </a:xfrm>
          <a:prstGeom prst="rect">
            <a:avLst/>
          </a:prstGeom>
          <a:ln/>
        </p:spPr>
      </p:pic>
      <p:sp>
        <p:nvSpPr>
          <p:cNvPr id="11" name="Rounded Rectangular Callout 10"/>
          <p:cNvSpPr/>
          <p:nvPr/>
        </p:nvSpPr>
        <p:spPr>
          <a:xfrm>
            <a:off x="792078" y="4194413"/>
            <a:ext cx="2736173" cy="422055"/>
          </a:xfrm>
          <a:prstGeom prst="wedgeRoundRectCallout">
            <a:avLst>
              <a:gd name="adj1" fmla="val 938"/>
              <a:gd name="adj2" fmla="val -121968"/>
              <a:gd name="adj3" fmla="val 16667"/>
            </a:avLst>
          </a:prstGeom>
          <a:solidFill>
            <a:schemeClr val="accent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00B0F0"/>
                </a:solidFill>
                <a:latin typeface="Arial (Body)"/>
              </a:rPr>
              <a:t>Khối</a:t>
            </a:r>
            <a:r>
              <a:rPr lang="en-US" sz="1600" dirty="0">
                <a:solidFill>
                  <a:srgbClr val="00B0F0"/>
                </a:solidFill>
                <a:latin typeface="Arial (Body)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Arial (Body)"/>
              </a:rPr>
              <a:t>lệnh</a:t>
            </a:r>
            <a:r>
              <a:rPr lang="en-US" sz="1600" dirty="0">
                <a:solidFill>
                  <a:srgbClr val="00B0F0"/>
                </a:solidFill>
                <a:latin typeface="Arial (Body)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Arial (Body)"/>
              </a:rPr>
              <a:t>rẽ</a:t>
            </a:r>
            <a:r>
              <a:rPr lang="en-US" sz="1600" dirty="0">
                <a:solidFill>
                  <a:srgbClr val="00B0F0"/>
                </a:solidFill>
                <a:latin typeface="Arial (Body)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Arial (Body)"/>
              </a:rPr>
              <a:t>nhánh</a:t>
            </a:r>
            <a:r>
              <a:rPr lang="en-US" sz="1600" dirty="0">
                <a:solidFill>
                  <a:srgbClr val="00B0F0"/>
                </a:solidFill>
                <a:latin typeface="Arial (Body)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Arial (Body)"/>
              </a:rPr>
              <a:t>khuyết</a:t>
            </a:r>
            <a:endParaRPr lang="en-US" sz="1600" dirty="0">
              <a:solidFill>
                <a:srgbClr val="00B0F0"/>
              </a:solidFill>
              <a:latin typeface="Arial (Body)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952183" y="4115030"/>
            <a:ext cx="2659216" cy="393492"/>
          </a:xfrm>
          <a:prstGeom prst="wedgeRoundRectCallout">
            <a:avLst>
              <a:gd name="adj1" fmla="val -38567"/>
              <a:gd name="adj2" fmla="val -118108"/>
              <a:gd name="adj3" fmla="val 16667"/>
            </a:avLst>
          </a:prstGeom>
          <a:solidFill>
            <a:schemeClr val="accent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00B0F0"/>
                </a:solidFill>
                <a:latin typeface="Arial (Body)"/>
              </a:rPr>
              <a:t>Khối</a:t>
            </a:r>
            <a:r>
              <a:rPr lang="en-US" sz="1600" dirty="0">
                <a:solidFill>
                  <a:srgbClr val="00B0F0"/>
                </a:solidFill>
                <a:latin typeface="Arial (Body)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Arial (Body)"/>
              </a:rPr>
              <a:t>lệnh</a:t>
            </a:r>
            <a:r>
              <a:rPr lang="en-US" sz="1600" dirty="0">
                <a:solidFill>
                  <a:srgbClr val="00B0F0"/>
                </a:solidFill>
                <a:latin typeface="Arial (Body)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Arial (Body)"/>
              </a:rPr>
              <a:t>rẽ</a:t>
            </a:r>
            <a:r>
              <a:rPr lang="en-US" sz="1600" dirty="0">
                <a:solidFill>
                  <a:srgbClr val="00B0F0"/>
                </a:solidFill>
                <a:latin typeface="Arial (Body)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Arial (Body)"/>
              </a:rPr>
              <a:t>nhánh</a:t>
            </a:r>
            <a:r>
              <a:rPr lang="en-US" sz="1600" dirty="0">
                <a:solidFill>
                  <a:srgbClr val="00B0F0"/>
                </a:solidFill>
                <a:latin typeface="Arial (Body)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Arial (Body)"/>
              </a:rPr>
              <a:t>đầy</a:t>
            </a:r>
            <a:r>
              <a:rPr lang="en-US" sz="1600" dirty="0">
                <a:solidFill>
                  <a:srgbClr val="00B0F0"/>
                </a:solidFill>
                <a:latin typeface="Arial (Body)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Arial (Body)"/>
              </a:rPr>
              <a:t>đủ</a:t>
            </a:r>
            <a:endParaRPr lang="en-US" sz="1600" dirty="0">
              <a:solidFill>
                <a:srgbClr val="00B0F0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407530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1209" y="682832"/>
            <a:ext cx="8521582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Điều kiện rẽ nhánh luôn là một biểu thức logic.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70928" r="40659" b="1369"/>
          <a:stretch/>
        </p:blipFill>
        <p:spPr>
          <a:xfrm>
            <a:off x="5089304" y="1365446"/>
            <a:ext cx="3819664" cy="22268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38154" r="23463" b="30523"/>
          <a:stretch/>
        </p:blipFill>
        <p:spPr>
          <a:xfrm>
            <a:off x="353084" y="1347965"/>
            <a:ext cx="4567212" cy="2309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43" y="3375608"/>
            <a:ext cx="3064608" cy="18150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2FA4D8-F736-4E6D-BD8E-87CF6B8D3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09" y="102864"/>
            <a:ext cx="9011151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3429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sz="2400" b="1" dirty="0"/>
              <a:t>1. </a:t>
            </a:r>
            <a:r>
              <a:rPr sz="2400" b="1" dirty="0" err="1"/>
              <a:t>Thể</a:t>
            </a:r>
            <a:r>
              <a:rPr sz="2400" b="1" dirty="0"/>
              <a:t> </a:t>
            </a:r>
            <a:r>
              <a:rPr sz="2400" b="1" dirty="0" err="1"/>
              <a:t>hiện</a:t>
            </a:r>
            <a:r>
              <a:rPr sz="2400" b="1" dirty="0"/>
              <a:t> </a:t>
            </a:r>
            <a:r>
              <a:rPr sz="2400" b="1" dirty="0" err="1"/>
              <a:t>cấu</a:t>
            </a:r>
            <a:r>
              <a:rPr sz="2400" b="1" dirty="0"/>
              <a:t> </a:t>
            </a:r>
            <a:r>
              <a:rPr sz="2400" b="1" dirty="0" err="1"/>
              <a:t>trúc</a:t>
            </a:r>
            <a:r>
              <a:rPr sz="2400" b="1" dirty="0"/>
              <a:t> </a:t>
            </a:r>
            <a:r>
              <a:rPr sz="2400" b="1" dirty="0" err="1"/>
              <a:t>rẽ</a:t>
            </a:r>
            <a:r>
              <a:rPr sz="2400" b="1" dirty="0"/>
              <a:t> </a:t>
            </a:r>
            <a:r>
              <a:rPr sz="2400" b="1" dirty="0" err="1"/>
              <a:t>nhánh</a:t>
            </a:r>
            <a:r>
              <a:rPr sz="2400" b="1" dirty="0"/>
              <a:t> </a:t>
            </a:r>
            <a:r>
              <a:rPr sz="2400" b="1" dirty="0" err="1"/>
              <a:t>trong</a:t>
            </a:r>
            <a:r>
              <a:rPr sz="2400" b="1" dirty="0"/>
              <a:t> scratch</a:t>
            </a:r>
          </a:p>
        </p:txBody>
      </p:sp>
    </p:spTree>
    <p:extLst>
      <p:ext uri="{BB962C8B-B14F-4D97-AF65-F5344CB8AC3E}">
        <p14:creationId xmlns:p14="http://schemas.microsoft.com/office/powerpoint/2010/main" val="3177652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05766" y="951703"/>
            <a:ext cx="4470399" cy="2925076"/>
            <a:chOff x="3791500" y="2588904"/>
            <a:chExt cx="4470399" cy="2925076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3791500" y="2588904"/>
              <a:ext cx="4470399" cy="2520123"/>
            </a:xfrm>
            <a:prstGeom prst="wedgeRoundRectCallout">
              <a:avLst>
                <a:gd name="adj1" fmla="val -45483"/>
                <a:gd name="adj2" fmla="val 61685"/>
                <a:gd name="adj3" fmla="val 16667"/>
              </a:avLst>
            </a:prstGeom>
            <a:solidFill>
              <a:schemeClr val="accent6"/>
            </a:solidFill>
            <a:ln w="28575">
              <a:solidFill>
                <a:srgbClr val="D58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solidFill>
                    <a:srgbClr val="0070C0"/>
                  </a:solidFill>
                  <a:latin typeface="Arial (Body)"/>
                </a:rPr>
                <a:t>Ở lớp 6, em đã biết một mẫu mô tả cấu trúc rẽ nhánh đầy đủ như ở </a:t>
              </a:r>
              <a:r>
                <a:rPr lang="vi-VN" sz="2000" i="1" dirty="0">
                  <a:solidFill>
                    <a:srgbClr val="0070C0"/>
                  </a:solidFill>
                  <a:latin typeface="Arial (Body)"/>
                </a:rPr>
                <a:t>Hình 3a</a:t>
              </a:r>
              <a:r>
                <a:rPr lang="vi-VN" sz="2000" dirty="0">
                  <a:solidFill>
                    <a:srgbClr val="0070C0"/>
                  </a:solidFill>
                  <a:latin typeface="Arial (Body)"/>
                </a:rPr>
                <a:t>. Em hãy thể hiện mô tả cấu trúc rẽ nhánh ở </a:t>
              </a:r>
              <a:r>
                <a:rPr lang="vi-VN" sz="2000" i="1" dirty="0">
                  <a:solidFill>
                    <a:srgbClr val="0070C0"/>
                  </a:solidFill>
                  <a:latin typeface="Arial (Body)"/>
                </a:rPr>
                <a:t>Hình 3b </a:t>
              </a:r>
              <a:r>
                <a:rPr lang="vi-VN" sz="2000" dirty="0">
                  <a:solidFill>
                    <a:srgbClr val="0070C0"/>
                  </a:solidFill>
                  <a:latin typeface="Arial (Body)"/>
                </a:rPr>
                <a:t>bằng một khối lệnh trong Scratch.</a:t>
              </a:r>
            </a:p>
          </p:txBody>
        </p:sp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898329">
              <a:off x="7353339" y="4624121"/>
              <a:ext cx="628091" cy="88985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75356" y="231480"/>
            <a:ext cx="2956693" cy="553998"/>
            <a:chOff x="510407" y="-414200"/>
            <a:chExt cx="2956693" cy="553998"/>
          </a:xfrm>
        </p:grpSpPr>
        <p:sp>
          <p:nvSpPr>
            <p:cNvPr id="11" name="TextBox 10"/>
            <p:cNvSpPr txBox="1"/>
            <p:nvPr/>
          </p:nvSpPr>
          <p:spPr>
            <a:xfrm>
              <a:off x="781829" y="-414200"/>
              <a:ext cx="2685271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vi-VN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07" y="-247975"/>
              <a:ext cx="271422" cy="27415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42237" r="57813" b="2952"/>
          <a:stretch/>
        </p:blipFill>
        <p:spPr>
          <a:xfrm>
            <a:off x="5468736" y="339936"/>
            <a:ext cx="3299908" cy="21265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5" t="42571" r="9532" b="2618"/>
          <a:stretch/>
        </p:blipFill>
        <p:spPr>
          <a:xfrm>
            <a:off x="5468736" y="2677018"/>
            <a:ext cx="3269498" cy="194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7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8057" y="687207"/>
            <a:ext cx="7927886" cy="496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3a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93.</a:t>
            </a:r>
            <a:endParaRPr lang="vi-VN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5356" y="231480"/>
            <a:ext cx="2956693" cy="553998"/>
            <a:chOff x="510407" y="-414200"/>
            <a:chExt cx="2956693" cy="553998"/>
          </a:xfrm>
        </p:grpSpPr>
        <p:sp>
          <p:nvSpPr>
            <p:cNvPr id="11" name="TextBox 10"/>
            <p:cNvSpPr txBox="1"/>
            <p:nvPr/>
          </p:nvSpPr>
          <p:spPr>
            <a:xfrm>
              <a:off x="781829" y="-414200"/>
              <a:ext cx="2685271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 đôi</a:t>
              </a:r>
              <a:endParaRPr lang="vi-VN" sz="2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07" y="-247975"/>
              <a:ext cx="271422" cy="27415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511067" y="1557797"/>
            <a:ext cx="5542844" cy="2862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vi-V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cầu 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hạy thử đoạn chương trình với các bộ dữ liệu (a, b, c) thể hiện các trường hợp khác nhau: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đúng là số lớn nhất.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không là số lớn nhất.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bằng một số nữa và số thứ ba nhỏ hơn 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5"/>
          <a:stretch/>
        </p:blipFill>
        <p:spPr>
          <a:xfrm>
            <a:off x="6228113" y="1557797"/>
            <a:ext cx="2307830" cy="30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74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66950"/>
            <a:ext cx="8824686" cy="4478845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8057" y="687207"/>
            <a:ext cx="7927886" cy="496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3a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93.</a:t>
            </a:r>
            <a:endParaRPr lang="vi-VN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5356" y="231480"/>
            <a:ext cx="2956693" cy="496996"/>
            <a:chOff x="510407" y="-414200"/>
            <a:chExt cx="2956693" cy="496996"/>
          </a:xfrm>
        </p:grpSpPr>
        <p:sp>
          <p:nvSpPr>
            <p:cNvPr id="11" name="TextBox 10"/>
            <p:cNvSpPr txBox="1"/>
            <p:nvPr/>
          </p:nvSpPr>
          <p:spPr>
            <a:xfrm>
              <a:off x="781829" y="-414200"/>
              <a:ext cx="2685271" cy="49699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vi-VN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07" y="-247975"/>
              <a:ext cx="271422" cy="27415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5"/>
          <a:stretch/>
        </p:blipFill>
        <p:spPr>
          <a:xfrm>
            <a:off x="6228113" y="1557797"/>
            <a:ext cx="2307830" cy="307608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45877" y="1343043"/>
            <a:ext cx="5542844" cy="2862322"/>
            <a:chOff x="511067" y="1771559"/>
            <a:chExt cx="5542844" cy="2862322"/>
          </a:xfrm>
        </p:grpSpPr>
        <p:sp>
          <p:nvSpPr>
            <p:cNvPr id="16" name="TextBox 15"/>
            <p:cNvSpPr txBox="1"/>
            <p:nvPr/>
          </p:nvSpPr>
          <p:spPr>
            <a:xfrm>
              <a:off x="511067" y="1771559"/>
              <a:ext cx="5542844" cy="2862322"/>
            </a:xfrm>
            <a:prstGeom prst="rect">
              <a:avLst/>
            </a:prstGeom>
            <a:solidFill>
              <a:srgbClr val="E1E1FF">
                <a:alpha val="87843"/>
              </a:srgbClr>
            </a:solidFill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vi-VN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 lệnh rẽ nhánh được Hoạt động yêu cầu tạo ra có thể như hình dưới đây:</a:t>
              </a:r>
              <a:endPara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image237.png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68948" y="2789959"/>
              <a:ext cx="4027081" cy="1696858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2988658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8057" y="687207"/>
            <a:ext cx="7927886" cy="496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3a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93.</a:t>
            </a:r>
            <a:endParaRPr lang="vi-VN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5356" y="231480"/>
            <a:ext cx="2956693" cy="496996"/>
            <a:chOff x="510407" y="-414200"/>
            <a:chExt cx="2956693" cy="496996"/>
          </a:xfrm>
        </p:grpSpPr>
        <p:sp>
          <p:nvSpPr>
            <p:cNvPr id="11" name="TextBox 10"/>
            <p:cNvSpPr txBox="1"/>
            <p:nvPr/>
          </p:nvSpPr>
          <p:spPr>
            <a:xfrm>
              <a:off x="781829" y="-414200"/>
              <a:ext cx="2685271" cy="49699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vi-VN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07" y="-247975"/>
              <a:ext cx="271422" cy="27415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5"/>
          <a:stretch/>
        </p:blipFill>
        <p:spPr>
          <a:xfrm>
            <a:off x="6228113" y="1557797"/>
            <a:ext cx="2307830" cy="3076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2725" y="1456663"/>
            <a:ext cx="5542844" cy="2862322"/>
          </a:xfrm>
          <a:prstGeom prst="rect">
            <a:avLst/>
          </a:prstGeom>
          <a:solidFill>
            <a:srgbClr val="B8EABA"/>
          </a:solidFill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hỉnh sửa, rèn luyện việc sử dụng lệnh </a:t>
            </a:r>
            <a:r>
              <a:rPr lang="vi-V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80C00-D218-489A-A705-CF15B2D56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43" y="1944753"/>
            <a:ext cx="4714407" cy="230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7048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206" y="26695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8057" y="687207"/>
            <a:ext cx="7927886" cy="496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3a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93.</a:t>
            </a:r>
            <a:endParaRPr lang="vi-VN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5356" y="231480"/>
            <a:ext cx="2956693" cy="553998"/>
            <a:chOff x="510407" y="-414200"/>
            <a:chExt cx="2956693" cy="553998"/>
          </a:xfrm>
        </p:grpSpPr>
        <p:sp>
          <p:nvSpPr>
            <p:cNvPr id="11" name="TextBox 10"/>
            <p:cNvSpPr txBox="1"/>
            <p:nvPr/>
          </p:nvSpPr>
          <p:spPr>
            <a:xfrm>
              <a:off x="781829" y="-414200"/>
              <a:ext cx="2685271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vi-VN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07" y="-247975"/>
              <a:ext cx="271422" cy="27415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45599" y="1038470"/>
            <a:ext cx="2438408" cy="999148"/>
            <a:chOff x="345599" y="1038470"/>
            <a:chExt cx="2438408" cy="999148"/>
          </a:xfrm>
        </p:grpSpPr>
        <p:sp>
          <p:nvSpPr>
            <p:cNvPr id="12" name="TextBox 11"/>
            <p:cNvSpPr txBox="1"/>
            <p:nvPr/>
          </p:nvSpPr>
          <p:spPr>
            <a:xfrm>
              <a:off x="1223667" y="1279999"/>
              <a:ext cx="1560340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rgbClr val="327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2000" b="1" dirty="0">
                  <a:solidFill>
                    <a:srgbClr val="327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000" b="1" dirty="0" err="1">
                  <a:solidFill>
                    <a:srgbClr val="327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000" b="1" dirty="0">
                  <a:solidFill>
                    <a:srgbClr val="327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2000" b="1" i="1" dirty="0">
                <a:solidFill>
                  <a:srgbClr val="32797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2" descr="Chỉ Ngón Tay Ngón Tay Đưa Ra Lựa Chọn Bàn Tay Chỉ Ra Hướng Đi Vector Biểu  Tượng Ngón Tay Trỏ Hình minh họa Sẵn có - Tải xuống Hình ảnh Ngay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599" y="1038470"/>
              <a:ext cx="999148" cy="999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894" y="3692763"/>
            <a:ext cx="1459030" cy="1041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C9612C-2B1B-4269-B55C-48E36DECA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550" y="1241205"/>
            <a:ext cx="3965213" cy="35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7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48"/>
          <p:cNvSpPr txBox="1">
            <a:spLocks noGrp="1"/>
          </p:cNvSpPr>
          <p:nvPr>
            <p:ph type="title"/>
          </p:nvPr>
        </p:nvSpPr>
        <p:spPr>
          <a:xfrm>
            <a:off x="964425" y="2196475"/>
            <a:ext cx="7263900" cy="10801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hành</a:t>
            </a:r>
            <a:endParaRPr lang="en-US" sz="4000" dirty="0"/>
          </a:p>
        </p:txBody>
      </p:sp>
      <p:sp>
        <p:nvSpPr>
          <p:cNvPr id="1219" name="Google Shape;1219;p48"/>
          <p:cNvSpPr txBox="1">
            <a:spLocks noGrp="1"/>
          </p:cNvSpPr>
          <p:nvPr>
            <p:ph type="title" idx="2"/>
          </p:nvPr>
        </p:nvSpPr>
        <p:spPr>
          <a:xfrm>
            <a:off x="3770325" y="1458375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chemeClr val="tx1"/>
                </a:solidFill>
              </a:rPr>
              <a:t>2</a:t>
            </a:r>
            <a:endParaRPr sz="5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0752" y="860307"/>
            <a:ext cx="779084" cy="697546"/>
            <a:chOff x="520752" y="860307"/>
            <a:chExt cx="779084" cy="6975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63" r="58485"/>
            <a:stretch/>
          </p:blipFill>
          <p:spPr>
            <a:xfrm rot="20634755">
              <a:off x="520752" y="860307"/>
              <a:ext cx="779084" cy="69754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329691">
              <a:off x="807058" y="951438"/>
              <a:ext cx="204529" cy="19842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220990" y="3341263"/>
            <a:ext cx="1511847" cy="982028"/>
            <a:chOff x="7220990" y="3341263"/>
            <a:chExt cx="1511847" cy="9820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77" t="52963"/>
            <a:stretch/>
          </p:blipFill>
          <p:spPr>
            <a:xfrm>
              <a:off x="7220990" y="3341263"/>
              <a:ext cx="1511847" cy="9820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277879">
              <a:off x="7255170" y="3666430"/>
              <a:ext cx="439749" cy="26783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534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19038" y="328684"/>
            <a:ext cx="2642061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vi-VN" sz="20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8" descr="https://lh4.googleusercontent.com/1VooAJIDcuYCicFl-1sVRD4HoB7S0Ydp3zK_b5JEnvf5OpHK7KlZxKekwPt_MLRNjhhHM9EauQreG70u91bKCcbADJZeYmNyAfvd7Fpglc2cl0j7fN-2SbUeMiZH5-1-JjhUawEzwJAsMO6NF_5z3A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68" y="457681"/>
            <a:ext cx="385971" cy="2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93" y="1735545"/>
            <a:ext cx="2963268" cy="22147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9038" y="1131258"/>
            <a:ext cx="5021865" cy="3389183"/>
            <a:chOff x="459038" y="1131258"/>
            <a:chExt cx="5021865" cy="3389183"/>
          </a:xfrm>
        </p:grpSpPr>
        <p:sp>
          <p:nvSpPr>
            <p:cNvPr id="20" name="Google Shape;541;p59"/>
            <p:cNvSpPr/>
            <p:nvPr/>
          </p:nvSpPr>
          <p:spPr>
            <a:xfrm rot="21382982">
              <a:off x="852756" y="1389599"/>
              <a:ext cx="4628147" cy="3130842"/>
            </a:xfrm>
            <a:prstGeom prst="roundRect">
              <a:avLst>
                <a:gd name="adj" fmla="val 18515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2;p59"/>
            <p:cNvSpPr/>
            <p:nvPr/>
          </p:nvSpPr>
          <p:spPr>
            <a:xfrm rot="21366453">
              <a:off x="459038" y="1131258"/>
              <a:ext cx="4899212" cy="3236768"/>
            </a:xfrm>
            <a:prstGeom prst="roundRect">
              <a:avLst>
                <a:gd name="adj" fmla="val 19225"/>
              </a:avLst>
            </a:prstGeom>
            <a:solidFill>
              <a:srgbClr val="FFF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0057" y="1397134"/>
              <a:ext cx="4447875" cy="286232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Các bạn Hoa, Ngọc, Tuấn cùng tạo chương trình “</a:t>
              </a:r>
              <a:r>
                <a:rPr lang="vi-V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Trò chơi mê cung</a:t>
              </a:r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”.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m</a:t>
              </a:r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ô tả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SGK tr. 93, 94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ạo đoạn chương trình giúp bạn Tuấn.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144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9598" y="249215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66645" y="691295"/>
            <a:ext cx="2296933" cy="3548479"/>
          </a:xfrm>
          <a:prstGeom prst="roundRect">
            <a:avLst>
              <a:gd name="adj" fmla="val 9841"/>
            </a:avLst>
          </a:prstGeom>
          <a:solidFill>
            <a:srgbClr val="FFFFAF"/>
          </a:solidFill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Đoạn chương trình của Ngọc đã thực hiện việc đưa ra câu hỏi cho người chơi (yêu cầu tính tổng hai số máy ngẫu nhiên) và nhận câu trả lời.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3C9B0"/>
              </a:clrFrom>
              <a:clrTo>
                <a:srgbClr val="F3C9B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49" b="48108" l="67703" r="93919">
                        <a14:foregroundMark x1="74054" y1="37838" x2="79324" y2="34054"/>
                        <a14:foregroundMark x1="75405" y1="45135" x2="86081" y2="38649"/>
                        <a14:foregroundMark x1="86892" y1="37432" x2="90000" y2="33378"/>
                        <a14:foregroundMark x1="90676" y1="33649" x2="91892" y2="32297"/>
                        <a14:foregroundMark x1="91622" y1="31757" x2="90541" y2="30000"/>
                        <a14:foregroundMark x1="89730" y1="30135" x2="87432" y2="30676"/>
                        <a14:foregroundMark x1="85811" y1="30135" x2="81216" y2="31892"/>
                        <a14:foregroundMark x1="81351" y1="32027" x2="79459" y2="33514"/>
                        <a14:foregroundMark x1="73243" y1="38919" x2="70405" y2="41351"/>
                        <a14:foregroundMark x1="69865" y1="41757" x2="69054" y2="44459"/>
                        <a14:foregroundMark x1="69324" y1="45405" x2="70135" y2="45946"/>
                        <a14:foregroundMark x1="71892" y1="46892" x2="73649" y2="46892"/>
                        <a14:foregroundMark x1="74189" y1="46622" x2="80270" y2="42703"/>
                        <a14:foregroundMark x1="70811" y1="46622" x2="71892" y2="47027"/>
                        <a14:foregroundMark x1="71216" y1="46892" x2="69595" y2="45946"/>
                        <a14:foregroundMark x1="73784" y1="42568" x2="70270" y2="44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4" t="27844" r="6049" b="50675"/>
          <a:stretch/>
        </p:blipFill>
        <p:spPr>
          <a:xfrm rot="1436703" flipH="1">
            <a:off x="-581048" y="1523120"/>
            <a:ext cx="1544806" cy="12107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3C9B0"/>
              </a:clrFrom>
              <a:clrTo>
                <a:srgbClr val="F3C9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0" b="71416"/>
          <a:stretch/>
        </p:blipFill>
        <p:spPr>
          <a:xfrm>
            <a:off x="8181327" y="4132886"/>
            <a:ext cx="1211578" cy="11032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19038" y="291209"/>
            <a:ext cx="2642061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vi-VN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8" descr="https://lh4.googleusercontent.com/1VooAJIDcuYCicFl-1sVRD4HoB7S0Ydp3zK_b5JEnvf5OpHK7KlZxKekwPt_MLRNjhhHM9EauQreG70u91bKCcbADJZeYmNyAfvd7Fpglc2cl0j7fN-2SbUeMiZH5-1-JjhUawEzwJAsMO6NF_5z3A=s20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68" y="427701"/>
            <a:ext cx="385971" cy="2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5B6A34-1FDF-4F54-9D47-53F117721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585" y="753685"/>
            <a:ext cx="3574839" cy="3782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DBE2C4-4A27-477C-BFC9-23079F446B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1923" y="870342"/>
            <a:ext cx="2922420" cy="3026744"/>
          </a:xfrm>
          <a:prstGeom prst="rect">
            <a:avLst/>
          </a:prstGeom>
        </p:spPr>
      </p:pic>
      <p:sp>
        <p:nvSpPr>
          <p:cNvPr id="11" name="Google Shape;1219;p48">
            <a:extLst>
              <a:ext uri="{FF2B5EF4-FFF2-40B4-BE49-F238E27FC236}">
                <a16:creationId xmlns:a16="http://schemas.microsoft.com/office/drawing/2014/main" id="{4BE0206D-A827-4F4C-94AC-94175B1EDDF2}"/>
              </a:ext>
            </a:extLst>
          </p:cNvPr>
          <p:cNvSpPr txBox="1">
            <a:spLocks/>
          </p:cNvSpPr>
          <p:nvPr/>
        </p:nvSpPr>
        <p:spPr>
          <a:xfrm>
            <a:off x="6626370" y="3920766"/>
            <a:ext cx="2050985" cy="5539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81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Google Shape;458;p45"/>
          <p:cNvSpPr txBox="1">
            <a:spLocks/>
          </p:cNvSpPr>
          <p:nvPr/>
        </p:nvSpPr>
        <p:spPr>
          <a:xfrm>
            <a:off x="0" y="420913"/>
            <a:ext cx="9144000" cy="59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600" dirty="0">
                <a:solidFill>
                  <a:srgbClr val="0070C0"/>
                </a:solidFill>
              </a:rPr>
              <a:t>KHỞI ĐỘNG</a:t>
            </a:r>
          </a:p>
        </p:txBody>
      </p:sp>
      <p:sp>
        <p:nvSpPr>
          <p:cNvPr id="4" name="TextBox 9"/>
          <p:cNvSpPr txBox="1"/>
          <p:nvPr/>
        </p:nvSpPr>
        <p:spPr>
          <a:xfrm>
            <a:off x="854069" y="1804494"/>
            <a:ext cx="3949700" cy="19389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mô tả thuật toán giải phương trình bậc nhất ax + b = 0 (bằng liệt kê các bước hoặc bằng sơ đồ khối).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23" y="1279702"/>
            <a:ext cx="944391" cy="512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098" y="1683389"/>
            <a:ext cx="2930989" cy="246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73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3C9B0"/>
              </a:clrFrom>
              <a:clrTo>
                <a:srgbClr val="F3C9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5" r="69662"/>
          <a:stretch/>
        </p:blipFill>
        <p:spPr>
          <a:xfrm>
            <a:off x="7881689" y="387606"/>
            <a:ext cx="951162" cy="833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3C9B0"/>
              </a:clrFrom>
              <a:clrTo>
                <a:srgbClr val="F3C9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0" b="71416"/>
          <a:stretch/>
        </p:blipFill>
        <p:spPr>
          <a:xfrm>
            <a:off x="7881689" y="3997360"/>
            <a:ext cx="1211578" cy="11032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19038" y="328684"/>
            <a:ext cx="2642061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vi-VN" sz="20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8" descr="https://lh4.googleusercontent.com/1VooAJIDcuYCicFl-1sVRD4HoB7S0Ydp3zK_b5JEnvf5OpHK7KlZxKekwPt_MLRNjhhHM9EauQreG70u91bKCcbADJZeYmNyAfvd7Fpglc2cl0j7fN-2SbUeMiZH5-1-JjhUawEzwJAsMO6NF_5z3A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68" y="457681"/>
            <a:ext cx="385971" cy="2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3C9B0"/>
              </a:clrFrom>
              <a:clrTo>
                <a:srgbClr val="F3C9B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49" b="48108" l="67703" r="93919">
                        <a14:foregroundMark x1="74054" y1="37838" x2="79324" y2="34054"/>
                        <a14:foregroundMark x1="75405" y1="45135" x2="86081" y2="38649"/>
                        <a14:foregroundMark x1="86892" y1="37432" x2="90000" y2="33378"/>
                        <a14:foregroundMark x1="90676" y1="33649" x2="91892" y2="32297"/>
                        <a14:foregroundMark x1="91622" y1="31757" x2="90541" y2="30000"/>
                        <a14:foregroundMark x1="89730" y1="30135" x2="87432" y2="30676"/>
                        <a14:foregroundMark x1="85811" y1="30135" x2="81216" y2="31892"/>
                        <a14:foregroundMark x1="81351" y1="32027" x2="79459" y2="33514"/>
                        <a14:foregroundMark x1="73243" y1="38919" x2="70405" y2="41351"/>
                        <a14:foregroundMark x1="69865" y1="41757" x2="69054" y2="44459"/>
                        <a14:foregroundMark x1="69324" y1="45405" x2="70135" y2="45946"/>
                        <a14:foregroundMark x1="71892" y1="46892" x2="73649" y2="46892"/>
                        <a14:foregroundMark x1="74189" y1="46622" x2="80270" y2="42703"/>
                        <a14:foregroundMark x1="70811" y1="46622" x2="71892" y2="47027"/>
                        <a14:foregroundMark x1="71216" y1="46892" x2="69595" y2="45946"/>
                        <a14:foregroundMark x1="73784" y1="42568" x2="70270" y2="44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4" t="27844" r="6049" b="50675"/>
          <a:stretch/>
        </p:blipFill>
        <p:spPr>
          <a:xfrm rot="1436703" flipH="1">
            <a:off x="-581048" y="1523120"/>
            <a:ext cx="1544806" cy="12107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CF4F3-9143-457C-A70C-D376554B1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58" y="1475529"/>
            <a:ext cx="3943829" cy="2917169"/>
          </a:xfrm>
          <a:prstGeom prst="rect">
            <a:avLst/>
          </a:prstGeom>
        </p:spPr>
      </p:pic>
      <p:sp>
        <p:nvSpPr>
          <p:cNvPr id="15" name="Google Shape;1219;p48">
            <a:extLst>
              <a:ext uri="{FF2B5EF4-FFF2-40B4-BE49-F238E27FC236}">
                <a16:creationId xmlns:a16="http://schemas.microsoft.com/office/drawing/2014/main" id="{2E2A95DA-8B7D-4333-8B5A-981E144E98AC}"/>
              </a:ext>
            </a:extLst>
          </p:cNvPr>
          <p:cNvSpPr txBox="1">
            <a:spLocks/>
          </p:cNvSpPr>
          <p:nvPr/>
        </p:nvSpPr>
        <p:spPr>
          <a:xfrm>
            <a:off x="458608" y="983984"/>
            <a:ext cx="4408524" cy="505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00337-D70D-4B70-A220-FDA7ADF01E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068" y="1545652"/>
            <a:ext cx="3712829" cy="26317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764FCF-9AD8-43D7-835F-F4879EB3CCA9}"/>
              </a:ext>
            </a:extLst>
          </p:cNvPr>
          <p:cNvSpPr/>
          <p:nvPr/>
        </p:nvSpPr>
        <p:spPr>
          <a:xfrm>
            <a:off x="6364977" y="1083272"/>
            <a:ext cx="65114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err="1">
                <a:solidFill>
                  <a:srgbClr val="3279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b="1" u="sng" dirty="0">
                <a:solidFill>
                  <a:srgbClr val="3279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32509127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1546" y="552549"/>
            <a:ext cx="8681998" cy="4189157"/>
            <a:chOff x="171546" y="552549"/>
            <a:chExt cx="8681998" cy="4189157"/>
          </a:xfrm>
        </p:grpSpPr>
        <p:sp>
          <p:nvSpPr>
            <p:cNvPr id="11" name="Rounded Rectangle 10"/>
            <p:cNvSpPr/>
            <p:nvPr/>
          </p:nvSpPr>
          <p:spPr>
            <a:xfrm>
              <a:off x="3701142" y="552549"/>
              <a:ext cx="1741714" cy="503640"/>
            </a:xfrm>
            <a:prstGeom prst="round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GHI NHỚ</a:t>
              </a:r>
            </a:p>
          </p:txBody>
        </p:sp>
        <p:sp>
          <p:nvSpPr>
            <p:cNvPr id="13" name="Horizontal Scroll 12"/>
            <p:cNvSpPr/>
            <p:nvPr/>
          </p:nvSpPr>
          <p:spPr>
            <a:xfrm>
              <a:off x="798285" y="1074057"/>
              <a:ext cx="7547429" cy="3532805"/>
            </a:xfrm>
            <a:prstGeom prst="horizontalScroll">
              <a:avLst>
                <a:gd name="adj" fmla="val 6673"/>
              </a:avLst>
            </a:prstGeom>
            <a:solidFill>
              <a:srgbClr val="FFFFB3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err="1">
                  <a:solidFill>
                    <a:srgbClr val="0070C0"/>
                  </a:solidFill>
                </a:rPr>
                <a:t>Ngôn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ngữ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>
                  <a:solidFill>
                    <a:srgbClr val="0070C0"/>
                  </a:solidFill>
                </a:rPr>
                <a:t>Scratch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có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hai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khối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lệnh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thể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hiện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cấu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trúc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rẽ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nhánh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trong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thuật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toán</a:t>
              </a:r>
              <a:r>
                <a:rPr lang="en-US" sz="2000" dirty="0">
                  <a:solidFill>
                    <a:srgbClr val="0070C0"/>
                  </a:solidFill>
                </a:rPr>
                <a:t>: </a:t>
              </a:r>
              <a:r>
                <a:rPr lang="en-US" sz="2000" dirty="0" err="1">
                  <a:solidFill>
                    <a:srgbClr val="0070C0"/>
                  </a:solidFill>
                </a:rPr>
                <a:t>rẽ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nhánh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dạng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đầy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đủ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và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rẽ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nhánh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dạng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khuyết</a:t>
              </a:r>
              <a:r>
                <a:rPr lang="en-US" sz="2000" dirty="0">
                  <a:solidFill>
                    <a:srgbClr val="0070C0"/>
                  </a:solidFill>
                </a:rPr>
                <a:t>.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err="1">
                  <a:solidFill>
                    <a:srgbClr val="0070C0"/>
                  </a:solidFill>
                </a:rPr>
                <a:t>Cần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có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biểu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thức</a:t>
              </a:r>
              <a:r>
                <a:rPr lang="en-US" sz="2000" dirty="0">
                  <a:solidFill>
                    <a:srgbClr val="0070C0"/>
                  </a:solidFill>
                </a:rPr>
                <a:t> logic </a:t>
              </a:r>
              <a:r>
                <a:rPr lang="en-US" sz="2000" dirty="0" err="1">
                  <a:solidFill>
                    <a:srgbClr val="0070C0"/>
                  </a:solidFill>
                </a:rPr>
                <a:t>thể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hiện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điều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kiện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rẽ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nhánh</a:t>
              </a:r>
              <a:r>
                <a:rPr lang="en-US" sz="2000" dirty="0">
                  <a:solidFill>
                    <a:srgbClr val="0070C0"/>
                  </a:solidFill>
                </a:rPr>
                <a:t>.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70C0"/>
                  </a:solidFill>
                </a:rPr>
                <a:t>Chia </a:t>
              </a:r>
              <a:r>
                <a:rPr lang="en-US" sz="2000" dirty="0" err="1">
                  <a:solidFill>
                    <a:srgbClr val="0070C0"/>
                  </a:solidFill>
                </a:rPr>
                <a:t>nhỏ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công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việc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cũng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sẽ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giúp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chúng</a:t>
              </a:r>
              <a:r>
                <a:rPr lang="en-US" sz="2000" dirty="0">
                  <a:solidFill>
                    <a:srgbClr val="0070C0"/>
                  </a:solidFill>
                </a:rPr>
                <a:t> ta </a:t>
              </a:r>
              <a:r>
                <a:rPr lang="en-US" sz="2000" dirty="0" err="1">
                  <a:solidFill>
                    <a:srgbClr val="0070C0"/>
                  </a:solidFill>
                </a:rPr>
                <a:t>dễ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dàng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quản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lí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và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kiểm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tra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công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việc</a:t>
              </a:r>
              <a:r>
                <a:rPr lang="en-US" sz="2000" dirty="0">
                  <a:solidFill>
                    <a:srgbClr val="0070C0"/>
                  </a:solidFill>
                </a:rPr>
                <a:t>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883" y="3726045"/>
              <a:ext cx="1015661" cy="10156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3C9B0"/>
                </a:clrFrom>
                <a:clrTo>
                  <a:srgbClr val="F3C9B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649" b="48108" l="67703" r="93919">
                          <a14:foregroundMark x1="74054" y1="37838" x2="79324" y2="34054"/>
                          <a14:foregroundMark x1="75405" y1="45135" x2="86081" y2="38649"/>
                          <a14:foregroundMark x1="86892" y1="37432" x2="90000" y2="33378"/>
                          <a14:foregroundMark x1="90676" y1="33649" x2="91892" y2="32297"/>
                          <a14:foregroundMark x1="91622" y1="31757" x2="90541" y2="30000"/>
                          <a14:foregroundMark x1="89730" y1="30135" x2="87432" y2="30676"/>
                          <a14:foregroundMark x1="85811" y1="30135" x2="81216" y2="31892"/>
                          <a14:foregroundMark x1="81351" y1="32027" x2="79459" y2="33514"/>
                          <a14:foregroundMark x1="73243" y1="38919" x2="70405" y2="41351"/>
                          <a14:foregroundMark x1="69865" y1="41757" x2="69054" y2="44459"/>
                          <a14:foregroundMark x1="69324" y1="45405" x2="70135" y2="45946"/>
                          <a14:foregroundMark x1="71892" y1="46892" x2="73649" y2="46892"/>
                          <a14:foregroundMark x1="74189" y1="46622" x2="80270" y2="42703"/>
                          <a14:foregroundMark x1="70811" y1="46622" x2="71892" y2="47027"/>
                          <a14:foregroundMark x1="71216" y1="46892" x2="69595" y2="45946"/>
                          <a14:foregroundMark x1="73784" y1="42568" x2="70270" y2="44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44" t="27844" r="6049" b="50675"/>
            <a:stretch/>
          </p:blipFill>
          <p:spPr>
            <a:xfrm rot="600050" flipH="1">
              <a:off x="171546" y="1718492"/>
              <a:ext cx="1253477" cy="982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416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9"/>
          <p:cNvSpPr txBox="1"/>
          <p:nvPr/>
        </p:nvSpPr>
        <p:spPr>
          <a:xfrm>
            <a:off x="0" y="286020"/>
            <a:ext cx="3962400" cy="496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Câu</a:t>
            </a:r>
            <a:r>
              <a:rPr lang="en-US" sz="2000" b="1" u="sng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hỏi</a:t>
            </a:r>
            <a:r>
              <a:rPr lang="en-US" sz="2000" b="1" u="sng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củng</a:t>
            </a:r>
            <a:r>
              <a:rPr lang="en-US" sz="2000" b="1" u="sng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cố</a:t>
            </a:r>
            <a:r>
              <a:rPr lang="en-US" sz="2000" b="1" u="sng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vi-VN" sz="2000" b="1" i="1" u="sng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0" y="399595"/>
            <a:ext cx="448218" cy="3927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1" y="804620"/>
            <a:ext cx="914399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Trong các câu sau, những câu nào </a:t>
            </a:r>
            <a:r>
              <a:rPr lang="vi-VN" sz="2000" b="1" dirty="0"/>
              <a:t>đúng</a:t>
            </a:r>
            <a:r>
              <a:rPr lang="vi-VN" sz="2000" dirty="0"/>
              <a:t> với môi trường lập trình </a:t>
            </a:r>
            <a:r>
              <a:rPr lang="vi-VN" sz="2000" b="1" dirty="0"/>
              <a:t>Scratch</a:t>
            </a:r>
            <a:r>
              <a:rPr lang="vi-VN" sz="2000" dirty="0"/>
              <a:t>?</a:t>
            </a:r>
            <a:endParaRPr lang="en-US" sz="20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388257" y="1391742"/>
            <a:ext cx="8367486" cy="459216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</a:rPr>
              <a:t>1) Hoàn toàn thể hiện được cấu trúc rẽ nhánh của thuật toán.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388257" y="2041788"/>
            <a:ext cx="8367486" cy="882527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</a:rPr>
              <a:t>2) Khối lệnh rẽ nhánh dạng đầy đủ mới cần điều kiện rẽ nhánh, còn khối lệnh rẽ nhánh dạng khuyết không cần có điều kiện nào.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88257" y="3115144"/>
            <a:ext cx="8367486" cy="459216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</a:rPr>
              <a:t>3) Điều kiện rẽ nhánh cần phải được thể hiện bằng một biểu thức logic.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388257" y="3765190"/>
            <a:ext cx="8367486" cy="882526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</a:rPr>
              <a:t>4) Đề thể hiện cấu trúc rẽ nhánh dạng khuyết, có thể dùng khối lệnh rẽ nhánh dạng đầy đủ (</a:t>
            </a:r>
            <a:r>
              <a:rPr lang="vi-VN" sz="1800" b="1">
                <a:solidFill>
                  <a:srgbClr val="000000"/>
                </a:solidFill>
              </a:rPr>
              <a:t>if… then… else…</a:t>
            </a:r>
            <a:r>
              <a:rPr lang="vi-VN" sz="1800">
                <a:solidFill>
                  <a:srgbClr val="000000"/>
                </a:solidFill>
              </a:rPr>
              <a:t>)</a:t>
            </a:r>
            <a:r>
              <a:rPr lang="vi-VN" sz="1800" b="1">
                <a:solidFill>
                  <a:srgbClr val="000000"/>
                </a:solidFill>
              </a:rPr>
              <a:t> </a:t>
            </a:r>
            <a:r>
              <a:rPr lang="vi-VN" sz="1800">
                <a:solidFill>
                  <a:srgbClr val="000000"/>
                </a:solidFill>
              </a:rPr>
              <a:t>nhưng không kéo thả lệnh nào vào phần </a:t>
            </a:r>
            <a:r>
              <a:rPr lang="vi-VN" sz="1800" b="1">
                <a:solidFill>
                  <a:srgbClr val="000000"/>
                </a:solidFill>
              </a:rPr>
              <a:t>else</a:t>
            </a:r>
            <a:r>
              <a:rPr lang="vi-VN" sz="1800">
                <a:solidFill>
                  <a:srgbClr val="000000"/>
                </a:solidFill>
              </a:rPr>
              <a:t>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388258" y="1391743"/>
            <a:ext cx="8367486" cy="459216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>
                <a:solidFill>
                  <a:schemeClr val="accent6"/>
                </a:solidFill>
              </a:rPr>
              <a:t>1) Hoàn toàn thể hiện được cấu trúc rẽ nhánh của thuật toán.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388258" y="3115145"/>
            <a:ext cx="8367486" cy="459216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>
                <a:solidFill>
                  <a:schemeClr val="accent6"/>
                </a:solidFill>
              </a:rPr>
              <a:t>3) Điều kiện rẽ nhánh cần phải được thể hiện bằng một biểu thức logic.</a:t>
            </a:r>
          </a:p>
        </p:txBody>
      </p:sp>
    </p:spTree>
    <p:extLst>
      <p:ext uri="{BB962C8B-B14F-4D97-AF65-F5344CB8AC3E}">
        <p14:creationId xmlns:p14="http://schemas.microsoft.com/office/powerpoint/2010/main" val="522336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58;p45"/>
          <p:cNvSpPr txBox="1">
            <a:spLocks/>
          </p:cNvSpPr>
          <p:nvPr/>
        </p:nvSpPr>
        <p:spPr>
          <a:xfrm>
            <a:off x="0" y="339294"/>
            <a:ext cx="9144000" cy="59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600"/>
              <a:t>LUYỆN TẬP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0" y="1095177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552525"/>
                </a:solidFill>
              </a:rPr>
              <a:t>Trò chơi trắc nghiệm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-1" y="1598817"/>
            <a:ext cx="9144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/>
              <a:t>Câu 1. </a:t>
            </a:r>
            <a:r>
              <a:rPr lang="en-US" sz="2000"/>
              <a:t>Có mấy loại cấu trúc rẽ nhánh?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446837" y="2338238"/>
            <a:ext cx="4038077" cy="1058105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</a:rPr>
              <a:t>A. 1.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691984" y="2338238"/>
            <a:ext cx="4038077" cy="1058105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2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46837" y="3607394"/>
            <a:ext cx="4038077" cy="1058105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3.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691984" y="3607394"/>
            <a:ext cx="4038077" cy="1058105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4.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4691983" y="2338238"/>
            <a:ext cx="4038077" cy="1058105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6"/>
                </a:solidFill>
              </a:rPr>
              <a:t>B. 2.</a:t>
            </a:r>
          </a:p>
        </p:txBody>
      </p:sp>
    </p:spTree>
    <p:extLst>
      <p:ext uri="{BB962C8B-B14F-4D97-AF65-F5344CB8AC3E}">
        <p14:creationId xmlns:p14="http://schemas.microsoft.com/office/powerpoint/2010/main" val="4146674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-1" y="400877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552525"/>
                </a:solidFill>
              </a:rPr>
              <a:t>Trò chơi trắc nghiệm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-1" y="886806"/>
            <a:ext cx="9144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/>
              <a:t>Câu 2. </a:t>
            </a:r>
            <a:r>
              <a:rPr lang="en-US" sz="2000"/>
              <a:t>Điều kiện để rẽ nhánh là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446837" y="1609382"/>
            <a:ext cx="4038077" cy="1364343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</a:rPr>
              <a:t>A, một biểu thức xâu kí tự.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691984" y="1609382"/>
            <a:ext cx="4038077" cy="1364343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một biểu thức số.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46837" y="3242966"/>
            <a:ext cx="4038077" cy="1364343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một biểu thức logic.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691984" y="3242966"/>
            <a:ext cx="4038077" cy="1364343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một biểu thức kí tự.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446837" y="3242965"/>
            <a:ext cx="4038077" cy="136434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6"/>
                </a:solidFill>
              </a:rPr>
              <a:t>C. một biểu thức logic.</a:t>
            </a:r>
          </a:p>
        </p:txBody>
      </p:sp>
    </p:spTree>
    <p:extLst>
      <p:ext uri="{BB962C8B-B14F-4D97-AF65-F5344CB8AC3E}">
        <p14:creationId xmlns:p14="http://schemas.microsoft.com/office/powerpoint/2010/main" val="245792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-1" y="400877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552525"/>
                </a:solidFill>
              </a:rPr>
              <a:t>Trò chơi trắc nghiệm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446837" y="1609382"/>
            <a:ext cx="4038077" cy="1364343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</a:rPr>
              <a:t>A. </a:t>
            </a:r>
            <a:r>
              <a:rPr lang="en-US" sz="2000" b="1">
                <a:solidFill>
                  <a:schemeClr val="tx1"/>
                </a:solidFill>
              </a:rPr>
              <a:t>Events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691984" y="1609382"/>
            <a:ext cx="4038077" cy="1364343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</a:t>
            </a:r>
            <a:r>
              <a:rPr lang="vi-VN" sz="2000" b="1">
                <a:solidFill>
                  <a:schemeClr val="tx1"/>
                </a:solidFill>
              </a:rPr>
              <a:t>Variables</a:t>
            </a:r>
            <a:r>
              <a:rPr lang="vi-VN" sz="200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46837" y="3242966"/>
            <a:ext cx="4038077" cy="1364343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</a:t>
            </a:r>
            <a:r>
              <a:rPr lang="vi-VN" sz="2000" b="1">
                <a:solidFill>
                  <a:schemeClr val="tx1"/>
                </a:solidFill>
              </a:rPr>
              <a:t>Looks</a:t>
            </a:r>
            <a:r>
              <a:rPr lang="vi-VN" sz="200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691984" y="3242966"/>
            <a:ext cx="4038077" cy="1364343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</a:t>
            </a:r>
            <a:r>
              <a:rPr lang="vi-VN" sz="2000" b="1">
                <a:solidFill>
                  <a:schemeClr val="tx1"/>
                </a:solidFill>
              </a:rPr>
              <a:t>Control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4691984" y="3242965"/>
            <a:ext cx="4038077" cy="136434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6"/>
                </a:solidFill>
              </a:rPr>
              <a:t>D. </a:t>
            </a:r>
            <a:r>
              <a:rPr lang="vi-VN" sz="2000" b="1">
                <a:solidFill>
                  <a:schemeClr val="accent6"/>
                </a:solidFill>
              </a:rPr>
              <a:t>Control</a:t>
            </a:r>
            <a:r>
              <a:rPr lang="vi-VN" sz="2000">
                <a:solidFill>
                  <a:schemeClr val="accent6"/>
                </a:solidFill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1" y="886806"/>
            <a:ext cx="9144000" cy="553998"/>
            <a:chOff x="-1" y="886806"/>
            <a:chExt cx="9144000" cy="5539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06DEAF-8EBD-BB2C-86E3-F9D0B9856831}"/>
                </a:ext>
              </a:extLst>
            </p:cNvPr>
            <p:cNvSpPr txBox="1"/>
            <p:nvPr/>
          </p:nvSpPr>
          <p:spPr>
            <a:xfrm>
              <a:off x="-1" y="886806"/>
              <a:ext cx="914400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/>
                <a:t>Câu 3. </a:t>
              </a:r>
              <a:r>
                <a:rPr lang="en-US" sz="2000"/>
                <a:t>Lệnh </a:t>
              </a:r>
              <a:r>
                <a:rPr lang="en-US" sz="2000" b="1"/>
                <a:t>stop all                </a:t>
              </a:r>
              <a:r>
                <a:rPr lang="en-US" sz="2000"/>
                <a:t>ở nhóm</a:t>
              </a:r>
            </a:p>
          </p:txBody>
        </p:sp>
        <p:pic>
          <p:nvPicPr>
            <p:cNvPr id="19" name="image41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868001" y="949169"/>
              <a:ext cx="892243" cy="415528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1537962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-1" y="400877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552525"/>
                </a:solidFill>
              </a:rPr>
              <a:t>Trò chơi trắc nghiệm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446837" y="3209865"/>
            <a:ext cx="4038077" cy="644909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000">
                <a:solidFill>
                  <a:schemeClr val="tx1"/>
                </a:solidFill>
              </a:rPr>
              <a:t>A. m là số lẻ.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691984" y="3209865"/>
            <a:ext cx="4038077" cy="644909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000">
                <a:solidFill>
                  <a:schemeClr val="tx1"/>
                </a:solidFill>
              </a:rPr>
              <a:t>B. m là số chẵn.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46837" y="4049486"/>
            <a:ext cx="4038077" cy="644909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</a:rPr>
              <a:t>C</a:t>
            </a:r>
            <a:r>
              <a:rPr lang="vi-VN" sz="2000">
                <a:solidFill>
                  <a:schemeClr val="tx1"/>
                </a:solidFill>
              </a:rPr>
              <a:t>. m = 15.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691984" y="4049486"/>
            <a:ext cx="4038077" cy="644909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m là số không chia hết cho 2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446837" y="3209864"/>
            <a:ext cx="4038077" cy="64490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000">
                <a:solidFill>
                  <a:schemeClr val="accent6"/>
                </a:solidFill>
              </a:rPr>
              <a:t>A. m là số lẻ.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98286" y="995699"/>
            <a:ext cx="7091113" cy="1955165"/>
            <a:chOff x="798286" y="995699"/>
            <a:chExt cx="7091113" cy="19551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06DEAF-8EBD-BB2C-86E3-F9D0B9856831}"/>
                </a:ext>
              </a:extLst>
            </p:cNvPr>
            <p:cNvSpPr txBox="1"/>
            <p:nvPr/>
          </p:nvSpPr>
          <p:spPr>
            <a:xfrm>
              <a:off x="798286" y="1047464"/>
              <a:ext cx="377371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/>
                <a:t>Câu 4. </a:t>
              </a:r>
              <a:r>
                <a:rPr lang="en-US" sz="2000"/>
                <a:t>Nếu m có giá trị là 15 thì kết quả của khối lệnh rẽ nhánh sau là</a:t>
              </a:r>
            </a:p>
          </p:txBody>
        </p:sp>
        <p:pic>
          <p:nvPicPr>
            <p:cNvPr id="20" name="image43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960779" y="995699"/>
              <a:ext cx="2928620" cy="1955165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1834843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-1" y="400877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552525"/>
                </a:solidFill>
              </a:rPr>
              <a:t>Trò chơi trắc nghiệm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-1" y="91175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/>
              <a:t>Câu 5. </a:t>
            </a:r>
            <a:r>
              <a:rPr lang="en-US" sz="2000"/>
              <a:t>Lệnh nào sau đây thể hiện giúp biểu diễn câu 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“Con bọ biến mất” trong thuật toán?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7862" y="2102394"/>
            <a:ext cx="3730386" cy="1137256"/>
            <a:chOff x="567862" y="2102394"/>
            <a:chExt cx="3730386" cy="113725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8F2F0A6-F1CF-0111-C5BD-F8733B7B5351}"/>
                </a:ext>
              </a:extLst>
            </p:cNvPr>
            <p:cNvSpPr/>
            <p:nvPr/>
          </p:nvSpPr>
          <p:spPr>
            <a:xfrm>
              <a:off x="567862" y="2102394"/>
              <a:ext cx="3730386" cy="1137256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rgbClr val="765F4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chemeClr val="tx1"/>
                  </a:solidFill>
                </a:rPr>
                <a:t>A. </a:t>
              </a:r>
            </a:p>
          </p:txBody>
        </p:sp>
        <p:pic>
          <p:nvPicPr>
            <p:cNvPr id="20" name="image7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60008" y="2193449"/>
              <a:ext cx="946409" cy="946409"/>
            </a:xfrm>
            <a:prstGeom prst="rect">
              <a:avLst/>
            </a:prstGeom>
            <a:ln/>
          </p:spPr>
        </p:pic>
      </p:grpSp>
      <p:grpSp>
        <p:nvGrpSpPr>
          <p:cNvPr id="3" name="Group 2"/>
          <p:cNvGrpSpPr/>
          <p:nvPr/>
        </p:nvGrpSpPr>
        <p:grpSpPr>
          <a:xfrm>
            <a:off x="4813009" y="2102394"/>
            <a:ext cx="3730386" cy="1137256"/>
            <a:chOff x="4813009" y="2102394"/>
            <a:chExt cx="3730386" cy="113725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EB8EB02-8EFF-91C0-A975-61E68A9234DE}"/>
                </a:ext>
              </a:extLst>
            </p:cNvPr>
            <p:cNvSpPr/>
            <p:nvPr/>
          </p:nvSpPr>
          <p:spPr>
            <a:xfrm>
              <a:off x="4813009" y="2102394"/>
              <a:ext cx="3730386" cy="1137256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rgbClr val="765F4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chemeClr val="tx1"/>
                  </a:solidFill>
                </a:rPr>
                <a:t>B.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pic>
          <p:nvPicPr>
            <p:cNvPr id="21" name="image364.png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294091" y="2210290"/>
              <a:ext cx="993729" cy="946409"/>
            </a:xfrm>
            <a:prstGeom prst="rect">
              <a:avLst/>
            </a:prstGeom>
            <a:ln/>
          </p:spPr>
        </p:pic>
      </p:grpSp>
      <p:grpSp>
        <p:nvGrpSpPr>
          <p:cNvPr id="4" name="Group 3"/>
          <p:cNvGrpSpPr/>
          <p:nvPr/>
        </p:nvGrpSpPr>
        <p:grpSpPr>
          <a:xfrm>
            <a:off x="567862" y="3439576"/>
            <a:ext cx="3730386" cy="1137256"/>
            <a:chOff x="567862" y="3439576"/>
            <a:chExt cx="3730386" cy="113725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4F02CC3-CDDD-9E0B-5AF7-4E3A2AD06CA5}"/>
                </a:ext>
              </a:extLst>
            </p:cNvPr>
            <p:cNvSpPr/>
            <p:nvPr/>
          </p:nvSpPr>
          <p:spPr>
            <a:xfrm>
              <a:off x="567862" y="3439576"/>
              <a:ext cx="3730386" cy="1137256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rgbClr val="765F4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chemeClr val="tx1"/>
                  </a:solidFill>
                </a:rPr>
                <a:t>C.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pic>
          <p:nvPicPr>
            <p:cNvPr id="22" name="image403.png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60008" y="3560339"/>
              <a:ext cx="1624670" cy="899089"/>
            </a:xfrm>
            <a:prstGeom prst="rect">
              <a:avLst/>
            </a:prstGeom>
            <a:ln/>
          </p:spPr>
        </p:pic>
      </p:grpSp>
      <p:grpSp>
        <p:nvGrpSpPr>
          <p:cNvPr id="5" name="Group 4"/>
          <p:cNvGrpSpPr/>
          <p:nvPr/>
        </p:nvGrpSpPr>
        <p:grpSpPr>
          <a:xfrm>
            <a:off x="4813009" y="3439576"/>
            <a:ext cx="3730386" cy="1137256"/>
            <a:chOff x="4813009" y="3439576"/>
            <a:chExt cx="3730386" cy="1137256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5BF237F-1D39-26EB-8C52-BA1687F3CDFC}"/>
                </a:ext>
              </a:extLst>
            </p:cNvPr>
            <p:cNvSpPr/>
            <p:nvPr/>
          </p:nvSpPr>
          <p:spPr>
            <a:xfrm>
              <a:off x="4813009" y="3439576"/>
              <a:ext cx="3730386" cy="1137256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rgbClr val="765F4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chemeClr val="tx1"/>
                  </a:solidFill>
                </a:rPr>
                <a:t>D.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pic>
          <p:nvPicPr>
            <p:cNvPr id="23" name="image57.png"/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294091" y="3533991"/>
              <a:ext cx="1766631" cy="962183"/>
            </a:xfrm>
            <a:prstGeom prst="rect">
              <a:avLst/>
            </a:prstGeom>
            <a:ln/>
          </p:spPr>
        </p:pic>
      </p:grpSp>
      <p:grpSp>
        <p:nvGrpSpPr>
          <p:cNvPr id="24" name="Group 23"/>
          <p:cNvGrpSpPr/>
          <p:nvPr/>
        </p:nvGrpSpPr>
        <p:grpSpPr>
          <a:xfrm>
            <a:off x="4813009" y="2102394"/>
            <a:ext cx="3730386" cy="1137256"/>
            <a:chOff x="4813009" y="2102394"/>
            <a:chExt cx="3730386" cy="1137256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EB8EB02-8EFF-91C0-A975-61E68A9234DE}"/>
                </a:ext>
              </a:extLst>
            </p:cNvPr>
            <p:cNvSpPr/>
            <p:nvPr/>
          </p:nvSpPr>
          <p:spPr>
            <a:xfrm>
              <a:off x="4813009" y="2102394"/>
              <a:ext cx="3730386" cy="1137256"/>
            </a:xfrm>
            <a:prstGeom prst="roundRect">
              <a:avLst/>
            </a:prstGeom>
            <a:solidFill>
              <a:srgbClr val="765F40"/>
            </a:solidFill>
            <a:ln w="28575">
              <a:solidFill>
                <a:srgbClr val="765F4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chemeClr val="accent6"/>
                  </a:solidFill>
                </a:rPr>
                <a:t>B. </a:t>
              </a:r>
              <a:endParaRPr lang="en-US" sz="2000">
                <a:solidFill>
                  <a:schemeClr val="accent6"/>
                </a:solidFill>
              </a:endParaRPr>
            </a:p>
          </p:txBody>
        </p:sp>
        <p:pic>
          <p:nvPicPr>
            <p:cNvPr id="26" name="image364.png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294091" y="2210290"/>
              <a:ext cx="993729" cy="946409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882609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05972" y="1563317"/>
            <a:ext cx="4630056" cy="2765916"/>
            <a:chOff x="1146629" y="1359914"/>
            <a:chExt cx="4630056" cy="2765916"/>
          </a:xfrm>
        </p:grpSpPr>
        <p:sp>
          <p:nvSpPr>
            <p:cNvPr id="4" name="TextBox 9"/>
            <p:cNvSpPr txBox="1"/>
            <p:nvPr/>
          </p:nvSpPr>
          <p:spPr>
            <a:xfrm>
              <a:off x="1146629" y="1359914"/>
              <a:ext cx="4630056" cy="2051506"/>
            </a:xfrm>
            <a:prstGeom prst="roundRect">
              <a:avLst>
                <a:gd name="adj" fmla="val 10709"/>
              </a:avLst>
            </a:prstGeom>
            <a:solidFill>
              <a:schemeClr val="accent6"/>
            </a:solidFill>
            <a:ln w="19050">
              <a:solidFill>
                <a:srgbClr val="C00000"/>
              </a:solidFill>
              <a:prstDash val="lgDash"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Với mô tả thuật toán giải phương trình bậc nhất ax + b = 0 ở mục Khởi động, em hãy tạo chương trình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 thể hiện thuật toán đó.</a:t>
              </a:r>
            </a:p>
          </p:txBody>
        </p:sp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761540">
              <a:off x="4547694" y="3012769"/>
              <a:ext cx="785635" cy="111306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701" y="1563407"/>
            <a:ext cx="2905712" cy="2442536"/>
          </a:xfrm>
          <a:prstGeom prst="rect">
            <a:avLst/>
          </a:prstGeom>
        </p:spPr>
      </p:pic>
      <p:sp>
        <p:nvSpPr>
          <p:cNvPr id="12" name="Google Shape;458;p45"/>
          <p:cNvSpPr txBox="1">
            <a:spLocks/>
          </p:cNvSpPr>
          <p:nvPr/>
        </p:nvSpPr>
        <p:spPr>
          <a:xfrm>
            <a:off x="0" y="301590"/>
            <a:ext cx="9144000" cy="59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600"/>
              <a:t>VẬN DỤNG</a:t>
            </a:r>
            <a:endParaRPr lang="en-US" sz="36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76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58;p45"/>
          <p:cNvSpPr txBox="1">
            <a:spLocks/>
          </p:cNvSpPr>
          <p:nvPr/>
        </p:nvSpPr>
        <p:spPr>
          <a:xfrm>
            <a:off x="0" y="301590"/>
            <a:ext cx="9144000" cy="59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600"/>
              <a:t>VẬN DỤNG</a:t>
            </a:r>
            <a:endParaRPr lang="en-US" sz="3600">
              <a:solidFill>
                <a:schemeClr val="accent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5972" y="1563317"/>
            <a:ext cx="4630056" cy="2765916"/>
            <a:chOff x="1146629" y="1359914"/>
            <a:chExt cx="4630056" cy="2765916"/>
          </a:xfrm>
        </p:grpSpPr>
        <p:sp>
          <p:nvSpPr>
            <p:cNvPr id="4" name="TextBox 9"/>
            <p:cNvSpPr txBox="1"/>
            <p:nvPr/>
          </p:nvSpPr>
          <p:spPr>
            <a:xfrm>
              <a:off x="1146629" y="1359914"/>
              <a:ext cx="4630056" cy="2051506"/>
            </a:xfrm>
            <a:prstGeom prst="roundRect">
              <a:avLst>
                <a:gd name="adj" fmla="val 10709"/>
              </a:avLst>
            </a:prstGeom>
            <a:solidFill>
              <a:schemeClr val="accent6"/>
            </a:solidFill>
            <a:ln w="19050">
              <a:solidFill>
                <a:srgbClr val="C00000"/>
              </a:solidFill>
              <a:prstDash val="lgDash"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Với mô tả thuật toán giải phương trình bậc nhất ax + b = 0 ở mục Khởi động, em hãy tạo chương trình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 thể hiện thuật toán đó.</a:t>
              </a:r>
            </a:p>
          </p:txBody>
        </p:sp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761540">
              <a:off x="4547694" y="3012769"/>
              <a:ext cx="785635" cy="111306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311404" y="896677"/>
            <a:ext cx="1512321" cy="500322"/>
            <a:chOff x="316479" y="403580"/>
            <a:chExt cx="1512321" cy="5003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6B4565-CBF5-CE30-D63A-8DCCD48ED114}"/>
                </a:ext>
              </a:extLst>
            </p:cNvPr>
            <p:cNvSpPr txBox="1"/>
            <p:nvPr/>
          </p:nvSpPr>
          <p:spPr>
            <a:xfrm>
              <a:off x="839636" y="407110"/>
              <a:ext cx="9891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u="sng">
                  <a:solidFill>
                    <a:srgbClr val="C00000"/>
                  </a:solidFill>
                </a:rPr>
                <a:t>Gợi ý:</a:t>
              </a:r>
            </a:p>
          </p:txBody>
        </p:sp>
        <p:pic>
          <p:nvPicPr>
            <p:cNvPr id="13" name="Picture 12" descr="Clip Art Take Note - Note Taking Png, Transparent Png , Transparent Png  Image - PNGitem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79" y="403580"/>
              <a:ext cx="576414" cy="500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65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987651" y="1513719"/>
            <a:ext cx="2305611" cy="314872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83961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58;p45"/>
          <p:cNvSpPr txBox="1">
            <a:spLocks/>
          </p:cNvSpPr>
          <p:nvPr/>
        </p:nvSpPr>
        <p:spPr>
          <a:xfrm>
            <a:off x="2968053" y="275534"/>
            <a:ext cx="3522689" cy="59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600" dirty="0">
                <a:solidFill>
                  <a:srgbClr val="0070C0"/>
                </a:solidFill>
              </a:rPr>
              <a:t>KHỞI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70C0"/>
                </a:solidFill>
              </a:rPr>
              <a:t>ĐỘNG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0152" y="1052561"/>
            <a:ext cx="5715047" cy="3174950"/>
          </a:xfrm>
          <a:prstGeom prst="roundRect">
            <a:avLst>
              <a:gd name="adj" fmla="val 9637"/>
            </a:avLst>
          </a:prstGeom>
          <a:solidFill>
            <a:srgbClr val="FFFFAF"/>
          </a:solidFill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Giải phương trình: ax + b = 0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a = 0: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◦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0 ⇨ Phương trình có vô số nghiệm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◦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≠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⇨ Phương trình vô nghiệm.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a ≠ 0 ⇨ x = –b/a.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B2485C-99BE-4F09-BC25-A484B1B43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90" y="2104849"/>
            <a:ext cx="3812539" cy="29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09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58;p45"/>
          <p:cNvSpPr txBox="1">
            <a:spLocks/>
          </p:cNvSpPr>
          <p:nvPr/>
        </p:nvSpPr>
        <p:spPr>
          <a:xfrm>
            <a:off x="0" y="532931"/>
            <a:ext cx="9144000" cy="59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600"/>
              <a:t>HƯỚNG DẪN VỀ NHÀ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40" name="Google Shape;8818;p41"/>
          <p:cNvSpPr txBox="1">
            <a:spLocks/>
          </p:cNvSpPr>
          <p:nvPr/>
        </p:nvSpPr>
        <p:spPr>
          <a:xfrm>
            <a:off x="859581" y="2532359"/>
            <a:ext cx="691874" cy="7404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sz="2400" b="1">
                <a:solidFill>
                  <a:schemeClr val="accent6"/>
                </a:solidFill>
              </a:rPr>
              <a:t>02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780088" y="2532359"/>
            <a:ext cx="66236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Đọc </a:t>
            </a:r>
            <a:r>
              <a:rPr lang="en-US" sz="2000" b="1">
                <a:solidFill>
                  <a:srgbClr val="0070C0"/>
                </a:solidFill>
              </a:rPr>
              <a:t>Bài đọc thêm. </a:t>
            </a:r>
            <a:r>
              <a:rPr lang="en-US" sz="2000" b="1" i="1">
                <a:solidFill>
                  <a:srgbClr val="B06900"/>
                </a:solidFill>
              </a:rPr>
              <a:t>Sử dụng My blocks </a:t>
            </a:r>
            <a:r>
              <a:rPr lang="en-US" sz="2000"/>
              <a:t>tr. 95 SGK.</a:t>
            </a:r>
          </a:p>
        </p:txBody>
      </p:sp>
      <p:sp>
        <p:nvSpPr>
          <p:cNvPr id="43" name="Google Shape;8818;p41"/>
          <p:cNvSpPr txBox="1">
            <a:spLocks/>
          </p:cNvSpPr>
          <p:nvPr/>
        </p:nvSpPr>
        <p:spPr>
          <a:xfrm>
            <a:off x="859581" y="3580045"/>
            <a:ext cx="691874" cy="7404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sz="2400" b="1">
                <a:solidFill>
                  <a:schemeClr val="accent6"/>
                </a:solidFill>
              </a:rPr>
              <a:t>03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780088" y="3408922"/>
            <a:ext cx="662368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Đọc và tìm hiểu trước </a:t>
            </a:r>
            <a:r>
              <a:rPr lang="vi-VN" sz="2000" b="1" i="1">
                <a:solidFill>
                  <a:srgbClr val="C00000"/>
                </a:solidFill>
              </a:rPr>
              <a:t>Bài 5: Thể hiện cấu trúc lặp trong chương trình</a:t>
            </a:r>
            <a:r>
              <a:rPr lang="vi-VN" sz="2000"/>
              <a:t>.</a:t>
            </a:r>
            <a:endParaRPr lang="en-US" sz="2000" b="1"/>
          </a:p>
        </p:txBody>
      </p:sp>
      <p:sp>
        <p:nvSpPr>
          <p:cNvPr id="46" name="Google Shape;8818;p41"/>
          <p:cNvSpPr txBox="1">
            <a:spLocks/>
          </p:cNvSpPr>
          <p:nvPr/>
        </p:nvSpPr>
        <p:spPr>
          <a:xfrm>
            <a:off x="859581" y="1541675"/>
            <a:ext cx="691874" cy="7404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sz="2400" b="1">
                <a:solidFill>
                  <a:schemeClr val="accent6"/>
                </a:solidFill>
              </a:rPr>
              <a:t>01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80089" y="1541675"/>
            <a:ext cx="324547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Ôn lại kiến thức đã học.</a:t>
            </a:r>
          </a:p>
        </p:txBody>
      </p:sp>
    </p:spTree>
    <p:extLst>
      <p:ext uri="{BB962C8B-B14F-4D97-AF65-F5344CB8AC3E}">
        <p14:creationId xmlns:p14="http://schemas.microsoft.com/office/powerpoint/2010/main" val="120233785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3" grpId="0" animBg="1"/>
      <p:bldP spid="44" grpId="0"/>
      <p:bldP spid="46" grpId="0" animBg="1"/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58;p45"/>
          <p:cNvSpPr txBox="1">
            <a:spLocks/>
          </p:cNvSpPr>
          <p:nvPr/>
        </p:nvSpPr>
        <p:spPr>
          <a:xfrm>
            <a:off x="1" y="1134935"/>
            <a:ext cx="9144000" cy="19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4000"/>
              <a:t>BÀI HỌC KẾT THÚC, </a:t>
            </a:r>
            <a:br>
              <a:rPr lang="en-US" sz="4000"/>
            </a:br>
            <a:r>
              <a:rPr lang="en-US" sz="4000"/>
              <a:t>TẠM BIỆT VÀ HẸN GẶP LẠI!</a:t>
            </a:r>
            <a:endParaRPr lang="en-US" sz="4000">
              <a:solidFill>
                <a:schemeClr val="accent1"/>
              </a:solidFill>
            </a:endParaRPr>
          </a:p>
        </p:txBody>
      </p:sp>
      <p:sp>
        <p:nvSpPr>
          <p:cNvPr id="3" name="Google Shape;456;p45"/>
          <p:cNvSpPr/>
          <p:nvPr/>
        </p:nvSpPr>
        <p:spPr>
          <a:xfrm>
            <a:off x="2426985" y="3273652"/>
            <a:ext cx="4290031" cy="475989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28575"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b="1">
                <a:solidFill>
                  <a:schemeClr val="accent6"/>
                </a:solidFill>
              </a:rPr>
              <a:t>Các em còn câu hỏi nào không?</a:t>
            </a:r>
          </a:p>
        </p:txBody>
      </p:sp>
    </p:spTree>
    <p:extLst>
      <p:ext uri="{BB962C8B-B14F-4D97-AF65-F5344CB8AC3E}">
        <p14:creationId xmlns:p14="http://schemas.microsoft.com/office/powerpoint/2010/main" val="297424287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1BD81A0-9428-47D7-9041-AF4AE80B2961}"/>
              </a:ext>
            </a:extLst>
          </p:cNvPr>
          <p:cNvSpPr txBox="1"/>
          <p:nvPr/>
        </p:nvSpPr>
        <p:spPr>
          <a:xfrm>
            <a:off x="507377" y="1027827"/>
            <a:ext cx="8129246" cy="3222003"/>
          </a:xfrm>
          <a:prstGeom prst="roundRect">
            <a:avLst>
              <a:gd name="adj" fmla="val 7186"/>
            </a:avLst>
          </a:prstGeom>
          <a:solidFill>
            <a:srgbClr val="FFFFAF"/>
          </a:solidFill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ax + b = 0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 kê các bước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= 0: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= 0: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0: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a ≠ 0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–b/a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vi-VN" sz="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458;p45">
            <a:extLst>
              <a:ext uri="{FF2B5EF4-FFF2-40B4-BE49-F238E27FC236}">
                <a16:creationId xmlns:a16="http://schemas.microsoft.com/office/drawing/2014/main" id="{FB2F0F18-46FE-4AD1-96D3-70BF06819C12}"/>
              </a:ext>
            </a:extLst>
          </p:cNvPr>
          <p:cNvSpPr txBox="1">
            <a:spLocks/>
          </p:cNvSpPr>
          <p:nvPr/>
        </p:nvSpPr>
        <p:spPr>
          <a:xfrm>
            <a:off x="2945567" y="365475"/>
            <a:ext cx="3522689" cy="59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600" dirty="0">
                <a:solidFill>
                  <a:srgbClr val="0070C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4083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6717" y="34621"/>
            <a:ext cx="1742856" cy="436960"/>
          </a:xfrm>
        </p:spPr>
        <p:txBody>
          <a:bodyPr/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24F2EC8-3E12-42EC-9A1B-5E68C19588C8}"/>
              </a:ext>
            </a:extLst>
          </p:cNvPr>
          <p:cNvGrpSpPr/>
          <p:nvPr/>
        </p:nvGrpSpPr>
        <p:grpSpPr>
          <a:xfrm>
            <a:off x="1411865" y="435617"/>
            <a:ext cx="2721132" cy="664573"/>
            <a:chOff x="1809540" y="124444"/>
            <a:chExt cx="3753060" cy="127634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4C373C0-0A9D-4E2B-BE24-7CF8DD4FD3E6}"/>
                </a:ext>
              </a:extLst>
            </p:cNvPr>
            <p:cNvSpPr/>
            <p:nvPr/>
          </p:nvSpPr>
          <p:spPr bwMode="auto">
            <a:xfrm>
              <a:off x="1809540" y="124444"/>
              <a:ext cx="3753060" cy="1276348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68580" tIns="34290" rIns="68580" bIns="34290" numCol="1" rtlCol="0" anchor="ctr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1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BCFACB-B063-4145-8CF3-B5281295366B}"/>
                </a:ext>
              </a:extLst>
            </p:cNvPr>
            <p:cNvSpPr txBox="1"/>
            <p:nvPr/>
          </p:nvSpPr>
          <p:spPr>
            <a:xfrm>
              <a:off x="2571216" y="440227"/>
              <a:ext cx="2542984" cy="768433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Nhập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hai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a, b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5A40C31-767A-4309-8738-19D54D32978F}"/>
              </a:ext>
            </a:extLst>
          </p:cNvPr>
          <p:cNvGrpSpPr/>
          <p:nvPr/>
        </p:nvGrpSpPr>
        <p:grpSpPr>
          <a:xfrm>
            <a:off x="1361920" y="4005943"/>
            <a:ext cx="2883495" cy="1059393"/>
            <a:chOff x="1809539" y="5244929"/>
            <a:chExt cx="3753062" cy="148862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B4E49F8-2084-4FEC-AEF7-13BA13109650}"/>
                </a:ext>
              </a:extLst>
            </p:cNvPr>
            <p:cNvSpPr/>
            <p:nvPr/>
          </p:nvSpPr>
          <p:spPr bwMode="auto">
            <a:xfrm>
              <a:off x="1809539" y="5244929"/>
              <a:ext cx="3753060" cy="1488624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68580" tIns="34290" rIns="68580" bIns="34290" numCol="1" rtlCol="0" anchor="ctr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1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BA9C2B-ACBA-4411-8700-7C5FFE510D4F}"/>
                </a:ext>
              </a:extLst>
            </p:cNvPr>
            <p:cNvSpPr txBox="1"/>
            <p:nvPr/>
          </p:nvSpPr>
          <p:spPr>
            <a:xfrm>
              <a:off x="1973278" y="5586272"/>
              <a:ext cx="3589323" cy="9438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Thông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báo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PT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vô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nghiệm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rồi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kết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thúc</a:t>
              </a:r>
              <a:endPara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0B06FD-5C49-4E97-A347-B9D1E86CC37E}"/>
              </a:ext>
            </a:extLst>
          </p:cNvPr>
          <p:cNvGrpSpPr/>
          <p:nvPr/>
        </p:nvGrpSpPr>
        <p:grpSpPr>
          <a:xfrm>
            <a:off x="4296727" y="1496827"/>
            <a:ext cx="1961198" cy="674873"/>
            <a:chOff x="5728969" y="1995769"/>
            <a:chExt cx="2614931" cy="8998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C0B0ED-0D94-458E-A767-770B1559A9F7}"/>
                </a:ext>
              </a:extLst>
            </p:cNvPr>
            <p:cNvSpPr/>
            <p:nvPr/>
          </p:nvSpPr>
          <p:spPr bwMode="auto">
            <a:xfrm>
              <a:off x="5728969" y="1995769"/>
              <a:ext cx="2614931" cy="89983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68580" tIns="34290" rIns="68580" bIns="34290" numCol="1" rtlCol="0" anchor="ctr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1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11AC14-6818-466E-B1B1-B6A9AB0D6423}"/>
                </a:ext>
              </a:extLst>
            </p:cNvPr>
            <p:cNvSpPr txBox="1"/>
            <p:nvPr/>
          </p:nvSpPr>
          <p:spPr>
            <a:xfrm>
              <a:off x="5914498" y="2229459"/>
              <a:ext cx="2372251" cy="553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</a:t>
              </a:r>
              <a:r>
                <a:rPr lang="en-US" sz="21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= -b/a</a:t>
              </a:r>
              <a:endParaRPr lang="en-US" sz="2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15C2F9-659C-4431-8CC1-C5FFD2ED501F}"/>
              </a:ext>
            </a:extLst>
          </p:cNvPr>
          <p:cNvGrpSpPr/>
          <p:nvPr/>
        </p:nvGrpSpPr>
        <p:grpSpPr>
          <a:xfrm>
            <a:off x="1520714" y="2716528"/>
            <a:ext cx="2486025" cy="957263"/>
            <a:chOff x="1988914" y="3534954"/>
            <a:chExt cx="3314700" cy="1276350"/>
          </a:xfrm>
        </p:grpSpPr>
        <p:sp>
          <p:nvSpPr>
            <p:cNvPr id="10" name="Flowchart: Decision 9">
              <a:extLst>
                <a:ext uri="{FF2B5EF4-FFF2-40B4-BE49-F238E27FC236}">
                  <a16:creationId xmlns:a16="http://schemas.microsoft.com/office/drawing/2014/main" id="{4E8D2965-16BD-4378-8CF8-BC127A4093A6}"/>
                </a:ext>
              </a:extLst>
            </p:cNvPr>
            <p:cNvSpPr/>
            <p:nvPr/>
          </p:nvSpPr>
          <p:spPr bwMode="auto">
            <a:xfrm>
              <a:off x="1988914" y="3534954"/>
              <a:ext cx="3314700" cy="1276350"/>
            </a:xfrm>
            <a:prstGeom prst="flowChartDecision">
              <a:avLst/>
            </a:prstGeom>
            <a:solidFill>
              <a:srgbClr val="FFC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68580" tIns="34290" rIns="68580" bIns="34290" numCol="1" rtlCol="0" anchor="ctr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1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EB0612-2794-4174-BF26-98CD71501986}"/>
                </a:ext>
              </a:extLst>
            </p:cNvPr>
            <p:cNvSpPr txBox="1"/>
            <p:nvPr/>
          </p:nvSpPr>
          <p:spPr>
            <a:xfrm>
              <a:off x="2404391" y="3911519"/>
              <a:ext cx="2899223" cy="553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 </a:t>
              </a:r>
              <a:r>
                <a:rPr lang="en-US" sz="210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= 0</a:t>
              </a:r>
              <a:endParaRPr lang="en-US" sz="21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20D36B5-6183-47B3-A796-107063672A57}"/>
              </a:ext>
            </a:extLst>
          </p:cNvPr>
          <p:cNvGrpSpPr/>
          <p:nvPr/>
        </p:nvGrpSpPr>
        <p:grpSpPr>
          <a:xfrm>
            <a:off x="1634724" y="1434527"/>
            <a:ext cx="2300275" cy="957263"/>
            <a:chOff x="2179632" y="1912703"/>
            <a:chExt cx="3067033" cy="1276350"/>
          </a:xfrm>
        </p:grpSpPr>
        <p:sp>
          <p:nvSpPr>
            <p:cNvPr id="9" name="Flowchart: Decision 8">
              <a:extLst>
                <a:ext uri="{FF2B5EF4-FFF2-40B4-BE49-F238E27FC236}">
                  <a16:creationId xmlns:a16="http://schemas.microsoft.com/office/drawing/2014/main" id="{92988D73-AE99-4DE5-852C-77CC1A8E731F}"/>
                </a:ext>
              </a:extLst>
            </p:cNvPr>
            <p:cNvSpPr/>
            <p:nvPr/>
          </p:nvSpPr>
          <p:spPr bwMode="auto">
            <a:xfrm>
              <a:off x="2179632" y="1912703"/>
              <a:ext cx="3067033" cy="1276350"/>
            </a:xfrm>
            <a:prstGeom prst="flowChartDecision">
              <a:avLst/>
            </a:prstGeom>
            <a:solidFill>
              <a:srgbClr val="FFC000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68580" tIns="34290" rIns="68580" bIns="34290" numCol="1" rtlCol="0" anchor="ctr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1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1DDCEB-3343-4804-B83C-0C4858D5AB95}"/>
                </a:ext>
              </a:extLst>
            </p:cNvPr>
            <p:cNvSpPr txBox="1"/>
            <p:nvPr/>
          </p:nvSpPr>
          <p:spPr>
            <a:xfrm>
              <a:off x="2475965" y="2236301"/>
              <a:ext cx="2324100" cy="553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 = 0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D5BF80-DB1C-4752-AA7A-0EA7FCC527E5}"/>
              </a:ext>
            </a:extLst>
          </p:cNvPr>
          <p:cNvCxnSpPr>
            <a:cxnSpLocks/>
            <a:stCxn id="7" idx="4"/>
          </p:cNvCxnSpPr>
          <p:nvPr/>
        </p:nvCxnSpPr>
        <p:spPr bwMode="auto">
          <a:xfrm flipH="1">
            <a:off x="2770349" y="1100190"/>
            <a:ext cx="2082" cy="37062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4DE098-C2B4-4EEA-8C7D-6BF5D843596D}"/>
              </a:ext>
            </a:extLst>
          </p:cNvPr>
          <p:cNvCxnSpPr>
            <a:cxnSpLocks/>
          </p:cNvCxnSpPr>
          <p:nvPr/>
        </p:nvCxnSpPr>
        <p:spPr bwMode="auto">
          <a:xfrm>
            <a:off x="2770348" y="2413561"/>
            <a:ext cx="0" cy="31227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FDF1DE-F644-427D-9ACA-F849FA934E12}"/>
              </a:ext>
            </a:extLst>
          </p:cNvPr>
          <p:cNvCxnSpPr>
            <a:cxnSpLocks/>
          </p:cNvCxnSpPr>
          <p:nvPr/>
        </p:nvCxnSpPr>
        <p:spPr bwMode="auto">
          <a:xfrm>
            <a:off x="2748576" y="3679195"/>
            <a:ext cx="0" cy="34774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BCD274-8CE7-41B5-9802-D8A51318FE7F}"/>
              </a:ext>
            </a:extLst>
          </p:cNvPr>
          <p:cNvCxnSpPr>
            <a:cxnSpLocks/>
          </p:cNvCxnSpPr>
          <p:nvPr/>
        </p:nvCxnSpPr>
        <p:spPr bwMode="auto">
          <a:xfrm>
            <a:off x="3898713" y="1904587"/>
            <a:ext cx="39801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86E419-BB56-40BE-9AC6-B84C9DAAE53D}"/>
              </a:ext>
            </a:extLst>
          </p:cNvPr>
          <p:cNvCxnSpPr>
            <a:cxnSpLocks/>
            <a:stCxn id="11" idx="3"/>
            <a:endCxn id="26" idx="2"/>
          </p:cNvCxnSpPr>
          <p:nvPr/>
        </p:nvCxnSpPr>
        <p:spPr bwMode="auto">
          <a:xfrm>
            <a:off x="6257925" y="1834263"/>
            <a:ext cx="335368" cy="25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3E10859-0903-48F7-89EA-F7B5CC603E69}"/>
              </a:ext>
            </a:extLst>
          </p:cNvPr>
          <p:cNvGrpSpPr/>
          <p:nvPr/>
        </p:nvGrpSpPr>
        <p:grpSpPr>
          <a:xfrm>
            <a:off x="6593293" y="1358230"/>
            <a:ext cx="2493557" cy="957263"/>
            <a:chOff x="8791057" y="1810973"/>
            <a:chExt cx="3324743" cy="127635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AE7278D-1D87-4054-A00A-062B34141017}"/>
                </a:ext>
              </a:extLst>
            </p:cNvPr>
            <p:cNvSpPr/>
            <p:nvPr/>
          </p:nvSpPr>
          <p:spPr bwMode="auto">
            <a:xfrm>
              <a:off x="8791057" y="1810973"/>
              <a:ext cx="3324743" cy="127635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68580" tIns="34290" rIns="68580" bIns="34290" numCol="1" rtlCol="0" anchor="ctr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1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780E81-3BE3-47D5-8F97-C3AA6686AC14}"/>
                </a:ext>
              </a:extLst>
            </p:cNvPr>
            <p:cNvSpPr txBox="1"/>
            <p:nvPr/>
          </p:nvSpPr>
          <p:spPr>
            <a:xfrm>
              <a:off x="9036102" y="1972094"/>
              <a:ext cx="2900570" cy="9438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Đưa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ra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x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rồi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kết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thúc</a:t>
              </a:r>
              <a:endPara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57DD1C6-8484-45F1-9675-30E69443F218}"/>
              </a:ext>
            </a:extLst>
          </p:cNvPr>
          <p:cNvGrpSpPr/>
          <p:nvPr/>
        </p:nvGrpSpPr>
        <p:grpSpPr>
          <a:xfrm>
            <a:off x="4360356" y="2647733"/>
            <a:ext cx="2860501" cy="1040736"/>
            <a:chOff x="5813806" y="3429335"/>
            <a:chExt cx="3753062" cy="148862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DE78F90-DBEE-4528-8B33-C493289F6943}"/>
                </a:ext>
              </a:extLst>
            </p:cNvPr>
            <p:cNvSpPr/>
            <p:nvPr/>
          </p:nvSpPr>
          <p:spPr bwMode="auto">
            <a:xfrm>
              <a:off x="5813806" y="3429335"/>
              <a:ext cx="3753060" cy="1488624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68580" tIns="34290" rIns="68580" bIns="34290" numCol="1" rtlCol="0" anchor="ctr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1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B7C897-A572-42E1-A962-2A325C4AF76F}"/>
                </a:ext>
              </a:extLst>
            </p:cNvPr>
            <p:cNvSpPr txBox="1"/>
            <p:nvPr/>
          </p:nvSpPr>
          <p:spPr>
            <a:xfrm>
              <a:off x="5977545" y="3770678"/>
              <a:ext cx="3589323" cy="9438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Thông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báo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PT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vô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nghiệm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rồi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kết</a:t>
              </a:r>
              <a:r>
                <a:rPr lang="en-US" sz="2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thúc</a:t>
              </a:r>
              <a:endPara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8C1155C-0521-44F0-999C-DC3261706946}"/>
              </a:ext>
            </a:extLst>
          </p:cNvPr>
          <p:cNvCxnSpPr>
            <a:cxnSpLocks/>
          </p:cNvCxnSpPr>
          <p:nvPr/>
        </p:nvCxnSpPr>
        <p:spPr bwMode="auto">
          <a:xfrm>
            <a:off x="3977711" y="3183205"/>
            <a:ext cx="39801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72CA52B-9709-4A51-B7A2-7AF9B300480F}"/>
              </a:ext>
            </a:extLst>
          </p:cNvPr>
          <p:cNvSpPr txBox="1"/>
          <p:nvPr/>
        </p:nvSpPr>
        <p:spPr>
          <a:xfrm>
            <a:off x="2794202" y="2291983"/>
            <a:ext cx="81937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ED4591-B67A-4DC9-ABA1-5DBDA3A8446F}"/>
              </a:ext>
            </a:extLst>
          </p:cNvPr>
          <p:cNvSpPr txBox="1"/>
          <p:nvPr/>
        </p:nvSpPr>
        <p:spPr>
          <a:xfrm>
            <a:off x="3671201" y="1399111"/>
            <a:ext cx="80588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EFF890-BA84-4A9F-86FF-A72B3CAD7557}"/>
              </a:ext>
            </a:extLst>
          </p:cNvPr>
          <p:cNvSpPr txBox="1"/>
          <p:nvPr/>
        </p:nvSpPr>
        <p:spPr>
          <a:xfrm>
            <a:off x="2787318" y="3536800"/>
            <a:ext cx="81937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795AA8-2135-4CC3-977E-198BC42699D5}"/>
              </a:ext>
            </a:extLst>
          </p:cNvPr>
          <p:cNvSpPr txBox="1"/>
          <p:nvPr/>
        </p:nvSpPr>
        <p:spPr>
          <a:xfrm>
            <a:off x="3728592" y="2757389"/>
            <a:ext cx="80588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276926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99;p48"/>
          <p:cNvSpPr txBox="1">
            <a:spLocks/>
          </p:cNvSpPr>
          <p:nvPr/>
        </p:nvSpPr>
        <p:spPr>
          <a:xfrm>
            <a:off x="0" y="704538"/>
            <a:ext cx="9144000" cy="268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</a:rPr>
              <a:t>TIẾT 28: </a:t>
            </a:r>
            <a:r>
              <a:rPr lang="vi-VN" sz="4800" b="1" dirty="0">
                <a:solidFill>
                  <a:schemeClr val="tx1"/>
                </a:solidFill>
              </a:rPr>
              <a:t>BÀI 4: </a:t>
            </a:r>
            <a:endParaRPr lang="en-US" sz="48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tx1"/>
                </a:solidFill>
              </a:rPr>
              <a:t>THỂ HIỆN </a:t>
            </a:r>
            <a:endParaRPr lang="en-US" sz="48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tx1"/>
                </a:solidFill>
              </a:rPr>
              <a:t>CẤU TRÚC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vi-VN" sz="4800" b="1" dirty="0">
                <a:solidFill>
                  <a:schemeClr val="tx1"/>
                </a:solidFill>
              </a:rPr>
              <a:t>RẼ NHÁNH</a:t>
            </a:r>
            <a:endParaRPr lang="en-US" sz="48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tx1"/>
                </a:solidFill>
              </a:rPr>
              <a:t>TRONG CHƯƠNG TRÌNH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58;p45"/>
          <p:cNvSpPr txBox="1">
            <a:spLocks/>
          </p:cNvSpPr>
          <p:nvPr/>
        </p:nvSpPr>
        <p:spPr>
          <a:xfrm>
            <a:off x="0" y="419635"/>
            <a:ext cx="9144000" cy="59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600"/>
              <a:t>NỘI DUNG BÀI HỌC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49" name="Google Shape;8818;p41"/>
          <p:cNvSpPr txBox="1">
            <a:spLocks/>
          </p:cNvSpPr>
          <p:nvPr/>
        </p:nvSpPr>
        <p:spPr>
          <a:xfrm>
            <a:off x="881353" y="2439295"/>
            <a:ext cx="691874" cy="7404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sz="2600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801860" y="2439295"/>
            <a:ext cx="5229131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/>
              <a:t>Thực hành</a:t>
            </a:r>
          </a:p>
        </p:txBody>
      </p:sp>
      <p:sp>
        <p:nvSpPr>
          <p:cNvPr id="51" name="Google Shape;8818;p41"/>
          <p:cNvSpPr txBox="1">
            <a:spLocks/>
          </p:cNvSpPr>
          <p:nvPr/>
        </p:nvSpPr>
        <p:spPr>
          <a:xfrm>
            <a:off x="881353" y="1322610"/>
            <a:ext cx="691874" cy="7404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sz="26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801860" y="1322610"/>
            <a:ext cx="696113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/>
              <a:t>Thể hiện cấu trúc rẽ nhánh trong Scratch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9883"/>
            <a:ext cx="3955143" cy="30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6981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48"/>
          <p:cNvSpPr txBox="1">
            <a:spLocks noGrp="1"/>
          </p:cNvSpPr>
          <p:nvPr>
            <p:ph type="title"/>
          </p:nvPr>
        </p:nvSpPr>
        <p:spPr>
          <a:xfrm>
            <a:off x="964425" y="2196474"/>
            <a:ext cx="7263900" cy="17278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hiện</a:t>
            </a:r>
            <a:r>
              <a:rPr lang="en-US" sz="4000" dirty="0"/>
              <a:t> </a:t>
            </a:r>
            <a:r>
              <a:rPr lang="en-US" sz="4000" dirty="0" err="1"/>
              <a:t>cấu</a:t>
            </a:r>
            <a:r>
              <a:rPr lang="en-US" sz="4000" dirty="0"/>
              <a:t> </a:t>
            </a:r>
            <a:r>
              <a:rPr lang="en-US" sz="4000" dirty="0" err="1"/>
              <a:t>trúc</a:t>
            </a:r>
            <a:r>
              <a:rPr lang="en-US" sz="4000" dirty="0"/>
              <a:t> </a:t>
            </a:r>
            <a:r>
              <a:rPr lang="en-US" sz="4000" dirty="0" err="1"/>
              <a:t>rẽ</a:t>
            </a:r>
            <a:r>
              <a:rPr lang="en-US" sz="4000" dirty="0"/>
              <a:t> </a:t>
            </a:r>
            <a:r>
              <a:rPr lang="en-US" sz="4000" dirty="0" err="1"/>
              <a:t>nhánh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Scratch</a:t>
            </a:r>
          </a:p>
        </p:txBody>
      </p:sp>
      <p:sp>
        <p:nvSpPr>
          <p:cNvPr id="1219" name="Google Shape;1219;p48"/>
          <p:cNvSpPr txBox="1">
            <a:spLocks noGrp="1"/>
          </p:cNvSpPr>
          <p:nvPr>
            <p:ph type="title" idx="2"/>
          </p:nvPr>
        </p:nvSpPr>
        <p:spPr>
          <a:xfrm>
            <a:off x="3770325" y="1166275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chemeClr val="tx1"/>
                </a:solidFill>
              </a:rPr>
              <a:t>1</a:t>
            </a:r>
            <a:endParaRPr sz="50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0752" y="860307"/>
            <a:ext cx="779084" cy="697546"/>
            <a:chOff x="520752" y="860307"/>
            <a:chExt cx="779084" cy="6975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63" r="58485"/>
            <a:stretch/>
          </p:blipFill>
          <p:spPr>
            <a:xfrm rot="20634755">
              <a:off x="520752" y="860307"/>
              <a:ext cx="779084" cy="69754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329691">
              <a:off x="807058" y="951438"/>
              <a:ext cx="204529" cy="198423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220990" y="3341263"/>
            <a:ext cx="1511847" cy="982028"/>
            <a:chOff x="7220990" y="3341263"/>
            <a:chExt cx="1511847" cy="9820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77" t="52963"/>
            <a:stretch/>
          </p:blipFill>
          <p:spPr>
            <a:xfrm>
              <a:off x="7220990" y="3341263"/>
              <a:ext cx="1511847" cy="9820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277879">
              <a:off x="7255170" y="3666430"/>
              <a:ext cx="439749" cy="26783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226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61" y="476666"/>
            <a:ext cx="8715339" cy="1098491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Tùy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kiểm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đúng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hay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nhánh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ứng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cấu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trúc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gọi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cấu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trúc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nhánh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cấu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trúc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nhánh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đủ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khuyết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0524E0-2ED2-49DF-8487-6DCB0E9F5A96}"/>
              </a:ext>
            </a:extLst>
          </p:cNvPr>
          <p:cNvCxnSpPr>
            <a:cxnSpLocks/>
          </p:cNvCxnSpPr>
          <p:nvPr/>
        </p:nvCxnSpPr>
        <p:spPr>
          <a:xfrm>
            <a:off x="5168469" y="2761975"/>
            <a:ext cx="5785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id="{708225F6-EC5E-49E3-93F1-0CEB2FF98892}"/>
              </a:ext>
            </a:extLst>
          </p:cNvPr>
          <p:cNvSpPr/>
          <p:nvPr/>
        </p:nvSpPr>
        <p:spPr>
          <a:xfrm>
            <a:off x="5747044" y="2359616"/>
            <a:ext cx="2687093" cy="804716"/>
          </a:xfrm>
          <a:prstGeom prst="flowChartDecis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10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 kiện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7AA755-EE48-411C-8C70-433DB96F2433}"/>
              </a:ext>
            </a:extLst>
          </p:cNvPr>
          <p:cNvSpPr/>
          <p:nvPr/>
        </p:nvSpPr>
        <p:spPr>
          <a:xfrm>
            <a:off x="4572000" y="3425014"/>
            <a:ext cx="1386791" cy="39669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10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 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BF627D1-AC5B-4AFA-B518-212280A54F33}"/>
              </a:ext>
            </a:extLst>
          </p:cNvPr>
          <p:cNvCxnSpPr/>
          <p:nvPr/>
        </p:nvCxnSpPr>
        <p:spPr>
          <a:xfrm>
            <a:off x="5168469" y="2767642"/>
            <a:ext cx="0" cy="680042"/>
          </a:xfrm>
          <a:prstGeom prst="straightConnector1">
            <a:avLst/>
          </a:prstGeom>
          <a:ln w="28575">
            <a:solidFill>
              <a:schemeClr val="tx1"/>
            </a:solidFill>
            <a:headEnd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D956BD-66E0-423D-A554-C14B43068C77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7090592" y="1985593"/>
            <a:ext cx="1492" cy="374023"/>
          </a:xfrm>
          <a:prstGeom prst="straightConnector1">
            <a:avLst/>
          </a:prstGeom>
          <a:ln w="28575">
            <a:solidFill>
              <a:schemeClr val="tx1"/>
            </a:solidFill>
            <a:headEnd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 Box 24">
            <a:extLst>
              <a:ext uri="{FF2B5EF4-FFF2-40B4-BE49-F238E27FC236}">
                <a16:creationId xmlns:a16="http://schemas.microsoft.com/office/drawing/2014/main" id="{464BCA87-B816-475F-ABE5-BCAFDD6133ED}"/>
              </a:ext>
            </a:extLst>
          </p:cNvPr>
          <p:cNvSpPr txBox="1"/>
          <p:nvPr/>
        </p:nvSpPr>
        <p:spPr>
          <a:xfrm>
            <a:off x="5040378" y="2414508"/>
            <a:ext cx="627842" cy="309577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10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34" name="Text Box 25">
            <a:extLst>
              <a:ext uri="{FF2B5EF4-FFF2-40B4-BE49-F238E27FC236}">
                <a16:creationId xmlns:a16="http://schemas.microsoft.com/office/drawing/2014/main" id="{0FC4C77A-6F10-4B51-8024-8166B00E14CF}"/>
              </a:ext>
            </a:extLst>
          </p:cNvPr>
          <p:cNvSpPr txBox="1"/>
          <p:nvPr/>
        </p:nvSpPr>
        <p:spPr>
          <a:xfrm>
            <a:off x="7090586" y="3127195"/>
            <a:ext cx="456545" cy="350425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50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AE732383-B39F-4CF9-85CC-2F26B0A10FFA}"/>
              </a:ext>
            </a:extLst>
          </p:cNvPr>
          <p:cNvSpPr txBox="1"/>
          <p:nvPr/>
        </p:nvSpPr>
        <p:spPr>
          <a:xfrm>
            <a:off x="4572000" y="4325452"/>
            <a:ext cx="3853846" cy="619928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180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Điều kiện đúng thì thực hiện </a:t>
            </a:r>
            <a:r>
              <a:rPr lang="en-US" sz="1800" b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 1,</a:t>
            </a:r>
            <a:endParaRPr lang="en-US" sz="180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180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Sai thì thực hiện </a:t>
            </a:r>
            <a:r>
              <a:rPr lang="en-US" sz="1800" b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 2</a:t>
            </a:r>
            <a:r>
              <a:rPr lang="en-US" sz="180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 Box 28">
            <a:extLst>
              <a:ext uri="{FF2B5EF4-FFF2-40B4-BE49-F238E27FC236}">
                <a16:creationId xmlns:a16="http://schemas.microsoft.com/office/drawing/2014/main" id="{96CEA448-3005-4CE4-B83E-51EA1C52A98F}"/>
              </a:ext>
            </a:extLst>
          </p:cNvPr>
          <p:cNvSpPr txBox="1"/>
          <p:nvPr/>
        </p:nvSpPr>
        <p:spPr>
          <a:xfrm>
            <a:off x="5037318" y="1566566"/>
            <a:ext cx="3629043" cy="407261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rẽ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8E975FC-FD0A-4DA5-9F9D-39CE2503C171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7090586" y="3164332"/>
            <a:ext cx="5" cy="260683"/>
          </a:xfrm>
          <a:prstGeom prst="straightConnector1">
            <a:avLst/>
          </a:prstGeom>
          <a:ln w="28575">
            <a:solidFill>
              <a:schemeClr val="tx1"/>
            </a:solidFill>
            <a:headEnd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5C4BA5A-22FA-40CE-BE24-767F99D4E6E5}"/>
              </a:ext>
            </a:extLst>
          </p:cNvPr>
          <p:cNvSpPr/>
          <p:nvPr/>
        </p:nvSpPr>
        <p:spPr>
          <a:xfrm>
            <a:off x="6495613" y="3425014"/>
            <a:ext cx="1386791" cy="39669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10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 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E5E48C8-C759-482B-8F05-CEB73282D35A}"/>
              </a:ext>
            </a:extLst>
          </p:cNvPr>
          <p:cNvCxnSpPr/>
          <p:nvPr/>
        </p:nvCxnSpPr>
        <p:spPr>
          <a:xfrm>
            <a:off x="7106993" y="3799038"/>
            <a:ext cx="0" cy="453362"/>
          </a:xfrm>
          <a:prstGeom prst="straightConnector1">
            <a:avLst/>
          </a:prstGeom>
          <a:ln w="28575">
            <a:solidFill>
              <a:schemeClr val="tx1"/>
            </a:solidFill>
            <a:headEnd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AE3294C-2806-4ED8-9355-B4B302F196D7}"/>
              </a:ext>
            </a:extLst>
          </p:cNvPr>
          <p:cNvCxnSpPr/>
          <p:nvPr/>
        </p:nvCxnSpPr>
        <p:spPr>
          <a:xfrm>
            <a:off x="5213204" y="4014385"/>
            <a:ext cx="1878878" cy="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3EDBAC-4BE8-4063-9038-F7F6BD61BFE4}"/>
              </a:ext>
            </a:extLst>
          </p:cNvPr>
          <p:cNvCxnSpPr/>
          <p:nvPr/>
        </p:nvCxnSpPr>
        <p:spPr>
          <a:xfrm>
            <a:off x="5198293" y="3821706"/>
            <a:ext cx="14912" cy="192679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2F9A671-2CBD-4B4F-91F2-97EEE5BB4891}"/>
              </a:ext>
            </a:extLst>
          </p:cNvPr>
          <p:cNvCxnSpPr>
            <a:cxnSpLocks/>
          </p:cNvCxnSpPr>
          <p:nvPr/>
        </p:nvCxnSpPr>
        <p:spPr>
          <a:xfrm flipV="1">
            <a:off x="789592" y="3076270"/>
            <a:ext cx="416252" cy="6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Flowchart: Decision 49">
            <a:extLst>
              <a:ext uri="{FF2B5EF4-FFF2-40B4-BE49-F238E27FC236}">
                <a16:creationId xmlns:a16="http://schemas.microsoft.com/office/drawing/2014/main" id="{3CC366CA-3989-46B4-93C2-1501EBA78416}"/>
              </a:ext>
            </a:extLst>
          </p:cNvPr>
          <p:cNvSpPr/>
          <p:nvPr/>
        </p:nvSpPr>
        <p:spPr>
          <a:xfrm>
            <a:off x="1205846" y="2544174"/>
            <a:ext cx="2512621" cy="1077489"/>
          </a:xfrm>
          <a:prstGeom prst="flowChartDecis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AA69F14-0716-43C6-90D7-1DF82E787856}"/>
              </a:ext>
            </a:extLst>
          </p:cNvPr>
          <p:cNvSpPr/>
          <p:nvPr/>
        </p:nvSpPr>
        <p:spPr>
          <a:xfrm>
            <a:off x="174661" y="3771900"/>
            <a:ext cx="1229862" cy="46558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10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endParaRPr lang="en-US" sz="240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5FFDD9A-85A1-42D0-97F0-EDAB88E6512C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789593" y="3107662"/>
            <a:ext cx="0" cy="664238"/>
          </a:xfrm>
          <a:prstGeom prst="straightConnector1">
            <a:avLst/>
          </a:prstGeom>
          <a:ln w="28575">
            <a:solidFill>
              <a:schemeClr val="tx1"/>
            </a:solidFill>
            <a:headEnd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20AC01-F4C2-4864-BBB1-986CB213078A}"/>
              </a:ext>
            </a:extLst>
          </p:cNvPr>
          <p:cNvCxnSpPr/>
          <p:nvPr/>
        </p:nvCxnSpPr>
        <p:spPr>
          <a:xfrm flipV="1">
            <a:off x="1399439" y="4026815"/>
            <a:ext cx="1084394" cy="1330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BBDED14-8E5C-44CD-87DA-8F0C6B8532E9}"/>
              </a:ext>
            </a:extLst>
          </p:cNvPr>
          <p:cNvCxnSpPr/>
          <p:nvPr/>
        </p:nvCxnSpPr>
        <p:spPr>
          <a:xfrm>
            <a:off x="2462156" y="2078592"/>
            <a:ext cx="13224" cy="465582"/>
          </a:xfrm>
          <a:prstGeom prst="straightConnector1">
            <a:avLst/>
          </a:prstGeom>
          <a:ln w="28575">
            <a:solidFill>
              <a:schemeClr val="tx1"/>
            </a:solidFill>
            <a:headEnd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 Box 9">
            <a:extLst>
              <a:ext uri="{FF2B5EF4-FFF2-40B4-BE49-F238E27FC236}">
                <a16:creationId xmlns:a16="http://schemas.microsoft.com/office/drawing/2014/main" id="{31E5F206-8FE8-4456-A59A-BF1C88322565}"/>
              </a:ext>
            </a:extLst>
          </p:cNvPr>
          <p:cNvSpPr txBox="1"/>
          <p:nvPr/>
        </p:nvSpPr>
        <p:spPr>
          <a:xfrm>
            <a:off x="657287" y="2612545"/>
            <a:ext cx="733509" cy="412373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10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endParaRPr lang="en-US" sz="240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10">
            <a:extLst>
              <a:ext uri="{FF2B5EF4-FFF2-40B4-BE49-F238E27FC236}">
                <a16:creationId xmlns:a16="http://schemas.microsoft.com/office/drawing/2014/main" id="{ED2DC76F-6113-43BB-A360-67FC24659FE5}"/>
              </a:ext>
            </a:extLst>
          </p:cNvPr>
          <p:cNvSpPr txBox="1"/>
          <p:nvPr/>
        </p:nvSpPr>
        <p:spPr>
          <a:xfrm>
            <a:off x="2553380" y="3732163"/>
            <a:ext cx="533381" cy="412373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10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240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 Box 11">
            <a:extLst>
              <a:ext uri="{FF2B5EF4-FFF2-40B4-BE49-F238E27FC236}">
                <a16:creationId xmlns:a16="http://schemas.microsoft.com/office/drawing/2014/main" id="{DDAA3CC5-94BB-4FB9-A8AE-272671BB09F7}"/>
              </a:ext>
            </a:extLst>
          </p:cNvPr>
          <p:cNvSpPr txBox="1"/>
          <p:nvPr/>
        </p:nvSpPr>
        <p:spPr>
          <a:xfrm>
            <a:off x="280143" y="4592733"/>
            <a:ext cx="3739838" cy="412373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</a:t>
            </a:r>
            <a:r>
              <a:rPr lang="en-US" sz="1800" b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 kiện</a:t>
            </a:r>
            <a:r>
              <a:rPr lang="en-US" sz="180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thì thực hiện </a:t>
            </a:r>
            <a:r>
              <a:rPr lang="en-US" sz="1800" b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180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F6E4D8A-A2CC-4141-8F39-4962B6FD022C}"/>
              </a:ext>
            </a:extLst>
          </p:cNvPr>
          <p:cNvCxnSpPr>
            <a:cxnSpLocks/>
          </p:cNvCxnSpPr>
          <p:nvPr/>
        </p:nvCxnSpPr>
        <p:spPr>
          <a:xfrm>
            <a:off x="2475380" y="3621664"/>
            <a:ext cx="0" cy="79814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 Box 15">
            <a:extLst>
              <a:ext uri="{FF2B5EF4-FFF2-40B4-BE49-F238E27FC236}">
                <a16:creationId xmlns:a16="http://schemas.microsoft.com/office/drawing/2014/main" id="{51B0C8AF-AA5E-4A8C-94C1-1C7E8A34A24E}"/>
              </a:ext>
            </a:extLst>
          </p:cNvPr>
          <p:cNvSpPr txBox="1"/>
          <p:nvPr/>
        </p:nvSpPr>
        <p:spPr>
          <a:xfrm>
            <a:off x="469325" y="1599708"/>
            <a:ext cx="3299909" cy="412373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rẽ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khuyết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C8E5D4C-C9CE-4992-AB4A-A3A58E5FF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49" y="1"/>
            <a:ext cx="9011151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3429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sz="2400" b="1" dirty="0"/>
              <a:t>1. </a:t>
            </a:r>
            <a:r>
              <a:rPr sz="2400" b="1" dirty="0" err="1"/>
              <a:t>Thể</a:t>
            </a:r>
            <a:r>
              <a:rPr sz="2400" b="1" dirty="0"/>
              <a:t> </a:t>
            </a:r>
            <a:r>
              <a:rPr sz="2400" b="1" dirty="0" err="1"/>
              <a:t>hiện</a:t>
            </a:r>
            <a:r>
              <a:rPr sz="2400" b="1" dirty="0"/>
              <a:t> </a:t>
            </a:r>
            <a:r>
              <a:rPr sz="2400" b="1" dirty="0" err="1"/>
              <a:t>cấu</a:t>
            </a:r>
            <a:r>
              <a:rPr sz="2400" b="1" dirty="0"/>
              <a:t> </a:t>
            </a:r>
            <a:r>
              <a:rPr sz="2400" b="1" dirty="0" err="1"/>
              <a:t>trúc</a:t>
            </a:r>
            <a:r>
              <a:rPr sz="2400" b="1" dirty="0"/>
              <a:t> </a:t>
            </a:r>
            <a:r>
              <a:rPr sz="2400" b="1" dirty="0" err="1"/>
              <a:t>rẽ</a:t>
            </a:r>
            <a:r>
              <a:rPr sz="2400" b="1" dirty="0"/>
              <a:t> </a:t>
            </a:r>
            <a:r>
              <a:rPr sz="2400" b="1" dirty="0" err="1"/>
              <a:t>nhánh</a:t>
            </a:r>
            <a:r>
              <a:rPr sz="2400" b="1" dirty="0"/>
              <a:t> </a:t>
            </a:r>
            <a:r>
              <a:rPr sz="2400" b="1" dirty="0" err="1"/>
              <a:t>trong</a:t>
            </a:r>
            <a:r>
              <a:rPr sz="2400" b="1" dirty="0"/>
              <a:t> scratch</a:t>
            </a:r>
          </a:p>
        </p:txBody>
      </p:sp>
    </p:spTree>
    <p:extLst>
      <p:ext uri="{BB962C8B-B14F-4D97-AF65-F5344CB8AC3E}">
        <p14:creationId xmlns:p14="http://schemas.microsoft.com/office/powerpoint/2010/main" val="13543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" grpId="0" animBg="1"/>
      <p:bldP spid="30" grpId="0" animBg="1"/>
      <p:bldP spid="33" grpId="0"/>
      <p:bldP spid="34" grpId="0"/>
      <p:bldP spid="35" grpId="0"/>
      <p:bldP spid="36" grpId="0"/>
      <p:bldP spid="38" grpId="0" animBg="1"/>
      <p:bldP spid="50" grpId="0" animBg="1"/>
      <p:bldP spid="51" grpId="0" animBg="1"/>
      <p:bldP spid="55" grpId="0"/>
      <p:bldP spid="56" grpId="0"/>
      <p:bldP spid="57" grpId="0"/>
      <p:bldP spid="59" grpId="0"/>
    </p:bldLst>
  </p:timing>
</p:sld>
</file>

<file path=ppt/theme/theme1.xml><?xml version="1.0" encoding="utf-8"?>
<a:theme xmlns:a="http://schemas.openxmlformats.org/drawingml/2006/main" name="Media Literacy and Critical Thinking - German - Foreign Language - 9th grade by Slidesgo">
  <a:themeElements>
    <a:clrScheme name="Simple Light">
      <a:dk1>
        <a:srgbClr val="332A03"/>
      </a:dk1>
      <a:lt1>
        <a:srgbClr val="F7F4E7"/>
      </a:lt1>
      <a:dk2>
        <a:srgbClr val="E2AE74"/>
      </a:dk2>
      <a:lt2>
        <a:srgbClr val="9E7F5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A0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1338</Words>
  <Application>Microsoft Office PowerPoint</Application>
  <PresentationFormat>On-screen Show (16:9)</PresentationFormat>
  <Paragraphs>162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Wingdings</vt:lpstr>
      <vt:lpstr>Gentium Plus</vt:lpstr>
      <vt:lpstr>Calibri</vt:lpstr>
      <vt:lpstr>Times New Roman</vt:lpstr>
      <vt:lpstr>Work Sans</vt:lpstr>
      <vt:lpstr>Nunito Light</vt:lpstr>
      <vt:lpstr>Arial</vt:lpstr>
      <vt:lpstr>Arial (Body)</vt:lpstr>
      <vt:lpstr>Lato</vt:lpstr>
      <vt:lpstr>Symbol</vt:lpstr>
      <vt:lpstr>Poppins Black</vt:lpstr>
      <vt:lpstr>SimSun</vt:lpstr>
      <vt:lpstr>Media Literacy and Critical Thinking - German - Foreign Language - 9th grade by Slidesgo</vt:lpstr>
      <vt:lpstr>PowerPoint Presentation</vt:lpstr>
      <vt:lpstr>PowerPoint Presentation</vt:lpstr>
      <vt:lpstr>PowerPoint Presentation</vt:lpstr>
      <vt:lpstr>PowerPoint Presentation</vt:lpstr>
      <vt:lpstr>Sơ đồ khối</vt:lpstr>
      <vt:lpstr>PowerPoint Presentation</vt:lpstr>
      <vt:lpstr>PowerPoint Presentation</vt:lpstr>
      <vt:lpstr>Thể hiện cấu trúc rẽ nhánh trong Scratch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Literacy and Critical Thinking - German - Foreign Language</dc:title>
  <dc:creator>Acer</dc:creator>
  <cp:lastModifiedBy>PC</cp:lastModifiedBy>
  <cp:revision>108</cp:revision>
  <cp:lastPrinted>2025-03-28T00:44:42Z</cp:lastPrinted>
  <dcterms:modified xsi:type="dcterms:W3CDTF">2025-03-28T00:49:09Z</dcterms:modified>
</cp:coreProperties>
</file>