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4" r:id="rId5"/>
    <p:sldId id="271" r:id="rId6"/>
    <p:sldId id="265" r:id="rId7"/>
    <p:sldId id="267" r:id="rId8"/>
    <p:sldId id="266" r:id="rId9"/>
    <p:sldId id="261" r:id="rId10"/>
    <p:sldId id="268"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629B86-64F0-4C4B-8E7D-02A554E8861E}" type="datetimeFigureOut">
              <a:rPr lang="en-US" smtClean="0"/>
              <a:t>09/06/2025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536313-7429-4797-85BB-C98D83B9C50E}" type="slidenum">
              <a:rPr lang="en-US" smtClean="0"/>
              <a:t>‹#›</a:t>
            </a:fld>
            <a:endParaRPr lang="en-US"/>
          </a:p>
        </p:txBody>
      </p:sp>
    </p:spTree>
    <p:extLst>
      <p:ext uri="{BB962C8B-B14F-4D97-AF65-F5344CB8AC3E}">
        <p14:creationId xmlns:p14="http://schemas.microsoft.com/office/powerpoint/2010/main" val="442667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BF362C-9C96-4852-ADE2-41001E9E9F47}" type="datetimeFigureOut">
              <a:rPr lang="en-US" smtClean="0"/>
              <a:t>09/06/2025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5D44D-2C52-4CAC-9511-FA5E26968BA7}" type="slidenum">
              <a:rPr lang="en-US" smtClean="0"/>
              <a:t>‹#›</a:t>
            </a:fld>
            <a:endParaRPr lang="en-US"/>
          </a:p>
        </p:txBody>
      </p:sp>
    </p:spTree>
    <p:extLst>
      <p:ext uri="{BB962C8B-B14F-4D97-AF65-F5344CB8AC3E}">
        <p14:creationId xmlns:p14="http://schemas.microsoft.com/office/powerpoint/2010/main" val="3525973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BF362C-9C96-4852-ADE2-41001E9E9F47}" type="datetimeFigureOut">
              <a:rPr lang="en-US" smtClean="0"/>
              <a:t>09/06/2025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5D44D-2C52-4CAC-9511-FA5E26968BA7}" type="slidenum">
              <a:rPr lang="en-US" smtClean="0"/>
              <a:t>‹#›</a:t>
            </a:fld>
            <a:endParaRPr lang="en-US"/>
          </a:p>
        </p:txBody>
      </p:sp>
    </p:spTree>
    <p:extLst>
      <p:ext uri="{BB962C8B-B14F-4D97-AF65-F5344CB8AC3E}">
        <p14:creationId xmlns:p14="http://schemas.microsoft.com/office/powerpoint/2010/main" val="2868487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BF362C-9C96-4852-ADE2-41001E9E9F47}" type="datetimeFigureOut">
              <a:rPr lang="en-US" smtClean="0"/>
              <a:t>09/06/2025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5D44D-2C52-4CAC-9511-FA5E26968BA7}" type="slidenum">
              <a:rPr lang="en-US" smtClean="0"/>
              <a:t>‹#›</a:t>
            </a:fld>
            <a:endParaRPr lang="en-US"/>
          </a:p>
        </p:txBody>
      </p:sp>
    </p:spTree>
    <p:extLst>
      <p:ext uri="{BB962C8B-B14F-4D97-AF65-F5344CB8AC3E}">
        <p14:creationId xmlns:p14="http://schemas.microsoft.com/office/powerpoint/2010/main" val="12577141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09600" y="6245225"/>
            <a:ext cx="2844800" cy="476250"/>
          </a:xfrm>
        </p:spPr>
        <p:txBody>
          <a:bodyPr/>
          <a:lstStyle>
            <a:lvl1pPr>
              <a:defRPr/>
            </a:lvl1pPr>
          </a:lstStyle>
          <a:p>
            <a:endParaRPr lang="en-US" altLang="en-US"/>
          </a:p>
        </p:txBody>
      </p:sp>
      <p:sp>
        <p:nvSpPr>
          <p:cNvPr id="4" name="Footer Placeholder 3"/>
          <p:cNvSpPr>
            <a:spLocks noGrp="1"/>
          </p:cNvSpPr>
          <p:nvPr>
            <p:ph type="ftr" sz="quarter" idx="11"/>
          </p:nvPr>
        </p:nvSpPr>
        <p:spPr>
          <a:xfrm>
            <a:off x="4165600" y="6245225"/>
            <a:ext cx="3860800" cy="476250"/>
          </a:xfrm>
        </p:spPr>
        <p:txBody>
          <a:bodyPr/>
          <a:lstStyle>
            <a:lvl1pPr>
              <a:defRPr/>
            </a:lvl1pPr>
          </a:lstStyle>
          <a:p>
            <a:endParaRPr lang="en-US" altLang="en-US"/>
          </a:p>
        </p:txBody>
      </p:sp>
      <p:sp>
        <p:nvSpPr>
          <p:cNvPr id="5" name="Slide Number Placeholder 4"/>
          <p:cNvSpPr>
            <a:spLocks noGrp="1"/>
          </p:cNvSpPr>
          <p:nvPr>
            <p:ph type="sldNum" sz="quarter" idx="12"/>
          </p:nvPr>
        </p:nvSpPr>
        <p:spPr>
          <a:xfrm>
            <a:off x="8737600" y="6245225"/>
            <a:ext cx="2844800" cy="476250"/>
          </a:xfrm>
        </p:spPr>
        <p:txBody>
          <a:bodyPr/>
          <a:lstStyle>
            <a:lvl1pPr>
              <a:defRPr/>
            </a:lvl1pPr>
          </a:lstStyle>
          <a:p>
            <a:fld id="{D52F841F-D5BE-482F-B4CA-48C5A26178FF}" type="slidenum">
              <a:rPr lang="en-US" altLang="en-US"/>
              <a:pPr/>
              <a:t>‹#›</a:t>
            </a:fld>
            <a:endParaRPr lang="en-US" altLang="en-US"/>
          </a:p>
        </p:txBody>
      </p:sp>
    </p:spTree>
    <p:extLst>
      <p:ext uri="{BB962C8B-B14F-4D97-AF65-F5344CB8AC3E}">
        <p14:creationId xmlns:p14="http://schemas.microsoft.com/office/powerpoint/2010/main" val="253290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BF362C-9C96-4852-ADE2-41001E9E9F47}" type="datetimeFigureOut">
              <a:rPr lang="en-US" smtClean="0"/>
              <a:t>09/06/2025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5D44D-2C52-4CAC-9511-FA5E26968BA7}" type="slidenum">
              <a:rPr lang="en-US" smtClean="0"/>
              <a:t>‹#›</a:t>
            </a:fld>
            <a:endParaRPr lang="en-US"/>
          </a:p>
        </p:txBody>
      </p:sp>
    </p:spTree>
    <p:extLst>
      <p:ext uri="{BB962C8B-B14F-4D97-AF65-F5344CB8AC3E}">
        <p14:creationId xmlns:p14="http://schemas.microsoft.com/office/powerpoint/2010/main" val="617081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BF362C-9C96-4852-ADE2-41001E9E9F47}" type="datetimeFigureOut">
              <a:rPr lang="en-US" smtClean="0"/>
              <a:t>09/06/2025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5D44D-2C52-4CAC-9511-FA5E26968BA7}" type="slidenum">
              <a:rPr lang="en-US" smtClean="0"/>
              <a:t>‹#›</a:t>
            </a:fld>
            <a:endParaRPr lang="en-US"/>
          </a:p>
        </p:txBody>
      </p:sp>
    </p:spTree>
    <p:extLst>
      <p:ext uri="{BB962C8B-B14F-4D97-AF65-F5344CB8AC3E}">
        <p14:creationId xmlns:p14="http://schemas.microsoft.com/office/powerpoint/2010/main" val="2471725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BF362C-9C96-4852-ADE2-41001E9E9F47}" type="datetimeFigureOut">
              <a:rPr lang="en-US" smtClean="0"/>
              <a:t>09/06/2025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5D44D-2C52-4CAC-9511-FA5E26968BA7}" type="slidenum">
              <a:rPr lang="en-US" smtClean="0"/>
              <a:t>‹#›</a:t>
            </a:fld>
            <a:endParaRPr lang="en-US"/>
          </a:p>
        </p:txBody>
      </p:sp>
    </p:spTree>
    <p:extLst>
      <p:ext uri="{BB962C8B-B14F-4D97-AF65-F5344CB8AC3E}">
        <p14:creationId xmlns:p14="http://schemas.microsoft.com/office/powerpoint/2010/main" val="4196811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BF362C-9C96-4852-ADE2-41001E9E9F47}" type="datetimeFigureOut">
              <a:rPr lang="en-US" smtClean="0"/>
              <a:t>09/06/2025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25D44D-2C52-4CAC-9511-FA5E26968BA7}" type="slidenum">
              <a:rPr lang="en-US" smtClean="0"/>
              <a:t>‹#›</a:t>
            </a:fld>
            <a:endParaRPr lang="en-US"/>
          </a:p>
        </p:txBody>
      </p:sp>
    </p:spTree>
    <p:extLst>
      <p:ext uri="{BB962C8B-B14F-4D97-AF65-F5344CB8AC3E}">
        <p14:creationId xmlns:p14="http://schemas.microsoft.com/office/powerpoint/2010/main" val="3070048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BF362C-9C96-4852-ADE2-41001E9E9F47}" type="datetimeFigureOut">
              <a:rPr lang="en-US" smtClean="0"/>
              <a:t>09/06/2025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25D44D-2C52-4CAC-9511-FA5E26968BA7}" type="slidenum">
              <a:rPr lang="en-US" smtClean="0"/>
              <a:t>‹#›</a:t>
            </a:fld>
            <a:endParaRPr lang="en-US"/>
          </a:p>
        </p:txBody>
      </p:sp>
    </p:spTree>
    <p:extLst>
      <p:ext uri="{BB962C8B-B14F-4D97-AF65-F5344CB8AC3E}">
        <p14:creationId xmlns:p14="http://schemas.microsoft.com/office/powerpoint/2010/main" val="1343410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BF362C-9C96-4852-ADE2-41001E9E9F47}" type="datetimeFigureOut">
              <a:rPr lang="en-US" smtClean="0"/>
              <a:t>09/06/2025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25D44D-2C52-4CAC-9511-FA5E26968BA7}" type="slidenum">
              <a:rPr lang="en-US" smtClean="0"/>
              <a:t>‹#›</a:t>
            </a:fld>
            <a:endParaRPr lang="en-US"/>
          </a:p>
        </p:txBody>
      </p:sp>
    </p:spTree>
    <p:extLst>
      <p:ext uri="{BB962C8B-B14F-4D97-AF65-F5344CB8AC3E}">
        <p14:creationId xmlns:p14="http://schemas.microsoft.com/office/powerpoint/2010/main" val="3369092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BF362C-9C96-4852-ADE2-41001E9E9F47}" type="datetimeFigureOut">
              <a:rPr lang="en-US" smtClean="0"/>
              <a:t>09/06/2025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5D44D-2C52-4CAC-9511-FA5E26968BA7}" type="slidenum">
              <a:rPr lang="en-US" smtClean="0"/>
              <a:t>‹#›</a:t>
            </a:fld>
            <a:endParaRPr lang="en-US"/>
          </a:p>
        </p:txBody>
      </p:sp>
    </p:spTree>
    <p:extLst>
      <p:ext uri="{BB962C8B-B14F-4D97-AF65-F5344CB8AC3E}">
        <p14:creationId xmlns:p14="http://schemas.microsoft.com/office/powerpoint/2010/main" val="4169492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BF362C-9C96-4852-ADE2-41001E9E9F47}" type="datetimeFigureOut">
              <a:rPr lang="en-US" smtClean="0"/>
              <a:t>09/06/2025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5D44D-2C52-4CAC-9511-FA5E26968BA7}" type="slidenum">
              <a:rPr lang="en-US" smtClean="0"/>
              <a:t>‹#›</a:t>
            </a:fld>
            <a:endParaRPr lang="en-US"/>
          </a:p>
        </p:txBody>
      </p:sp>
    </p:spTree>
    <p:extLst>
      <p:ext uri="{BB962C8B-B14F-4D97-AF65-F5344CB8AC3E}">
        <p14:creationId xmlns:p14="http://schemas.microsoft.com/office/powerpoint/2010/main" val="3837550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BF362C-9C96-4852-ADE2-41001E9E9F47}" type="datetimeFigureOut">
              <a:rPr lang="en-US" smtClean="0"/>
              <a:t>09/06/2025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25D44D-2C52-4CAC-9511-FA5E26968BA7}" type="slidenum">
              <a:rPr lang="en-US" smtClean="0"/>
              <a:t>‹#›</a:t>
            </a:fld>
            <a:endParaRPr lang="en-US"/>
          </a:p>
        </p:txBody>
      </p:sp>
    </p:spTree>
    <p:extLst>
      <p:ext uri="{BB962C8B-B14F-4D97-AF65-F5344CB8AC3E}">
        <p14:creationId xmlns:p14="http://schemas.microsoft.com/office/powerpoint/2010/main" val="218223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12.xml"/><Relationship Id="rId6" Type="http://schemas.openxmlformats.org/officeDocument/2006/relationships/image" Target="../media/image8.gif"/><Relationship Id="rId5" Type="http://schemas.openxmlformats.org/officeDocument/2006/relationships/image" Target="../media/image7.gif"/><Relationship Id="rId4" Type="http://schemas.openxmlformats.org/officeDocument/2006/relationships/image" Target="../media/image6.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7703" y="69668"/>
            <a:ext cx="7271657"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TIẾT 46   BÀI 11: MUỐI  (Tiếp theo)</a:t>
            </a:r>
            <a:endParaRPr lang="en-US" sz="2800" b="1">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443702" y="1349718"/>
            <a:ext cx="5497437" cy="461665"/>
          </a:xfrm>
          <a:prstGeom prst="rect">
            <a:avLst/>
          </a:prstGeom>
          <a:noFill/>
        </p:spPr>
        <p:txBody>
          <a:bodyPr wrap="square" rtlCol="0">
            <a:spAutoFit/>
          </a:bodyPr>
          <a:lstStyle/>
          <a:p>
            <a:r>
              <a:rPr lang="en-US" sz="2400" b="1">
                <a:solidFill>
                  <a:srgbClr val="FF0000"/>
                </a:solidFill>
                <a:latin typeface="Times New Roman" panose="02020603050405020304" pitchFamily="18" charset="0"/>
                <a:cs typeface="Times New Roman" panose="02020603050405020304" pitchFamily="18" charset="0"/>
              </a:rPr>
              <a:t>1</a:t>
            </a:r>
            <a:r>
              <a:rPr lang="en-US" sz="2400" b="1" smtClean="0">
                <a:solidFill>
                  <a:srgbClr val="FF0000"/>
                </a:solidFill>
                <a:latin typeface="Times New Roman" panose="02020603050405020304" pitchFamily="18" charset="0"/>
                <a:cs typeface="Times New Roman" panose="02020603050405020304" pitchFamily="18" charset="0"/>
              </a:rPr>
              <a:t>. Kiến thức cần nhớ: (SGK - 52)</a:t>
            </a:r>
            <a:endParaRPr lang="en-US" sz="2400" b="1">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443702" y="918831"/>
            <a:ext cx="8303472" cy="461665"/>
          </a:xfrm>
          <a:prstGeom prst="rect">
            <a:avLst/>
          </a:prstGeom>
          <a:noFill/>
        </p:spPr>
        <p:txBody>
          <a:bodyPr wrap="square" rtlCol="0">
            <a:spAutoFit/>
          </a:bodyPr>
          <a:lstStyle/>
          <a:p>
            <a:r>
              <a:rPr lang="en-US" sz="2400" b="1" smtClean="0">
                <a:solidFill>
                  <a:srgbClr val="FF0000"/>
                </a:solidFill>
                <a:latin typeface="Times New Roman" panose="02020603050405020304" pitchFamily="18" charset="0"/>
                <a:cs typeface="Times New Roman" panose="02020603050405020304" pitchFamily="18" charset="0"/>
              </a:rPr>
              <a:t>VI. Luyện tập</a:t>
            </a:r>
            <a:endParaRPr lang="en-US" sz="24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728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76003" y="1812254"/>
            <a:ext cx="10077559" cy="3170099"/>
          </a:xfrm>
          <a:prstGeom prst="rect">
            <a:avLst/>
          </a:prstGeom>
          <a:noFill/>
        </p:spPr>
        <p:txBody>
          <a:bodyPr wrap="square" rtlCol="0">
            <a:spAutoFit/>
          </a:bodyPr>
          <a:lstStyle/>
          <a:p>
            <a:r>
              <a:rPr lang="en-US" sz="2800" smtClean="0">
                <a:latin typeface="Times New Roman" panose="02020603050405020304" pitchFamily="18" charset="0"/>
                <a:cs typeface="Times New Roman" panose="02020603050405020304" pitchFamily="18" charset="0"/>
              </a:rPr>
              <a:t>                               </a:t>
            </a:r>
            <a:r>
              <a:rPr lang="en-US" sz="2800" b="1" smtClean="0">
                <a:solidFill>
                  <a:srgbClr val="FF0000"/>
                </a:solidFill>
                <a:latin typeface="Times New Roman" panose="02020603050405020304" pitchFamily="18" charset="0"/>
                <a:cs typeface="Times New Roman" panose="02020603050405020304" pitchFamily="18" charset="0"/>
              </a:rPr>
              <a:t>HƯỚNG DẪN VỀ NHÀ</a:t>
            </a:r>
          </a:p>
          <a:p>
            <a:endParaRPr lang="en-US" sz="2800" smtClean="0">
              <a:latin typeface="Times New Roman" panose="02020603050405020304" pitchFamily="18" charset="0"/>
              <a:cs typeface="Times New Roman" panose="02020603050405020304" pitchFamily="18" charset="0"/>
            </a:endParaRPr>
          </a:p>
          <a:p>
            <a:pPr>
              <a:lnSpc>
                <a:spcPct val="150000"/>
              </a:lnSpc>
            </a:pPr>
            <a:r>
              <a:rPr lang="en-US" sz="3200" smtClean="0">
                <a:latin typeface="Times New Roman" panose="02020603050405020304" pitchFamily="18" charset="0"/>
                <a:cs typeface="Times New Roman" panose="02020603050405020304" pitchFamily="18" charset="0"/>
              </a:rPr>
              <a:t>- Mục I  Bài 12 Phân bón hóa học</a:t>
            </a:r>
          </a:p>
          <a:p>
            <a:pPr marL="285750" indent="-285750">
              <a:lnSpc>
                <a:spcPct val="150000"/>
              </a:lnSpc>
              <a:buFontTx/>
              <a:buChar char="-"/>
            </a:pPr>
            <a:r>
              <a:rPr lang="en-US" sz="3200" smtClean="0">
                <a:latin typeface="Times New Roman" panose="02020603050405020304" pitchFamily="18" charset="0"/>
                <a:cs typeface="Times New Roman" panose="02020603050405020304" pitchFamily="18" charset="0"/>
              </a:rPr>
              <a:t>Học sơ đồ biểu diễn mối quan hệ giữa các hợp chất vô cơ</a:t>
            </a:r>
          </a:p>
          <a:p>
            <a:pPr marL="285750" indent="-285750">
              <a:lnSpc>
                <a:spcPct val="150000"/>
              </a:lnSpc>
              <a:buFontTx/>
              <a:buChar char="-"/>
            </a:pPr>
            <a:r>
              <a:rPr lang="en-US" sz="3200" smtClean="0">
                <a:latin typeface="Times New Roman" panose="02020603050405020304" pitchFamily="18" charset="0"/>
                <a:cs typeface="Times New Roman" panose="02020603050405020304" pitchFamily="18" charset="0"/>
              </a:rPr>
              <a:t>Tự luyện viết các PTTH theo sơ đồ  </a:t>
            </a:r>
            <a:endParaRPr lang="en-US" sz="3200">
              <a:latin typeface="Times New Roman" panose="02020603050405020304" pitchFamily="18" charset="0"/>
              <a:cs typeface="Times New Roman" panose="02020603050405020304" pitchFamily="18" charset="0"/>
            </a:endParaRPr>
          </a:p>
        </p:txBody>
      </p:sp>
      <p:sp>
        <p:nvSpPr>
          <p:cNvPr id="5" name="Rectangle 4"/>
          <p:cNvSpPr/>
          <p:nvPr/>
        </p:nvSpPr>
        <p:spPr>
          <a:xfrm>
            <a:off x="5977217" y="3244334"/>
            <a:ext cx="237566" cy="369332"/>
          </a:xfrm>
          <a:prstGeom prst="rect">
            <a:avLst/>
          </a:prstGeom>
        </p:spPr>
        <p:txBody>
          <a:bodyPr wrap="none">
            <a:spAutoFit/>
          </a:bodyPr>
          <a:lstStyle/>
          <a:p>
            <a:r>
              <a:rPr lang="en-US"/>
              <a:t> </a:t>
            </a:r>
          </a:p>
        </p:txBody>
      </p:sp>
      <p:sp>
        <p:nvSpPr>
          <p:cNvPr id="6" name="Rectangle 5"/>
          <p:cNvSpPr/>
          <p:nvPr/>
        </p:nvSpPr>
        <p:spPr>
          <a:xfrm>
            <a:off x="5977217" y="3244334"/>
            <a:ext cx="237566" cy="369332"/>
          </a:xfrm>
          <a:prstGeom prst="rect">
            <a:avLst/>
          </a:prstGeom>
        </p:spPr>
        <p:txBody>
          <a:bodyPr wrap="none">
            <a:spAutoFit/>
          </a:bodyPr>
          <a:lstStyle/>
          <a:p>
            <a:r>
              <a:rPr lang="en-US"/>
              <a:t> </a:t>
            </a:r>
          </a:p>
        </p:txBody>
      </p:sp>
    </p:spTree>
    <p:extLst>
      <p:ext uri="{BB962C8B-B14F-4D97-AF65-F5344CB8AC3E}">
        <p14:creationId xmlns:p14="http://schemas.microsoft.com/office/powerpoint/2010/main" val="7862370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619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85" y="121919"/>
            <a:ext cx="12009120" cy="6622869"/>
          </a:xfrm>
          <a:prstGeom prst="rect">
            <a:avLst/>
          </a:prstGeom>
          <a:noFill/>
          <a:extLst>
            <a:ext uri="{909E8E84-426E-40DD-AFC4-6F175D3DCCD1}">
              <a14:hiddenFill xmlns:a14="http://schemas.microsoft.com/office/drawing/2010/main">
                <a:solidFill>
                  <a:srgbClr val="FFFFFF"/>
                </a:solidFill>
              </a14:hiddenFill>
            </a:ext>
          </a:extLst>
        </p:spPr>
      </p:pic>
      <p:sp>
        <p:nvSpPr>
          <p:cNvPr id="47107" name="WordArt 3"/>
          <p:cNvSpPr>
            <a:spLocks noChangeArrowheads="1" noChangeShapeType="1" noTextEdit="1"/>
          </p:cNvSpPr>
          <p:nvPr/>
        </p:nvSpPr>
        <p:spPr bwMode="auto">
          <a:xfrm>
            <a:off x="2209800" y="1219200"/>
            <a:ext cx="8001000" cy="3505200"/>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0800000"/>
              </a:avLst>
            </a:prstTxWarp>
          </a:bodyPr>
          <a:lstStyle/>
          <a:p>
            <a:r>
              <a:rPr lang="pt-BR" sz="3600" b="1" kern="10">
                <a:ln w="9525">
                  <a:solidFill>
                    <a:srgbClr val="FF6600"/>
                  </a:solidFill>
                  <a:round/>
                  <a:headEnd/>
                  <a:tailEnd/>
                </a:ln>
                <a:solidFill>
                  <a:srgbClr val="339966"/>
                </a:solidFill>
                <a:cs typeface="Times New Roman" panose="02020603050405020304" pitchFamily="18" charset="0"/>
              </a:rPr>
              <a:t>Chúc các em học tốt</a:t>
            </a:r>
            <a:endParaRPr lang="en-US" sz="3600" b="1" kern="10">
              <a:ln w="9525">
                <a:solidFill>
                  <a:srgbClr val="FF6600"/>
                </a:solidFill>
                <a:round/>
                <a:headEnd/>
                <a:tailEnd/>
              </a:ln>
              <a:solidFill>
                <a:srgbClr val="339966"/>
              </a:solidFill>
              <a:cs typeface="Times New Roman" panose="02020603050405020304" pitchFamily="18" charset="0"/>
            </a:endParaRPr>
          </a:p>
        </p:txBody>
      </p:sp>
      <p:pic>
        <p:nvPicPr>
          <p:cNvPr id="47108" name="Picture 4" descr="tron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023350" y="4572000"/>
            <a:ext cx="164465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47109" name="Picture 5" descr="tron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4724400"/>
            <a:ext cx="164465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47110" name="Picture 6" descr="feuerwerk_137"/>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0"/>
            <a:ext cx="2179638" cy="1371600"/>
          </a:xfrm>
          <a:prstGeom prst="rect">
            <a:avLst/>
          </a:prstGeom>
          <a:noFill/>
          <a:extLst>
            <a:ext uri="{909E8E84-426E-40DD-AFC4-6F175D3DCCD1}">
              <a14:hiddenFill xmlns:a14="http://schemas.microsoft.com/office/drawing/2010/main">
                <a:solidFill>
                  <a:srgbClr val="FFFFFF"/>
                </a:solidFill>
              </a14:hiddenFill>
            </a:ext>
          </a:extLst>
        </p:spPr>
      </p:pic>
      <p:pic>
        <p:nvPicPr>
          <p:cNvPr id="47111" name="Picture 7" descr="feuerwerk_137"/>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12164" y="0"/>
            <a:ext cx="2179637" cy="1371600"/>
          </a:xfrm>
          <a:prstGeom prst="rect">
            <a:avLst/>
          </a:prstGeom>
          <a:noFill/>
          <a:extLst>
            <a:ext uri="{909E8E84-426E-40DD-AFC4-6F175D3DCCD1}">
              <a14:hiddenFill xmlns:a14="http://schemas.microsoft.com/office/drawing/2010/main">
                <a:solidFill>
                  <a:srgbClr val="FFFFFF"/>
                </a:solidFill>
              </a14:hiddenFill>
            </a:ext>
          </a:extLst>
        </p:spPr>
      </p:pic>
      <p:sp>
        <p:nvSpPr>
          <p:cNvPr id="47112" name="Text Box 8"/>
          <p:cNvSpPr txBox="1">
            <a:spLocks noChangeArrowheads="1"/>
          </p:cNvSpPr>
          <p:nvPr/>
        </p:nvSpPr>
        <p:spPr bwMode="auto">
          <a:xfrm>
            <a:off x="2895600" y="3657601"/>
            <a:ext cx="716280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endParaRPr lang="en-US" altLang="en-US"/>
          </a:p>
        </p:txBody>
      </p:sp>
      <p:sp>
        <p:nvSpPr>
          <p:cNvPr id="47113" name="Text Box 9"/>
          <p:cNvSpPr txBox="1">
            <a:spLocks noChangeArrowheads="1"/>
          </p:cNvSpPr>
          <p:nvPr/>
        </p:nvSpPr>
        <p:spPr bwMode="auto">
          <a:xfrm>
            <a:off x="3124200" y="3505201"/>
            <a:ext cx="5867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en-US" altLang="en-US">
              <a:latin typeface="Arial" panose="020B0604020202020204" pitchFamily="34" charset="0"/>
            </a:endParaRPr>
          </a:p>
        </p:txBody>
      </p:sp>
      <p:sp>
        <p:nvSpPr>
          <p:cNvPr id="47114" name="Text Box 10"/>
          <p:cNvSpPr txBox="1">
            <a:spLocks noChangeArrowheads="1"/>
          </p:cNvSpPr>
          <p:nvPr/>
        </p:nvSpPr>
        <p:spPr bwMode="auto">
          <a:xfrm>
            <a:off x="3352800" y="2590800"/>
            <a:ext cx="5943600" cy="946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altLang="en-US" sz="2800" b="1">
                <a:solidFill>
                  <a:srgbClr val="FF3300"/>
                </a:solidFill>
              </a:rPr>
              <a:t>CÁM ƠN QUÝ THẦY CÔ CÙNG TOÀN THỂ CÁC EM HỌC SINH </a:t>
            </a:r>
          </a:p>
        </p:txBody>
      </p:sp>
      <p:pic>
        <p:nvPicPr>
          <p:cNvPr id="47115" name="Picture 11" descr="yuyuyu"/>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343400" y="4114800"/>
            <a:ext cx="4191000" cy="2209800"/>
          </a:xfrm>
          <a:prstGeom prst="rect">
            <a:avLst/>
          </a:prstGeom>
          <a:noFill/>
          <a:extLst>
            <a:ext uri="{909E8E84-426E-40DD-AFC4-6F175D3DCCD1}">
              <a14:hiddenFill xmlns:a14="http://schemas.microsoft.com/office/drawing/2010/main">
                <a:solidFill>
                  <a:srgbClr val="FFFFFF"/>
                </a:solidFill>
              </a14:hiddenFill>
            </a:ext>
          </a:extLst>
        </p:spPr>
      </p:pic>
      <p:pic>
        <p:nvPicPr>
          <p:cNvPr id="47116" name="Picture 12" descr="floral"/>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2971800"/>
            <a:ext cx="1600200" cy="1295400"/>
          </a:xfrm>
          <a:prstGeom prst="rect">
            <a:avLst/>
          </a:prstGeom>
          <a:noFill/>
          <a:extLst>
            <a:ext uri="{909E8E84-426E-40DD-AFC4-6F175D3DCCD1}">
              <a14:hiddenFill xmlns:a14="http://schemas.microsoft.com/office/drawing/2010/main">
                <a:solidFill>
                  <a:srgbClr val="FFFFFF"/>
                </a:solidFill>
              </a14:hiddenFill>
            </a:ext>
          </a:extLst>
        </p:spPr>
      </p:pic>
      <p:pic>
        <p:nvPicPr>
          <p:cNvPr id="47117" name="Picture 13" descr="floral"/>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9144000" y="2819400"/>
            <a:ext cx="1371600"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24182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47107"/>
                                        </p:tgtEl>
                                        <p:attrNameLst>
                                          <p:attrName>style.visibility</p:attrName>
                                        </p:attrNameLst>
                                      </p:cBhvr>
                                      <p:to>
                                        <p:strVal val="visible"/>
                                      </p:to>
                                    </p:set>
                                    <p:anim calcmode="lin" valueType="num">
                                      <p:cBhvr>
                                        <p:cTn id="7" dur="500" fill="hold"/>
                                        <p:tgtEl>
                                          <p:spTgt spid="47107"/>
                                        </p:tgtEl>
                                        <p:attrNameLst>
                                          <p:attrName>ppt_w</p:attrName>
                                        </p:attrNameLst>
                                      </p:cBhvr>
                                      <p:tavLst>
                                        <p:tav tm="0">
                                          <p:val>
                                            <p:fltVal val="0"/>
                                          </p:val>
                                        </p:tav>
                                        <p:tav tm="100000">
                                          <p:val>
                                            <p:strVal val="#ppt_w"/>
                                          </p:val>
                                        </p:tav>
                                      </p:tavLst>
                                    </p:anim>
                                    <p:anim calcmode="lin" valueType="num">
                                      <p:cBhvr>
                                        <p:cTn id="8" dur="500" fill="hold"/>
                                        <p:tgtEl>
                                          <p:spTgt spid="47107"/>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0" presetClass="entr" presetSubtype="0" fill="hold" grpId="0" nodeType="clickEffect">
                                  <p:stCondLst>
                                    <p:cond delay="0"/>
                                  </p:stCondLst>
                                  <p:childTnLst>
                                    <p:set>
                                      <p:cBhvr>
                                        <p:cTn id="12" dur="1" fill="hold">
                                          <p:stCondLst>
                                            <p:cond delay="0"/>
                                          </p:stCondLst>
                                        </p:cTn>
                                        <p:tgtEl>
                                          <p:spTgt spid="47114"/>
                                        </p:tgtEl>
                                        <p:attrNameLst>
                                          <p:attrName>style.visibility</p:attrName>
                                        </p:attrNameLst>
                                      </p:cBhvr>
                                      <p:to>
                                        <p:strVal val="visible"/>
                                      </p:to>
                                    </p:set>
                                    <p:animEffect transition="in" filter="fade">
                                      <p:cBhvr>
                                        <p:cTn id="13" dur="800" decel="100000"/>
                                        <p:tgtEl>
                                          <p:spTgt spid="47114"/>
                                        </p:tgtEl>
                                      </p:cBhvr>
                                    </p:animEffect>
                                    <p:anim calcmode="lin" valueType="num">
                                      <p:cBhvr>
                                        <p:cTn id="14" dur="800" decel="100000" fill="hold"/>
                                        <p:tgtEl>
                                          <p:spTgt spid="47114"/>
                                        </p:tgtEl>
                                        <p:attrNameLst>
                                          <p:attrName>style.rotation</p:attrName>
                                        </p:attrNameLst>
                                      </p:cBhvr>
                                      <p:tavLst>
                                        <p:tav tm="0">
                                          <p:val>
                                            <p:fltVal val="-90"/>
                                          </p:val>
                                        </p:tav>
                                        <p:tav tm="100000">
                                          <p:val>
                                            <p:fltVal val="0"/>
                                          </p:val>
                                        </p:tav>
                                      </p:tavLst>
                                    </p:anim>
                                    <p:anim calcmode="lin" valueType="num">
                                      <p:cBhvr>
                                        <p:cTn id="15" dur="800" decel="100000" fill="hold"/>
                                        <p:tgtEl>
                                          <p:spTgt spid="47114"/>
                                        </p:tgtEl>
                                        <p:attrNameLst>
                                          <p:attrName>ppt_x</p:attrName>
                                        </p:attrNameLst>
                                      </p:cBhvr>
                                      <p:tavLst>
                                        <p:tav tm="0">
                                          <p:val>
                                            <p:strVal val="#ppt_x+0.4"/>
                                          </p:val>
                                        </p:tav>
                                        <p:tav tm="100000">
                                          <p:val>
                                            <p:strVal val="#ppt_x-0.05"/>
                                          </p:val>
                                        </p:tav>
                                      </p:tavLst>
                                    </p:anim>
                                    <p:anim calcmode="lin" valueType="num">
                                      <p:cBhvr>
                                        <p:cTn id="16" dur="800" decel="100000" fill="hold"/>
                                        <p:tgtEl>
                                          <p:spTgt spid="47114"/>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47114"/>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4711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6410" y="205391"/>
            <a:ext cx="7271657"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TIẾT 46       BÀI 11: MUỐI  (Tiếp theo)</a:t>
            </a:r>
            <a:endParaRPr lang="en-US" sz="2800" b="1">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73799" y="613779"/>
            <a:ext cx="3614057" cy="461665"/>
          </a:xfrm>
          <a:prstGeom prst="rect">
            <a:avLst/>
          </a:prstGeom>
          <a:noFill/>
        </p:spPr>
        <p:txBody>
          <a:bodyPr wrap="square" rtlCol="0">
            <a:spAutoFit/>
          </a:bodyPr>
          <a:lstStyle/>
          <a:p>
            <a:r>
              <a:rPr lang="vi-VN" sz="2400" b="1" smtClean="0">
                <a:solidFill>
                  <a:srgbClr val="FF0000"/>
                </a:solidFill>
                <a:latin typeface="Times New Roman" panose="02020603050405020304" pitchFamily="18" charset="0"/>
                <a:cs typeface="Times New Roman" panose="02020603050405020304" pitchFamily="18" charset="0"/>
              </a:rPr>
              <a:t>  </a:t>
            </a:r>
            <a:r>
              <a:rPr lang="en-US" sz="2400" b="1">
                <a:solidFill>
                  <a:srgbClr val="FF0000"/>
                </a:solidFill>
                <a:latin typeface="Times New Roman" panose="02020603050405020304" pitchFamily="18" charset="0"/>
                <a:cs typeface="Times New Roman" panose="02020603050405020304" pitchFamily="18" charset="0"/>
              </a:rPr>
              <a:t>2</a:t>
            </a:r>
            <a:r>
              <a:rPr lang="en-US" sz="2400" b="1" smtClean="0">
                <a:solidFill>
                  <a:srgbClr val="FF0000"/>
                </a:solidFill>
                <a:latin typeface="Times New Roman" panose="02020603050405020304" pitchFamily="18" charset="0"/>
                <a:cs typeface="Times New Roman" panose="02020603050405020304" pitchFamily="18" charset="0"/>
              </a:rPr>
              <a:t>. Bài tập </a:t>
            </a:r>
            <a:endParaRPr lang="en-US" sz="2400" b="1">
              <a:solidFill>
                <a:srgbClr val="FF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696686" y="1857338"/>
            <a:ext cx="8360229" cy="461665"/>
          </a:xfrm>
          <a:prstGeom prst="rect">
            <a:avLst/>
          </a:prstGeom>
          <a:noFill/>
        </p:spPr>
        <p:txBody>
          <a:bodyPr wrap="square" rtlCol="0">
            <a:spAutoFit/>
          </a:bodyPr>
          <a:lstStyle/>
          <a:p>
            <a:r>
              <a:rPr lang="en-US" sz="2400" b="1" smtClean="0">
                <a:latin typeface="Times New Roman" panose="02020603050405020304" pitchFamily="18" charset="0"/>
                <a:cs typeface="Times New Roman" panose="02020603050405020304" pitchFamily="18" charset="0"/>
              </a:rPr>
              <a:t>Bài 1:  </a:t>
            </a:r>
            <a:r>
              <a:rPr lang="vi-VN" sz="2400" b="1" smtClean="0">
                <a:latin typeface="Times New Roman" panose="02020603050405020304" pitchFamily="18" charset="0"/>
                <a:cs typeface="Times New Roman" panose="02020603050405020304" pitchFamily="18" charset="0"/>
              </a:rPr>
              <a:t>Gọi tên các muối có công thức hóa học sau</a:t>
            </a:r>
            <a:endParaRPr lang="en-US" b="1"/>
          </a:p>
        </p:txBody>
      </p:sp>
      <p:graphicFrame>
        <p:nvGraphicFramePr>
          <p:cNvPr id="9" name="Table 8"/>
          <p:cNvGraphicFramePr>
            <a:graphicFrameLocks noGrp="1"/>
          </p:cNvGraphicFramePr>
          <p:nvPr>
            <p:extLst>
              <p:ext uri="{D42A27DB-BD31-4B8C-83A1-F6EECF244321}">
                <p14:modId xmlns:p14="http://schemas.microsoft.com/office/powerpoint/2010/main" val="2611963321"/>
              </p:ext>
            </p:extLst>
          </p:nvPr>
        </p:nvGraphicFramePr>
        <p:xfrm>
          <a:off x="780396" y="2403999"/>
          <a:ext cx="10502537" cy="3887603"/>
        </p:xfrm>
        <a:graphic>
          <a:graphicData uri="http://schemas.openxmlformats.org/drawingml/2006/table">
            <a:tbl>
              <a:tblPr firstRow="1" bandRow="1">
                <a:tableStyleId>{5940675A-B579-460E-94D1-54222C63F5DA}</a:tableStyleId>
              </a:tblPr>
              <a:tblGrid>
                <a:gridCol w="2264229">
                  <a:extLst>
                    <a:ext uri="{9D8B030D-6E8A-4147-A177-3AD203B41FA5}">
                      <a16:colId xmlns:a16="http://schemas.microsoft.com/office/drawing/2014/main" val="642787914"/>
                    </a:ext>
                  </a:extLst>
                </a:gridCol>
                <a:gridCol w="2215352">
                  <a:extLst>
                    <a:ext uri="{9D8B030D-6E8A-4147-A177-3AD203B41FA5}">
                      <a16:colId xmlns:a16="http://schemas.microsoft.com/office/drawing/2014/main" val="3350876417"/>
                    </a:ext>
                  </a:extLst>
                </a:gridCol>
                <a:gridCol w="2574361">
                  <a:extLst>
                    <a:ext uri="{9D8B030D-6E8A-4147-A177-3AD203B41FA5}">
                      <a16:colId xmlns:a16="http://schemas.microsoft.com/office/drawing/2014/main" val="2127277583"/>
                    </a:ext>
                  </a:extLst>
                </a:gridCol>
                <a:gridCol w="3448595">
                  <a:extLst>
                    <a:ext uri="{9D8B030D-6E8A-4147-A177-3AD203B41FA5}">
                      <a16:colId xmlns:a16="http://schemas.microsoft.com/office/drawing/2014/main" val="91081467"/>
                    </a:ext>
                  </a:extLst>
                </a:gridCol>
              </a:tblGrid>
              <a:tr h="647230">
                <a:tc>
                  <a:txBody>
                    <a:bodyPr/>
                    <a:lstStyle/>
                    <a:p>
                      <a:pPr algn="ctr"/>
                      <a:r>
                        <a:rPr lang="vi-VN" sz="2400" b="1" smtClean="0">
                          <a:latin typeface="+mj-lt"/>
                        </a:rPr>
                        <a:t>  </a:t>
                      </a:r>
                      <a:r>
                        <a:rPr lang="en-US" sz="2400" b="1" smtClean="0">
                          <a:latin typeface="Times New Roman" panose="02020603050405020304" pitchFamily="18" charset="0"/>
                          <a:cs typeface="Times New Roman" panose="02020603050405020304" pitchFamily="18" charset="0"/>
                        </a:rPr>
                        <a:t>CTHH</a:t>
                      </a:r>
                      <a:endParaRPr lang="en-US" sz="2400" b="1">
                        <a:latin typeface="Times New Roman" panose="02020603050405020304" pitchFamily="18" charset="0"/>
                        <a:cs typeface="Times New Roman" panose="02020603050405020304" pitchFamily="18" charset="0"/>
                      </a:endParaRPr>
                    </a:p>
                  </a:txBody>
                  <a:tcPr/>
                </a:tc>
                <a:tc>
                  <a:txBody>
                    <a:bodyPr/>
                    <a:lstStyle/>
                    <a:p>
                      <a:pPr algn="ctr"/>
                      <a:r>
                        <a:rPr lang="vi-VN" sz="2400" b="1" smtClean="0">
                          <a:latin typeface="Times New Roman" panose="02020603050405020304" pitchFamily="18" charset="0"/>
                          <a:cs typeface="Times New Roman" panose="02020603050405020304" pitchFamily="18" charset="0"/>
                        </a:rPr>
                        <a:t> </a:t>
                      </a:r>
                      <a:r>
                        <a:rPr lang="en-US" sz="2400" b="1" smtClean="0">
                          <a:latin typeface="Times New Roman" panose="02020603050405020304" pitchFamily="18" charset="0"/>
                          <a:cs typeface="Times New Roman" panose="02020603050405020304" pitchFamily="18" charset="0"/>
                        </a:rPr>
                        <a:t>G</a:t>
                      </a:r>
                      <a:r>
                        <a:rPr lang="vi-VN" sz="2400" b="1" smtClean="0">
                          <a:latin typeface="Times New Roman" panose="02020603050405020304" pitchFamily="18" charset="0"/>
                          <a:cs typeface="Times New Roman" panose="02020603050405020304" pitchFamily="18" charset="0"/>
                        </a:rPr>
                        <a:t>ỐC ACID</a:t>
                      </a:r>
                      <a:endParaRPr lang="en-US" sz="2400" b="1">
                        <a:latin typeface="Times New Roman" panose="02020603050405020304" pitchFamily="18" charset="0"/>
                        <a:cs typeface="Times New Roman" panose="02020603050405020304" pitchFamily="18" charset="0"/>
                      </a:endParaRPr>
                    </a:p>
                  </a:txBody>
                  <a:tcPr/>
                </a:tc>
                <a:tc>
                  <a:txBody>
                    <a:bodyPr/>
                    <a:lstStyle/>
                    <a:p>
                      <a:pPr algn="ctr"/>
                      <a:r>
                        <a:rPr lang="vi-VN" sz="2400" b="1" smtClean="0">
                          <a:latin typeface="Times New Roman" panose="02020603050405020304" pitchFamily="18" charset="0"/>
                          <a:cs typeface="Times New Roman" panose="02020603050405020304" pitchFamily="18" charset="0"/>
                        </a:rPr>
                        <a:t>TÊN</a:t>
                      </a:r>
                      <a:r>
                        <a:rPr lang="vi-VN" sz="2400" b="1" baseline="0" smtClean="0">
                          <a:latin typeface="Times New Roman" panose="02020603050405020304" pitchFamily="18" charset="0"/>
                          <a:cs typeface="Times New Roman" panose="02020603050405020304" pitchFamily="18" charset="0"/>
                        </a:rPr>
                        <a:t> GỐC ACID</a:t>
                      </a:r>
                      <a:endParaRPr lang="en-US" sz="2400" b="1">
                        <a:latin typeface="Times New Roman" panose="02020603050405020304" pitchFamily="18" charset="0"/>
                        <a:cs typeface="Times New Roman" panose="02020603050405020304" pitchFamily="18" charset="0"/>
                      </a:endParaRPr>
                    </a:p>
                  </a:txBody>
                  <a:tcPr/>
                </a:tc>
                <a:tc>
                  <a:txBody>
                    <a:bodyPr/>
                    <a:lstStyle/>
                    <a:p>
                      <a:pPr algn="ctr"/>
                      <a:r>
                        <a:rPr lang="vi-VN" sz="2400" b="1" smtClean="0">
                          <a:latin typeface="Times New Roman" panose="02020603050405020304" pitchFamily="18" charset="0"/>
                          <a:cs typeface="Times New Roman" panose="02020603050405020304" pitchFamily="18" charset="0"/>
                        </a:rPr>
                        <a:t>TÊN</a:t>
                      </a:r>
                      <a:r>
                        <a:rPr lang="vi-VN" sz="2400" b="1" baseline="0" smtClean="0">
                          <a:latin typeface="Times New Roman" panose="02020603050405020304" pitchFamily="18" charset="0"/>
                          <a:cs typeface="Times New Roman" panose="02020603050405020304" pitchFamily="18" charset="0"/>
                        </a:rPr>
                        <a:t> MUỐI</a:t>
                      </a:r>
                      <a:endParaRPr lang="en-US" sz="2400" b="1">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58167098"/>
                  </a:ext>
                </a:extLst>
              </a:tr>
              <a:tr h="756316">
                <a:tc>
                  <a:txBody>
                    <a:bodyPr/>
                    <a:lstStyle/>
                    <a:p>
                      <a:pPr algn="ctr"/>
                      <a:r>
                        <a:rPr lang="vi-VN" sz="2400" smtClean="0">
                          <a:latin typeface="+mj-lt"/>
                        </a:rPr>
                        <a:t>NaCl</a:t>
                      </a:r>
                      <a:endParaRPr lang="en-US" sz="2400">
                        <a:latin typeface="+mj-lt"/>
                      </a:endParaRPr>
                    </a:p>
                  </a:txBody>
                  <a:tcPr anchor="ctr"/>
                </a:tc>
                <a:tc>
                  <a:txBody>
                    <a:bodyPr/>
                    <a:lstStyle/>
                    <a:p>
                      <a:pPr algn="ctr"/>
                      <a:endParaRPr lang="en-US" sz="2400">
                        <a:latin typeface="+mj-lt"/>
                      </a:endParaRPr>
                    </a:p>
                  </a:txBody>
                  <a:tcPr anchor="ctr"/>
                </a:tc>
                <a:tc>
                  <a:txBody>
                    <a:bodyPr/>
                    <a:lstStyle/>
                    <a:p>
                      <a:r>
                        <a:rPr lang="vi-VN" sz="2400" smtClean="0">
                          <a:latin typeface="+mj-lt"/>
                        </a:rPr>
                        <a:t>  </a:t>
                      </a:r>
                      <a:endParaRPr lang="en-US" sz="2400">
                        <a:latin typeface="+mj-lt"/>
                      </a:endParaRPr>
                    </a:p>
                  </a:txBody>
                  <a:tcPr/>
                </a:tc>
                <a:tc>
                  <a:txBody>
                    <a:bodyPr/>
                    <a:lstStyle/>
                    <a:p>
                      <a:endParaRPr lang="en-US" sz="2400">
                        <a:latin typeface="+mj-lt"/>
                      </a:endParaRPr>
                    </a:p>
                  </a:txBody>
                  <a:tcPr/>
                </a:tc>
                <a:extLst>
                  <a:ext uri="{0D108BD9-81ED-4DB2-BD59-A6C34878D82A}">
                    <a16:rowId xmlns:a16="http://schemas.microsoft.com/office/drawing/2014/main" val="4228412135"/>
                  </a:ext>
                </a:extLst>
              </a:tr>
              <a:tr h="729621">
                <a:tc>
                  <a:txBody>
                    <a:bodyPr/>
                    <a:lstStyle/>
                    <a:p>
                      <a:pPr algn="ctr"/>
                      <a:r>
                        <a:rPr lang="vi-VN" sz="2400" baseline="0" smtClean="0">
                          <a:latin typeface="+mj-lt"/>
                        </a:rPr>
                        <a:t> CuSO</a:t>
                      </a:r>
                      <a:r>
                        <a:rPr lang="vi-VN" sz="2400" baseline="-25000" smtClean="0">
                          <a:latin typeface="+mj-lt"/>
                        </a:rPr>
                        <a:t>4</a:t>
                      </a:r>
                      <a:endParaRPr lang="en-US" sz="2400">
                        <a:latin typeface="+mj-lt"/>
                      </a:endParaRPr>
                    </a:p>
                  </a:txBody>
                  <a:tcPr anchor="ctr"/>
                </a:tc>
                <a:tc>
                  <a:txBody>
                    <a:bodyPr/>
                    <a:lstStyle/>
                    <a:p>
                      <a:pPr algn="ctr"/>
                      <a:endParaRPr lang="en-US" sz="2400">
                        <a:latin typeface="+mj-lt"/>
                      </a:endParaRPr>
                    </a:p>
                  </a:txBody>
                  <a:tcPr anchor="ctr"/>
                </a:tc>
                <a:tc>
                  <a:txBody>
                    <a:bodyPr/>
                    <a:lstStyle/>
                    <a:p>
                      <a:r>
                        <a:rPr lang="vi-VN" sz="2400" smtClean="0">
                          <a:latin typeface="+mj-lt"/>
                        </a:rPr>
                        <a:t>   </a:t>
                      </a:r>
                      <a:endParaRPr lang="en-US" sz="2400">
                        <a:latin typeface="+mj-lt"/>
                      </a:endParaRPr>
                    </a:p>
                  </a:txBody>
                  <a:tcPr/>
                </a:tc>
                <a:tc>
                  <a:txBody>
                    <a:bodyPr/>
                    <a:lstStyle/>
                    <a:p>
                      <a:r>
                        <a:rPr lang="vi-VN" sz="2400" smtClean="0">
                          <a:latin typeface="+mj-lt"/>
                        </a:rPr>
                        <a:t>     </a:t>
                      </a:r>
                      <a:endParaRPr lang="en-US" sz="2400">
                        <a:latin typeface="+mj-lt"/>
                      </a:endParaRPr>
                    </a:p>
                  </a:txBody>
                  <a:tcPr/>
                </a:tc>
                <a:extLst>
                  <a:ext uri="{0D108BD9-81ED-4DB2-BD59-A6C34878D82A}">
                    <a16:rowId xmlns:a16="http://schemas.microsoft.com/office/drawing/2014/main" val="3747126566"/>
                  </a:ext>
                </a:extLst>
              </a:tr>
              <a:tr h="715177">
                <a:tc>
                  <a:txBody>
                    <a:bodyPr/>
                    <a:lstStyle/>
                    <a:p>
                      <a:pPr algn="ctr"/>
                      <a:r>
                        <a:rPr lang="vi-VN" sz="2400" smtClean="0">
                          <a:latin typeface="+mj-lt"/>
                        </a:rPr>
                        <a:t>KNO</a:t>
                      </a:r>
                      <a:r>
                        <a:rPr lang="vi-VN" sz="2400" baseline="-25000" smtClean="0">
                          <a:latin typeface="+mj-lt"/>
                        </a:rPr>
                        <a:t>3</a:t>
                      </a:r>
                      <a:endParaRPr lang="en-US" sz="2400">
                        <a:latin typeface="+mj-lt"/>
                      </a:endParaRPr>
                    </a:p>
                  </a:txBody>
                  <a:tcPr anchor="ctr"/>
                </a:tc>
                <a:tc>
                  <a:txBody>
                    <a:bodyPr/>
                    <a:lstStyle/>
                    <a:p>
                      <a:pPr algn="ctr"/>
                      <a:r>
                        <a:rPr lang="vi-VN" sz="2400" smtClean="0">
                          <a:latin typeface="+mj-lt"/>
                        </a:rPr>
                        <a:t>    </a:t>
                      </a:r>
                      <a:endParaRPr lang="en-US" sz="2400">
                        <a:latin typeface="+mj-lt"/>
                      </a:endParaRPr>
                    </a:p>
                  </a:txBody>
                  <a:tcPr anchor="ctr"/>
                </a:tc>
                <a:tc>
                  <a:txBody>
                    <a:bodyPr/>
                    <a:lstStyle/>
                    <a:p>
                      <a:r>
                        <a:rPr lang="vi-VN" sz="2400" smtClean="0">
                          <a:latin typeface="+mj-lt"/>
                        </a:rPr>
                        <a:t>   </a:t>
                      </a:r>
                      <a:endParaRPr lang="en-US" sz="2400">
                        <a:latin typeface="+mj-lt"/>
                      </a:endParaRPr>
                    </a:p>
                  </a:txBody>
                  <a:tcPr/>
                </a:tc>
                <a:tc>
                  <a:txBody>
                    <a:bodyPr/>
                    <a:lstStyle/>
                    <a:p>
                      <a:r>
                        <a:rPr lang="vi-VN" sz="2400" smtClean="0">
                          <a:latin typeface="+mj-lt"/>
                        </a:rPr>
                        <a:t>     </a:t>
                      </a:r>
                      <a:endParaRPr lang="en-US" sz="2400">
                        <a:latin typeface="+mj-lt"/>
                      </a:endParaRPr>
                    </a:p>
                  </a:txBody>
                  <a:tcPr/>
                </a:tc>
                <a:extLst>
                  <a:ext uri="{0D108BD9-81ED-4DB2-BD59-A6C34878D82A}">
                    <a16:rowId xmlns:a16="http://schemas.microsoft.com/office/drawing/2014/main" val="3750819840"/>
                  </a:ext>
                </a:extLst>
              </a:tr>
              <a:tr h="1039259">
                <a:tc>
                  <a:txBody>
                    <a:bodyPr/>
                    <a:lstStyle/>
                    <a:p>
                      <a:pPr algn="ctr"/>
                      <a:r>
                        <a:rPr lang="vi-VN" sz="2400" smtClean="0">
                          <a:latin typeface="+mj-lt"/>
                        </a:rPr>
                        <a:t>CaCO</a:t>
                      </a:r>
                      <a:r>
                        <a:rPr lang="vi-VN" sz="2400" baseline="-25000" smtClean="0">
                          <a:latin typeface="+mj-lt"/>
                        </a:rPr>
                        <a:t>3</a:t>
                      </a:r>
                      <a:r>
                        <a:rPr lang="vi-VN" sz="2400" baseline="0" smtClean="0">
                          <a:latin typeface="+mj-lt"/>
                        </a:rPr>
                        <a:t> </a:t>
                      </a:r>
                      <a:endParaRPr lang="en-US" sz="2400">
                        <a:latin typeface="+mj-lt"/>
                      </a:endParaRPr>
                    </a:p>
                  </a:txBody>
                  <a:tcPr anchor="ctr"/>
                </a:tc>
                <a:tc>
                  <a:txBody>
                    <a:bodyPr/>
                    <a:lstStyle/>
                    <a:p>
                      <a:pPr algn="ctr"/>
                      <a:r>
                        <a:rPr lang="vi-VN" sz="2400" smtClean="0">
                          <a:latin typeface="+mj-lt"/>
                        </a:rPr>
                        <a:t>   </a:t>
                      </a:r>
                      <a:endParaRPr lang="en-US" sz="2400">
                        <a:latin typeface="+mj-lt"/>
                      </a:endParaRPr>
                    </a:p>
                  </a:txBody>
                  <a:tcPr anchor="ctr"/>
                </a:tc>
                <a:tc>
                  <a:txBody>
                    <a:bodyPr/>
                    <a:lstStyle/>
                    <a:p>
                      <a:r>
                        <a:rPr lang="vi-VN" sz="2400" smtClean="0">
                          <a:latin typeface="+mj-lt"/>
                        </a:rPr>
                        <a:t>   </a:t>
                      </a:r>
                      <a:endParaRPr lang="en-US" sz="240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vi-VN" sz="2400" smtClean="0">
                          <a:latin typeface="+mj-lt"/>
                        </a:rPr>
                        <a:t>     </a:t>
                      </a:r>
                      <a:endParaRPr lang="en-US" sz="2400">
                        <a:latin typeface="+mj-lt"/>
                      </a:endParaRPr>
                    </a:p>
                  </a:txBody>
                  <a:tcPr/>
                </a:tc>
                <a:extLst>
                  <a:ext uri="{0D108BD9-81ED-4DB2-BD59-A6C34878D82A}">
                    <a16:rowId xmlns:a16="http://schemas.microsoft.com/office/drawing/2014/main" val="3389489516"/>
                  </a:ext>
                </a:extLst>
              </a:tr>
            </a:tbl>
          </a:graphicData>
        </a:graphic>
      </p:graphicFrame>
      <p:sp>
        <p:nvSpPr>
          <p:cNvPr id="11" name="TextBox 10"/>
          <p:cNvSpPr txBox="1"/>
          <p:nvPr/>
        </p:nvSpPr>
        <p:spPr>
          <a:xfrm>
            <a:off x="8378880" y="3148934"/>
            <a:ext cx="2848101" cy="523220"/>
          </a:xfrm>
          <a:prstGeom prst="rect">
            <a:avLst/>
          </a:prstGeom>
          <a:noFill/>
        </p:spPr>
        <p:txBody>
          <a:bodyPr wrap="square" rtlCol="0">
            <a:spAutoFit/>
          </a:bodyPr>
          <a:lstStyle/>
          <a:p>
            <a:r>
              <a:rPr lang="vi-VN" sz="2800" smtClean="0">
                <a:solidFill>
                  <a:srgbClr val="FF0000"/>
                </a:solidFill>
                <a:latin typeface="Times New Roman" panose="02020603050405020304" pitchFamily="18" charset="0"/>
                <a:cs typeface="Times New Roman" panose="02020603050405020304" pitchFamily="18" charset="0"/>
              </a:rPr>
              <a:t>Sodium chloride</a:t>
            </a:r>
            <a:endParaRPr lang="en-US" sz="2800">
              <a:solidFill>
                <a:srgbClr val="FF0000"/>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8418423" y="3917655"/>
            <a:ext cx="3605348" cy="523220"/>
          </a:xfrm>
          <a:prstGeom prst="rect">
            <a:avLst/>
          </a:prstGeom>
        </p:spPr>
        <p:txBody>
          <a:bodyPr wrap="square">
            <a:spAutoFit/>
          </a:bodyPr>
          <a:lstStyle/>
          <a:p>
            <a:r>
              <a:rPr lang="vi-VN" sz="2800" smtClean="0">
                <a:solidFill>
                  <a:srgbClr val="FF0000"/>
                </a:solidFill>
                <a:latin typeface="+mj-lt"/>
              </a:rPr>
              <a:t>Copper</a:t>
            </a:r>
            <a:r>
              <a:rPr lang="vi-VN" sz="2400" smtClean="0">
                <a:solidFill>
                  <a:srgbClr val="FF0000"/>
                </a:solidFill>
                <a:latin typeface="+mj-lt"/>
              </a:rPr>
              <a:t> (II) </a:t>
            </a:r>
            <a:r>
              <a:rPr lang="vi-VN" sz="2800" smtClean="0">
                <a:solidFill>
                  <a:srgbClr val="FF0000"/>
                </a:solidFill>
                <a:latin typeface="+mj-lt"/>
              </a:rPr>
              <a:t>sulfate</a:t>
            </a:r>
            <a:endParaRPr lang="en-US" sz="2800">
              <a:solidFill>
                <a:srgbClr val="FF0000"/>
              </a:solidFill>
              <a:latin typeface="+mj-lt"/>
            </a:endParaRPr>
          </a:p>
        </p:txBody>
      </p:sp>
      <p:sp>
        <p:nvSpPr>
          <p:cNvPr id="13" name="Rectangle 12"/>
          <p:cNvSpPr/>
          <p:nvPr/>
        </p:nvSpPr>
        <p:spPr>
          <a:xfrm>
            <a:off x="8470675" y="4605178"/>
            <a:ext cx="2664512" cy="523220"/>
          </a:xfrm>
          <a:prstGeom prst="rect">
            <a:avLst/>
          </a:prstGeom>
        </p:spPr>
        <p:txBody>
          <a:bodyPr wrap="none">
            <a:spAutoFit/>
          </a:bodyPr>
          <a:lstStyle/>
          <a:p>
            <a:r>
              <a:rPr lang="vi-VN" sz="2800" smtClean="0">
                <a:solidFill>
                  <a:srgbClr val="FF0000"/>
                </a:solidFill>
                <a:latin typeface="+mj-lt"/>
              </a:rPr>
              <a:t>Potassium nitrate</a:t>
            </a:r>
            <a:endParaRPr lang="en-US" sz="2800">
              <a:solidFill>
                <a:srgbClr val="FF0000"/>
              </a:solidFill>
              <a:latin typeface="+mj-lt"/>
            </a:endParaRPr>
          </a:p>
        </p:txBody>
      </p:sp>
      <p:sp>
        <p:nvSpPr>
          <p:cNvPr id="14" name="Rectangle 13"/>
          <p:cNvSpPr/>
          <p:nvPr/>
        </p:nvSpPr>
        <p:spPr>
          <a:xfrm>
            <a:off x="8418423" y="5476283"/>
            <a:ext cx="2880917" cy="523220"/>
          </a:xfrm>
          <a:prstGeom prst="rect">
            <a:avLst/>
          </a:prstGeom>
        </p:spPr>
        <p:txBody>
          <a:bodyPr wrap="none">
            <a:spAutoFit/>
          </a:bodyPr>
          <a:lstStyle/>
          <a:p>
            <a:r>
              <a:rPr lang="vi-VN" sz="2800" smtClean="0">
                <a:solidFill>
                  <a:srgbClr val="FF0000"/>
                </a:solidFill>
                <a:latin typeface="+mj-lt"/>
              </a:rPr>
              <a:t>Calcium carbonate</a:t>
            </a:r>
            <a:endParaRPr lang="en-US" sz="2800">
              <a:solidFill>
                <a:srgbClr val="FF0000"/>
              </a:solidFill>
              <a:latin typeface="+mj-lt"/>
            </a:endParaRPr>
          </a:p>
        </p:txBody>
      </p:sp>
      <p:sp>
        <p:nvSpPr>
          <p:cNvPr id="16" name="Rectangle 15"/>
          <p:cNvSpPr/>
          <p:nvPr/>
        </p:nvSpPr>
        <p:spPr>
          <a:xfrm>
            <a:off x="3687856" y="3179712"/>
            <a:ext cx="654346" cy="461665"/>
          </a:xfrm>
          <a:prstGeom prst="rect">
            <a:avLst/>
          </a:prstGeom>
        </p:spPr>
        <p:txBody>
          <a:bodyPr wrap="none">
            <a:spAutoFit/>
          </a:bodyPr>
          <a:lstStyle/>
          <a:p>
            <a:r>
              <a:rPr lang="vi-VN" sz="2400">
                <a:latin typeface="+mj-lt"/>
              </a:rPr>
              <a:t>- Cl</a:t>
            </a:r>
            <a:endParaRPr lang="en-US" sz="2400">
              <a:latin typeface="+mj-lt"/>
            </a:endParaRPr>
          </a:p>
        </p:txBody>
      </p:sp>
      <p:sp>
        <p:nvSpPr>
          <p:cNvPr id="18" name="Rectangle 17"/>
          <p:cNvSpPr/>
          <p:nvPr/>
        </p:nvSpPr>
        <p:spPr>
          <a:xfrm>
            <a:off x="5910189" y="3135862"/>
            <a:ext cx="1359668" cy="523220"/>
          </a:xfrm>
          <a:prstGeom prst="rect">
            <a:avLst/>
          </a:prstGeom>
        </p:spPr>
        <p:txBody>
          <a:bodyPr wrap="none">
            <a:spAutoFit/>
          </a:bodyPr>
          <a:lstStyle/>
          <a:p>
            <a:r>
              <a:rPr lang="vi-VN" sz="2800">
                <a:latin typeface="+mj-lt"/>
              </a:rPr>
              <a:t>chloride</a:t>
            </a:r>
            <a:endParaRPr lang="en-US" sz="2800">
              <a:latin typeface="+mj-lt"/>
            </a:endParaRPr>
          </a:p>
        </p:txBody>
      </p:sp>
      <p:sp>
        <p:nvSpPr>
          <p:cNvPr id="20" name="Rectangle 19"/>
          <p:cNvSpPr/>
          <p:nvPr/>
        </p:nvSpPr>
        <p:spPr>
          <a:xfrm>
            <a:off x="3698275" y="3913800"/>
            <a:ext cx="1008609" cy="461665"/>
          </a:xfrm>
          <a:prstGeom prst="rect">
            <a:avLst/>
          </a:prstGeom>
        </p:spPr>
        <p:txBody>
          <a:bodyPr wrap="none">
            <a:spAutoFit/>
          </a:bodyPr>
          <a:lstStyle/>
          <a:p>
            <a:r>
              <a:rPr lang="vi-VN" sz="2400">
                <a:latin typeface="Times New Roman" panose="02020603050405020304" pitchFamily="18" charset="0"/>
                <a:cs typeface="Times New Roman" panose="02020603050405020304" pitchFamily="18" charset="0"/>
              </a:rPr>
              <a:t>= SO</a:t>
            </a:r>
            <a:r>
              <a:rPr lang="vi-VN" sz="2400" baseline="-25000">
                <a:latin typeface="Times New Roman" panose="02020603050405020304" pitchFamily="18" charset="0"/>
                <a:cs typeface="Times New Roman" panose="02020603050405020304" pitchFamily="18" charset="0"/>
              </a:rPr>
              <a:t>4</a:t>
            </a:r>
            <a:r>
              <a:rPr lang="vi-VN" sz="2400">
                <a:latin typeface="Times New Roman" panose="02020603050405020304" pitchFamily="18" charset="0"/>
                <a:cs typeface="Times New Roman" panose="02020603050405020304" pitchFamily="18" charset="0"/>
              </a:rPr>
              <a:t> </a:t>
            </a:r>
            <a:endParaRPr lang="en-US" sz="2400">
              <a:latin typeface="Times New Roman" panose="02020603050405020304" pitchFamily="18" charset="0"/>
              <a:cs typeface="Times New Roman" panose="02020603050405020304" pitchFamily="18" charset="0"/>
            </a:endParaRPr>
          </a:p>
        </p:txBody>
      </p:sp>
      <p:sp>
        <p:nvSpPr>
          <p:cNvPr id="21" name="Rectangle 20"/>
          <p:cNvSpPr/>
          <p:nvPr/>
        </p:nvSpPr>
        <p:spPr>
          <a:xfrm>
            <a:off x="6000830" y="3801251"/>
            <a:ext cx="1140056" cy="523220"/>
          </a:xfrm>
          <a:prstGeom prst="rect">
            <a:avLst/>
          </a:prstGeom>
        </p:spPr>
        <p:txBody>
          <a:bodyPr wrap="none">
            <a:spAutoFit/>
          </a:bodyPr>
          <a:lstStyle/>
          <a:p>
            <a:r>
              <a:rPr lang="vi-VN" sz="2800">
                <a:latin typeface="+mj-lt"/>
              </a:rPr>
              <a:t>sulfate</a:t>
            </a:r>
            <a:endParaRPr lang="en-US" sz="2800">
              <a:latin typeface="+mj-lt"/>
            </a:endParaRPr>
          </a:p>
        </p:txBody>
      </p:sp>
      <p:sp>
        <p:nvSpPr>
          <p:cNvPr id="22" name="Rectangle 21"/>
          <p:cNvSpPr/>
          <p:nvPr/>
        </p:nvSpPr>
        <p:spPr>
          <a:xfrm>
            <a:off x="3737042" y="4640398"/>
            <a:ext cx="989373" cy="461665"/>
          </a:xfrm>
          <a:prstGeom prst="rect">
            <a:avLst/>
          </a:prstGeom>
        </p:spPr>
        <p:txBody>
          <a:bodyPr wrap="none">
            <a:spAutoFit/>
          </a:bodyPr>
          <a:lstStyle/>
          <a:p>
            <a:r>
              <a:rPr lang="vi-VN" sz="2400">
                <a:latin typeface="+mj-lt"/>
              </a:rPr>
              <a:t>- NO</a:t>
            </a:r>
            <a:r>
              <a:rPr lang="vi-VN" sz="2400" baseline="-25000">
                <a:latin typeface="+mj-lt"/>
              </a:rPr>
              <a:t>3</a:t>
            </a:r>
            <a:r>
              <a:rPr lang="vi-VN" sz="2400">
                <a:latin typeface="+mj-lt"/>
              </a:rPr>
              <a:t> </a:t>
            </a:r>
            <a:endParaRPr lang="en-US" sz="2400">
              <a:latin typeface="+mj-lt"/>
            </a:endParaRPr>
          </a:p>
        </p:txBody>
      </p:sp>
      <p:sp>
        <p:nvSpPr>
          <p:cNvPr id="25" name="Rectangle 24"/>
          <p:cNvSpPr/>
          <p:nvPr/>
        </p:nvSpPr>
        <p:spPr>
          <a:xfrm>
            <a:off x="5910189" y="4539859"/>
            <a:ext cx="1164101" cy="523220"/>
          </a:xfrm>
          <a:prstGeom prst="rect">
            <a:avLst/>
          </a:prstGeom>
        </p:spPr>
        <p:txBody>
          <a:bodyPr wrap="none">
            <a:spAutoFit/>
          </a:bodyPr>
          <a:lstStyle/>
          <a:p>
            <a:r>
              <a:rPr lang="vi-VN"/>
              <a:t> </a:t>
            </a:r>
            <a:r>
              <a:rPr lang="vi-VN" sz="2800">
                <a:latin typeface="+mj-lt"/>
              </a:rPr>
              <a:t>nitrate</a:t>
            </a:r>
            <a:endParaRPr lang="en-US" sz="2800">
              <a:latin typeface="+mj-lt"/>
            </a:endParaRPr>
          </a:p>
        </p:txBody>
      </p:sp>
      <p:sp>
        <p:nvSpPr>
          <p:cNvPr id="26" name="Rectangle 25"/>
          <p:cNvSpPr/>
          <p:nvPr/>
        </p:nvSpPr>
        <p:spPr>
          <a:xfrm>
            <a:off x="3687856" y="5565216"/>
            <a:ext cx="1029449" cy="461665"/>
          </a:xfrm>
          <a:prstGeom prst="rect">
            <a:avLst/>
          </a:prstGeom>
        </p:spPr>
        <p:txBody>
          <a:bodyPr wrap="none">
            <a:spAutoFit/>
          </a:bodyPr>
          <a:lstStyle/>
          <a:p>
            <a:r>
              <a:rPr lang="vi-VN"/>
              <a:t> </a:t>
            </a:r>
            <a:r>
              <a:rPr lang="vi-VN" sz="2400">
                <a:latin typeface="+mj-lt"/>
              </a:rPr>
              <a:t>= CO</a:t>
            </a:r>
            <a:r>
              <a:rPr lang="vi-VN" sz="2400" baseline="-25000">
                <a:latin typeface="+mj-lt"/>
              </a:rPr>
              <a:t>3</a:t>
            </a:r>
            <a:endParaRPr lang="en-US" sz="2400">
              <a:latin typeface="+mj-lt"/>
            </a:endParaRPr>
          </a:p>
        </p:txBody>
      </p:sp>
      <p:sp>
        <p:nvSpPr>
          <p:cNvPr id="27" name="Rectangle 26"/>
          <p:cNvSpPr/>
          <p:nvPr/>
        </p:nvSpPr>
        <p:spPr>
          <a:xfrm>
            <a:off x="6000830" y="5466166"/>
            <a:ext cx="1577676" cy="523220"/>
          </a:xfrm>
          <a:prstGeom prst="rect">
            <a:avLst/>
          </a:prstGeom>
        </p:spPr>
        <p:txBody>
          <a:bodyPr wrap="none">
            <a:spAutoFit/>
          </a:bodyPr>
          <a:lstStyle/>
          <a:p>
            <a:r>
              <a:rPr lang="vi-VN" sz="2800">
                <a:latin typeface="+mj-lt"/>
              </a:rPr>
              <a:t>carbonate</a:t>
            </a:r>
            <a:endParaRPr lang="en-US" sz="2800">
              <a:latin typeface="+mj-lt"/>
            </a:endParaRPr>
          </a:p>
        </p:txBody>
      </p:sp>
      <p:sp>
        <p:nvSpPr>
          <p:cNvPr id="28" name="TextBox 27"/>
          <p:cNvSpPr txBox="1"/>
          <p:nvPr/>
        </p:nvSpPr>
        <p:spPr>
          <a:xfrm>
            <a:off x="65938" y="1167693"/>
            <a:ext cx="12126062" cy="492443"/>
          </a:xfrm>
          <a:prstGeom prst="rect">
            <a:avLst/>
          </a:prstGeom>
          <a:noFill/>
        </p:spPr>
        <p:txBody>
          <a:bodyPr wrap="square" rtlCol="0">
            <a:spAutoFit/>
          </a:bodyPr>
          <a:lstStyle/>
          <a:p>
            <a:r>
              <a:rPr lang="vi-VN" sz="2600" smtClean="0">
                <a:latin typeface="+mj-lt"/>
              </a:rPr>
              <a:t>Quy tắc gọi tên muối: Tên kim loại </a:t>
            </a:r>
            <a:r>
              <a:rPr lang="vi-VN" sz="2600" smtClean="0">
                <a:solidFill>
                  <a:srgbClr val="FF0000"/>
                </a:solidFill>
                <a:latin typeface="+mj-lt"/>
              </a:rPr>
              <a:t>(hóa trị, đối với kim loại nhiều hóa trị) </a:t>
            </a:r>
            <a:r>
              <a:rPr lang="vi-VN" sz="2600" smtClean="0">
                <a:latin typeface="+mj-lt"/>
              </a:rPr>
              <a:t>+ tên gốc acid</a:t>
            </a:r>
            <a:endParaRPr lang="en-US" sz="2600">
              <a:latin typeface="+mj-lt"/>
            </a:endParaRPr>
          </a:p>
        </p:txBody>
      </p:sp>
    </p:spTree>
    <p:extLst>
      <p:ext uri="{BB962C8B-B14F-4D97-AF65-F5344CB8AC3E}">
        <p14:creationId xmlns:p14="http://schemas.microsoft.com/office/powerpoint/2010/main" val="1238304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par>
                                <p:cTn id="18" presetID="10" presetClass="entr" presetSubtype="0"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down)">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wheel(1)">
                                      <p:cBhvr>
                                        <p:cTn id="30" dur="25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circle(in)">
                                      <p:cBhvr>
                                        <p:cTn id="35" dur="25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down)">
                                      <p:cBhvr>
                                        <p:cTn id="40" dur="5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fade">
                                      <p:cBhvr>
                                        <p:cTn id="45" dur="1000"/>
                                        <p:tgtEl>
                                          <p:spTgt spid="22"/>
                                        </p:tgtEl>
                                      </p:cBhvr>
                                    </p:animEffect>
                                    <p:anim calcmode="lin" valueType="num">
                                      <p:cBhvr>
                                        <p:cTn id="46" dur="1000" fill="hold"/>
                                        <p:tgtEl>
                                          <p:spTgt spid="22"/>
                                        </p:tgtEl>
                                        <p:attrNameLst>
                                          <p:attrName>ppt_x</p:attrName>
                                        </p:attrNameLst>
                                      </p:cBhvr>
                                      <p:tavLst>
                                        <p:tav tm="0">
                                          <p:val>
                                            <p:strVal val="#ppt_x"/>
                                          </p:val>
                                        </p:tav>
                                        <p:tav tm="100000">
                                          <p:val>
                                            <p:strVal val="#ppt_x"/>
                                          </p:val>
                                        </p:tav>
                                      </p:tavLst>
                                    </p:anim>
                                    <p:anim calcmode="lin" valueType="num">
                                      <p:cBhvr>
                                        <p:cTn id="47"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wipe(down)">
                                      <p:cBhvr>
                                        <p:cTn id="52" dur="5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fade">
                                      <p:cBhvr>
                                        <p:cTn id="57" dur="500"/>
                                        <p:tgtEl>
                                          <p:spTgt spid="26"/>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27"/>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11"/>
                                        </p:tgtEl>
                                        <p:attrNameLst>
                                          <p:attrName>style.visibility</p:attrName>
                                        </p:attrNameLst>
                                      </p:cBhvr>
                                      <p:to>
                                        <p:strVal val="visible"/>
                                      </p:to>
                                    </p:set>
                                    <p:anim calcmode="lin" valueType="num">
                                      <p:cBhvr additive="base">
                                        <p:cTn id="66" dur="500" fill="hold"/>
                                        <p:tgtEl>
                                          <p:spTgt spid="11"/>
                                        </p:tgtEl>
                                        <p:attrNameLst>
                                          <p:attrName>ppt_x</p:attrName>
                                        </p:attrNameLst>
                                      </p:cBhvr>
                                      <p:tavLst>
                                        <p:tav tm="0">
                                          <p:val>
                                            <p:strVal val="#ppt_x"/>
                                          </p:val>
                                        </p:tav>
                                        <p:tav tm="100000">
                                          <p:val>
                                            <p:strVal val="#ppt_x"/>
                                          </p:val>
                                        </p:tav>
                                      </p:tavLst>
                                    </p:anim>
                                    <p:anim calcmode="lin" valueType="num">
                                      <p:cBhvr additive="base">
                                        <p:cTn id="6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12"/>
                                        </p:tgtEl>
                                        <p:attrNameLst>
                                          <p:attrName>style.visibility</p:attrName>
                                        </p:attrNameLst>
                                      </p:cBhvr>
                                      <p:to>
                                        <p:strVal val="visible"/>
                                      </p:to>
                                    </p:set>
                                    <p:animEffect transition="in" filter="circle(in)">
                                      <p:cBhvr>
                                        <p:cTn id="72" dur="750"/>
                                        <p:tgtEl>
                                          <p:spTgt spid="12"/>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fade">
                                      <p:cBhvr>
                                        <p:cTn id="77" dur="500"/>
                                        <p:tgtEl>
                                          <p:spTgt spid="13"/>
                                        </p:tgtEl>
                                      </p:cBhvr>
                                    </p:animEffec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P spid="12" grpId="0"/>
      <p:bldP spid="13" grpId="0"/>
      <p:bldP spid="14" grpId="0"/>
      <p:bldP spid="16" grpId="0"/>
      <p:bldP spid="18" grpId="0"/>
      <p:bldP spid="20" grpId="0"/>
      <p:bldP spid="21" grpId="0"/>
      <p:bldP spid="22" grpId="0"/>
      <p:bldP spid="25" grpId="0"/>
      <p:bldP spid="26" grpId="0"/>
      <p:bldP spid="27" grpId="0"/>
      <p:bldP spid="2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7703" y="194455"/>
            <a:ext cx="7271657"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TIẾT 46   BÀI 11: MUỐI  (Tiếp theo)</a:t>
            </a:r>
            <a:endParaRPr lang="en-US" sz="2800" b="1">
              <a:solidFill>
                <a:srgbClr val="FF000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582310" y="1244509"/>
            <a:ext cx="5562650" cy="523220"/>
          </a:xfrm>
          <a:prstGeom prst="rect">
            <a:avLst/>
          </a:prstGeom>
          <a:noFill/>
        </p:spPr>
        <p:txBody>
          <a:bodyPr wrap="square" rtlCol="0">
            <a:spAutoFit/>
          </a:bodyPr>
          <a:lstStyle/>
          <a:p>
            <a:r>
              <a:rPr lang="vi-VN" sz="2800" b="1" smtClean="0">
                <a:latin typeface="+mj-lt"/>
              </a:rPr>
              <a:t>Bài 2: Hoàn thành các PTHH sau</a:t>
            </a:r>
            <a:endParaRPr lang="en-US" sz="2800" b="1">
              <a:latin typeface="+mj-lt"/>
            </a:endParaRPr>
          </a:p>
        </p:txBody>
      </p:sp>
      <p:sp>
        <p:nvSpPr>
          <p:cNvPr id="7" name="Rounded Rectangle 6"/>
          <p:cNvSpPr/>
          <p:nvPr/>
        </p:nvSpPr>
        <p:spPr>
          <a:xfrm>
            <a:off x="8316686" y="1767729"/>
            <a:ext cx="2403566" cy="115824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smtClean="0">
                <a:solidFill>
                  <a:schemeClr val="tx1"/>
                </a:solidFill>
                <a:latin typeface="+mj-lt"/>
              </a:rPr>
              <a:t>Thảo luận nhóm </a:t>
            </a:r>
            <a:endParaRPr lang="en-US" sz="2400">
              <a:solidFill>
                <a:schemeClr val="tx1"/>
              </a:solidFill>
              <a:latin typeface="+mj-lt"/>
            </a:endParaRPr>
          </a:p>
        </p:txBody>
      </p:sp>
      <p:sp>
        <p:nvSpPr>
          <p:cNvPr id="9" name="Rectangle 8"/>
          <p:cNvSpPr/>
          <p:nvPr/>
        </p:nvSpPr>
        <p:spPr>
          <a:xfrm>
            <a:off x="669396" y="1890739"/>
            <a:ext cx="7351198" cy="3970318"/>
          </a:xfrm>
          <a:prstGeom prst="rect">
            <a:avLst/>
          </a:prstGeom>
        </p:spPr>
        <p:txBody>
          <a:bodyPr wrap="square">
            <a:spAutoFit/>
          </a:bodyPr>
          <a:lstStyle/>
          <a:p>
            <a:pPr marL="342900" indent="-342900">
              <a:lnSpc>
                <a:spcPct val="150000"/>
              </a:lnSpc>
              <a:buAutoNum type="arabicParenR"/>
            </a:pPr>
            <a:r>
              <a:rPr lang="vi-VN" sz="2800">
                <a:latin typeface="Times New Roman" panose="02020603050405020304" pitchFamily="18" charset="0"/>
                <a:ea typeface="SimSun" panose="02010600030101010101" pitchFamily="2" charset="-122"/>
              </a:rPr>
              <a:t> </a:t>
            </a:r>
            <a:r>
              <a:rPr lang="en-US" sz="2800" smtClean="0">
                <a:latin typeface="Times New Roman" panose="02020603050405020304" pitchFamily="18" charset="0"/>
                <a:ea typeface="SimSun" panose="02010600030101010101" pitchFamily="2" charset="-122"/>
              </a:rPr>
              <a:t>Fe + H</a:t>
            </a:r>
            <a:r>
              <a:rPr lang="en-US" sz="2800" baseline="-25000" smtClean="0">
                <a:latin typeface="Times New Roman" panose="02020603050405020304" pitchFamily="18" charset="0"/>
                <a:ea typeface="SimSun" panose="02010600030101010101" pitchFamily="2" charset="-122"/>
              </a:rPr>
              <a:t>2</a:t>
            </a:r>
            <a:r>
              <a:rPr lang="en-US" sz="2800" smtClean="0">
                <a:latin typeface="Times New Roman" panose="02020603050405020304" pitchFamily="18" charset="0"/>
                <a:ea typeface="SimSun" panose="02010600030101010101" pitchFamily="2" charset="-122"/>
              </a:rPr>
              <a:t>SO</a:t>
            </a:r>
            <a:r>
              <a:rPr lang="en-US" sz="2800" baseline="-25000" smtClean="0">
                <a:latin typeface="Times New Roman" panose="02020603050405020304" pitchFamily="18" charset="0"/>
                <a:ea typeface="SimSun" panose="02010600030101010101" pitchFamily="2" charset="-122"/>
              </a:rPr>
              <a:t>4</a:t>
            </a:r>
            <a:r>
              <a:rPr lang="vi-VN" sz="2800" smtClean="0">
                <a:latin typeface="Times New Roman" panose="02020603050405020304" pitchFamily="18" charset="0"/>
                <a:ea typeface="SimSun" panose="02010600030101010101" pitchFamily="2" charset="-122"/>
              </a:rPr>
              <a:t> </a:t>
            </a:r>
            <a:r>
              <a:rPr lang="en-US" sz="2800" smtClean="0">
                <a:latin typeface="Times New Roman" panose="02020603050405020304" pitchFamily="18" charset="0"/>
                <a:ea typeface="SimSun" panose="02010600030101010101" pitchFamily="2" charset="-122"/>
              </a:rPr>
              <a:t>---&gt;   </a:t>
            </a:r>
          </a:p>
          <a:p>
            <a:pPr marL="342900" indent="-342900">
              <a:lnSpc>
                <a:spcPct val="150000"/>
              </a:lnSpc>
              <a:buAutoNum type="arabicParenR"/>
            </a:pPr>
            <a:r>
              <a:rPr lang="en-US" sz="2800" smtClean="0">
                <a:latin typeface="Times New Roman" panose="02020603050405020304" pitchFamily="18" charset="0"/>
                <a:ea typeface="SimSun" panose="02010600030101010101" pitchFamily="2" charset="-122"/>
              </a:rPr>
              <a:t> AgNO</a:t>
            </a:r>
            <a:r>
              <a:rPr lang="vi-VN" sz="2800" baseline="-25000" smtClean="0">
                <a:latin typeface="Times New Roman" panose="02020603050405020304" pitchFamily="18" charset="0"/>
                <a:ea typeface="SimSun" panose="02010600030101010101" pitchFamily="2" charset="-122"/>
              </a:rPr>
              <a:t>3 </a:t>
            </a:r>
            <a:r>
              <a:rPr lang="vi-VN" sz="2800" smtClean="0">
                <a:latin typeface="Times New Roman" panose="02020603050405020304" pitchFamily="18" charset="0"/>
                <a:ea typeface="SimSun" panose="02010600030101010101" pitchFamily="2" charset="-122"/>
              </a:rPr>
              <a:t>+ HCl </a:t>
            </a:r>
            <a:r>
              <a:rPr lang="en-US" sz="2800">
                <a:latin typeface="Times New Roman" panose="02020603050405020304" pitchFamily="18" charset="0"/>
                <a:ea typeface="SimSun" panose="02010600030101010101" pitchFamily="2" charset="-122"/>
              </a:rPr>
              <a:t>---&gt;</a:t>
            </a:r>
            <a:r>
              <a:rPr lang="en-US" sz="2800" baseline="-25000" smtClean="0">
                <a:latin typeface="Times New Roman" panose="02020603050405020304" pitchFamily="18" charset="0"/>
                <a:ea typeface="SimSun" panose="02010600030101010101" pitchFamily="2" charset="-122"/>
              </a:rPr>
              <a:t>        </a:t>
            </a:r>
            <a:endParaRPr lang="en-US" sz="2800" smtClean="0">
              <a:latin typeface="Times New Roman" panose="02020603050405020304" pitchFamily="18" charset="0"/>
              <a:ea typeface="SimSun" panose="02010600030101010101" pitchFamily="2" charset="-122"/>
            </a:endParaRPr>
          </a:p>
          <a:p>
            <a:pPr marL="342900" indent="-342900">
              <a:lnSpc>
                <a:spcPct val="150000"/>
              </a:lnSpc>
              <a:buAutoNum type="arabicParenR"/>
            </a:pPr>
            <a:r>
              <a:rPr lang="en-US" sz="2800" smtClean="0">
                <a:latin typeface="Times New Roman" panose="02020603050405020304" pitchFamily="18" charset="0"/>
                <a:cs typeface="Segoe UI" panose="020B0502040204020203" charset="0"/>
              </a:rPr>
              <a:t> </a:t>
            </a:r>
            <a:r>
              <a:rPr lang="vi-VN" sz="2800" smtClean="0">
                <a:latin typeface="Times New Roman" panose="02020603050405020304" pitchFamily="18" charset="0"/>
                <a:cs typeface="Segoe UI" panose="020B0502040204020203" charset="0"/>
              </a:rPr>
              <a:t>MgCl</a:t>
            </a:r>
            <a:r>
              <a:rPr lang="vi-VN" sz="2800" baseline="-25000" smtClean="0">
                <a:latin typeface="Times New Roman" panose="02020603050405020304" pitchFamily="18" charset="0"/>
                <a:cs typeface="Segoe UI" panose="020B0502040204020203" charset="0"/>
              </a:rPr>
              <a:t>2</a:t>
            </a:r>
            <a:r>
              <a:rPr lang="vi-VN" sz="2800" smtClean="0">
                <a:latin typeface="Times New Roman" panose="02020603050405020304" pitchFamily="18" charset="0"/>
                <a:cs typeface="Segoe UI" panose="020B0502040204020203" charset="0"/>
              </a:rPr>
              <a:t> + KOH </a:t>
            </a:r>
            <a:r>
              <a:rPr lang="en-US" sz="2800">
                <a:latin typeface="Times New Roman" panose="02020603050405020304" pitchFamily="18" charset="0"/>
                <a:ea typeface="SimSun" panose="02010600030101010101" pitchFamily="2" charset="-122"/>
              </a:rPr>
              <a:t>---&gt;</a:t>
            </a:r>
            <a:endParaRPr lang="vi-VN" sz="2800" smtClean="0">
              <a:latin typeface="Times New Roman" panose="02020603050405020304" pitchFamily="18" charset="0"/>
              <a:cs typeface="Segoe UI" panose="020B0502040204020203" charset="0"/>
            </a:endParaRPr>
          </a:p>
          <a:p>
            <a:pPr marL="342900" indent="-342900">
              <a:lnSpc>
                <a:spcPct val="150000"/>
              </a:lnSpc>
              <a:buAutoNum type="arabicParenR"/>
            </a:pPr>
            <a:r>
              <a:rPr lang="en-US" sz="2800" smtClean="0">
                <a:latin typeface="Times New Roman" panose="02020603050405020304" pitchFamily="18" charset="0"/>
                <a:cs typeface="Segoe UI" panose="020B0502040204020203" charset="0"/>
              </a:rPr>
              <a:t> </a:t>
            </a:r>
            <a:r>
              <a:rPr lang="vi-VN" sz="2800" smtClean="0">
                <a:latin typeface="Times New Roman" panose="02020603050405020304" pitchFamily="18" charset="0"/>
                <a:cs typeface="Segoe UI" panose="020B0502040204020203" charset="0"/>
              </a:rPr>
              <a:t>NaCl  </a:t>
            </a:r>
            <a:r>
              <a:rPr lang="en-US" sz="2800" baseline="-25000" smtClean="0">
                <a:latin typeface="Times New Roman" panose="02020603050405020304" pitchFamily="18" charset="0"/>
                <a:cs typeface="Segoe UI" panose="020B0502040204020203" charset="0"/>
              </a:rPr>
              <a:t> </a:t>
            </a:r>
            <a:r>
              <a:rPr lang="en-US" sz="2800" smtClean="0">
                <a:latin typeface="Times New Roman" panose="02020603050405020304" pitchFamily="18" charset="0"/>
                <a:cs typeface="Segoe UI" panose="020B0502040204020203" charset="0"/>
              </a:rPr>
              <a:t>+ </a:t>
            </a:r>
            <a:r>
              <a:rPr lang="vi-VN" sz="2800" smtClean="0">
                <a:latin typeface="Times New Roman" panose="02020603050405020304" pitchFamily="18" charset="0"/>
                <a:cs typeface="Segoe UI" panose="020B0502040204020203" charset="0"/>
              </a:rPr>
              <a:t>Ca(NO</a:t>
            </a:r>
            <a:r>
              <a:rPr lang="vi-VN" sz="2800" baseline="-25000" smtClean="0">
                <a:latin typeface="Times New Roman" panose="02020603050405020304" pitchFamily="18" charset="0"/>
                <a:cs typeface="Segoe UI" panose="020B0502040204020203" charset="0"/>
              </a:rPr>
              <a:t>3</a:t>
            </a:r>
            <a:r>
              <a:rPr lang="vi-VN" sz="2800" smtClean="0">
                <a:latin typeface="Times New Roman" panose="02020603050405020304" pitchFamily="18" charset="0"/>
                <a:cs typeface="Segoe UI" panose="020B0502040204020203" charset="0"/>
              </a:rPr>
              <a:t>)</a:t>
            </a:r>
            <a:r>
              <a:rPr lang="vi-VN" sz="2800" baseline="-25000" smtClean="0">
                <a:latin typeface="Times New Roman" panose="02020603050405020304" pitchFamily="18" charset="0"/>
                <a:cs typeface="Segoe UI" panose="020B0502040204020203" charset="0"/>
              </a:rPr>
              <a:t>2</a:t>
            </a:r>
            <a:r>
              <a:rPr lang="en-US" sz="2800">
                <a:latin typeface="Times New Roman" panose="02020603050405020304" pitchFamily="18" charset="0"/>
                <a:ea typeface="SimSun" panose="02010600030101010101" pitchFamily="2" charset="-122"/>
              </a:rPr>
              <a:t> </a:t>
            </a:r>
            <a:r>
              <a:rPr lang="en-US" sz="2800" smtClean="0">
                <a:latin typeface="Times New Roman" panose="02020603050405020304" pitchFamily="18" charset="0"/>
                <a:ea typeface="SimSun" panose="02010600030101010101" pitchFamily="2" charset="-122"/>
              </a:rPr>
              <a:t>---&gt;</a:t>
            </a:r>
            <a:r>
              <a:rPr lang="vi-VN" sz="2800" smtClean="0">
                <a:latin typeface="Times New Roman" panose="02020603050405020304" pitchFamily="18" charset="0"/>
                <a:cs typeface="Segoe UI" panose="020B0502040204020203" charset="0"/>
              </a:rPr>
              <a:t> </a:t>
            </a:r>
            <a:r>
              <a:rPr lang="vi-VN" sz="2800" baseline="-25000" smtClean="0">
                <a:latin typeface="Times New Roman" panose="02020603050405020304" pitchFamily="18" charset="0"/>
                <a:cs typeface="Segoe UI" panose="020B0502040204020203" charset="0"/>
              </a:rPr>
              <a:t> </a:t>
            </a:r>
            <a:r>
              <a:rPr lang="en-US" sz="2800" baseline="-25000" smtClean="0">
                <a:latin typeface="Times New Roman" panose="02020603050405020304" pitchFamily="18" charset="0"/>
                <a:cs typeface="Segoe UI" panose="020B0502040204020203" charset="0"/>
              </a:rPr>
              <a:t>         </a:t>
            </a:r>
            <a:endParaRPr lang="en-US" sz="2800" baseline="30000" smtClean="0">
              <a:latin typeface="Times New Roman" panose="02020603050405020304" pitchFamily="18" charset="0"/>
              <a:cs typeface="Segoe UI" panose="020B0502040204020203" charset="0"/>
            </a:endParaRPr>
          </a:p>
          <a:p>
            <a:pPr>
              <a:lnSpc>
                <a:spcPct val="150000"/>
              </a:lnSpc>
            </a:pPr>
            <a:r>
              <a:rPr lang="vi-VN" sz="2800">
                <a:latin typeface="Times New Roman" panose="02020603050405020304" pitchFamily="18" charset="0"/>
                <a:cs typeface="Segoe UI" panose="020B0502040204020203" charset="0"/>
              </a:rPr>
              <a:t>5</a:t>
            </a:r>
            <a:r>
              <a:rPr lang="en-US" sz="2800" smtClean="0">
                <a:latin typeface="Times New Roman" panose="02020603050405020304" pitchFamily="18" charset="0"/>
                <a:cs typeface="Segoe UI" panose="020B0502040204020203" charset="0"/>
              </a:rPr>
              <a:t>)  K</a:t>
            </a:r>
            <a:r>
              <a:rPr lang="en-US" sz="2800" baseline="-25000" smtClean="0">
                <a:latin typeface="Times New Roman" panose="02020603050405020304" pitchFamily="18" charset="0"/>
                <a:cs typeface="Segoe UI" panose="020B0502040204020203" charset="0"/>
              </a:rPr>
              <a:t>2</a:t>
            </a:r>
            <a:r>
              <a:rPr lang="en-US" sz="2800" smtClean="0">
                <a:latin typeface="Times New Roman" panose="02020603050405020304" pitchFamily="18" charset="0"/>
                <a:cs typeface="Segoe UI" panose="020B0502040204020203" charset="0"/>
              </a:rPr>
              <a:t>CO</a:t>
            </a:r>
            <a:r>
              <a:rPr lang="en-US" sz="2800" baseline="-25000" smtClean="0">
                <a:latin typeface="Times New Roman" panose="02020603050405020304" pitchFamily="18" charset="0"/>
                <a:cs typeface="Segoe UI" panose="020B0502040204020203" charset="0"/>
              </a:rPr>
              <a:t>3 </a:t>
            </a:r>
            <a:r>
              <a:rPr lang="en-US" sz="2800" smtClean="0">
                <a:latin typeface="Times New Roman" panose="02020603050405020304" pitchFamily="18" charset="0"/>
                <a:cs typeface="Segoe UI" panose="020B0502040204020203" charset="0"/>
              </a:rPr>
              <a:t>+ CaCl</a:t>
            </a:r>
            <a:r>
              <a:rPr lang="en-US" sz="2800" baseline="-25000" smtClean="0">
                <a:latin typeface="Times New Roman" panose="02020603050405020304" pitchFamily="18" charset="0"/>
                <a:cs typeface="Segoe UI" panose="020B0502040204020203" charset="0"/>
              </a:rPr>
              <a:t>2</a:t>
            </a:r>
            <a:r>
              <a:rPr lang="en-US" sz="2800" smtClean="0">
                <a:latin typeface="Times New Roman" panose="02020603050405020304" pitchFamily="18" charset="0"/>
                <a:cs typeface="Segoe UI" panose="020B0502040204020203" charset="0"/>
              </a:rPr>
              <a:t> </a:t>
            </a:r>
            <a:r>
              <a:rPr lang="en-US" sz="2800">
                <a:latin typeface="Times New Roman" panose="02020603050405020304" pitchFamily="18" charset="0"/>
                <a:ea typeface="SimSun" panose="02010600030101010101" pitchFamily="2" charset="-122"/>
              </a:rPr>
              <a:t>---&gt;</a:t>
            </a:r>
            <a:r>
              <a:rPr lang="en-US" sz="2800" baseline="-25000" smtClean="0">
                <a:latin typeface="Times New Roman" panose="02020603050405020304" pitchFamily="18" charset="0"/>
                <a:cs typeface="Segoe UI" panose="020B0502040204020203" charset="0"/>
              </a:rPr>
              <a:t>            </a:t>
            </a:r>
            <a:endParaRPr lang="en-US" sz="2800" baseline="30000" smtClean="0">
              <a:latin typeface="Times New Roman" panose="02020603050405020304" pitchFamily="18" charset="0"/>
              <a:cs typeface="Segoe UI" panose="020B0502040204020203" charset="0"/>
            </a:endParaRPr>
          </a:p>
          <a:p>
            <a:pPr>
              <a:lnSpc>
                <a:spcPct val="150000"/>
              </a:lnSpc>
            </a:pPr>
            <a:r>
              <a:rPr lang="en-US" sz="2800" smtClean="0">
                <a:latin typeface="Times New Roman" panose="02020603050405020304" pitchFamily="18" charset="0"/>
                <a:cs typeface="Times New Roman" panose="02020603050405020304" pitchFamily="18" charset="0"/>
              </a:rPr>
              <a:t>6)  SO</a:t>
            </a:r>
            <a:r>
              <a:rPr lang="en-US" sz="2800" baseline="-25000" smtClean="0">
                <a:latin typeface="Times New Roman" panose="02020603050405020304" pitchFamily="18" charset="0"/>
                <a:cs typeface="Times New Roman" panose="02020603050405020304" pitchFamily="18" charset="0"/>
              </a:rPr>
              <a:t>2</a:t>
            </a:r>
            <a:r>
              <a:rPr lang="en-US" sz="2800" smtClean="0">
                <a:latin typeface="Times New Roman" panose="02020603050405020304" pitchFamily="18" charset="0"/>
                <a:cs typeface="Times New Roman" panose="02020603050405020304" pitchFamily="18" charset="0"/>
              </a:rPr>
              <a:t> + NaOH </a:t>
            </a:r>
            <a:r>
              <a:rPr lang="en-US" sz="2800">
                <a:latin typeface="Times New Roman" panose="02020603050405020304" pitchFamily="18" charset="0"/>
                <a:ea typeface="SimSun" panose="02010600030101010101" pitchFamily="2" charset="-122"/>
              </a:rPr>
              <a:t>---&gt;</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0302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25486" y="220736"/>
            <a:ext cx="7271657"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TIẾT 46    BÀI 11: MUỐI  (Tiếp theo)</a:t>
            </a:r>
            <a:endParaRPr lang="en-US" sz="2800" b="1">
              <a:solidFill>
                <a:srgbClr val="FF000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872984" y="1354407"/>
            <a:ext cx="5562650" cy="461665"/>
          </a:xfrm>
          <a:prstGeom prst="rect">
            <a:avLst/>
          </a:prstGeom>
          <a:noFill/>
        </p:spPr>
        <p:txBody>
          <a:bodyPr wrap="square" rtlCol="0">
            <a:spAutoFit/>
          </a:bodyPr>
          <a:lstStyle/>
          <a:p>
            <a:r>
              <a:rPr lang="vi-VN" sz="2400" b="1" smtClean="0">
                <a:latin typeface="+mj-lt"/>
              </a:rPr>
              <a:t>Bài 2: Hoàn thành các PTHH sau</a:t>
            </a:r>
            <a:endParaRPr lang="en-US" sz="2400" b="1">
              <a:latin typeface="+mj-lt"/>
            </a:endParaRPr>
          </a:p>
        </p:txBody>
      </p:sp>
      <p:sp>
        <p:nvSpPr>
          <p:cNvPr id="9" name="Rectangle 8"/>
          <p:cNvSpPr/>
          <p:nvPr/>
        </p:nvSpPr>
        <p:spPr>
          <a:xfrm>
            <a:off x="872984" y="2003951"/>
            <a:ext cx="10143360" cy="3970318"/>
          </a:xfrm>
          <a:prstGeom prst="rect">
            <a:avLst/>
          </a:prstGeom>
        </p:spPr>
        <p:txBody>
          <a:bodyPr wrap="square">
            <a:spAutoFit/>
          </a:bodyPr>
          <a:lstStyle/>
          <a:p>
            <a:pPr marL="342900" indent="-342900">
              <a:lnSpc>
                <a:spcPct val="150000"/>
              </a:lnSpc>
              <a:buAutoNum type="arabicParenR"/>
            </a:pPr>
            <a:r>
              <a:rPr lang="vi-VN" sz="2800">
                <a:latin typeface="Times New Roman" panose="02020603050405020304" pitchFamily="18" charset="0"/>
                <a:ea typeface="SimSun" panose="02010600030101010101" pitchFamily="2" charset="-122"/>
              </a:rPr>
              <a:t> </a:t>
            </a:r>
            <a:r>
              <a:rPr lang="vi-VN" sz="2800" smtClean="0">
                <a:latin typeface="Times New Roman" panose="02020603050405020304" pitchFamily="18" charset="0"/>
                <a:ea typeface="SimSun" panose="02010600030101010101" pitchFamily="2" charset="-122"/>
              </a:rPr>
              <a:t>Fe </a:t>
            </a:r>
            <a:r>
              <a:rPr lang="en-US" sz="2800" smtClean="0">
                <a:latin typeface="Times New Roman" panose="02020603050405020304" pitchFamily="18" charset="0"/>
                <a:ea typeface="SimSun" panose="02010600030101010101" pitchFamily="2" charset="-122"/>
              </a:rPr>
              <a:t> + H</a:t>
            </a:r>
            <a:r>
              <a:rPr lang="en-US" sz="2800" baseline="-25000" smtClean="0">
                <a:latin typeface="Times New Roman" panose="02020603050405020304" pitchFamily="18" charset="0"/>
                <a:ea typeface="SimSun" panose="02010600030101010101" pitchFamily="2" charset="-122"/>
              </a:rPr>
              <a:t>2</a:t>
            </a:r>
            <a:r>
              <a:rPr lang="vi-VN" sz="2800" smtClean="0">
                <a:latin typeface="Times New Roman" panose="02020603050405020304" pitchFamily="18" charset="0"/>
                <a:ea typeface="SimSun" panose="02010600030101010101" pitchFamily="2" charset="-122"/>
              </a:rPr>
              <a:t>SO</a:t>
            </a:r>
            <a:r>
              <a:rPr lang="vi-VN" sz="2800" baseline="-25000" smtClean="0">
                <a:latin typeface="Times New Roman" panose="02020603050405020304" pitchFamily="18" charset="0"/>
                <a:ea typeface="SimSun" panose="02010600030101010101" pitchFamily="2" charset="-122"/>
              </a:rPr>
              <a:t>4</a:t>
            </a:r>
            <a:r>
              <a:rPr lang="vi-VN" sz="2800" smtClean="0">
                <a:latin typeface="Times New Roman" panose="02020603050405020304" pitchFamily="18" charset="0"/>
                <a:ea typeface="SimSun" panose="02010600030101010101" pitchFamily="2" charset="-122"/>
              </a:rPr>
              <a:t> </a:t>
            </a:r>
            <a:r>
              <a:rPr lang="en-US" sz="2800" smtClean="0">
                <a:latin typeface="Times New Roman" panose="02020603050405020304" pitchFamily="18" charset="0"/>
                <a:ea typeface="SimSun" panose="02010600030101010101" pitchFamily="2" charset="-122"/>
              </a:rPr>
              <a:t>       FeSO</a:t>
            </a:r>
            <a:r>
              <a:rPr lang="en-US" sz="2800" baseline="-25000" smtClean="0">
                <a:latin typeface="Times New Roman" panose="02020603050405020304" pitchFamily="18" charset="0"/>
                <a:ea typeface="SimSun" panose="02010600030101010101" pitchFamily="2" charset="-122"/>
              </a:rPr>
              <a:t>4</a:t>
            </a:r>
            <a:r>
              <a:rPr lang="vi-VN" sz="2800" smtClean="0">
                <a:latin typeface="Times New Roman" panose="02020603050405020304" pitchFamily="18" charset="0"/>
                <a:ea typeface="SimSun" panose="02010600030101010101" pitchFamily="2" charset="-122"/>
              </a:rPr>
              <a:t> + </a:t>
            </a:r>
            <a:r>
              <a:rPr lang="en-US" sz="2800" smtClean="0">
                <a:latin typeface="Times New Roman" panose="02020603050405020304" pitchFamily="18" charset="0"/>
                <a:ea typeface="SimSun" panose="02010600030101010101" pitchFamily="2" charset="-122"/>
              </a:rPr>
              <a:t>H</a:t>
            </a:r>
            <a:r>
              <a:rPr lang="en-US" sz="2800" baseline="-25000" smtClean="0">
                <a:latin typeface="Times New Roman" panose="02020603050405020304" pitchFamily="18" charset="0"/>
                <a:ea typeface="SimSun" panose="02010600030101010101" pitchFamily="2" charset="-122"/>
              </a:rPr>
              <a:t>2</a:t>
            </a:r>
            <a:endParaRPr lang="en-US" sz="2800" smtClean="0">
              <a:latin typeface="Times New Roman" panose="02020603050405020304" pitchFamily="18" charset="0"/>
              <a:ea typeface="SimSun" panose="02010600030101010101" pitchFamily="2" charset="-122"/>
            </a:endParaRPr>
          </a:p>
          <a:p>
            <a:pPr marL="342900" indent="-342900">
              <a:lnSpc>
                <a:spcPct val="150000"/>
              </a:lnSpc>
              <a:buAutoNum type="arabicParenR"/>
            </a:pPr>
            <a:r>
              <a:rPr lang="en-US" sz="2800" smtClean="0">
                <a:latin typeface="Times New Roman" panose="02020603050405020304" pitchFamily="18" charset="0"/>
                <a:ea typeface="SimSun" panose="02010600030101010101" pitchFamily="2" charset="-122"/>
              </a:rPr>
              <a:t> AgNO</a:t>
            </a:r>
            <a:r>
              <a:rPr lang="vi-VN" sz="2800" baseline="-25000" smtClean="0">
                <a:latin typeface="Times New Roman" panose="02020603050405020304" pitchFamily="18" charset="0"/>
                <a:ea typeface="SimSun" panose="02010600030101010101" pitchFamily="2" charset="-122"/>
              </a:rPr>
              <a:t>3 </a:t>
            </a:r>
            <a:r>
              <a:rPr lang="vi-VN" sz="2800" smtClean="0">
                <a:latin typeface="Times New Roman" panose="02020603050405020304" pitchFamily="18" charset="0"/>
                <a:ea typeface="SimSun" panose="02010600030101010101" pitchFamily="2" charset="-122"/>
              </a:rPr>
              <a:t>+ HCl  </a:t>
            </a:r>
            <a:r>
              <a:rPr lang="en-US" sz="2800" baseline="-25000" smtClean="0">
                <a:latin typeface="Times New Roman" panose="02020603050405020304" pitchFamily="18" charset="0"/>
                <a:ea typeface="SimSun" panose="02010600030101010101" pitchFamily="2" charset="-122"/>
              </a:rPr>
              <a:t>       </a:t>
            </a:r>
            <a:r>
              <a:rPr lang="vi-VN" sz="2800" baseline="-25000" smtClean="0">
                <a:latin typeface="Times New Roman" panose="02020603050405020304" pitchFamily="18" charset="0"/>
                <a:ea typeface="SimSun" panose="02010600030101010101" pitchFamily="2" charset="-122"/>
              </a:rPr>
              <a:t>  </a:t>
            </a:r>
            <a:r>
              <a:rPr lang="vi-VN" sz="2800" smtClean="0">
                <a:latin typeface="Times New Roman" panose="02020603050405020304" pitchFamily="18" charset="0"/>
                <a:ea typeface="SimSun" panose="02010600030101010101" pitchFamily="2" charset="-122"/>
              </a:rPr>
              <a:t>AgCl + HNO</a:t>
            </a:r>
            <a:r>
              <a:rPr lang="vi-VN" sz="2800" baseline="-25000" smtClean="0">
                <a:latin typeface="Times New Roman" panose="02020603050405020304" pitchFamily="18" charset="0"/>
                <a:ea typeface="SimSun" panose="02010600030101010101" pitchFamily="2" charset="-122"/>
              </a:rPr>
              <a:t>3</a:t>
            </a:r>
            <a:r>
              <a:rPr lang="en-US" sz="2800" baseline="-25000" smtClean="0">
                <a:latin typeface="Times New Roman" panose="02020603050405020304" pitchFamily="18" charset="0"/>
                <a:ea typeface="SimSun" panose="02010600030101010101" pitchFamily="2" charset="-122"/>
              </a:rPr>
              <a:t>     </a:t>
            </a:r>
            <a:endParaRPr lang="en-US" sz="2800" smtClean="0">
              <a:latin typeface="Times New Roman" panose="02020603050405020304" pitchFamily="18" charset="0"/>
              <a:ea typeface="SimSun" panose="02010600030101010101" pitchFamily="2" charset="-122"/>
            </a:endParaRPr>
          </a:p>
          <a:p>
            <a:pPr marL="342900" indent="-342900">
              <a:lnSpc>
                <a:spcPct val="150000"/>
              </a:lnSpc>
              <a:buAutoNum type="arabicParenR"/>
            </a:pPr>
            <a:r>
              <a:rPr lang="vi-VN" sz="2800" smtClean="0">
                <a:latin typeface="Times New Roman" panose="02020603050405020304" pitchFamily="18" charset="0"/>
                <a:cs typeface="Segoe UI" panose="020B0502040204020203" charset="0"/>
              </a:rPr>
              <a:t> MgCl</a:t>
            </a:r>
            <a:r>
              <a:rPr lang="vi-VN" sz="2800" baseline="-25000" smtClean="0">
                <a:latin typeface="Times New Roman" panose="02020603050405020304" pitchFamily="18" charset="0"/>
                <a:cs typeface="Segoe UI" panose="020B0502040204020203" charset="0"/>
              </a:rPr>
              <a:t>2</a:t>
            </a:r>
            <a:r>
              <a:rPr lang="vi-VN" sz="2800" smtClean="0">
                <a:latin typeface="Times New Roman" panose="02020603050405020304" pitchFamily="18" charset="0"/>
                <a:cs typeface="Segoe UI" panose="020B0502040204020203" charset="0"/>
              </a:rPr>
              <a:t> + 2KOH        2KCl  + Mg(OH)</a:t>
            </a:r>
            <a:r>
              <a:rPr lang="vi-VN" sz="2800" baseline="-25000" smtClean="0">
                <a:latin typeface="Times New Roman" panose="02020603050405020304" pitchFamily="18" charset="0"/>
                <a:cs typeface="Segoe UI" panose="020B0502040204020203" charset="0"/>
              </a:rPr>
              <a:t>2</a:t>
            </a:r>
            <a:endParaRPr lang="vi-VN" sz="2800" smtClean="0">
              <a:latin typeface="Times New Roman" panose="02020603050405020304" pitchFamily="18" charset="0"/>
              <a:cs typeface="Segoe UI" panose="020B0502040204020203" charset="0"/>
            </a:endParaRPr>
          </a:p>
          <a:p>
            <a:pPr marL="342900" indent="-342900">
              <a:lnSpc>
                <a:spcPct val="150000"/>
              </a:lnSpc>
              <a:buAutoNum type="arabicParenR"/>
            </a:pPr>
            <a:r>
              <a:rPr lang="vi-VN" sz="2800" smtClean="0">
                <a:latin typeface="Times New Roman" panose="02020603050405020304" pitchFamily="18" charset="0"/>
                <a:cs typeface="Segoe UI" panose="020B0502040204020203" charset="0"/>
              </a:rPr>
              <a:t> NaCl  </a:t>
            </a:r>
            <a:r>
              <a:rPr lang="en-US" sz="2800" baseline="-25000" smtClean="0">
                <a:latin typeface="Times New Roman" panose="02020603050405020304" pitchFamily="18" charset="0"/>
                <a:cs typeface="Segoe UI" panose="020B0502040204020203" charset="0"/>
              </a:rPr>
              <a:t> </a:t>
            </a:r>
            <a:r>
              <a:rPr lang="en-US" sz="2800" smtClean="0">
                <a:latin typeface="Times New Roman" panose="02020603050405020304" pitchFamily="18" charset="0"/>
                <a:cs typeface="Segoe UI" panose="020B0502040204020203" charset="0"/>
              </a:rPr>
              <a:t>+ </a:t>
            </a:r>
            <a:r>
              <a:rPr lang="vi-VN" sz="2800" smtClean="0">
                <a:latin typeface="Times New Roman" panose="02020603050405020304" pitchFamily="18" charset="0"/>
                <a:cs typeface="Segoe UI" panose="020B0502040204020203" charset="0"/>
              </a:rPr>
              <a:t>Ca(NO</a:t>
            </a:r>
            <a:r>
              <a:rPr lang="vi-VN" sz="2800" baseline="-25000" smtClean="0">
                <a:latin typeface="Times New Roman" panose="02020603050405020304" pitchFamily="18" charset="0"/>
                <a:cs typeface="Segoe UI" panose="020B0502040204020203" charset="0"/>
              </a:rPr>
              <a:t>3</a:t>
            </a:r>
            <a:r>
              <a:rPr lang="vi-VN" sz="2800" smtClean="0">
                <a:latin typeface="Times New Roman" panose="02020603050405020304" pitchFamily="18" charset="0"/>
                <a:cs typeface="Segoe UI" panose="020B0502040204020203" charset="0"/>
              </a:rPr>
              <a:t>)</a:t>
            </a:r>
            <a:r>
              <a:rPr lang="vi-VN" sz="2800" baseline="-25000" smtClean="0">
                <a:latin typeface="Times New Roman" panose="02020603050405020304" pitchFamily="18" charset="0"/>
                <a:cs typeface="Segoe UI" panose="020B0502040204020203" charset="0"/>
              </a:rPr>
              <a:t>2</a:t>
            </a:r>
            <a:r>
              <a:rPr lang="vi-VN" sz="2800" smtClean="0">
                <a:latin typeface="Times New Roman" panose="02020603050405020304" pitchFamily="18" charset="0"/>
                <a:cs typeface="Segoe UI" panose="020B0502040204020203" charset="0"/>
              </a:rPr>
              <a:t> </a:t>
            </a:r>
            <a:r>
              <a:rPr lang="vi-VN" sz="2800" baseline="-25000" smtClean="0">
                <a:latin typeface="Times New Roman" panose="02020603050405020304" pitchFamily="18" charset="0"/>
                <a:cs typeface="Segoe UI" panose="020B0502040204020203" charset="0"/>
              </a:rPr>
              <a:t> </a:t>
            </a:r>
            <a:r>
              <a:rPr lang="en-US" sz="2800" baseline="-25000" smtClean="0">
                <a:latin typeface="Times New Roman" panose="02020603050405020304" pitchFamily="18" charset="0"/>
                <a:cs typeface="Segoe UI" panose="020B0502040204020203" charset="0"/>
              </a:rPr>
              <a:t>     </a:t>
            </a:r>
            <a:r>
              <a:rPr lang="vi-VN" sz="2800" smtClean="0">
                <a:latin typeface="Times New Roman" panose="02020603050405020304" pitchFamily="18" charset="0"/>
                <a:cs typeface="Segoe UI" panose="020B0502040204020203" charset="0"/>
              </a:rPr>
              <a:t> </a:t>
            </a:r>
            <a:r>
              <a:rPr lang="vi-VN" sz="2800" smtClean="0">
                <a:solidFill>
                  <a:srgbClr val="FF0000"/>
                </a:solidFill>
                <a:latin typeface="Times New Roman" panose="02020603050405020304" pitchFamily="18" charset="0"/>
                <a:cs typeface="Segoe UI" panose="020B0502040204020203" charset="0"/>
              </a:rPr>
              <a:t>Không xảy ra</a:t>
            </a:r>
            <a:r>
              <a:rPr lang="en-US" sz="2800" baseline="-25000" smtClean="0">
                <a:solidFill>
                  <a:srgbClr val="FF0000"/>
                </a:solidFill>
                <a:latin typeface="Times New Roman" panose="02020603050405020304" pitchFamily="18" charset="0"/>
                <a:cs typeface="Segoe UI" panose="020B0502040204020203" charset="0"/>
              </a:rPr>
              <a:t>    </a:t>
            </a:r>
            <a:endParaRPr lang="en-US" sz="2800" baseline="30000" smtClean="0">
              <a:solidFill>
                <a:srgbClr val="FF0000"/>
              </a:solidFill>
              <a:latin typeface="Times New Roman" panose="02020603050405020304" pitchFamily="18" charset="0"/>
              <a:cs typeface="Segoe UI" panose="020B0502040204020203" charset="0"/>
            </a:endParaRPr>
          </a:p>
          <a:p>
            <a:pPr>
              <a:lnSpc>
                <a:spcPct val="150000"/>
              </a:lnSpc>
            </a:pPr>
            <a:r>
              <a:rPr lang="vi-VN" sz="2800">
                <a:latin typeface="Times New Roman" panose="02020603050405020304" pitchFamily="18" charset="0"/>
                <a:cs typeface="Segoe UI" panose="020B0502040204020203" charset="0"/>
              </a:rPr>
              <a:t>5</a:t>
            </a:r>
            <a:r>
              <a:rPr lang="en-US" sz="2800" smtClean="0">
                <a:latin typeface="Times New Roman" panose="02020603050405020304" pitchFamily="18" charset="0"/>
                <a:cs typeface="Segoe UI" panose="020B0502040204020203" charset="0"/>
              </a:rPr>
              <a:t>) K</a:t>
            </a:r>
            <a:r>
              <a:rPr lang="en-US" sz="2800" baseline="-25000" smtClean="0">
                <a:latin typeface="Times New Roman" panose="02020603050405020304" pitchFamily="18" charset="0"/>
                <a:cs typeface="Segoe UI" panose="020B0502040204020203" charset="0"/>
              </a:rPr>
              <a:t>2</a:t>
            </a:r>
            <a:r>
              <a:rPr lang="en-US" sz="2800" smtClean="0">
                <a:latin typeface="Times New Roman" panose="02020603050405020304" pitchFamily="18" charset="0"/>
                <a:cs typeface="Segoe UI" panose="020B0502040204020203" charset="0"/>
              </a:rPr>
              <a:t>CO</a:t>
            </a:r>
            <a:r>
              <a:rPr lang="en-US" sz="2800" baseline="-25000" smtClean="0">
                <a:latin typeface="Times New Roman" panose="02020603050405020304" pitchFamily="18" charset="0"/>
                <a:cs typeface="Segoe UI" panose="020B0502040204020203" charset="0"/>
              </a:rPr>
              <a:t>3 </a:t>
            </a:r>
            <a:r>
              <a:rPr lang="en-US" sz="2800" smtClean="0">
                <a:latin typeface="Times New Roman" panose="02020603050405020304" pitchFamily="18" charset="0"/>
                <a:cs typeface="Segoe UI" panose="020B0502040204020203" charset="0"/>
              </a:rPr>
              <a:t>+ CaCl</a:t>
            </a:r>
            <a:r>
              <a:rPr lang="en-US" sz="2800" baseline="-25000" smtClean="0">
                <a:latin typeface="Times New Roman" panose="02020603050405020304" pitchFamily="18" charset="0"/>
                <a:cs typeface="Segoe UI" panose="020B0502040204020203" charset="0"/>
              </a:rPr>
              <a:t>2        </a:t>
            </a:r>
            <a:r>
              <a:rPr lang="vi-VN" sz="2800" baseline="-25000">
                <a:latin typeface="Times New Roman" panose="02020603050405020304" pitchFamily="18" charset="0"/>
                <a:cs typeface="Segoe UI" panose="020B0502040204020203" charset="0"/>
              </a:rPr>
              <a:t> </a:t>
            </a:r>
            <a:r>
              <a:rPr lang="vi-VN" sz="2800" smtClean="0">
                <a:latin typeface="Times New Roman" panose="02020603050405020304" pitchFamily="18" charset="0"/>
                <a:cs typeface="Segoe UI" panose="020B0502040204020203" charset="0"/>
              </a:rPr>
              <a:t> CaCO</a:t>
            </a:r>
            <a:r>
              <a:rPr lang="vi-VN" sz="2800" baseline="-25000" smtClean="0">
                <a:latin typeface="Times New Roman" panose="02020603050405020304" pitchFamily="18" charset="0"/>
                <a:cs typeface="Segoe UI" panose="020B0502040204020203" charset="0"/>
              </a:rPr>
              <a:t>3</a:t>
            </a:r>
            <a:r>
              <a:rPr lang="vi-VN" sz="2800" smtClean="0">
                <a:latin typeface="Times New Roman" panose="02020603050405020304" pitchFamily="18" charset="0"/>
                <a:cs typeface="Segoe UI" panose="020B0502040204020203" charset="0"/>
              </a:rPr>
              <a:t> + 2KCl</a:t>
            </a:r>
            <a:r>
              <a:rPr lang="en-US" sz="2800" baseline="-25000" smtClean="0">
                <a:latin typeface="Times New Roman" panose="02020603050405020304" pitchFamily="18" charset="0"/>
                <a:cs typeface="Segoe UI" panose="020B0502040204020203" charset="0"/>
              </a:rPr>
              <a:t> </a:t>
            </a:r>
            <a:endParaRPr lang="en-US" sz="2800" baseline="30000" smtClean="0">
              <a:latin typeface="Times New Roman" panose="02020603050405020304" pitchFamily="18" charset="0"/>
              <a:cs typeface="Segoe UI" panose="020B0502040204020203" charset="0"/>
            </a:endParaRPr>
          </a:p>
          <a:p>
            <a:pPr>
              <a:lnSpc>
                <a:spcPct val="150000"/>
              </a:lnSpc>
            </a:pPr>
            <a:r>
              <a:rPr lang="en-US" sz="2800" smtClean="0">
                <a:latin typeface="Times New Roman" panose="02020603050405020304" pitchFamily="18" charset="0"/>
                <a:cs typeface="Times New Roman" panose="02020603050405020304" pitchFamily="18" charset="0"/>
              </a:rPr>
              <a:t>6) SO</a:t>
            </a:r>
            <a:r>
              <a:rPr lang="en-US" sz="2800" baseline="-25000" smtClean="0">
                <a:latin typeface="Times New Roman" panose="02020603050405020304" pitchFamily="18" charset="0"/>
                <a:cs typeface="Times New Roman" panose="02020603050405020304" pitchFamily="18" charset="0"/>
              </a:rPr>
              <a:t>2</a:t>
            </a:r>
            <a:r>
              <a:rPr lang="en-US" sz="2800" smtClean="0">
                <a:latin typeface="Times New Roman" panose="02020603050405020304" pitchFamily="18" charset="0"/>
                <a:cs typeface="Times New Roman" panose="02020603050405020304" pitchFamily="18" charset="0"/>
              </a:rPr>
              <a:t> + 2NaOH      Na</a:t>
            </a:r>
            <a:r>
              <a:rPr lang="en-US" sz="2800" baseline="-25000" smtClean="0">
                <a:latin typeface="Times New Roman" panose="02020603050405020304" pitchFamily="18" charset="0"/>
                <a:cs typeface="Times New Roman" panose="02020603050405020304" pitchFamily="18" charset="0"/>
              </a:rPr>
              <a:t>2</a:t>
            </a:r>
            <a:r>
              <a:rPr lang="en-US" sz="2800" smtClean="0">
                <a:latin typeface="Times New Roman" panose="02020603050405020304" pitchFamily="18" charset="0"/>
                <a:cs typeface="Times New Roman" panose="02020603050405020304" pitchFamily="18" charset="0"/>
              </a:rPr>
              <a:t>SO</a:t>
            </a:r>
            <a:r>
              <a:rPr lang="en-US" sz="2800" baseline="-25000">
                <a:latin typeface="Times New Roman" panose="02020603050405020304" pitchFamily="18" charset="0"/>
                <a:cs typeface="Times New Roman" panose="02020603050405020304" pitchFamily="18" charset="0"/>
              </a:rPr>
              <a:t>3</a:t>
            </a:r>
            <a:r>
              <a:rPr lang="en-US" sz="2800" smtClean="0">
                <a:latin typeface="Times New Roman" panose="02020603050405020304" pitchFamily="18" charset="0"/>
                <a:cs typeface="Times New Roman" panose="02020603050405020304" pitchFamily="18" charset="0"/>
              </a:rPr>
              <a:t> + H</a:t>
            </a:r>
            <a:r>
              <a:rPr lang="en-US" sz="2800" baseline="-25000" smtClean="0">
                <a:latin typeface="Times New Roman" panose="02020603050405020304" pitchFamily="18" charset="0"/>
                <a:cs typeface="Times New Roman" panose="02020603050405020304" pitchFamily="18" charset="0"/>
              </a:rPr>
              <a:t>2</a:t>
            </a:r>
            <a:r>
              <a:rPr lang="en-US" sz="2800" smtClean="0">
                <a:latin typeface="Times New Roman" panose="02020603050405020304" pitchFamily="18" charset="0"/>
                <a:cs typeface="Times New Roman" panose="02020603050405020304" pitchFamily="18" charset="0"/>
              </a:rPr>
              <a:t>O</a:t>
            </a:r>
            <a:endParaRPr lang="en-US" sz="2800">
              <a:latin typeface="Times New Roman" panose="02020603050405020304" pitchFamily="18" charset="0"/>
              <a:cs typeface="Times New Roman" panose="02020603050405020304" pitchFamily="18" charset="0"/>
            </a:endParaRPr>
          </a:p>
        </p:txBody>
      </p:sp>
      <p:cxnSp>
        <p:nvCxnSpPr>
          <p:cNvPr id="10" name="Straight Arrow Connector 9"/>
          <p:cNvCxnSpPr/>
          <p:nvPr/>
        </p:nvCxnSpPr>
        <p:spPr>
          <a:xfrm>
            <a:off x="3327269" y="2419197"/>
            <a:ext cx="3714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3513007" y="3102348"/>
            <a:ext cx="3714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a:off x="3884482" y="3693393"/>
            <a:ext cx="3714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a:off x="4085103" y="4368306"/>
            <a:ext cx="3714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a:off x="3698745" y="5017095"/>
            <a:ext cx="3714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a:off x="3513007" y="5622340"/>
            <a:ext cx="3714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34555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25486" y="220736"/>
            <a:ext cx="7271657"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TIẾT 46    BÀI 11: MUỐI  (Tiếp theo)</a:t>
            </a:r>
            <a:endParaRPr lang="en-US" sz="2800" b="1">
              <a:solidFill>
                <a:srgbClr val="FF000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872984" y="1354407"/>
            <a:ext cx="5562650" cy="461665"/>
          </a:xfrm>
          <a:prstGeom prst="rect">
            <a:avLst/>
          </a:prstGeom>
          <a:noFill/>
        </p:spPr>
        <p:txBody>
          <a:bodyPr wrap="square" rtlCol="0">
            <a:spAutoFit/>
          </a:bodyPr>
          <a:lstStyle/>
          <a:p>
            <a:r>
              <a:rPr lang="vi-VN" sz="2400" b="1" smtClean="0">
                <a:latin typeface="+mj-lt"/>
              </a:rPr>
              <a:t>Bài 2: Hoàn thành các PTHH sau</a:t>
            </a:r>
            <a:endParaRPr lang="en-US" sz="2400" b="1">
              <a:latin typeface="+mj-lt"/>
            </a:endParaRPr>
          </a:p>
        </p:txBody>
      </p:sp>
      <p:sp>
        <p:nvSpPr>
          <p:cNvPr id="9" name="Rectangle 8"/>
          <p:cNvSpPr/>
          <p:nvPr/>
        </p:nvSpPr>
        <p:spPr>
          <a:xfrm>
            <a:off x="872983" y="2003951"/>
            <a:ext cx="10604913" cy="3970318"/>
          </a:xfrm>
          <a:prstGeom prst="rect">
            <a:avLst/>
          </a:prstGeom>
        </p:spPr>
        <p:txBody>
          <a:bodyPr wrap="square">
            <a:spAutoFit/>
          </a:bodyPr>
          <a:lstStyle/>
          <a:p>
            <a:pPr marL="342900" indent="-342900">
              <a:lnSpc>
                <a:spcPct val="150000"/>
              </a:lnSpc>
              <a:buAutoNum type="arabicParenR"/>
            </a:pPr>
            <a:r>
              <a:rPr lang="vi-VN" sz="2800">
                <a:latin typeface="Times New Roman" panose="02020603050405020304" pitchFamily="18" charset="0"/>
                <a:ea typeface="SimSun" panose="02010600030101010101" pitchFamily="2" charset="-122"/>
              </a:rPr>
              <a:t> </a:t>
            </a:r>
            <a:r>
              <a:rPr lang="vi-VN" sz="2800" smtClean="0">
                <a:latin typeface="Times New Roman" panose="02020603050405020304" pitchFamily="18" charset="0"/>
                <a:ea typeface="SimSun" panose="02010600030101010101" pitchFamily="2" charset="-122"/>
              </a:rPr>
              <a:t>Fe </a:t>
            </a:r>
            <a:r>
              <a:rPr lang="en-US" sz="2800" smtClean="0">
                <a:latin typeface="Times New Roman" panose="02020603050405020304" pitchFamily="18" charset="0"/>
                <a:ea typeface="SimSun" panose="02010600030101010101" pitchFamily="2" charset="-122"/>
              </a:rPr>
              <a:t> + H</a:t>
            </a:r>
            <a:r>
              <a:rPr lang="en-US" sz="2800" baseline="-25000" smtClean="0">
                <a:latin typeface="Times New Roman" panose="02020603050405020304" pitchFamily="18" charset="0"/>
                <a:ea typeface="SimSun" panose="02010600030101010101" pitchFamily="2" charset="-122"/>
              </a:rPr>
              <a:t>2</a:t>
            </a:r>
            <a:r>
              <a:rPr lang="vi-VN" sz="2800" smtClean="0">
                <a:latin typeface="Times New Roman" panose="02020603050405020304" pitchFamily="18" charset="0"/>
                <a:ea typeface="SimSun" panose="02010600030101010101" pitchFamily="2" charset="-122"/>
              </a:rPr>
              <a:t>SO</a:t>
            </a:r>
            <a:r>
              <a:rPr lang="vi-VN" sz="2800" baseline="-25000" smtClean="0">
                <a:latin typeface="Times New Roman" panose="02020603050405020304" pitchFamily="18" charset="0"/>
                <a:ea typeface="SimSun" panose="02010600030101010101" pitchFamily="2" charset="-122"/>
              </a:rPr>
              <a:t>4</a:t>
            </a:r>
            <a:r>
              <a:rPr lang="vi-VN" sz="2800" smtClean="0">
                <a:latin typeface="Times New Roman" panose="02020603050405020304" pitchFamily="18" charset="0"/>
                <a:ea typeface="SimSun" panose="02010600030101010101" pitchFamily="2" charset="-122"/>
              </a:rPr>
              <a:t> </a:t>
            </a:r>
            <a:r>
              <a:rPr lang="en-US" sz="2800" smtClean="0">
                <a:latin typeface="Times New Roman" panose="02020603050405020304" pitchFamily="18" charset="0"/>
                <a:ea typeface="SimSun" panose="02010600030101010101" pitchFamily="2" charset="-122"/>
              </a:rPr>
              <a:t>       FeSO</a:t>
            </a:r>
            <a:r>
              <a:rPr lang="en-US" sz="2800" baseline="-25000" smtClean="0">
                <a:latin typeface="Times New Roman" panose="02020603050405020304" pitchFamily="18" charset="0"/>
                <a:ea typeface="SimSun" panose="02010600030101010101" pitchFamily="2" charset="-122"/>
              </a:rPr>
              <a:t>4</a:t>
            </a:r>
            <a:r>
              <a:rPr lang="vi-VN" sz="2800" smtClean="0">
                <a:latin typeface="Times New Roman" panose="02020603050405020304" pitchFamily="18" charset="0"/>
                <a:ea typeface="SimSun" panose="02010600030101010101" pitchFamily="2" charset="-122"/>
              </a:rPr>
              <a:t> + </a:t>
            </a:r>
            <a:r>
              <a:rPr lang="en-US" sz="2800" smtClean="0">
                <a:latin typeface="Times New Roman" panose="02020603050405020304" pitchFamily="18" charset="0"/>
                <a:ea typeface="SimSun" panose="02010600030101010101" pitchFamily="2" charset="-122"/>
              </a:rPr>
              <a:t>H</a:t>
            </a:r>
            <a:r>
              <a:rPr lang="en-US" sz="2800" baseline="-25000" smtClean="0">
                <a:latin typeface="Times New Roman" panose="02020603050405020304" pitchFamily="18" charset="0"/>
                <a:ea typeface="SimSun" panose="02010600030101010101" pitchFamily="2" charset="-122"/>
              </a:rPr>
              <a:t>2</a:t>
            </a:r>
            <a:endParaRPr lang="en-US" sz="2800" smtClean="0">
              <a:latin typeface="Times New Roman" panose="02020603050405020304" pitchFamily="18" charset="0"/>
              <a:ea typeface="SimSun" panose="02010600030101010101" pitchFamily="2" charset="-122"/>
            </a:endParaRPr>
          </a:p>
          <a:p>
            <a:pPr marL="342900" indent="-342900">
              <a:lnSpc>
                <a:spcPct val="150000"/>
              </a:lnSpc>
              <a:buAutoNum type="arabicParenR"/>
            </a:pPr>
            <a:r>
              <a:rPr lang="en-US" sz="2800" smtClean="0">
                <a:latin typeface="Times New Roman" panose="02020603050405020304" pitchFamily="18" charset="0"/>
                <a:ea typeface="SimSun" panose="02010600030101010101" pitchFamily="2" charset="-122"/>
              </a:rPr>
              <a:t> AgNO</a:t>
            </a:r>
            <a:r>
              <a:rPr lang="vi-VN" sz="2800" baseline="-25000" smtClean="0">
                <a:latin typeface="Times New Roman" panose="02020603050405020304" pitchFamily="18" charset="0"/>
                <a:ea typeface="SimSun" panose="02010600030101010101" pitchFamily="2" charset="-122"/>
              </a:rPr>
              <a:t>3 </a:t>
            </a:r>
            <a:r>
              <a:rPr lang="vi-VN" sz="2800" smtClean="0">
                <a:latin typeface="Times New Roman" panose="02020603050405020304" pitchFamily="18" charset="0"/>
                <a:ea typeface="SimSun" panose="02010600030101010101" pitchFamily="2" charset="-122"/>
              </a:rPr>
              <a:t>+ HCl  </a:t>
            </a:r>
            <a:r>
              <a:rPr lang="en-US" sz="2800" baseline="-25000" smtClean="0">
                <a:latin typeface="Times New Roman" panose="02020603050405020304" pitchFamily="18" charset="0"/>
                <a:ea typeface="SimSun" panose="02010600030101010101" pitchFamily="2" charset="-122"/>
              </a:rPr>
              <a:t>       </a:t>
            </a:r>
            <a:r>
              <a:rPr lang="vi-VN" sz="2800" baseline="-25000" smtClean="0">
                <a:latin typeface="Times New Roman" panose="02020603050405020304" pitchFamily="18" charset="0"/>
                <a:ea typeface="SimSun" panose="02010600030101010101" pitchFamily="2" charset="-122"/>
              </a:rPr>
              <a:t>  </a:t>
            </a:r>
            <a:r>
              <a:rPr lang="vi-VN" sz="2800" u="sng" smtClean="0">
                <a:latin typeface="Times New Roman" panose="02020603050405020304" pitchFamily="18" charset="0"/>
                <a:ea typeface="SimSun" panose="02010600030101010101" pitchFamily="2" charset="-122"/>
              </a:rPr>
              <a:t>AgCl</a:t>
            </a:r>
            <a:r>
              <a:rPr lang="vi-VN" sz="2800" smtClean="0">
                <a:latin typeface="Times New Roman" panose="02020603050405020304" pitchFamily="18" charset="0"/>
                <a:ea typeface="SimSun" panose="02010600030101010101" pitchFamily="2" charset="-122"/>
              </a:rPr>
              <a:t> + HNO</a:t>
            </a:r>
            <a:r>
              <a:rPr lang="vi-VN" sz="2800" baseline="-25000" smtClean="0">
                <a:latin typeface="Times New Roman" panose="02020603050405020304" pitchFamily="18" charset="0"/>
                <a:ea typeface="SimSun" panose="02010600030101010101" pitchFamily="2" charset="-122"/>
              </a:rPr>
              <a:t>3 </a:t>
            </a:r>
            <a:r>
              <a:rPr lang="vi-VN" sz="2800" smtClean="0">
                <a:latin typeface="Times New Roman" panose="02020603050405020304" pitchFamily="18" charset="0"/>
                <a:ea typeface="SimSun" panose="02010600030101010101" pitchFamily="2" charset="-122"/>
              </a:rPr>
              <a:t>            (Phản ứng trao đổi)</a:t>
            </a:r>
            <a:endParaRPr lang="en-US" sz="2800" smtClean="0">
              <a:latin typeface="Times New Roman" panose="02020603050405020304" pitchFamily="18" charset="0"/>
              <a:ea typeface="SimSun" panose="02010600030101010101" pitchFamily="2" charset="-122"/>
            </a:endParaRPr>
          </a:p>
          <a:p>
            <a:pPr marL="342900" indent="-342900">
              <a:lnSpc>
                <a:spcPct val="150000"/>
              </a:lnSpc>
              <a:buAutoNum type="arabicParenR"/>
            </a:pPr>
            <a:r>
              <a:rPr lang="vi-VN" sz="2800" smtClean="0">
                <a:latin typeface="Times New Roman" panose="02020603050405020304" pitchFamily="18" charset="0"/>
                <a:cs typeface="Segoe UI" panose="020B0502040204020203" charset="0"/>
              </a:rPr>
              <a:t> MgCl</a:t>
            </a:r>
            <a:r>
              <a:rPr lang="vi-VN" sz="2800" baseline="-25000" smtClean="0">
                <a:latin typeface="Times New Roman" panose="02020603050405020304" pitchFamily="18" charset="0"/>
                <a:cs typeface="Segoe UI" panose="020B0502040204020203" charset="0"/>
              </a:rPr>
              <a:t>2</a:t>
            </a:r>
            <a:r>
              <a:rPr lang="vi-VN" sz="2800" smtClean="0">
                <a:latin typeface="Times New Roman" panose="02020603050405020304" pitchFamily="18" charset="0"/>
                <a:cs typeface="Segoe UI" panose="020B0502040204020203" charset="0"/>
              </a:rPr>
              <a:t> + 2KOH        2KCl  +</a:t>
            </a:r>
            <a:r>
              <a:rPr lang="vi-VN" sz="2800" smtClean="0">
                <a:solidFill>
                  <a:srgbClr val="0070C0"/>
                </a:solidFill>
                <a:latin typeface="Times New Roman" panose="02020603050405020304" pitchFamily="18" charset="0"/>
                <a:cs typeface="Segoe UI" panose="020B0502040204020203" charset="0"/>
              </a:rPr>
              <a:t> </a:t>
            </a:r>
            <a:r>
              <a:rPr lang="vi-VN" sz="2800" u="sng" smtClean="0">
                <a:latin typeface="Times New Roman" panose="02020603050405020304" pitchFamily="18" charset="0"/>
                <a:cs typeface="Segoe UI" panose="020B0502040204020203" charset="0"/>
              </a:rPr>
              <a:t>Mg(OH)</a:t>
            </a:r>
            <a:r>
              <a:rPr lang="vi-VN" sz="2800" u="sng" baseline="-25000" smtClean="0">
                <a:latin typeface="Times New Roman" panose="02020603050405020304" pitchFamily="18" charset="0"/>
                <a:cs typeface="Segoe UI" panose="020B0502040204020203" charset="0"/>
              </a:rPr>
              <a:t>2</a:t>
            </a:r>
            <a:r>
              <a:rPr lang="vi-VN" sz="2800" smtClean="0">
                <a:solidFill>
                  <a:srgbClr val="0070C0"/>
                </a:solidFill>
                <a:latin typeface="Times New Roman" panose="02020603050405020304" pitchFamily="18" charset="0"/>
                <a:cs typeface="Segoe UI" panose="020B0502040204020203" charset="0"/>
              </a:rPr>
              <a:t>   </a:t>
            </a:r>
            <a:r>
              <a:rPr lang="vi-VN" sz="2800" smtClean="0">
                <a:latin typeface="Times New Roman" panose="02020603050405020304" pitchFamily="18" charset="0"/>
                <a:ea typeface="SimSun" panose="02010600030101010101" pitchFamily="2" charset="-122"/>
              </a:rPr>
              <a:t>(</a:t>
            </a:r>
            <a:r>
              <a:rPr lang="vi-VN" sz="2800">
                <a:latin typeface="Times New Roman" panose="02020603050405020304" pitchFamily="18" charset="0"/>
                <a:ea typeface="SimSun" panose="02010600030101010101" pitchFamily="2" charset="-122"/>
              </a:rPr>
              <a:t>Phản ứng trao đổi)</a:t>
            </a:r>
            <a:endParaRPr lang="en-US" sz="2800">
              <a:latin typeface="Times New Roman" panose="02020603050405020304" pitchFamily="18" charset="0"/>
              <a:ea typeface="SimSun" panose="02010600030101010101" pitchFamily="2" charset="-122"/>
            </a:endParaRPr>
          </a:p>
          <a:p>
            <a:pPr marL="342900" indent="-342900">
              <a:lnSpc>
                <a:spcPct val="150000"/>
              </a:lnSpc>
              <a:buAutoNum type="arabicParenR"/>
            </a:pPr>
            <a:r>
              <a:rPr lang="vi-VN" sz="2800" smtClean="0">
                <a:latin typeface="Times New Roman" panose="02020603050405020304" pitchFamily="18" charset="0"/>
                <a:cs typeface="Segoe UI" panose="020B0502040204020203" charset="0"/>
              </a:rPr>
              <a:t> NaCl  </a:t>
            </a:r>
            <a:r>
              <a:rPr lang="en-US" sz="2800" baseline="-25000" smtClean="0">
                <a:latin typeface="Times New Roman" panose="02020603050405020304" pitchFamily="18" charset="0"/>
                <a:cs typeface="Segoe UI" panose="020B0502040204020203" charset="0"/>
              </a:rPr>
              <a:t> </a:t>
            </a:r>
            <a:r>
              <a:rPr lang="en-US" sz="2800" smtClean="0">
                <a:latin typeface="Times New Roman" panose="02020603050405020304" pitchFamily="18" charset="0"/>
                <a:cs typeface="Segoe UI" panose="020B0502040204020203" charset="0"/>
              </a:rPr>
              <a:t>+ </a:t>
            </a:r>
            <a:r>
              <a:rPr lang="vi-VN" sz="2800" smtClean="0">
                <a:latin typeface="Times New Roman" panose="02020603050405020304" pitchFamily="18" charset="0"/>
                <a:cs typeface="Segoe UI" panose="020B0502040204020203" charset="0"/>
              </a:rPr>
              <a:t>Ca(NO</a:t>
            </a:r>
            <a:r>
              <a:rPr lang="vi-VN" sz="2800" baseline="-25000" smtClean="0">
                <a:latin typeface="Times New Roman" panose="02020603050405020304" pitchFamily="18" charset="0"/>
                <a:cs typeface="Segoe UI" panose="020B0502040204020203" charset="0"/>
              </a:rPr>
              <a:t>3</a:t>
            </a:r>
            <a:r>
              <a:rPr lang="vi-VN" sz="2800" smtClean="0">
                <a:latin typeface="Times New Roman" panose="02020603050405020304" pitchFamily="18" charset="0"/>
                <a:cs typeface="Segoe UI" panose="020B0502040204020203" charset="0"/>
              </a:rPr>
              <a:t>)</a:t>
            </a:r>
            <a:r>
              <a:rPr lang="vi-VN" sz="2800" baseline="-25000" smtClean="0">
                <a:latin typeface="Times New Roman" panose="02020603050405020304" pitchFamily="18" charset="0"/>
                <a:cs typeface="Segoe UI" panose="020B0502040204020203" charset="0"/>
              </a:rPr>
              <a:t>2</a:t>
            </a:r>
            <a:r>
              <a:rPr lang="vi-VN" sz="2800" smtClean="0">
                <a:latin typeface="Times New Roman" panose="02020603050405020304" pitchFamily="18" charset="0"/>
                <a:cs typeface="Segoe UI" panose="020B0502040204020203" charset="0"/>
              </a:rPr>
              <a:t> </a:t>
            </a:r>
            <a:r>
              <a:rPr lang="vi-VN" sz="2800" baseline="-25000" smtClean="0">
                <a:latin typeface="Times New Roman" panose="02020603050405020304" pitchFamily="18" charset="0"/>
                <a:cs typeface="Segoe UI" panose="020B0502040204020203" charset="0"/>
              </a:rPr>
              <a:t> </a:t>
            </a:r>
            <a:r>
              <a:rPr lang="en-US" sz="2800" baseline="-25000" smtClean="0">
                <a:latin typeface="Times New Roman" panose="02020603050405020304" pitchFamily="18" charset="0"/>
                <a:cs typeface="Segoe UI" panose="020B0502040204020203" charset="0"/>
              </a:rPr>
              <a:t>     </a:t>
            </a:r>
            <a:r>
              <a:rPr lang="vi-VN" sz="2800" smtClean="0">
                <a:latin typeface="Times New Roman" panose="02020603050405020304" pitchFamily="18" charset="0"/>
                <a:cs typeface="Segoe UI" panose="020B0502040204020203" charset="0"/>
              </a:rPr>
              <a:t> </a:t>
            </a:r>
            <a:r>
              <a:rPr lang="vi-VN" sz="2800" smtClean="0">
                <a:solidFill>
                  <a:srgbClr val="FF0000"/>
                </a:solidFill>
                <a:latin typeface="Times New Roman" panose="02020603050405020304" pitchFamily="18" charset="0"/>
                <a:cs typeface="Segoe UI" panose="020B0502040204020203" charset="0"/>
              </a:rPr>
              <a:t>Không xảy ra</a:t>
            </a:r>
            <a:r>
              <a:rPr lang="en-US" sz="2800" baseline="-25000" smtClean="0">
                <a:solidFill>
                  <a:srgbClr val="FF0000"/>
                </a:solidFill>
                <a:latin typeface="Times New Roman" panose="02020603050405020304" pitchFamily="18" charset="0"/>
                <a:cs typeface="Segoe UI" panose="020B0502040204020203" charset="0"/>
              </a:rPr>
              <a:t>    </a:t>
            </a:r>
            <a:endParaRPr lang="en-US" sz="2800" baseline="30000" smtClean="0">
              <a:solidFill>
                <a:srgbClr val="FF0000"/>
              </a:solidFill>
              <a:latin typeface="Times New Roman" panose="02020603050405020304" pitchFamily="18" charset="0"/>
              <a:cs typeface="Segoe UI" panose="020B0502040204020203" charset="0"/>
            </a:endParaRPr>
          </a:p>
          <a:p>
            <a:pPr>
              <a:lnSpc>
                <a:spcPct val="150000"/>
              </a:lnSpc>
            </a:pPr>
            <a:r>
              <a:rPr lang="vi-VN" sz="2800">
                <a:latin typeface="Times New Roman" panose="02020603050405020304" pitchFamily="18" charset="0"/>
                <a:cs typeface="Segoe UI" panose="020B0502040204020203" charset="0"/>
              </a:rPr>
              <a:t>5</a:t>
            </a:r>
            <a:r>
              <a:rPr lang="en-US" sz="2800" smtClean="0">
                <a:latin typeface="Times New Roman" panose="02020603050405020304" pitchFamily="18" charset="0"/>
                <a:cs typeface="Segoe UI" panose="020B0502040204020203" charset="0"/>
              </a:rPr>
              <a:t>) K</a:t>
            </a:r>
            <a:r>
              <a:rPr lang="en-US" sz="2800" baseline="-25000" smtClean="0">
                <a:latin typeface="Times New Roman" panose="02020603050405020304" pitchFamily="18" charset="0"/>
                <a:cs typeface="Segoe UI" panose="020B0502040204020203" charset="0"/>
              </a:rPr>
              <a:t>2</a:t>
            </a:r>
            <a:r>
              <a:rPr lang="en-US" sz="2800" smtClean="0">
                <a:latin typeface="Times New Roman" panose="02020603050405020304" pitchFamily="18" charset="0"/>
                <a:cs typeface="Segoe UI" panose="020B0502040204020203" charset="0"/>
              </a:rPr>
              <a:t>CO</a:t>
            </a:r>
            <a:r>
              <a:rPr lang="en-US" sz="2800" baseline="-25000" smtClean="0">
                <a:latin typeface="Times New Roman" panose="02020603050405020304" pitchFamily="18" charset="0"/>
                <a:cs typeface="Segoe UI" panose="020B0502040204020203" charset="0"/>
              </a:rPr>
              <a:t>3 </a:t>
            </a:r>
            <a:r>
              <a:rPr lang="en-US" sz="2800" smtClean="0">
                <a:latin typeface="Times New Roman" panose="02020603050405020304" pitchFamily="18" charset="0"/>
                <a:cs typeface="Segoe UI" panose="020B0502040204020203" charset="0"/>
              </a:rPr>
              <a:t>+ CaCl</a:t>
            </a:r>
            <a:r>
              <a:rPr lang="en-US" sz="2800" baseline="-25000" smtClean="0">
                <a:latin typeface="Times New Roman" panose="02020603050405020304" pitchFamily="18" charset="0"/>
                <a:cs typeface="Segoe UI" panose="020B0502040204020203" charset="0"/>
              </a:rPr>
              <a:t>2        </a:t>
            </a:r>
            <a:r>
              <a:rPr lang="vi-VN" sz="2800" baseline="-25000">
                <a:latin typeface="Times New Roman" panose="02020603050405020304" pitchFamily="18" charset="0"/>
                <a:cs typeface="Segoe UI" panose="020B0502040204020203" charset="0"/>
              </a:rPr>
              <a:t> </a:t>
            </a:r>
            <a:r>
              <a:rPr lang="vi-VN" sz="2800" smtClean="0">
                <a:latin typeface="Times New Roman" panose="02020603050405020304" pitchFamily="18" charset="0"/>
                <a:cs typeface="Segoe UI" panose="020B0502040204020203" charset="0"/>
              </a:rPr>
              <a:t> </a:t>
            </a:r>
            <a:r>
              <a:rPr lang="vi-VN" sz="2800" u="sng" smtClean="0">
                <a:latin typeface="Times New Roman" panose="02020603050405020304" pitchFamily="18" charset="0"/>
                <a:cs typeface="Segoe UI" panose="020B0502040204020203" charset="0"/>
              </a:rPr>
              <a:t>CaCO</a:t>
            </a:r>
            <a:r>
              <a:rPr lang="vi-VN" sz="2800" u="sng" baseline="-25000" smtClean="0">
                <a:latin typeface="Times New Roman" panose="02020603050405020304" pitchFamily="18" charset="0"/>
                <a:cs typeface="Segoe UI" panose="020B0502040204020203" charset="0"/>
              </a:rPr>
              <a:t>3</a:t>
            </a:r>
            <a:r>
              <a:rPr lang="vi-VN" sz="2800" u="sng" smtClean="0">
                <a:latin typeface="Times New Roman" panose="02020603050405020304" pitchFamily="18" charset="0"/>
                <a:cs typeface="Segoe UI" panose="020B0502040204020203" charset="0"/>
              </a:rPr>
              <a:t> </a:t>
            </a:r>
            <a:r>
              <a:rPr lang="vi-VN" sz="2800" smtClean="0">
                <a:latin typeface="Times New Roman" panose="02020603050405020304" pitchFamily="18" charset="0"/>
                <a:cs typeface="Segoe UI" panose="020B0502040204020203" charset="0"/>
              </a:rPr>
              <a:t>+ 2KCl</a:t>
            </a:r>
            <a:r>
              <a:rPr lang="en-US" sz="2800" baseline="-25000" smtClean="0">
                <a:latin typeface="Times New Roman" panose="02020603050405020304" pitchFamily="18" charset="0"/>
                <a:cs typeface="Segoe UI" panose="020B0502040204020203" charset="0"/>
              </a:rPr>
              <a:t> </a:t>
            </a:r>
            <a:r>
              <a:rPr lang="vi-VN" sz="2800" baseline="-25000" smtClean="0">
                <a:latin typeface="Times New Roman" panose="02020603050405020304" pitchFamily="18" charset="0"/>
                <a:cs typeface="Segoe UI" panose="020B0502040204020203" charset="0"/>
              </a:rPr>
              <a:t>              </a:t>
            </a:r>
            <a:r>
              <a:rPr lang="vi-VN" sz="2800" smtClean="0">
                <a:latin typeface="Times New Roman" panose="02020603050405020304" pitchFamily="18" charset="0"/>
                <a:ea typeface="SimSun" panose="02010600030101010101" pitchFamily="2" charset="-122"/>
              </a:rPr>
              <a:t>(</a:t>
            </a:r>
            <a:r>
              <a:rPr lang="vi-VN" sz="2800">
                <a:latin typeface="Times New Roman" panose="02020603050405020304" pitchFamily="18" charset="0"/>
                <a:ea typeface="SimSun" panose="02010600030101010101" pitchFamily="2" charset="-122"/>
              </a:rPr>
              <a:t>Phản ứng trao đổi)</a:t>
            </a:r>
            <a:endParaRPr lang="en-US" sz="2800">
              <a:latin typeface="Times New Roman" panose="02020603050405020304" pitchFamily="18" charset="0"/>
              <a:ea typeface="SimSun" panose="02010600030101010101" pitchFamily="2" charset="-122"/>
            </a:endParaRPr>
          </a:p>
          <a:p>
            <a:pPr>
              <a:lnSpc>
                <a:spcPct val="150000"/>
              </a:lnSpc>
            </a:pPr>
            <a:r>
              <a:rPr lang="en-US" sz="2800" smtClean="0">
                <a:latin typeface="Times New Roman" panose="02020603050405020304" pitchFamily="18" charset="0"/>
                <a:cs typeface="Times New Roman" panose="02020603050405020304" pitchFamily="18" charset="0"/>
              </a:rPr>
              <a:t>6) SO</a:t>
            </a:r>
            <a:r>
              <a:rPr lang="en-US" sz="2800" baseline="-25000" smtClean="0">
                <a:latin typeface="Times New Roman" panose="02020603050405020304" pitchFamily="18" charset="0"/>
                <a:cs typeface="Times New Roman" panose="02020603050405020304" pitchFamily="18" charset="0"/>
              </a:rPr>
              <a:t>2</a:t>
            </a:r>
            <a:r>
              <a:rPr lang="en-US" sz="2800" smtClean="0">
                <a:latin typeface="Times New Roman" panose="02020603050405020304" pitchFamily="18" charset="0"/>
                <a:cs typeface="Times New Roman" panose="02020603050405020304" pitchFamily="18" charset="0"/>
              </a:rPr>
              <a:t> + 2NaOH      Na</a:t>
            </a:r>
            <a:r>
              <a:rPr lang="en-US" sz="2800" baseline="-25000" smtClean="0">
                <a:latin typeface="Times New Roman" panose="02020603050405020304" pitchFamily="18" charset="0"/>
                <a:cs typeface="Times New Roman" panose="02020603050405020304" pitchFamily="18" charset="0"/>
              </a:rPr>
              <a:t>2</a:t>
            </a:r>
            <a:r>
              <a:rPr lang="en-US" sz="2800" smtClean="0">
                <a:latin typeface="Times New Roman" panose="02020603050405020304" pitchFamily="18" charset="0"/>
                <a:cs typeface="Times New Roman" panose="02020603050405020304" pitchFamily="18" charset="0"/>
              </a:rPr>
              <a:t>SO</a:t>
            </a:r>
            <a:r>
              <a:rPr lang="en-US" sz="2800" baseline="-25000">
                <a:latin typeface="Times New Roman" panose="02020603050405020304" pitchFamily="18" charset="0"/>
                <a:cs typeface="Times New Roman" panose="02020603050405020304" pitchFamily="18" charset="0"/>
              </a:rPr>
              <a:t>3</a:t>
            </a:r>
            <a:r>
              <a:rPr lang="en-US" sz="2800" smtClean="0">
                <a:latin typeface="Times New Roman" panose="02020603050405020304" pitchFamily="18" charset="0"/>
                <a:cs typeface="Times New Roman" panose="02020603050405020304" pitchFamily="18" charset="0"/>
              </a:rPr>
              <a:t> + H</a:t>
            </a:r>
            <a:r>
              <a:rPr lang="en-US" sz="2800" baseline="-25000" smtClean="0">
                <a:latin typeface="Times New Roman" panose="02020603050405020304" pitchFamily="18" charset="0"/>
                <a:cs typeface="Times New Roman" panose="02020603050405020304" pitchFamily="18" charset="0"/>
              </a:rPr>
              <a:t>2</a:t>
            </a:r>
            <a:r>
              <a:rPr lang="en-US" sz="2800" smtClean="0">
                <a:latin typeface="Times New Roman" panose="02020603050405020304" pitchFamily="18" charset="0"/>
                <a:cs typeface="Times New Roman" panose="02020603050405020304" pitchFamily="18" charset="0"/>
              </a:rPr>
              <a:t>O</a:t>
            </a:r>
            <a:endParaRPr lang="en-US" sz="2800">
              <a:latin typeface="Times New Roman" panose="02020603050405020304" pitchFamily="18" charset="0"/>
              <a:cs typeface="Times New Roman" panose="02020603050405020304" pitchFamily="18" charset="0"/>
            </a:endParaRPr>
          </a:p>
        </p:txBody>
      </p:sp>
      <p:cxnSp>
        <p:nvCxnSpPr>
          <p:cNvPr id="10" name="Straight Arrow Connector 9"/>
          <p:cNvCxnSpPr/>
          <p:nvPr/>
        </p:nvCxnSpPr>
        <p:spPr>
          <a:xfrm>
            <a:off x="3327269" y="2419197"/>
            <a:ext cx="3714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3513007" y="3102348"/>
            <a:ext cx="3714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a:off x="3884482" y="3693393"/>
            <a:ext cx="3714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a:off x="4085103" y="4368306"/>
            <a:ext cx="3714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a:off x="3698745" y="5017095"/>
            <a:ext cx="3714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a:off x="3513007" y="5622340"/>
            <a:ext cx="3714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100142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2479" y="1077545"/>
            <a:ext cx="11504024" cy="2862322"/>
          </a:xfrm>
          <a:prstGeom prst="rect">
            <a:avLst/>
          </a:prstGeom>
        </p:spPr>
        <p:txBody>
          <a:bodyPr wrap="square">
            <a:spAutoFit/>
          </a:bodyPr>
          <a:lstStyle/>
          <a:p>
            <a:pPr>
              <a:lnSpc>
                <a:spcPct val="150000"/>
              </a:lnSpc>
            </a:pPr>
            <a:r>
              <a:rPr lang="vi-VN" sz="2400" b="1" smtClean="0">
                <a:solidFill>
                  <a:srgbClr val="000000"/>
                </a:solidFill>
                <a:latin typeface="Times New Roman" panose="02020603050405020304" pitchFamily="18" charset="0"/>
                <a:cs typeface="Times New Roman" panose="02020603050405020304" pitchFamily="18" charset="0"/>
              </a:rPr>
              <a:t>Bài 3:  </a:t>
            </a:r>
            <a:r>
              <a:rPr lang="en-US" sz="2400" b="1" smtClean="0">
                <a:solidFill>
                  <a:srgbClr val="000000"/>
                </a:solidFill>
                <a:latin typeface="Times New Roman" panose="02020603050405020304" pitchFamily="18" charset="0"/>
                <a:cs typeface="Times New Roman" panose="02020603050405020304" pitchFamily="18" charset="0"/>
              </a:rPr>
              <a:t>Cho </a:t>
            </a:r>
            <a:r>
              <a:rPr lang="vi-VN" sz="2400" b="1" smtClean="0">
                <a:solidFill>
                  <a:srgbClr val="000000"/>
                </a:solidFill>
                <a:latin typeface="Times New Roman" panose="02020603050405020304" pitchFamily="18" charset="0"/>
                <a:cs typeface="Times New Roman" panose="02020603050405020304" pitchFamily="18" charset="0"/>
              </a:rPr>
              <a:t>20 gam CaCO</a:t>
            </a:r>
            <a:r>
              <a:rPr lang="vi-VN" sz="2400" b="1" baseline="-25000" smtClean="0">
                <a:solidFill>
                  <a:srgbClr val="000000"/>
                </a:solidFill>
                <a:latin typeface="Times New Roman" panose="02020603050405020304" pitchFamily="18" charset="0"/>
                <a:cs typeface="Times New Roman" panose="02020603050405020304" pitchFamily="18" charset="0"/>
              </a:rPr>
              <a:t>3</a:t>
            </a:r>
            <a:r>
              <a:rPr lang="vi-VN" sz="2400" b="1" smtClean="0">
                <a:solidFill>
                  <a:srgbClr val="000000"/>
                </a:solidFill>
                <a:latin typeface="Times New Roman" panose="02020603050405020304" pitchFamily="18" charset="0"/>
                <a:cs typeface="Times New Roman" panose="02020603050405020304" pitchFamily="18" charset="0"/>
              </a:rPr>
              <a:t> tác dụng vừa đủ với 100mL dung dịch HCl.</a:t>
            </a:r>
            <a:endParaRPr lang="en-US" sz="2400" b="1" baseline="-25000" smtClean="0">
              <a:solidFill>
                <a:srgbClr val="000000"/>
              </a:solidFill>
              <a:latin typeface="Times New Roman" panose="02020603050405020304" pitchFamily="18" charset="0"/>
              <a:cs typeface="Times New Roman" panose="02020603050405020304" pitchFamily="18" charset="0"/>
            </a:endParaRPr>
          </a:p>
          <a:p>
            <a:pPr>
              <a:lnSpc>
                <a:spcPct val="150000"/>
              </a:lnSpc>
            </a:pPr>
            <a:r>
              <a:rPr lang="vi-VN" sz="2400" b="1" smtClean="0">
                <a:solidFill>
                  <a:srgbClr val="000000"/>
                </a:solidFill>
                <a:latin typeface="Times New Roman" panose="02020603050405020304" pitchFamily="18" charset="0"/>
                <a:cs typeface="Times New Roman" panose="02020603050405020304" pitchFamily="18" charset="0"/>
              </a:rPr>
              <a:t>	</a:t>
            </a:r>
            <a:r>
              <a:rPr lang="en-US" sz="2400" b="1" smtClean="0">
                <a:solidFill>
                  <a:srgbClr val="000000"/>
                </a:solidFill>
                <a:latin typeface="Times New Roman" panose="02020603050405020304" pitchFamily="18" charset="0"/>
                <a:cs typeface="Times New Roman" panose="02020603050405020304" pitchFamily="18" charset="0"/>
              </a:rPr>
              <a:t>a) Viết phương trình hóa học</a:t>
            </a:r>
            <a:r>
              <a:rPr lang="vi-VN" sz="2400" b="1" smtClean="0">
                <a:solidFill>
                  <a:srgbClr val="000000"/>
                </a:solidFill>
                <a:latin typeface="Times New Roman" panose="02020603050405020304" pitchFamily="18" charset="0"/>
                <a:cs typeface="Times New Roman" panose="02020603050405020304" pitchFamily="18" charset="0"/>
              </a:rPr>
              <a:t>.</a:t>
            </a:r>
            <a:endParaRPr lang="en-US" sz="2400" b="1" smtClean="0">
              <a:solidFill>
                <a:srgbClr val="000000"/>
              </a:solidFill>
              <a:latin typeface="Times New Roman" panose="02020603050405020304" pitchFamily="18" charset="0"/>
              <a:cs typeface="Times New Roman" panose="02020603050405020304" pitchFamily="18" charset="0"/>
            </a:endParaRPr>
          </a:p>
          <a:p>
            <a:pPr>
              <a:lnSpc>
                <a:spcPct val="150000"/>
              </a:lnSpc>
            </a:pPr>
            <a:r>
              <a:rPr lang="vi-VN" sz="2400" b="1" smtClean="0">
                <a:solidFill>
                  <a:srgbClr val="000000"/>
                </a:solidFill>
                <a:latin typeface="Times New Roman" panose="02020603050405020304" pitchFamily="18" charset="0"/>
                <a:cs typeface="Times New Roman" panose="02020603050405020304" pitchFamily="18" charset="0"/>
              </a:rPr>
              <a:t>	</a:t>
            </a:r>
            <a:r>
              <a:rPr lang="en-US" sz="2400" b="1" smtClean="0">
                <a:solidFill>
                  <a:srgbClr val="000000"/>
                </a:solidFill>
                <a:latin typeface="Times New Roman" panose="02020603050405020304" pitchFamily="18" charset="0"/>
                <a:cs typeface="Times New Roman" panose="02020603050405020304" pitchFamily="18" charset="0"/>
              </a:rPr>
              <a:t>b) </a:t>
            </a:r>
            <a:r>
              <a:rPr lang="en-US" sz="2400" b="1" smtClean="0">
                <a:latin typeface="Times New Roman" panose="02020603050405020304" pitchFamily="18" charset="0"/>
                <a:cs typeface="Times New Roman" panose="02020603050405020304" pitchFamily="18" charset="0"/>
              </a:rPr>
              <a:t>Tính thể tích khí </a:t>
            </a:r>
            <a:r>
              <a:rPr lang="vi-VN" sz="2400" b="1" smtClean="0">
                <a:latin typeface="Times New Roman" panose="02020603050405020304" pitchFamily="18" charset="0"/>
                <a:cs typeface="Times New Roman" panose="02020603050405020304" pitchFamily="18" charset="0"/>
              </a:rPr>
              <a:t>CO</a:t>
            </a:r>
            <a:r>
              <a:rPr lang="vi-VN" sz="2400" b="1" baseline="-25000" smtClean="0">
                <a:latin typeface="Times New Roman" panose="02020603050405020304" pitchFamily="18" charset="0"/>
                <a:cs typeface="Times New Roman" panose="02020603050405020304" pitchFamily="18" charset="0"/>
              </a:rPr>
              <a:t>2</a:t>
            </a:r>
            <a:r>
              <a:rPr lang="en-US" sz="2400" b="1" smtClean="0">
                <a:latin typeface="Times New Roman" panose="02020603050405020304" pitchFamily="18" charset="0"/>
                <a:cs typeface="Times New Roman" panose="02020603050405020304" pitchFamily="18" charset="0"/>
              </a:rPr>
              <a:t> sinh ra </a:t>
            </a:r>
            <a:r>
              <a:rPr lang="en-US" sz="2400" b="1">
                <a:latin typeface="Times New Roman" panose="02020603050405020304" pitchFamily="18" charset="0"/>
                <a:cs typeface="Times New Roman" panose="02020603050405020304" pitchFamily="18" charset="0"/>
              </a:rPr>
              <a:t>ở 25</a:t>
            </a:r>
            <a:r>
              <a:rPr lang="en-US" sz="2400" b="1" baseline="30000">
                <a:latin typeface="Times New Roman" panose="02020603050405020304" pitchFamily="18" charset="0"/>
                <a:cs typeface="Times New Roman" panose="02020603050405020304" pitchFamily="18" charset="0"/>
              </a:rPr>
              <a:t>0</a:t>
            </a:r>
            <a:r>
              <a:rPr lang="en-US" sz="2400" b="1">
                <a:latin typeface="Times New Roman" panose="02020603050405020304" pitchFamily="18" charset="0"/>
                <a:cs typeface="Times New Roman" panose="02020603050405020304" pitchFamily="18" charset="0"/>
              </a:rPr>
              <a:t>C, 1 </a:t>
            </a:r>
            <a:r>
              <a:rPr lang="en-US" sz="2400" b="1" smtClean="0">
                <a:latin typeface="Times New Roman" panose="02020603050405020304" pitchFamily="18" charset="0"/>
                <a:cs typeface="Times New Roman" panose="02020603050405020304" pitchFamily="18" charset="0"/>
              </a:rPr>
              <a:t>bar (đkc)</a:t>
            </a:r>
            <a:r>
              <a:rPr lang="vi-VN" sz="2400" b="1" smtClean="0">
                <a:latin typeface="Times New Roman" panose="02020603050405020304" pitchFamily="18" charset="0"/>
                <a:cs typeface="Times New Roman" panose="02020603050405020304" pitchFamily="18" charset="0"/>
              </a:rPr>
              <a:t>.</a:t>
            </a:r>
            <a:endParaRPr lang="en-US" sz="2400" b="1" smtClean="0">
              <a:latin typeface="Times New Roman" panose="02020603050405020304" pitchFamily="18" charset="0"/>
              <a:cs typeface="Times New Roman" panose="02020603050405020304" pitchFamily="18" charset="0"/>
            </a:endParaRPr>
          </a:p>
          <a:p>
            <a:pPr>
              <a:lnSpc>
                <a:spcPct val="150000"/>
              </a:lnSpc>
            </a:pPr>
            <a:r>
              <a:rPr lang="vi-VN" sz="2400" b="1" smtClean="0">
                <a:solidFill>
                  <a:srgbClr val="000000"/>
                </a:solidFill>
                <a:latin typeface="Times New Roman" panose="02020603050405020304" pitchFamily="18" charset="0"/>
                <a:cs typeface="Times New Roman" panose="02020603050405020304" pitchFamily="18" charset="0"/>
              </a:rPr>
              <a:t>	</a:t>
            </a:r>
            <a:r>
              <a:rPr lang="en-US" sz="2400" b="1" smtClean="0">
                <a:solidFill>
                  <a:srgbClr val="000000"/>
                </a:solidFill>
                <a:latin typeface="Times New Roman" panose="02020603050405020304" pitchFamily="18" charset="0"/>
                <a:cs typeface="Times New Roman" panose="02020603050405020304" pitchFamily="18" charset="0"/>
              </a:rPr>
              <a:t>c) Tính </a:t>
            </a:r>
            <a:r>
              <a:rPr lang="vi-VN" sz="2400" b="1" smtClean="0">
                <a:solidFill>
                  <a:srgbClr val="000000"/>
                </a:solidFill>
                <a:latin typeface="Times New Roman" panose="02020603050405020304" pitchFamily="18" charset="0"/>
                <a:cs typeface="Times New Roman" panose="02020603050405020304" pitchFamily="18" charset="0"/>
              </a:rPr>
              <a:t>nồng độ mol của dung dịch HCl </a:t>
            </a:r>
            <a:r>
              <a:rPr lang="en-US" sz="2400" b="1" smtClean="0">
                <a:solidFill>
                  <a:srgbClr val="000000"/>
                </a:solidFill>
                <a:latin typeface="Times New Roman" panose="02020603050405020304" pitchFamily="18" charset="0"/>
                <a:cs typeface="Times New Roman" panose="02020603050405020304" pitchFamily="18" charset="0"/>
              </a:rPr>
              <a:t>đã phản ứng</a:t>
            </a:r>
            <a:r>
              <a:rPr lang="vi-VN" sz="2400" b="1" smtClean="0">
                <a:solidFill>
                  <a:srgbClr val="000000"/>
                </a:solidFill>
                <a:latin typeface="Times New Roman" panose="02020603050405020304" pitchFamily="18" charset="0"/>
                <a:cs typeface="Times New Roman" panose="02020603050405020304" pitchFamily="18" charset="0"/>
              </a:rPr>
              <a:t>.</a:t>
            </a:r>
            <a:endParaRPr lang="en-US" sz="2400" b="1" smtClean="0">
              <a:solidFill>
                <a:srgbClr val="000000"/>
              </a:solidFill>
              <a:latin typeface="Times New Roman" panose="02020603050405020304" pitchFamily="18" charset="0"/>
              <a:cs typeface="Times New Roman" panose="02020603050405020304" pitchFamily="18" charset="0"/>
            </a:endParaRPr>
          </a:p>
          <a:p>
            <a:pPr>
              <a:lnSpc>
                <a:spcPct val="150000"/>
              </a:lnSpc>
            </a:pPr>
            <a:r>
              <a:rPr lang="vi-VN" sz="2400" b="1" smtClean="0">
                <a:solidFill>
                  <a:srgbClr val="000000"/>
                </a:solidFill>
                <a:latin typeface="Times New Roman" panose="02020603050405020304" pitchFamily="18" charset="0"/>
                <a:cs typeface="Times New Roman" panose="02020603050405020304" pitchFamily="18" charset="0"/>
              </a:rPr>
              <a:t>	</a:t>
            </a:r>
            <a:endParaRPr lang="en-US" sz="2400" b="1" smtClean="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2952203" y="3478202"/>
            <a:ext cx="8551820" cy="461665"/>
          </a:xfrm>
          <a:prstGeom prst="rect">
            <a:avLst/>
          </a:prstGeom>
          <a:noFill/>
        </p:spPr>
        <p:txBody>
          <a:bodyPr wrap="square" rtlCol="0">
            <a:spAutoFit/>
          </a:bodyPr>
          <a:lstStyle/>
          <a:p>
            <a:r>
              <a:rPr lang="en-US" sz="2400" i="1" smtClean="0">
                <a:latin typeface="Times New Roman" panose="02020603050405020304" pitchFamily="18" charset="0"/>
                <a:cs typeface="Times New Roman" panose="02020603050405020304" pitchFamily="18" charset="0"/>
              </a:rPr>
              <a:t>  (Cho biết: </a:t>
            </a:r>
            <a:r>
              <a:rPr lang="vi-VN" sz="2400" i="1" smtClean="0">
                <a:latin typeface="Times New Roman" panose="02020603050405020304" pitchFamily="18" charset="0"/>
                <a:cs typeface="Times New Roman" panose="02020603050405020304" pitchFamily="18" charset="0"/>
              </a:rPr>
              <a:t>Ca </a:t>
            </a:r>
            <a:r>
              <a:rPr lang="en-US" sz="2400" i="1" smtClean="0">
                <a:latin typeface="Times New Roman" panose="02020603050405020304" pitchFamily="18" charset="0"/>
                <a:cs typeface="Times New Roman" panose="02020603050405020304" pitchFamily="18" charset="0"/>
              </a:rPr>
              <a:t>= </a:t>
            </a:r>
            <a:r>
              <a:rPr lang="vi-VN" sz="2400" i="1" smtClean="0">
                <a:latin typeface="Times New Roman" panose="02020603050405020304" pitchFamily="18" charset="0"/>
                <a:cs typeface="Times New Roman" panose="02020603050405020304" pitchFamily="18" charset="0"/>
              </a:rPr>
              <a:t>40</a:t>
            </a:r>
            <a:r>
              <a:rPr lang="en-US" sz="2400" i="1" smtClean="0">
                <a:latin typeface="Times New Roman" panose="02020603050405020304" pitchFamily="18" charset="0"/>
                <a:cs typeface="Times New Roman" panose="02020603050405020304" pitchFamily="18" charset="0"/>
              </a:rPr>
              <a:t>,</a:t>
            </a:r>
            <a:r>
              <a:rPr lang="vi-VN" sz="2400" i="1" smtClean="0">
                <a:latin typeface="Times New Roman" panose="02020603050405020304" pitchFamily="18" charset="0"/>
                <a:cs typeface="Times New Roman" panose="02020603050405020304" pitchFamily="18" charset="0"/>
              </a:rPr>
              <a:t> C =12;</a:t>
            </a:r>
            <a:r>
              <a:rPr lang="en-US" sz="2400" i="1" smtClean="0">
                <a:latin typeface="Times New Roman" panose="02020603050405020304" pitchFamily="18" charset="0"/>
                <a:cs typeface="Times New Roman" panose="02020603050405020304" pitchFamily="18" charset="0"/>
              </a:rPr>
              <a:t> O =16)</a:t>
            </a:r>
            <a:endParaRPr lang="en-US" sz="2400" i="1">
              <a:latin typeface="Times New Roman" panose="02020603050405020304" pitchFamily="18" charset="0"/>
              <a:cs typeface="Times New Roman" panose="02020603050405020304" pitchFamily="18" charset="0"/>
            </a:endParaRPr>
          </a:p>
        </p:txBody>
      </p:sp>
      <p:sp>
        <p:nvSpPr>
          <p:cNvPr id="16" name="TextBox 15"/>
          <p:cNvSpPr txBox="1"/>
          <p:nvPr/>
        </p:nvSpPr>
        <p:spPr>
          <a:xfrm>
            <a:off x="2751908" y="159621"/>
            <a:ext cx="7271657"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TIẾT 46    BÀI 11: MUỐI  (Tiếp theo)</a:t>
            </a:r>
            <a:endParaRPr lang="en-US" sz="28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175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0593" y="1193075"/>
            <a:ext cx="11460481" cy="4832092"/>
          </a:xfrm>
          <a:prstGeom prst="rect">
            <a:avLst/>
          </a:prstGeom>
          <a:noFill/>
        </p:spPr>
        <p:txBody>
          <a:bodyPr wrap="square" rtlCol="0">
            <a:spAutoFit/>
          </a:bodyPr>
          <a:lstStyle/>
          <a:p>
            <a:r>
              <a:rPr lang="en-US" sz="2800" b="1" smtClean="0">
                <a:latin typeface="Times New Roman" panose="02020603050405020304" pitchFamily="18" charset="0"/>
                <a:cs typeface="Times New Roman" panose="02020603050405020304" pitchFamily="18" charset="0"/>
              </a:rPr>
              <a:t>                                     </a:t>
            </a:r>
            <a:r>
              <a:rPr lang="en-US" sz="2800" b="1" smtClean="0">
                <a:solidFill>
                  <a:srgbClr val="FF0000"/>
                </a:solidFill>
                <a:latin typeface="Times New Roman" panose="02020603050405020304" pitchFamily="18" charset="0"/>
                <a:cs typeface="Times New Roman" panose="02020603050405020304" pitchFamily="18" charset="0"/>
              </a:rPr>
              <a:t>Công dụng của khí CO</a:t>
            </a:r>
            <a:r>
              <a:rPr lang="en-US" sz="2800" b="1" baseline="-25000" smtClean="0">
                <a:solidFill>
                  <a:srgbClr val="FF0000"/>
                </a:solidFill>
                <a:latin typeface="Times New Roman" panose="02020603050405020304" pitchFamily="18" charset="0"/>
                <a:cs typeface="Times New Roman" panose="02020603050405020304" pitchFamily="18" charset="0"/>
              </a:rPr>
              <a:t>2</a:t>
            </a:r>
          </a:p>
          <a:p>
            <a:pPr marL="285750" indent="-285750">
              <a:lnSpc>
                <a:spcPct val="150000"/>
              </a:lnSpc>
              <a:buFontTx/>
              <a:buChar char="-"/>
            </a:pPr>
            <a:r>
              <a:rPr lang="en-US" sz="2800" smtClean="0">
                <a:solidFill>
                  <a:srgbClr val="040C28"/>
                </a:solidFill>
                <a:latin typeface="Times New Roman" panose="02020603050405020304" pitchFamily="18" charset="0"/>
                <a:cs typeface="Times New Roman" panose="02020603050405020304" pitchFamily="18" charset="0"/>
              </a:rPr>
              <a:t>Khí </a:t>
            </a:r>
            <a:r>
              <a:rPr lang="vi-VN" sz="2800" smtClean="0">
                <a:solidFill>
                  <a:srgbClr val="040C28"/>
                </a:solidFill>
                <a:latin typeface="Times New Roman" panose="02020603050405020304" pitchFamily="18" charset="0"/>
                <a:cs typeface="Times New Roman" panose="02020603050405020304" pitchFamily="18" charset="0"/>
              </a:rPr>
              <a:t>CO</a:t>
            </a:r>
            <a:r>
              <a:rPr lang="vi-VN" sz="2000" smtClean="0">
                <a:solidFill>
                  <a:srgbClr val="040C28"/>
                </a:solidFill>
                <a:latin typeface="Times New Roman" panose="02020603050405020304" pitchFamily="18" charset="0"/>
                <a:cs typeface="Times New Roman" panose="02020603050405020304" pitchFamily="18" charset="0"/>
              </a:rPr>
              <a:t>2</a:t>
            </a:r>
            <a:r>
              <a:rPr lang="vi-VN" sz="2800" smtClean="0">
                <a:solidFill>
                  <a:srgbClr val="040C28"/>
                </a:solidFill>
                <a:latin typeface="Times New Roman" panose="02020603050405020304" pitchFamily="18" charset="0"/>
                <a:cs typeface="Times New Roman" panose="02020603050405020304" pitchFamily="18" charset="0"/>
              </a:rPr>
              <a:t> </a:t>
            </a:r>
            <a:r>
              <a:rPr lang="vi-VN" sz="2800">
                <a:solidFill>
                  <a:srgbClr val="040C28"/>
                </a:solidFill>
                <a:latin typeface="Times New Roman" panose="02020603050405020304" pitchFamily="18" charset="0"/>
                <a:cs typeface="Times New Roman" panose="02020603050405020304" pitchFamily="18" charset="0"/>
              </a:rPr>
              <a:t>có vai trò trong quá trình quang hợp của thực </a:t>
            </a:r>
            <a:r>
              <a:rPr lang="vi-VN" sz="2800" smtClean="0">
                <a:solidFill>
                  <a:srgbClr val="040C28"/>
                </a:solidFill>
                <a:latin typeface="Times New Roman" panose="02020603050405020304" pitchFamily="18" charset="0"/>
                <a:cs typeface="Times New Roman" panose="02020603050405020304" pitchFamily="18" charset="0"/>
              </a:rPr>
              <a:t>vật</a:t>
            </a:r>
            <a:r>
              <a:rPr lang="en-US" sz="2800" smtClean="0">
                <a:solidFill>
                  <a:srgbClr val="040C28"/>
                </a:solidFill>
                <a:latin typeface="Times New Roman" panose="02020603050405020304" pitchFamily="18" charset="0"/>
                <a:cs typeface="Times New Roman" panose="02020603050405020304" pitchFamily="18" charset="0"/>
              </a:rPr>
              <a:t>.</a:t>
            </a:r>
          </a:p>
          <a:p>
            <a:pPr>
              <a:lnSpc>
                <a:spcPct val="150000"/>
              </a:lnSpc>
            </a:pPr>
            <a:r>
              <a:rPr lang="en-US" sz="2800" smtClean="0">
                <a:solidFill>
                  <a:srgbClr val="222222"/>
                </a:solidFill>
                <a:latin typeface="Times New Roman" panose="02020603050405020304" pitchFamily="18" charset="0"/>
                <a:cs typeface="Times New Roman" panose="02020603050405020304" pitchFamily="18" charset="0"/>
              </a:rPr>
              <a:t>-  </a:t>
            </a:r>
            <a:r>
              <a:rPr lang="en-US" sz="2800">
                <a:solidFill>
                  <a:srgbClr val="222222"/>
                </a:solidFill>
                <a:latin typeface="Times New Roman" panose="02020603050405020304" pitchFamily="18" charset="0"/>
                <a:cs typeface="Times New Roman" panose="02020603050405020304" pitchFamily="18" charset="0"/>
              </a:rPr>
              <a:t>Khí </a:t>
            </a:r>
            <a:r>
              <a:rPr lang="vi-VN" sz="2800">
                <a:solidFill>
                  <a:srgbClr val="333333"/>
                </a:solidFill>
                <a:latin typeface="Times New Roman" panose="02020603050405020304" pitchFamily="18" charset="0"/>
                <a:cs typeface="Times New Roman" panose="02020603050405020304" pitchFamily="18" charset="0"/>
              </a:rPr>
              <a:t>CO</a:t>
            </a:r>
            <a:r>
              <a:rPr lang="vi-VN" sz="2000">
                <a:solidFill>
                  <a:srgbClr val="333333"/>
                </a:solidFill>
                <a:latin typeface="Times New Roman" panose="02020603050405020304" pitchFamily="18" charset="0"/>
                <a:cs typeface="Times New Roman" panose="02020603050405020304" pitchFamily="18" charset="0"/>
              </a:rPr>
              <a:t>2 </a:t>
            </a:r>
            <a:r>
              <a:rPr lang="vi-VN" sz="2800">
                <a:solidFill>
                  <a:srgbClr val="333333"/>
                </a:solidFill>
                <a:latin typeface="Times New Roman" panose="02020603050405020304" pitchFamily="18" charset="0"/>
                <a:cs typeface="Times New Roman" panose="02020603050405020304" pitchFamily="18" charset="0"/>
              </a:rPr>
              <a:t>còn được sử dụng trong các bình chữa cháy với khả năng làm loãng nồng độ hơi chất cháy trong khu vụ hỏa hoạn. Chính vì điều này nên CO</a:t>
            </a:r>
            <a:r>
              <a:rPr lang="vi-VN" sz="2400">
                <a:solidFill>
                  <a:srgbClr val="333333"/>
                </a:solidFill>
                <a:latin typeface="Times New Roman" panose="02020603050405020304" pitchFamily="18" charset="0"/>
                <a:cs typeface="Times New Roman" panose="02020603050405020304" pitchFamily="18" charset="0"/>
              </a:rPr>
              <a:t>2 </a:t>
            </a:r>
            <a:r>
              <a:rPr lang="vi-VN" sz="2800">
                <a:solidFill>
                  <a:srgbClr val="333333"/>
                </a:solidFill>
                <a:latin typeface="Times New Roman" panose="02020603050405020304" pitchFamily="18" charset="0"/>
                <a:cs typeface="Times New Roman" panose="02020603050405020304" pitchFamily="18" charset="0"/>
              </a:rPr>
              <a:t>có khả năng dập tắt đám cháy nhanh chóng khi tình trạng hỏa hoạn xảy ra.</a:t>
            </a:r>
            <a:endParaRPr lang="en-US" sz="2800">
              <a:latin typeface="Times New Roman" panose="02020603050405020304" pitchFamily="18" charset="0"/>
              <a:cs typeface="Times New Roman" panose="02020603050405020304" pitchFamily="18" charset="0"/>
            </a:endParaRPr>
          </a:p>
          <a:p>
            <a:pPr>
              <a:lnSpc>
                <a:spcPct val="150000"/>
              </a:lnSpc>
            </a:pPr>
            <a:r>
              <a:rPr lang="en-US" sz="2800" smtClean="0">
                <a:solidFill>
                  <a:srgbClr val="040C28"/>
                </a:solidFill>
                <a:latin typeface="Times New Roman" panose="02020603050405020304" pitchFamily="18" charset="0"/>
                <a:cs typeface="Times New Roman" panose="02020603050405020304" pitchFamily="18" charset="0"/>
              </a:rPr>
              <a:t>- </a:t>
            </a:r>
            <a:r>
              <a:rPr lang="en-US" sz="2800" smtClean="0">
                <a:solidFill>
                  <a:srgbClr val="222222"/>
                </a:solidFill>
                <a:latin typeface="Times New Roman" panose="02020603050405020304" pitchFamily="18" charset="0"/>
                <a:cs typeface="Times New Roman" panose="02020603050405020304" pitchFamily="18" charset="0"/>
              </a:rPr>
              <a:t>Ngoài ra k</a:t>
            </a:r>
            <a:r>
              <a:rPr lang="vi-VN" sz="2800" smtClean="0">
                <a:solidFill>
                  <a:srgbClr val="222222"/>
                </a:solidFill>
                <a:latin typeface="Times New Roman" panose="02020603050405020304" pitchFamily="18" charset="0"/>
                <a:cs typeface="Times New Roman" panose="02020603050405020304" pitchFamily="18" charset="0"/>
              </a:rPr>
              <a:t>hí </a:t>
            </a:r>
            <a:r>
              <a:rPr lang="vi-VN" sz="2800">
                <a:solidFill>
                  <a:srgbClr val="222222"/>
                </a:solidFill>
                <a:latin typeface="Times New Roman" panose="02020603050405020304" pitchFamily="18" charset="0"/>
                <a:cs typeface="Times New Roman" panose="02020603050405020304" pitchFamily="18" charset="0"/>
              </a:rPr>
              <a:t>CO</a:t>
            </a:r>
            <a:r>
              <a:rPr lang="vi-VN" sz="2000">
                <a:solidFill>
                  <a:srgbClr val="222222"/>
                </a:solidFill>
                <a:latin typeface="Times New Roman" panose="02020603050405020304" pitchFamily="18" charset="0"/>
                <a:cs typeface="Times New Roman" panose="02020603050405020304" pitchFamily="18" charset="0"/>
              </a:rPr>
              <a:t>2</a:t>
            </a:r>
            <a:r>
              <a:rPr lang="vi-VN" sz="2800">
                <a:solidFill>
                  <a:srgbClr val="222222"/>
                </a:solidFill>
                <a:latin typeface="Times New Roman" panose="02020603050405020304" pitchFamily="18" charset="0"/>
                <a:cs typeface="Times New Roman" panose="02020603050405020304" pitchFamily="18" charset="0"/>
              </a:rPr>
              <a:t> </a:t>
            </a:r>
            <a:r>
              <a:rPr lang="vi-VN" sz="2800" smtClean="0">
                <a:solidFill>
                  <a:srgbClr val="222222"/>
                </a:solidFill>
                <a:latin typeface="Times New Roman" panose="02020603050405020304" pitchFamily="18" charset="0"/>
                <a:cs typeface="Times New Roman" panose="02020603050405020304" pitchFamily="18" charset="0"/>
              </a:rPr>
              <a:t>công </a:t>
            </a:r>
            <a:r>
              <a:rPr lang="vi-VN" sz="2800">
                <a:solidFill>
                  <a:srgbClr val="222222"/>
                </a:solidFill>
                <a:latin typeface="Times New Roman" panose="02020603050405020304" pitchFamily="18" charset="0"/>
                <a:cs typeface="Times New Roman" panose="02020603050405020304" pitchFamily="18" charset="0"/>
              </a:rPr>
              <a:t>nghiệp để làm đá </a:t>
            </a:r>
            <a:r>
              <a:rPr lang="vi-VN" sz="2800" smtClean="0">
                <a:solidFill>
                  <a:srgbClr val="222222"/>
                </a:solidFill>
                <a:latin typeface="Times New Roman" panose="02020603050405020304" pitchFamily="18" charset="0"/>
                <a:cs typeface="Times New Roman" panose="02020603050405020304" pitchFamily="18" charset="0"/>
              </a:rPr>
              <a:t>k</a:t>
            </a:r>
            <a:r>
              <a:rPr lang="en-US" sz="2800" smtClean="0">
                <a:solidFill>
                  <a:srgbClr val="222222"/>
                </a:solidFill>
                <a:latin typeface="Times New Roman" panose="02020603050405020304" pitchFamily="18" charset="0"/>
                <a:cs typeface="Times New Roman" panose="02020603050405020304" pitchFamily="18" charset="0"/>
              </a:rPr>
              <a:t>hô sử dụng</a:t>
            </a:r>
            <a:r>
              <a:rPr lang="vi-VN" sz="2800" smtClean="0">
                <a:solidFill>
                  <a:srgbClr val="222222"/>
                </a:solidFill>
                <a:latin typeface="Times New Roman" panose="02020603050405020304" pitchFamily="18" charset="0"/>
                <a:cs typeface="Times New Roman" panose="02020603050405020304" pitchFamily="18" charset="0"/>
              </a:rPr>
              <a:t> </a:t>
            </a:r>
            <a:r>
              <a:rPr lang="en-US" sz="2800" smtClean="0">
                <a:solidFill>
                  <a:srgbClr val="222222"/>
                </a:solidFill>
                <a:latin typeface="Times New Roman" panose="02020603050405020304" pitchFamily="18" charset="0"/>
                <a:cs typeface="Times New Roman" panose="02020603050405020304" pitchFamily="18" charset="0"/>
              </a:rPr>
              <a:t>để</a:t>
            </a:r>
            <a:r>
              <a:rPr lang="vi-VN" sz="2800" smtClean="0">
                <a:solidFill>
                  <a:srgbClr val="222222"/>
                </a:solidFill>
                <a:latin typeface="Times New Roman" panose="02020603050405020304" pitchFamily="18" charset="0"/>
                <a:cs typeface="Times New Roman" panose="02020603050405020304" pitchFamily="18" charset="0"/>
              </a:rPr>
              <a:t> </a:t>
            </a:r>
            <a:r>
              <a:rPr lang="vi-VN" sz="2800">
                <a:solidFill>
                  <a:srgbClr val="222222"/>
                </a:solidFill>
                <a:latin typeface="Times New Roman" panose="02020603050405020304" pitchFamily="18" charset="0"/>
                <a:cs typeface="Times New Roman" panose="02020603050405020304" pitchFamily="18" charset="0"/>
              </a:rPr>
              <a:t>bảo quản độ tươi </a:t>
            </a:r>
            <a:r>
              <a:rPr lang="vi-VN" sz="2800" smtClean="0">
                <a:solidFill>
                  <a:srgbClr val="222222"/>
                </a:solidFill>
                <a:latin typeface="Times New Roman" panose="02020603050405020304" pitchFamily="18" charset="0"/>
                <a:cs typeface="Times New Roman" panose="02020603050405020304" pitchFamily="18" charset="0"/>
              </a:rPr>
              <a:t> </a:t>
            </a:r>
            <a:r>
              <a:rPr lang="vi-VN" sz="2800">
                <a:solidFill>
                  <a:srgbClr val="222222"/>
                </a:solidFill>
                <a:latin typeface="Times New Roman" panose="02020603050405020304" pitchFamily="18" charset="0"/>
                <a:cs typeface="Times New Roman" panose="02020603050405020304" pitchFamily="18" charset="0"/>
              </a:rPr>
              <a:t>của thực phẩm, phục vụ ngành y </a:t>
            </a:r>
            <a:r>
              <a:rPr lang="vi-VN" sz="2800" smtClean="0">
                <a:solidFill>
                  <a:srgbClr val="222222"/>
                </a:solidFill>
                <a:latin typeface="Times New Roman" panose="02020603050405020304" pitchFamily="18" charset="0"/>
                <a:cs typeface="Times New Roman" panose="02020603050405020304" pitchFamily="18" charset="0"/>
              </a:rPr>
              <a:t>tế</a:t>
            </a:r>
            <a:r>
              <a:rPr lang="en-US" sz="2800" smtClean="0">
                <a:solidFill>
                  <a:srgbClr val="222222"/>
                </a:solidFill>
                <a:latin typeface="Times New Roman" panose="02020603050405020304" pitchFamily="18" charset="0"/>
                <a:cs typeface="Times New Roman" panose="02020603050405020304" pitchFamily="18" charset="0"/>
              </a:rPr>
              <a:t>...</a:t>
            </a:r>
          </a:p>
          <a:p>
            <a:endParaRPr lang="en-US" sz="2800"/>
          </a:p>
        </p:txBody>
      </p:sp>
      <p:sp>
        <p:nvSpPr>
          <p:cNvPr id="3" name="TextBox 2"/>
          <p:cNvSpPr txBox="1"/>
          <p:nvPr/>
        </p:nvSpPr>
        <p:spPr>
          <a:xfrm>
            <a:off x="2751908" y="159621"/>
            <a:ext cx="7271657"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TIẾT 46    BÀI 11: MUỐI  (Tiếp theo)</a:t>
            </a:r>
            <a:endParaRPr lang="en-US" sz="28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0148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s://bcp.cdnchinhphu.vn/Uploaded/phungthithuhuyen/2016_07_28/Resize%20of%20lo%20gac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835" y="229068"/>
            <a:ext cx="4010691" cy="3057234"/>
          </a:xfrm>
          <a:prstGeom prst="rect">
            <a:avLst/>
          </a:prstGeom>
          <a:ln w="28575">
            <a:solidFill>
              <a:srgbClr val="FF0000"/>
            </a:solidFill>
          </a:ln>
          <a:extLst/>
        </p:spPr>
        <p:style>
          <a:lnRef idx="2">
            <a:schemeClr val="accent4"/>
          </a:lnRef>
          <a:fillRef idx="1">
            <a:schemeClr val="lt1"/>
          </a:fillRef>
          <a:effectRef idx="0">
            <a:schemeClr val="accent4"/>
          </a:effectRef>
          <a:fontRef idx="minor">
            <a:schemeClr val="dk1"/>
          </a:fontRef>
        </p:style>
      </p:pic>
      <p:pic>
        <p:nvPicPr>
          <p:cNvPr id="8" name="Picture 2" descr="Khí CO2 có độc không? (Ảnh: Sưu tầm Internet)"/>
          <p:cNvPicPr>
            <a:picLocks noChangeAspect="1" noChangeArrowheads="1"/>
          </p:cNvPicPr>
          <p:nvPr/>
        </p:nvPicPr>
        <p:blipFill rotWithShape="1">
          <a:blip r:embed="rId3">
            <a:extLst>
              <a:ext uri="{28A0092B-C50C-407E-A947-70E740481C1C}">
                <a14:useLocalDpi xmlns:a14="http://schemas.microsoft.com/office/drawing/2010/main" val="0"/>
              </a:ext>
            </a:extLst>
          </a:blip>
          <a:srcRect l="56606" t="604" r="3632" b="42479"/>
          <a:stretch/>
        </p:blipFill>
        <p:spPr bwMode="auto">
          <a:xfrm>
            <a:off x="4557559" y="229068"/>
            <a:ext cx="4228248" cy="3057234"/>
          </a:xfrm>
          <a:prstGeom prst="rect">
            <a:avLst/>
          </a:prstGeom>
          <a:noFill/>
          <a:ln w="28575">
            <a:solidFill>
              <a:srgbClr val="FF0000"/>
            </a:solidFill>
          </a:ln>
          <a:extLst>
            <a:ext uri="{909E8E84-426E-40DD-AFC4-6F175D3DCCD1}">
              <a14:hiddenFill xmlns:a14="http://schemas.microsoft.com/office/drawing/2010/main">
                <a:solidFill>
                  <a:srgbClr val="FFFFFF"/>
                </a:solidFill>
              </a14:hiddenFill>
            </a:ext>
          </a:extLst>
        </p:spPr>
      </p:pic>
      <p:sp>
        <p:nvSpPr>
          <p:cNvPr id="9" name="Rectangle 8"/>
          <p:cNvSpPr/>
          <p:nvPr/>
        </p:nvSpPr>
        <p:spPr>
          <a:xfrm>
            <a:off x="435429" y="3548317"/>
            <a:ext cx="11234056" cy="169277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6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K</a:t>
            </a:r>
            <a:r>
              <a:rPr kumimoji="0" lang="vi-VN"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hí </a:t>
            </a:r>
            <a:r>
              <a:rPr kumimoji="0" lang="en-US"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CO</a:t>
            </a:r>
            <a:r>
              <a:rPr kumimoji="0" lang="en-US" sz="2600" b="0" i="0" u="none" strike="noStrike" kern="1200" cap="none" spc="0" normalizeH="0" baseline="-2500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2</a:t>
            </a:r>
            <a:r>
              <a:rPr kumimoji="0" lang="vi-VN"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được </a:t>
            </a:r>
            <a:r>
              <a:rPr kumimoji="0" lang="vi-VN" sz="26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tạo ra </a:t>
            </a:r>
            <a:r>
              <a:rPr kumimoji="0" lang="en-US"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từ</a:t>
            </a:r>
            <a:r>
              <a:rPr kumimoji="0" lang="en-US" sz="2600" b="0" i="0" u="none" strike="noStrike" kern="1200" cap="none" spc="0" normalizeH="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các lò nung</a:t>
            </a:r>
            <a:r>
              <a:rPr kumimoji="0" lang="en-US"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hoạt động của các</a:t>
            </a:r>
            <a:r>
              <a:rPr kumimoji="0" lang="vi-VN"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26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nhà </a:t>
            </a:r>
            <a:r>
              <a:rPr kumimoji="0" lang="vi-VN"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máy</a:t>
            </a:r>
            <a:r>
              <a:rPr kumimoji="0" lang="en-US"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các</a:t>
            </a:r>
            <a:r>
              <a:rPr kumimoji="0" lang="en-US" sz="2600" b="0" i="0" u="none" strike="noStrike" kern="1200" cap="none" spc="0" normalizeH="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phương tiện giao thông</a:t>
            </a:r>
            <a:r>
              <a:rPr kumimoji="0" lang="en-US"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khí</a:t>
            </a:r>
            <a:r>
              <a:rPr kumimoji="0" lang="en-US" sz="2600" b="0" i="0" u="none" strike="noStrike" kern="1200" cap="none" spc="0" normalizeH="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CO</a:t>
            </a:r>
            <a:r>
              <a:rPr kumimoji="0" lang="en-US" sz="2600" b="0" i="0" u="none" strike="noStrike" kern="1200" cap="none" spc="0" normalizeH="0" baseline="-2500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2</a:t>
            </a:r>
            <a:r>
              <a:rPr kumimoji="0" lang="en-US"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không </a:t>
            </a:r>
            <a:r>
              <a:rPr kumimoji="0" lang="vi-VN" sz="26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phải là khí độc, nhưng nếu xuất hiện với nồng độ cao sẽ làm giảm </a:t>
            </a:r>
            <a:r>
              <a:rPr kumimoji="0" lang="en-US"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O</a:t>
            </a:r>
            <a:r>
              <a:rPr kumimoji="0" lang="en-US" sz="2600" b="0" i="0" u="none" strike="noStrike" kern="1200" cap="none" spc="0" normalizeH="0" baseline="-2500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2</a:t>
            </a:r>
            <a:r>
              <a:rPr kumimoji="0" lang="en-US" sz="26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trong </a:t>
            </a:r>
            <a:r>
              <a:rPr kumimoji="0" lang="vi-VN" sz="26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không khí, gây ra </a:t>
            </a:r>
            <a:r>
              <a:rPr kumimoji="0" lang="vi-VN"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các </a:t>
            </a:r>
            <a:r>
              <a:rPr kumimoji="0" lang="vi-VN" sz="26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tác hại trực tiếp đến môi trường sống và sức khỏe con </a:t>
            </a:r>
            <a:r>
              <a:rPr kumimoji="0" lang="vi-VN"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người</a:t>
            </a:r>
            <a:r>
              <a:rPr kumimoji="0" lang="en-US"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vi-VN" sz="26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Rectangle 9"/>
          <p:cNvSpPr/>
          <p:nvPr/>
        </p:nvSpPr>
        <p:spPr>
          <a:xfrm>
            <a:off x="435429" y="5416017"/>
            <a:ext cx="11497953" cy="129266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V</a:t>
            </a:r>
            <a:r>
              <a:rPr kumimoji="0" lang="vi-VN"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iệc </a:t>
            </a:r>
            <a:r>
              <a:rPr kumimoji="0" lang="vi-VN" sz="26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tăng nồng độ khí </a:t>
            </a:r>
            <a:r>
              <a:rPr kumimoji="0" lang="en-US"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CO</a:t>
            </a:r>
            <a:r>
              <a:rPr kumimoji="0" lang="en-US" sz="2600" b="0" i="0" u="none" strike="noStrike" kern="1200" cap="none" spc="0" normalizeH="0" baseline="-2500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2</a:t>
            </a:r>
            <a:r>
              <a:rPr kumimoji="0" lang="vi-VN"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tăng</a:t>
            </a:r>
            <a:r>
              <a:rPr kumimoji="0" lang="vi-VN" sz="2600" b="0" i="0" u="none" strike="noStrike" kern="1200" cap="none" spc="0" normalizeH="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quá mức bão hòa </a:t>
            </a:r>
            <a:r>
              <a:rPr lang="vi-VN" sz="2600" smtClean="0">
                <a:solidFill>
                  <a:prstClr val="black"/>
                </a:solidFill>
                <a:latin typeface="Times New Roman" panose="02020603050405020304" pitchFamily="18" charset="0"/>
                <a:cs typeface="Times New Roman" panose="02020603050405020304" pitchFamily="18" charset="0"/>
              </a:rPr>
              <a:t>sẽ làm chậm</a:t>
            </a:r>
            <a:r>
              <a:rPr lang="en-US" sz="2600" smtClean="0">
                <a:solidFill>
                  <a:srgbClr val="FF0000"/>
                </a:solidFill>
                <a:latin typeface="Times New Roman" panose="02020603050405020304" pitchFamily="18" charset="0"/>
                <a:cs typeface="Times New Roman" panose="02020603050405020304" pitchFamily="18" charset="0"/>
              </a:rPr>
              <a:t> </a:t>
            </a:r>
            <a:r>
              <a:rPr lang="en-US" sz="2600" smtClean="0">
                <a:solidFill>
                  <a:prstClr val="black"/>
                </a:solidFill>
                <a:latin typeface="Times New Roman" panose="02020603050405020304" pitchFamily="18" charset="0"/>
                <a:cs typeface="Times New Roman" panose="02020603050405020304" pitchFamily="18" charset="0"/>
              </a:rPr>
              <a:t>quá trình quang hợp của cây xanh,</a:t>
            </a:r>
            <a:r>
              <a:rPr lang="vi-VN" sz="2600" smtClean="0">
                <a:solidFill>
                  <a:prstClr val="black"/>
                </a:solidFill>
                <a:latin typeface="Times New Roman" panose="02020603050405020304" pitchFamily="18" charset="0"/>
                <a:cs typeface="Times New Roman" panose="02020603050405020304" pitchFamily="18" charset="0"/>
              </a:rPr>
              <a:t> </a:t>
            </a:r>
            <a:r>
              <a:rPr kumimoji="0" lang="vi-VN"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tăng</a:t>
            </a:r>
            <a:r>
              <a:rPr kumimoji="0" lang="en-US"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hiện tượng</a:t>
            </a:r>
            <a:r>
              <a:rPr kumimoji="0" lang="vi-VN"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26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hiệu ứng nhà </a:t>
            </a:r>
            <a:r>
              <a:rPr kumimoji="0" lang="vi-VN"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kính</a:t>
            </a:r>
            <a:r>
              <a:rPr kumimoji="0" lang="en-US" sz="2600" b="0" i="0" u="none" strike="noStrike" kern="1200" cap="none" spc="0" normalizeH="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làm </a:t>
            </a:r>
            <a:r>
              <a:rPr kumimoji="0" lang="vi-VN" sz="26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trái đất nóng </a:t>
            </a:r>
            <a:r>
              <a:rPr kumimoji="0" lang="vi-VN"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lên</a:t>
            </a:r>
            <a:r>
              <a:rPr kumimoji="0" lang="vi-VN" sz="2600" b="0" i="0" u="none" strike="noStrike" kern="1200" cap="none" spc="0" normalizeH="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gây </a:t>
            </a:r>
            <a:r>
              <a:rPr kumimoji="0" lang="vi-VN" sz="2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ảnh </a:t>
            </a:r>
            <a:r>
              <a:rPr kumimoji="0" lang="vi-VN" sz="26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hưởng và đe dọa trực tiếp đến sự sống của con người và sinh vật trên trái đất. </a:t>
            </a:r>
          </a:p>
        </p:txBody>
      </p:sp>
      <p:pic>
        <p:nvPicPr>
          <p:cNvPr id="2" name="Picture 1"/>
          <p:cNvPicPr>
            <a:picLocks noChangeAspect="1"/>
          </p:cNvPicPr>
          <p:nvPr/>
        </p:nvPicPr>
        <p:blipFill>
          <a:blip r:embed="rId4"/>
          <a:stretch>
            <a:fillRect/>
          </a:stretch>
        </p:blipFill>
        <p:spPr>
          <a:xfrm>
            <a:off x="9011091" y="229067"/>
            <a:ext cx="3085114" cy="3035077"/>
          </a:xfrm>
          <a:prstGeom prst="rect">
            <a:avLst/>
          </a:prstGeom>
          <a:ln w="28575">
            <a:solidFill>
              <a:srgbClr val="FF0000"/>
            </a:solidFill>
          </a:ln>
        </p:spPr>
      </p:pic>
    </p:spTree>
    <p:extLst>
      <p:ext uri="{BB962C8B-B14F-4D97-AF65-F5344CB8AC3E}">
        <p14:creationId xmlns:p14="http://schemas.microsoft.com/office/powerpoint/2010/main" val="3619517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circle(in)">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39143" y="143256"/>
            <a:ext cx="7271657"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TIẾT 46   BÀI 11: MUỐI  (Tiếp theo)</a:t>
            </a:r>
            <a:endParaRPr lang="en-US" sz="2800" b="1">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398417" y="966442"/>
            <a:ext cx="11649456" cy="4832092"/>
          </a:xfrm>
          <a:prstGeom prst="rect">
            <a:avLst/>
          </a:prstGeom>
        </p:spPr>
        <p:txBody>
          <a:bodyPr wrap="square">
            <a:spAutoFit/>
          </a:bodyPr>
          <a:lstStyle/>
          <a:p>
            <a:r>
              <a:rPr lang="en-US" sz="2800" b="1" smtClean="0">
                <a:solidFill>
                  <a:srgbClr val="FF0000"/>
                </a:solidFill>
                <a:latin typeface="Times New Roman" panose="02020603050405020304" pitchFamily="18" charset="0"/>
                <a:cs typeface="Times New Roman" panose="02020603050405020304" pitchFamily="18" charset="0"/>
              </a:rPr>
              <a:t>                                           Công dụng của CaCl</a:t>
            </a:r>
            <a:r>
              <a:rPr lang="en-US" sz="2800" b="1" baseline="-25000" smtClean="0">
                <a:solidFill>
                  <a:srgbClr val="FF0000"/>
                </a:solidFill>
                <a:latin typeface="Times New Roman" panose="02020603050405020304" pitchFamily="18" charset="0"/>
                <a:cs typeface="Times New Roman" panose="02020603050405020304" pitchFamily="18" charset="0"/>
              </a:rPr>
              <a:t>2</a:t>
            </a:r>
            <a:endParaRPr lang="en-US" sz="2800" b="1" smtClean="0">
              <a:solidFill>
                <a:srgbClr val="FF0000"/>
              </a:solidFill>
              <a:latin typeface="Times New Roman" panose="02020603050405020304" pitchFamily="18" charset="0"/>
              <a:cs typeface="Times New Roman" panose="02020603050405020304" pitchFamily="18" charset="0"/>
            </a:endParaRPr>
          </a:p>
          <a:p>
            <a:endParaRPr lang="en-US" sz="2800" smtClean="0">
              <a:solidFill>
                <a:srgbClr val="040C28"/>
              </a:solidFill>
              <a:latin typeface="Times New Roman" panose="02020603050405020304" pitchFamily="18" charset="0"/>
              <a:cs typeface="Times New Roman" panose="02020603050405020304" pitchFamily="18" charset="0"/>
            </a:endParaRPr>
          </a:p>
          <a:p>
            <a:r>
              <a:rPr lang="en-US" sz="2800" smtClean="0">
                <a:solidFill>
                  <a:srgbClr val="040C28"/>
                </a:solidFill>
                <a:latin typeface="Times New Roman" panose="02020603050405020304" pitchFamily="18" charset="0"/>
                <a:cs typeface="Times New Roman" panose="02020603050405020304" pitchFamily="18" charset="0"/>
              </a:rPr>
              <a:t>- </a:t>
            </a:r>
            <a:r>
              <a:rPr lang="vi-VN" sz="2800" smtClean="0">
                <a:solidFill>
                  <a:srgbClr val="040C28"/>
                </a:solidFill>
                <a:latin typeface="Times New Roman" panose="02020603050405020304" pitchFamily="18" charset="0"/>
                <a:cs typeface="Times New Roman" panose="02020603050405020304" pitchFamily="18" charset="0"/>
              </a:rPr>
              <a:t>Chất </a:t>
            </a:r>
            <a:r>
              <a:rPr lang="vi-VN" sz="2800">
                <a:solidFill>
                  <a:srgbClr val="040C28"/>
                </a:solidFill>
                <a:latin typeface="Times New Roman" panose="02020603050405020304" pitchFamily="18" charset="0"/>
                <a:cs typeface="Times New Roman" panose="02020603050405020304" pitchFamily="18" charset="0"/>
              </a:rPr>
              <a:t>làm đông và chất bảo quản</a:t>
            </a:r>
            <a:r>
              <a:rPr lang="vi-VN" sz="2800">
                <a:solidFill>
                  <a:srgbClr val="1F1F1F"/>
                </a:solidFill>
                <a:latin typeface="Times New Roman" panose="02020603050405020304" pitchFamily="18" charset="0"/>
                <a:cs typeface="Times New Roman" panose="02020603050405020304" pitchFamily="18" charset="0"/>
              </a:rPr>
              <a:t>: </a:t>
            </a:r>
            <a:r>
              <a:rPr lang="en-US" sz="2800" smtClean="0">
                <a:solidFill>
                  <a:srgbClr val="1F1F1F"/>
                </a:solidFill>
                <a:latin typeface="Times New Roman" panose="02020603050405020304" pitchFamily="18" charset="0"/>
                <a:cs typeface="Times New Roman" panose="02020603050405020304" pitchFamily="18" charset="0"/>
              </a:rPr>
              <a:t>CaCl</a:t>
            </a:r>
            <a:r>
              <a:rPr lang="en-US" sz="2800" baseline="-25000" smtClean="0">
                <a:solidFill>
                  <a:srgbClr val="1F1F1F"/>
                </a:solidFill>
                <a:latin typeface="Times New Roman" panose="02020603050405020304" pitchFamily="18" charset="0"/>
                <a:cs typeface="Times New Roman" panose="02020603050405020304" pitchFamily="18" charset="0"/>
              </a:rPr>
              <a:t>2</a:t>
            </a:r>
            <a:r>
              <a:rPr lang="vi-VN" sz="2800" smtClean="0">
                <a:solidFill>
                  <a:srgbClr val="1F1F1F"/>
                </a:solidFill>
                <a:latin typeface="Times New Roman" panose="02020603050405020304" pitchFamily="18" charset="0"/>
                <a:cs typeface="Times New Roman" panose="02020603050405020304" pitchFamily="18" charset="0"/>
              </a:rPr>
              <a:t> </a:t>
            </a:r>
            <a:r>
              <a:rPr lang="vi-VN" sz="2800">
                <a:solidFill>
                  <a:srgbClr val="1F1F1F"/>
                </a:solidFill>
                <a:latin typeface="Times New Roman" panose="02020603050405020304" pitchFamily="18" charset="0"/>
                <a:cs typeface="Times New Roman" panose="02020603050405020304" pitchFamily="18" charset="0"/>
              </a:rPr>
              <a:t>được sử dụng trong sản xuất pho mát như một chất làm đông để giúp đông kết sữa. </a:t>
            </a:r>
            <a:endParaRPr lang="en-US" sz="2800" smtClean="0">
              <a:solidFill>
                <a:srgbClr val="1F1F1F"/>
              </a:solidFill>
              <a:latin typeface="Times New Roman" panose="02020603050405020304" pitchFamily="18" charset="0"/>
              <a:cs typeface="Times New Roman" panose="02020603050405020304" pitchFamily="18" charset="0"/>
            </a:endParaRPr>
          </a:p>
          <a:p>
            <a:pPr marL="285750" indent="-285750">
              <a:buFontTx/>
              <a:buChar char="-"/>
            </a:pPr>
            <a:r>
              <a:rPr lang="en-US" sz="2800" smtClean="0">
                <a:solidFill>
                  <a:srgbClr val="1F1F1F"/>
                </a:solidFill>
                <a:latin typeface="Times New Roman" panose="02020603050405020304" pitchFamily="18" charset="0"/>
                <a:cs typeface="Times New Roman" panose="02020603050405020304" pitchFamily="18" charset="0"/>
              </a:rPr>
              <a:t>D</a:t>
            </a:r>
            <a:r>
              <a:rPr lang="vi-VN" sz="2800" smtClean="0">
                <a:solidFill>
                  <a:srgbClr val="1F1F1F"/>
                </a:solidFill>
                <a:latin typeface="Times New Roman" panose="02020603050405020304" pitchFamily="18" charset="0"/>
                <a:cs typeface="Times New Roman" panose="02020603050405020304" pitchFamily="18" charset="0"/>
              </a:rPr>
              <a:t>ùng </a:t>
            </a:r>
            <a:r>
              <a:rPr lang="vi-VN" sz="2800">
                <a:solidFill>
                  <a:srgbClr val="1F1F1F"/>
                </a:solidFill>
                <a:latin typeface="Times New Roman" panose="02020603050405020304" pitchFamily="18" charset="0"/>
                <a:cs typeface="Times New Roman" panose="02020603050405020304" pitchFamily="18" charset="0"/>
              </a:rPr>
              <a:t>làm chất bảo quản trong thực phẩm, giữ cho sản phẩm tươi lâu hơn. </a:t>
            </a:r>
            <a:endParaRPr lang="en-US" sz="2800" smtClean="0">
              <a:solidFill>
                <a:srgbClr val="1F1F1F"/>
              </a:solidFill>
              <a:latin typeface="Times New Roman" panose="02020603050405020304" pitchFamily="18" charset="0"/>
              <a:cs typeface="Times New Roman" panose="02020603050405020304" pitchFamily="18" charset="0"/>
            </a:endParaRPr>
          </a:p>
          <a:p>
            <a:pPr marL="285750" indent="-285750">
              <a:buFontTx/>
              <a:buChar char="-"/>
            </a:pPr>
            <a:r>
              <a:rPr lang="vi-VN" sz="2800" smtClean="0">
                <a:solidFill>
                  <a:srgbClr val="1F1F1F"/>
                </a:solidFill>
                <a:latin typeface="Times New Roman" panose="02020603050405020304" pitchFamily="18" charset="0"/>
                <a:cs typeface="Times New Roman" panose="02020603050405020304" pitchFamily="18" charset="0"/>
              </a:rPr>
              <a:t>Dung </a:t>
            </a:r>
            <a:r>
              <a:rPr lang="vi-VN" sz="2800">
                <a:solidFill>
                  <a:srgbClr val="1F1F1F"/>
                </a:solidFill>
                <a:latin typeface="Times New Roman" panose="02020603050405020304" pitchFamily="18" charset="0"/>
                <a:cs typeface="Times New Roman" panose="02020603050405020304" pitchFamily="18" charset="0"/>
              </a:rPr>
              <a:t>dịch y tế: </a:t>
            </a:r>
            <a:r>
              <a:rPr lang="vi-VN" sz="2800" smtClean="0">
                <a:solidFill>
                  <a:srgbClr val="1F1F1F"/>
                </a:solidFill>
                <a:latin typeface="Times New Roman" panose="02020603050405020304" pitchFamily="18" charset="0"/>
                <a:cs typeface="Times New Roman" panose="02020603050405020304" pitchFamily="18" charset="0"/>
              </a:rPr>
              <a:t>C</a:t>
            </a:r>
            <a:r>
              <a:rPr lang="en-US" sz="2800" smtClean="0">
                <a:solidFill>
                  <a:srgbClr val="1F1F1F"/>
                </a:solidFill>
                <a:latin typeface="Times New Roman" panose="02020603050405020304" pitchFamily="18" charset="0"/>
                <a:cs typeface="Times New Roman" panose="02020603050405020304" pitchFamily="18" charset="0"/>
              </a:rPr>
              <a:t>aCl</a:t>
            </a:r>
            <a:r>
              <a:rPr lang="en-US" sz="2800" baseline="-25000" smtClean="0">
                <a:solidFill>
                  <a:srgbClr val="1F1F1F"/>
                </a:solidFill>
                <a:latin typeface="Times New Roman" panose="02020603050405020304" pitchFamily="18" charset="0"/>
                <a:cs typeface="Times New Roman" panose="02020603050405020304" pitchFamily="18" charset="0"/>
              </a:rPr>
              <a:t>2</a:t>
            </a:r>
            <a:r>
              <a:rPr lang="vi-VN" sz="2800" smtClean="0">
                <a:solidFill>
                  <a:srgbClr val="1F1F1F"/>
                </a:solidFill>
                <a:latin typeface="Times New Roman" panose="02020603050405020304" pitchFamily="18" charset="0"/>
                <a:cs typeface="Times New Roman" panose="02020603050405020304" pitchFamily="18" charset="0"/>
              </a:rPr>
              <a:t> </a:t>
            </a:r>
            <a:r>
              <a:rPr lang="vi-VN" sz="2800">
                <a:solidFill>
                  <a:srgbClr val="1F1F1F"/>
                </a:solidFill>
                <a:latin typeface="Times New Roman" panose="02020603050405020304" pitchFamily="18" charset="0"/>
                <a:cs typeface="Times New Roman" panose="02020603050405020304" pitchFamily="18" charset="0"/>
              </a:rPr>
              <a:t>được sử dụng trong các dung dịch y tế để cung </a:t>
            </a:r>
            <a:r>
              <a:rPr lang="vi-VN" sz="2800" smtClean="0">
                <a:solidFill>
                  <a:srgbClr val="1F1F1F"/>
                </a:solidFill>
                <a:latin typeface="Times New Roman" panose="02020603050405020304" pitchFamily="18" charset="0"/>
                <a:cs typeface="Times New Roman" panose="02020603050405020304" pitchFamily="18" charset="0"/>
              </a:rPr>
              <a:t>cấp </a:t>
            </a:r>
            <a:r>
              <a:rPr lang="en-US" sz="2800" smtClean="0">
                <a:solidFill>
                  <a:srgbClr val="1F1F1F"/>
                </a:solidFill>
                <a:latin typeface="Times New Roman" panose="02020603050405020304" pitchFamily="18" charset="0"/>
                <a:cs typeface="Times New Roman" panose="02020603050405020304" pitchFamily="18" charset="0"/>
              </a:rPr>
              <a:t>Calcium</a:t>
            </a:r>
            <a:r>
              <a:rPr lang="vi-VN" sz="2800" smtClean="0">
                <a:solidFill>
                  <a:srgbClr val="1F1F1F"/>
                </a:solidFill>
                <a:latin typeface="Times New Roman" panose="02020603050405020304" pitchFamily="18" charset="0"/>
                <a:cs typeface="Times New Roman" panose="02020603050405020304" pitchFamily="18" charset="0"/>
              </a:rPr>
              <a:t> </a:t>
            </a:r>
            <a:r>
              <a:rPr lang="vi-VN" sz="2800">
                <a:solidFill>
                  <a:srgbClr val="1F1F1F"/>
                </a:solidFill>
                <a:latin typeface="Times New Roman" panose="02020603050405020304" pitchFamily="18" charset="0"/>
                <a:cs typeface="Times New Roman" panose="02020603050405020304" pitchFamily="18" charset="0"/>
              </a:rPr>
              <a:t>cho cơ thể</a:t>
            </a:r>
            <a:r>
              <a:rPr lang="vi-VN" sz="2800" smtClean="0">
                <a:solidFill>
                  <a:srgbClr val="1F1F1F"/>
                </a:solidFill>
                <a:latin typeface="Times New Roman" panose="02020603050405020304" pitchFamily="18" charset="0"/>
                <a:cs typeface="Times New Roman" panose="02020603050405020304" pitchFamily="18" charset="0"/>
              </a:rPr>
              <a:t>.</a:t>
            </a:r>
            <a:endParaRPr lang="en-US" sz="2800" smtClean="0">
              <a:solidFill>
                <a:srgbClr val="1F1F1F"/>
              </a:solidFill>
              <a:latin typeface="Times New Roman" panose="02020603050405020304" pitchFamily="18" charset="0"/>
              <a:cs typeface="Times New Roman" panose="02020603050405020304" pitchFamily="18" charset="0"/>
            </a:endParaRPr>
          </a:p>
          <a:p>
            <a:r>
              <a:rPr lang="en-US" sz="2800" smtClean="0">
                <a:solidFill>
                  <a:srgbClr val="1F1F1F"/>
                </a:solidFill>
                <a:latin typeface="Times New Roman" panose="02020603050405020304" pitchFamily="18" charset="0"/>
                <a:cs typeface="Times New Roman" panose="02020603050405020304" pitchFamily="18" charset="0"/>
              </a:rPr>
              <a:t>- </a:t>
            </a:r>
            <a:r>
              <a:rPr lang="vi-VN" sz="2800">
                <a:latin typeface="Times New Roman" panose="02020603050405020304" pitchFamily="18" charset="0"/>
                <a:cs typeface="Times New Roman" panose="02020603050405020304" pitchFamily="18" charset="0"/>
              </a:rPr>
              <a:t> </a:t>
            </a:r>
            <a:r>
              <a:rPr lang="en-US" sz="2800">
                <a:latin typeface="Times New Roman" panose="02020603050405020304" pitchFamily="18" charset="0"/>
                <a:cs typeface="Times New Roman" panose="02020603050405020304" pitchFamily="18" charset="0"/>
              </a:rPr>
              <a:t>Đ</a:t>
            </a:r>
            <a:r>
              <a:rPr lang="vi-VN" sz="2800" smtClean="0">
                <a:latin typeface="Times New Roman" panose="02020603050405020304" pitchFamily="18" charset="0"/>
                <a:cs typeface="Times New Roman" panose="02020603050405020304" pitchFamily="18" charset="0"/>
              </a:rPr>
              <a:t>ược </a:t>
            </a:r>
            <a:r>
              <a:rPr lang="vi-VN" sz="2800">
                <a:latin typeface="Times New Roman" panose="02020603050405020304" pitchFamily="18" charset="0"/>
                <a:cs typeface="Times New Roman" panose="02020603050405020304" pitchFamily="18" charset="0"/>
              </a:rPr>
              <a:t>sử dụng như một loại phân bón để cung cấp </a:t>
            </a:r>
            <a:r>
              <a:rPr lang="en-US" sz="2800" smtClean="0">
                <a:latin typeface="Times New Roman" panose="02020603050405020304" pitchFamily="18" charset="0"/>
                <a:cs typeface="Times New Roman" panose="02020603050405020304" pitchFamily="18" charset="0"/>
              </a:rPr>
              <a:t>nguyên tố </a:t>
            </a:r>
            <a:r>
              <a:rPr lang="vi-VN" sz="2800" smtClean="0">
                <a:latin typeface="Times New Roman" panose="02020603050405020304" pitchFamily="18" charset="0"/>
                <a:cs typeface="Times New Roman" panose="02020603050405020304" pitchFamily="18" charset="0"/>
              </a:rPr>
              <a:t>c</a:t>
            </a:r>
            <a:r>
              <a:rPr lang="en-US" sz="2800" smtClean="0">
                <a:latin typeface="Times New Roman" panose="02020603050405020304" pitchFamily="18" charset="0"/>
                <a:cs typeface="Times New Roman" panose="02020603050405020304" pitchFamily="18" charset="0"/>
              </a:rPr>
              <a:t>alcium</a:t>
            </a:r>
            <a:r>
              <a:rPr lang="vi-VN" sz="2800" smtClean="0">
                <a:latin typeface="Times New Roman" panose="02020603050405020304" pitchFamily="18" charset="0"/>
                <a:cs typeface="Times New Roman" panose="02020603050405020304" pitchFamily="18" charset="0"/>
              </a:rPr>
              <a:t> </a:t>
            </a:r>
            <a:r>
              <a:rPr lang="vi-VN" sz="2800">
                <a:latin typeface="Times New Roman" panose="02020603050405020304" pitchFamily="18" charset="0"/>
                <a:cs typeface="Times New Roman" panose="02020603050405020304" pitchFamily="18" charset="0"/>
              </a:rPr>
              <a:t>cho cây trồng. Việc bổ sung c</a:t>
            </a:r>
            <a:r>
              <a:rPr lang="en-US" sz="2800" smtClean="0">
                <a:latin typeface="Times New Roman" panose="02020603050405020304" pitchFamily="18" charset="0"/>
                <a:cs typeface="Times New Roman" panose="02020603050405020304" pitchFamily="18" charset="0"/>
              </a:rPr>
              <a:t>alcium</a:t>
            </a:r>
            <a:r>
              <a:rPr lang="vi-VN" sz="2800" smtClean="0">
                <a:latin typeface="Times New Roman" panose="02020603050405020304" pitchFamily="18" charset="0"/>
                <a:cs typeface="Times New Roman" panose="02020603050405020304" pitchFamily="18" charset="0"/>
              </a:rPr>
              <a:t> </a:t>
            </a:r>
            <a:r>
              <a:rPr lang="vi-VN" sz="2800">
                <a:latin typeface="Times New Roman" panose="02020603050405020304" pitchFamily="18" charset="0"/>
                <a:cs typeface="Times New Roman" panose="02020603050405020304" pitchFamily="18" charset="0"/>
              </a:rPr>
              <a:t>vào đất giúp cải thiện cấu trúc đất, tăng cường khả năng giữ nước và dinh dưỡng, từ đó tạo điều kiện thuận lợi cho sự phát triển của cây trồng.</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8225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699</TotalTime>
  <Words>747</Words>
  <Application>Microsoft Office PowerPoint</Application>
  <PresentationFormat>Widescreen</PresentationFormat>
  <Paragraphs>91</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SimSun</vt:lpstr>
      <vt:lpstr>Arial</vt:lpstr>
      <vt:lpstr>Calibri</vt:lpstr>
      <vt:lpstr>Calibri Light</vt:lpstr>
      <vt:lpstr>Segoe UI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TA0922</dc:creator>
  <cp:lastModifiedBy>TA0922</cp:lastModifiedBy>
  <cp:revision>144</cp:revision>
  <dcterms:created xsi:type="dcterms:W3CDTF">2025-04-02T14:44:00Z</dcterms:created>
  <dcterms:modified xsi:type="dcterms:W3CDTF">2025-06-09T15:01:11Z</dcterms:modified>
</cp:coreProperties>
</file>