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aleway Light" panose="020B0604020202020204" charset="0"/>
      <p:regular r:id="rId21"/>
      <p:bold r:id="rId22"/>
      <p:italic r:id="rId23"/>
      <p:boldItalic r:id="rId24"/>
    </p:embeddedFont>
    <p:embeddedFont>
      <p:font typeface="Raleway ExtraBold" panose="020B0604020202020204" charset="0"/>
      <p:bold r:id="rId25"/>
      <p:boldItalic r:id="rId26"/>
    </p:embeddedFont>
    <p:embeddedFont>
      <p:font typeface="Raleway"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BA325F-75D6-4A1C-A97B-B1DB77A2C8AF}">
  <a:tblStyle styleId="{A6BA325F-75D6-4A1C-A97B-B1DB77A2C8AF}"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685800" y="3287213"/>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15" name="Google Shape;15;p3"/>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FFB600"/>
              </a:buClr>
              <a:buSzPts val="1800"/>
              <a:buChar char="●"/>
              <a:defRPr/>
            </a:lvl1pPr>
            <a:lvl2pPr marL="914400" lvl="1" indent="-342900" algn="l">
              <a:lnSpc>
                <a:spcPct val="100000"/>
              </a:lnSpc>
              <a:spcBef>
                <a:spcPts val="0"/>
              </a:spcBef>
              <a:spcAft>
                <a:spcPts val="0"/>
              </a:spcAft>
              <a:buClr>
                <a:srgbClr val="FFB600"/>
              </a:buClr>
              <a:buSzPts val="1800"/>
              <a:buChar char="○"/>
              <a:defRPr/>
            </a:lvl2pPr>
            <a:lvl3pPr marL="1371600" lvl="2" indent="-342900" algn="l">
              <a:lnSpc>
                <a:spcPct val="100000"/>
              </a:lnSpc>
              <a:spcBef>
                <a:spcPts val="0"/>
              </a:spcBef>
              <a:spcAft>
                <a:spcPts val="0"/>
              </a:spcAft>
              <a:buClr>
                <a:srgbClr val="FFB600"/>
              </a:buClr>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7"/>
        <p:cNvGrpSpPr/>
        <p:nvPr/>
      </p:nvGrpSpPr>
      <p:grpSpPr>
        <a:xfrm>
          <a:off x="0" y="0"/>
          <a:ext cx="0" cy="0"/>
          <a:chOff x="0" y="0"/>
          <a:chExt cx="0" cy="0"/>
        </a:xfrm>
      </p:grpSpPr>
      <p:sp>
        <p:nvSpPr>
          <p:cNvPr id="18" name="Google Shape;18;p4"/>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0" name="Google Shape;20;p4"/>
          <p:cNvSpPr txBox="1">
            <a:spLocks noGrp="1"/>
          </p:cNvSpPr>
          <p:nvPr>
            <p:ph type="body" idx="1"/>
          </p:nvPr>
        </p:nvSpPr>
        <p:spPr>
          <a:xfrm>
            <a:off x="922000"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1" name="Google Shape;21;p4"/>
          <p:cNvSpPr txBox="1">
            <a:spLocks noGrp="1"/>
          </p:cNvSpPr>
          <p:nvPr>
            <p:ph type="body" idx="2"/>
          </p:nvPr>
        </p:nvSpPr>
        <p:spPr>
          <a:xfrm>
            <a:off x="3373778"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2" name="Google Shape;22;p4"/>
          <p:cNvSpPr txBox="1">
            <a:spLocks noGrp="1"/>
          </p:cNvSpPr>
          <p:nvPr>
            <p:ph type="body" idx="3"/>
          </p:nvPr>
        </p:nvSpPr>
        <p:spPr>
          <a:xfrm>
            <a:off x="5825557"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3" name="Google Shape;23;p4"/>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7" name="Google Shape;27;p5"/>
          <p:cNvSpPr txBox="1">
            <a:spLocks noGrp="1"/>
          </p:cNvSpPr>
          <p:nvPr>
            <p:ph type="body" idx="1"/>
          </p:nvPr>
        </p:nvSpPr>
        <p:spPr>
          <a:xfrm>
            <a:off x="922000"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8" name="Google Shape;28;p5"/>
          <p:cNvSpPr txBox="1">
            <a:spLocks noGrp="1"/>
          </p:cNvSpPr>
          <p:nvPr>
            <p:ph type="body" idx="2"/>
          </p:nvPr>
        </p:nvSpPr>
        <p:spPr>
          <a:xfrm>
            <a:off x="4678687"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9" name="Google Shape;29;p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30"/>
        <p:cNvGrpSpPr/>
        <p:nvPr/>
      </p:nvGrpSpPr>
      <p:grpSpPr>
        <a:xfrm>
          <a:off x="0" y="0"/>
          <a:ext cx="0" cy="0"/>
          <a:chOff x="0" y="0"/>
          <a:chExt cx="0" cy="0"/>
        </a:xfrm>
      </p:grpSpPr>
      <p:sp>
        <p:nvSpPr>
          <p:cNvPr id="31" name="Google Shape;31;p6"/>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6"/>
          <p:cNvSpPr txBox="1">
            <a:spLocks noGrp="1"/>
          </p:cNvSpPr>
          <p:nvPr>
            <p:ph type="ctrTitle"/>
          </p:nvPr>
        </p:nvSpPr>
        <p:spPr>
          <a:xfrm>
            <a:off x="685800" y="2726342"/>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6"/>
          <p:cNvSpPr txBox="1">
            <a:spLocks noGrp="1"/>
          </p:cNvSpPr>
          <p:nvPr>
            <p:ph type="subTitle" idx="1"/>
          </p:nvPr>
        </p:nvSpPr>
        <p:spPr>
          <a:xfrm>
            <a:off x="685800" y="3830653"/>
            <a:ext cx="77724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Compact">
  <p:cSld name="TITLE_ONLY_1">
    <p:spTree>
      <p:nvGrpSpPr>
        <p:cNvPr id="1" name="Shape 34"/>
        <p:cNvGrpSpPr/>
        <p:nvPr/>
      </p:nvGrpSpPr>
      <p:grpSpPr>
        <a:xfrm>
          <a:off x="0" y="0"/>
          <a:ext cx="0" cy="0"/>
          <a:chOff x="0" y="0"/>
          <a:chExt cx="0" cy="0"/>
        </a:xfrm>
      </p:grpSpPr>
      <p:sp>
        <p:nvSpPr>
          <p:cNvPr id="35" name="Google Shape;35;p7"/>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7"/>
          <p:cNvSpPr txBox="1">
            <a:spLocks noGrp="1"/>
          </p:cNvSpPr>
          <p:nvPr>
            <p:ph type="title"/>
          </p:nvPr>
        </p:nvSpPr>
        <p:spPr>
          <a:xfrm>
            <a:off x="922000" y="815575"/>
            <a:ext cx="72870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37" name="Google Shape;37;p7"/>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ed">
  <p:cSld name="Blank colored">
    <p:bg>
      <p:bgPr>
        <a:solidFill>
          <a:schemeClr val="accent1"/>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
        <p:nvSpPr>
          <p:cNvPr id="40" name="Google Shape;40;p8"/>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9"/>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9"/>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44" name="Google Shape;44;p9"/>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1pPr>
            <a:lvl2pPr marL="914400" marR="0" lvl="1" indent="-342900" algn="l" rtl="0">
              <a:lnSpc>
                <a:spcPct val="100000"/>
              </a:lnSpc>
              <a:spcBef>
                <a:spcPts val="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2pPr>
            <a:lvl3pPr marL="1371600" marR="0" lvl="2" indent="-342900" algn="l" rtl="0">
              <a:lnSpc>
                <a:spcPct val="100000"/>
              </a:lnSpc>
              <a:spcBef>
                <a:spcPts val="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3pPr>
            <a:lvl4pPr marL="1828800" marR="0" lvl="3"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4pPr>
            <a:lvl5pPr marL="2286000" marR="0" lvl="4"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5pPr>
            <a:lvl6pPr marL="2743200" marR="0" lvl="5"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6pPr>
            <a:lvl7pPr marL="3200400" marR="0" lvl="6"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7pPr>
            <a:lvl8pPr marL="3657600" marR="0" lvl="7"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8pPr>
            <a:lvl9pPr marL="4114800" marR="0" lvl="8"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gif"/><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685800" y="928255"/>
            <a:ext cx="7772400" cy="2625436"/>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11- SÓNG ĐIỆN TỪ</a:t>
            </a:r>
            <a:endParaRPr b="1" dirty="0">
              <a:latin typeface="Times New Roman" panose="02020603050405020304" pitchFamily="18" charset="0"/>
              <a:cs typeface="Times New Roman" panose="02020603050405020304" pitchFamily="18" charset="0"/>
            </a:endParaRPr>
          </a:p>
        </p:txBody>
      </p:sp>
      <p:grpSp>
        <p:nvGrpSpPr>
          <p:cNvPr id="50" name="Google Shape;50;p10"/>
          <p:cNvGrpSpPr/>
          <p:nvPr/>
        </p:nvGrpSpPr>
        <p:grpSpPr>
          <a:xfrm>
            <a:off x="7864658" y="371176"/>
            <a:ext cx="896264" cy="896314"/>
            <a:chOff x="570875" y="4322250"/>
            <a:chExt cx="443300" cy="443325"/>
          </a:xfrm>
        </p:grpSpPr>
        <p:sp>
          <p:nvSpPr>
            <p:cNvPr id="51" name="Google Shape;51;p10"/>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0"/>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0"/>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0"/>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19"/>
          <p:cNvSpPr txBox="1">
            <a:spLocks noGrp="1"/>
          </p:cNvSpPr>
          <p:nvPr>
            <p:ph type="title"/>
          </p:nvPr>
        </p:nvSpPr>
        <p:spPr>
          <a:xfrm>
            <a:off x="533400" y="173183"/>
            <a:ext cx="7696200" cy="720436"/>
          </a:xfrm>
          <a:prstGeom prst="rect">
            <a:avLst/>
          </a:prstGeom>
          <a:noFill/>
          <a:ln>
            <a:noFill/>
          </a:ln>
        </p:spPr>
        <p:txBody>
          <a:bodyPr spcFirstLastPara="1" wrap="square" lIns="91425" tIns="91425" rIns="91425" bIns="91425" anchor="t" anchorCtr="0">
            <a:noAutofit/>
          </a:bodyPr>
          <a:lstStyle/>
          <a:p>
            <a:r>
              <a:rPr lang="en-US" sz="3600" b="1" dirty="0">
                <a:latin typeface="Times New Roman" panose="02020603050405020304" pitchFamily="18" charset="0"/>
                <a:cs typeface="Times New Roman" panose="02020603050405020304" pitchFamily="18" charset="0"/>
              </a:rPr>
              <a:t>3. Tia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ngoại</a:t>
            </a:r>
            <a:r>
              <a:rPr lang="en-US" sz="3600" b="1" dirty="0">
                <a:latin typeface="Times New Roman" panose="02020603050405020304" pitchFamily="18" charset="0"/>
                <a:cs typeface="Times New Roman" panose="02020603050405020304" pitchFamily="18" charset="0"/>
              </a:rPr>
              <a:t> (UV</a:t>
            </a:r>
            <a:r>
              <a:rPr lang="en-US" sz="3600" b="1" dirty="0" smtClean="0">
                <a:latin typeface="Times New Roman" panose="02020603050405020304" pitchFamily="18" charset="0"/>
                <a:cs typeface="Times New Roman" panose="02020603050405020304" pitchFamily="18" charset="0"/>
              </a:rPr>
              <a:t>)</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Tia </a:t>
            </a:r>
            <a:r>
              <a:rPr lang="en-US" sz="2800" dirty="0" err="1" smtClean="0">
                <a:latin typeface="Times New Roman" panose="02020603050405020304" pitchFamily="18" charset="0"/>
                <a:cs typeface="Times New Roman" panose="02020603050405020304" pitchFamily="18" charset="0"/>
              </a:rPr>
              <a:t>tử</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ngoại là sóng điện từ không nhìn </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vi-VN" sz="2800" dirty="0" smtClean="0">
                <a:latin typeface="Times New Roman" panose="02020603050405020304" pitchFamily="18" charset="0"/>
                <a:cs typeface="Times New Roman" panose="02020603050405020304" pitchFamily="18" charset="0"/>
              </a:rPr>
              <a:t>thấy </a:t>
            </a:r>
            <a:r>
              <a:rPr lang="vi-VN" sz="2800" dirty="0">
                <a:latin typeface="Times New Roman" panose="02020603050405020304" pitchFamily="18" charset="0"/>
                <a:cs typeface="Times New Roman" panose="02020603050405020304" pitchFamily="18" charset="0"/>
              </a:rPr>
              <a:t>có bước sóng nằm trong khoảng </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vi-VN" sz="2800" dirty="0" smtClean="0">
                <a:latin typeface="Times New Roman" panose="02020603050405020304" pitchFamily="18" charset="0"/>
                <a:cs typeface="Times New Roman" panose="02020603050405020304" pitchFamily="18" charset="0"/>
              </a:rPr>
              <a:t>từ </a:t>
            </a:r>
            <a:r>
              <a:rPr lang="en-US" sz="2800" dirty="0" smtClean="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n</a:t>
            </a:r>
            <a:r>
              <a:rPr lang="vi-VN" sz="2800" dirty="0" smtClean="0">
                <a:latin typeface="Times New Roman" panose="02020603050405020304" pitchFamily="18" charset="0"/>
                <a:cs typeface="Times New Roman" panose="02020603050405020304" pitchFamily="18" charset="0"/>
              </a:rPr>
              <a:t>m </a:t>
            </a:r>
            <a:r>
              <a:rPr lang="vi-VN" sz="2800" dirty="0">
                <a:latin typeface="Times New Roman" panose="02020603050405020304" pitchFamily="18" charset="0"/>
                <a:cs typeface="Times New Roman" panose="02020603050405020304" pitchFamily="18" charset="0"/>
              </a:rPr>
              <a:t>đến </a:t>
            </a:r>
            <a:r>
              <a:rPr lang="en-US" sz="2800" dirty="0" smtClean="0">
                <a:latin typeface="Times New Roman" panose="02020603050405020304" pitchFamily="18" charset="0"/>
                <a:cs typeface="Times New Roman" panose="02020603050405020304" pitchFamily="18" charset="0"/>
              </a:rPr>
              <a:t>380</a:t>
            </a:r>
            <a:r>
              <a:rPr lang="en-US" sz="2800" dirty="0">
                <a:latin typeface="Times New Roman" panose="02020603050405020304" pitchFamily="18" charset="0"/>
                <a:cs typeface="Times New Roman" panose="02020603050405020304" pitchFamily="18" charset="0"/>
              </a:rPr>
              <a:t>n</a:t>
            </a:r>
            <a:r>
              <a:rPr lang="vi-VN" sz="2800" dirty="0" smtClean="0">
                <a:latin typeface="Times New Roman" panose="02020603050405020304" pitchFamily="18" charset="0"/>
                <a:cs typeface="Times New Roman" panose="02020603050405020304" pitchFamily="18" charset="0"/>
              </a:rPr>
              <a:t>m</a:t>
            </a:r>
            <a:r>
              <a:rPr lang="vi-VN" sz="2800" dirty="0">
                <a:latin typeface="Times New Roman" panose="02020603050405020304" pitchFamily="18" charset="0"/>
                <a:cs typeface="Times New Roman" panose="02020603050405020304" pitchFamily="18" charset="0"/>
              </a:rPr>
              <a:t>.</a:t>
            </a:r>
            <a:br>
              <a:rPr lang="vi-VN"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Nguồn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br>
              <a:rPr lang="en-US" sz="2800" dirty="0" smtClean="0">
                <a:latin typeface="Times New Roman" panose="02020603050405020304" pitchFamily="18" charset="0"/>
                <a:cs typeface="Times New Roman" panose="02020603050405020304" pitchFamily="18" charset="0"/>
              </a:rPr>
            </a:br>
            <a:r>
              <a:rPr lang="en-US" sz="2800" dirty="0" err="1" smtClean="0">
                <a:latin typeface="Times New Roman" panose="02020603050405020304" pitchFamily="18" charset="0"/>
                <a:cs typeface="Times New Roman" panose="02020603050405020304" pitchFamily="18" charset="0"/>
              </a:rPr>
              <a:t>nhiệt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2000 </a:t>
            </a:r>
            <a:r>
              <a:rPr lang="en-US" sz="2800" baseline="30000" dirty="0" smtClean="0">
                <a:latin typeface="Times New Roman" panose="02020603050405020304" pitchFamily="18" charset="0"/>
                <a:cs typeface="Times New Roman" panose="02020603050405020304" pitchFamily="18" charset="0"/>
              </a:rPr>
              <a:t>0</a:t>
            </a:r>
            <a:r>
              <a:rPr lang="en-US" sz="2800" baseline="-25000" dirty="0" smtClean="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br>
              <a:rPr lang="en-US" sz="2800" dirty="0" smtClean="0">
                <a:latin typeface="Times New Roman" panose="02020603050405020304" pitchFamily="18" charset="0"/>
                <a:cs typeface="Times New Roman" panose="02020603050405020304" pitchFamily="18" charset="0"/>
              </a:rPr>
            </a:br>
            <a:r>
              <a:rPr lang="en-US" sz="2800" dirty="0" err="1" smtClean="0">
                <a:latin typeface="Times New Roman" panose="02020603050405020304" pitchFamily="18" charset="0"/>
                <a:cs typeface="Times New Roman" panose="02020603050405020304" pitchFamily="18" charset="0"/>
              </a:rPr>
              <a:t>càng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bước</a:t>
            </a:r>
            <a:r>
              <a:rPr lang="en-US" sz="2800" dirty="0" smtClean="0">
                <a:latin typeface="Times New Roman" panose="02020603050405020304" pitchFamily="18" charset="0"/>
                <a:cs typeface="Times New Roman" panose="02020603050405020304" pitchFamily="18" charset="0"/>
              </a:rPr>
              <a:t> song </a:t>
            </a:r>
            <a:r>
              <a:rPr lang="en-US" sz="2800" dirty="0" err="1" smtClean="0">
                <a:latin typeface="Times New Roman" panose="02020603050405020304" pitchFamily="18" charset="0"/>
                <a:cs typeface="Times New Roman" panose="02020603050405020304" pitchFamily="18" charset="0"/>
              </a:rPr>
              <a:t>tử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càng</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err="1" smtClean="0">
                <a:latin typeface="Times New Roman" panose="02020603050405020304" pitchFamily="18" charset="0"/>
                <a:cs typeface="Times New Roman" panose="02020603050405020304" pitchFamily="18" charset="0"/>
              </a:rPr>
              <a:t>nhỏ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Nguồn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Đèn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hơi</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err="1" smtClean="0">
                <a:latin typeface="Times New Roman" panose="02020603050405020304" pitchFamily="18" charset="0"/>
                <a:cs typeface="Times New Roman" panose="02020603050405020304" pitchFamily="18" charset="0"/>
              </a:rPr>
              <a:t>thuỷ</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trời</a:t>
            </a:r>
            <a:r>
              <a:rPr lang="en-US" sz="280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endParaRPr sz="3600" b="1" dirty="0">
              <a:latin typeface="Times New Roman" panose="02020603050405020304" pitchFamily="18" charset="0"/>
              <a:cs typeface="Times New Roman" panose="02020603050405020304" pitchFamily="18" charset="0"/>
            </a:endParaRPr>
          </a:p>
        </p:txBody>
      </p:sp>
      <p:sp>
        <p:nvSpPr>
          <p:cNvPr id="166" name="Google Shape;166;p19"/>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10</a:t>
            </a:fld>
            <a:endParaRPr/>
          </a:p>
        </p:txBody>
      </p:sp>
      <p:sp>
        <p:nvSpPr>
          <p:cNvPr id="167" name="Google Shape;167;p19"/>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9" name="Google Shape;169;p19"/>
          <p:cNvPicPr preferRelativeResize="0"/>
          <p:nvPr/>
        </p:nvPicPr>
        <p:blipFill rotWithShape="1">
          <a:blip r:embed="rId3">
            <a:alphaModFix/>
          </a:blip>
          <a:srcRect/>
          <a:stretch/>
        </p:blipFill>
        <p:spPr>
          <a:xfrm>
            <a:off x="6762750" y="410441"/>
            <a:ext cx="1676400" cy="1223836"/>
          </a:xfrm>
          <a:prstGeom prst="rect">
            <a:avLst/>
          </a:prstGeom>
          <a:noFill/>
          <a:ln>
            <a:noFill/>
          </a:ln>
        </p:spPr>
      </p:pic>
      <p:pic>
        <p:nvPicPr>
          <p:cNvPr id="170" name="Google Shape;170;p19"/>
          <p:cNvPicPr preferRelativeResize="0"/>
          <p:nvPr/>
        </p:nvPicPr>
        <p:blipFill rotWithShape="1">
          <a:blip r:embed="rId4">
            <a:alphaModFix/>
          </a:blip>
          <a:srcRect/>
          <a:stretch/>
        </p:blipFill>
        <p:spPr>
          <a:xfrm>
            <a:off x="6400800" y="1809750"/>
            <a:ext cx="2140294" cy="1202574"/>
          </a:xfrm>
          <a:prstGeom prst="rect">
            <a:avLst/>
          </a:prstGeom>
          <a:noFill/>
          <a:ln>
            <a:noFill/>
          </a:ln>
        </p:spPr>
      </p:pic>
      <p:pic>
        <p:nvPicPr>
          <p:cNvPr id="171" name="Google Shape;171;p19"/>
          <p:cNvPicPr preferRelativeResize="0"/>
          <p:nvPr/>
        </p:nvPicPr>
        <p:blipFill rotWithShape="1">
          <a:blip r:embed="rId5">
            <a:alphaModFix/>
          </a:blip>
          <a:srcRect/>
          <a:stretch/>
        </p:blipFill>
        <p:spPr>
          <a:xfrm>
            <a:off x="6493179" y="3059525"/>
            <a:ext cx="1494667" cy="1707001"/>
          </a:xfrm>
          <a:prstGeom prst="rect">
            <a:avLst/>
          </a:prstGeom>
          <a:noFill/>
          <a:ln>
            <a:noFill/>
          </a:ln>
        </p:spPr>
      </p:pic>
      <p:pic>
        <p:nvPicPr>
          <p:cNvPr id="12" name="Google Shape;168;p19"/>
          <p:cNvPicPr preferRelativeResize="0"/>
          <p:nvPr/>
        </p:nvPicPr>
        <p:blipFill rotWithShape="1">
          <a:blip r:embed="rId6">
            <a:alphaModFix/>
          </a:blip>
          <a:srcRect/>
          <a:stretch/>
        </p:blipFill>
        <p:spPr>
          <a:xfrm>
            <a:off x="5150052" y="189890"/>
            <a:ext cx="1676400" cy="167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533400" y="292677"/>
            <a:ext cx="7696200" cy="6632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3200" dirty="0">
                <a:latin typeface="Times New Roman" panose="02020603050405020304" pitchFamily="18" charset="0"/>
                <a:cs typeface="Times New Roman" panose="02020603050405020304" pitchFamily="18" charset="0"/>
              </a:rPr>
              <a:t>3. Tia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ngoại</a:t>
            </a:r>
            <a:r>
              <a:rPr lang="en-US" sz="3200" dirty="0">
                <a:latin typeface="Times New Roman" panose="02020603050405020304" pitchFamily="18" charset="0"/>
                <a:cs typeface="Times New Roman" panose="02020603050405020304" pitchFamily="18" charset="0"/>
              </a:rPr>
              <a:t> (UV)</a:t>
            </a:r>
            <a:endParaRPr sz="3200" dirty="0">
              <a:latin typeface="Times New Roman" panose="02020603050405020304" pitchFamily="18" charset="0"/>
              <a:cs typeface="Times New Roman" panose="02020603050405020304" pitchFamily="18" charset="0"/>
            </a:endParaRPr>
          </a:p>
        </p:txBody>
      </p:sp>
      <p:sp>
        <p:nvSpPr>
          <p:cNvPr id="177" name="Google Shape;177;p20"/>
          <p:cNvSpPr txBox="1">
            <a:spLocks noGrp="1"/>
          </p:cNvSpPr>
          <p:nvPr>
            <p:ph type="body" idx="2"/>
          </p:nvPr>
        </p:nvSpPr>
        <p:spPr>
          <a:xfrm>
            <a:off x="380999" y="734291"/>
            <a:ext cx="4841589" cy="3512127"/>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2400" dirty="0">
                <a:latin typeface="Times New Roman" panose="02020603050405020304" pitchFamily="18" charset="0"/>
                <a:cs typeface="Times New Roman" panose="02020603050405020304" pitchFamily="18" charset="0"/>
              </a:rPr>
              <a:t>Tia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ion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457200" lvl="0" indent="-342900" algn="l" rtl="0">
              <a:lnSpc>
                <a:spcPct val="100000"/>
              </a:lnSpc>
              <a:spcBef>
                <a:spcPts val="600"/>
              </a:spcBef>
              <a:spcAft>
                <a:spcPts val="0"/>
              </a:spcAft>
              <a:buSzPts val="1800"/>
              <a:buChar cha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
        <p:nvSpPr>
          <p:cNvPr id="178" name="Google Shape;178;p20"/>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11</a:t>
            </a:fld>
            <a:endParaRPr/>
          </a:p>
        </p:txBody>
      </p:sp>
      <p:sp>
        <p:nvSpPr>
          <p:cNvPr id="179" name="Google Shape;179;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p20"/>
          <p:cNvPicPr preferRelativeResize="0"/>
          <p:nvPr/>
        </p:nvPicPr>
        <p:blipFill rotWithShape="1">
          <a:blip r:embed="rId3">
            <a:alphaModFix/>
          </a:blip>
          <a:srcRect/>
          <a:stretch/>
        </p:blipFill>
        <p:spPr>
          <a:xfrm>
            <a:off x="6650257" y="2095019"/>
            <a:ext cx="1803003" cy="1452995"/>
          </a:xfrm>
          <a:prstGeom prst="rect">
            <a:avLst/>
          </a:prstGeom>
          <a:noFill/>
          <a:ln>
            <a:noFill/>
          </a:ln>
        </p:spPr>
      </p:pic>
      <p:pic>
        <p:nvPicPr>
          <p:cNvPr id="181" name="Google Shape;181;p20"/>
          <p:cNvPicPr preferRelativeResize="0"/>
          <p:nvPr/>
        </p:nvPicPr>
        <p:blipFill rotWithShape="1">
          <a:blip r:embed="rId4">
            <a:alphaModFix/>
          </a:blip>
          <a:srcRect/>
          <a:stretch/>
        </p:blipFill>
        <p:spPr>
          <a:xfrm>
            <a:off x="7273637" y="593532"/>
            <a:ext cx="1600614" cy="1422303"/>
          </a:xfrm>
          <a:prstGeom prst="rect">
            <a:avLst/>
          </a:prstGeom>
          <a:noFill/>
          <a:ln>
            <a:noFill/>
          </a:ln>
        </p:spPr>
      </p:pic>
      <p:pic>
        <p:nvPicPr>
          <p:cNvPr id="183" name="Google Shape;183;p20"/>
          <p:cNvPicPr preferRelativeResize="0"/>
          <p:nvPr/>
        </p:nvPicPr>
        <p:blipFill rotWithShape="1">
          <a:blip r:embed="rId5">
            <a:alphaModFix/>
          </a:blip>
          <a:srcRect/>
          <a:stretch/>
        </p:blipFill>
        <p:spPr>
          <a:xfrm>
            <a:off x="5245496" y="494442"/>
            <a:ext cx="1744121" cy="12997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body" idx="1"/>
          </p:nvPr>
        </p:nvSpPr>
        <p:spPr>
          <a:xfrm>
            <a:off x="339436" y="602673"/>
            <a:ext cx="5340928" cy="4540827"/>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1mm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100km</a:t>
            </a:r>
            <a:endParaRPr sz="2400" dirty="0">
              <a:latin typeface="Times New Roman" panose="02020603050405020304" pitchFamily="18" charset="0"/>
              <a:cs typeface="Times New Roman" panose="02020603050405020304" pitchFamily="18" charset="0"/>
            </a:endParaRPr>
          </a:p>
          <a:p>
            <a:pPr marL="457200" lvl="0" indent="-342900" algn="l" rtl="0">
              <a:lnSpc>
                <a:spcPct val="100000"/>
              </a:lnSpc>
              <a:spcBef>
                <a:spcPts val="600"/>
              </a:spcBef>
              <a:spcAft>
                <a:spcPts val="0"/>
              </a:spcAft>
              <a:buSzPts val="1800"/>
              <a:buChar char="●"/>
            </a:pP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457200" lvl="0" indent="-342900" algn="l" rtl="0">
              <a:lnSpc>
                <a:spcPct val="100000"/>
              </a:lnSpc>
              <a:spcBef>
                <a:spcPts val="600"/>
              </a:spcBef>
              <a:spcAft>
                <a:spcPts val="0"/>
              </a:spcAft>
              <a:buSzPts val="1800"/>
              <a:buChar char="●"/>
            </a:pP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VHF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1m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10m,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UHF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10cm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1m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li.</a:t>
            </a:r>
            <a:endParaRPr sz="2400" dirty="0">
              <a:latin typeface="Times New Roman" panose="02020603050405020304" pitchFamily="18" charset="0"/>
              <a:cs typeface="Times New Roman" panose="02020603050405020304" pitchFamily="18" charset="0"/>
            </a:endParaRPr>
          </a:p>
          <a:p>
            <a:pPr marL="114300" lvl="0" indent="0" algn="l" rtl="0">
              <a:lnSpc>
                <a:spcPct val="100000"/>
              </a:lnSpc>
              <a:spcBef>
                <a:spcPts val="600"/>
              </a:spcBef>
              <a:spcAft>
                <a:spcPts val="0"/>
              </a:spcAft>
              <a:buSzPts val="1800"/>
              <a:buNone/>
            </a:pPr>
            <a:endParaRPr sz="2400" dirty="0">
              <a:latin typeface="Times New Roman" panose="02020603050405020304" pitchFamily="18" charset="0"/>
              <a:cs typeface="Times New Roman" panose="02020603050405020304" pitchFamily="18" charset="0"/>
            </a:endParaRPr>
          </a:p>
        </p:txBody>
      </p:sp>
      <p:sp>
        <p:nvSpPr>
          <p:cNvPr id="189" name="Google Shape;189;p21"/>
          <p:cNvSpPr txBox="1">
            <a:spLocks noGrp="1"/>
          </p:cNvSpPr>
          <p:nvPr>
            <p:ph type="title"/>
          </p:nvPr>
        </p:nvSpPr>
        <p:spPr>
          <a:xfrm>
            <a:off x="533400" y="166256"/>
            <a:ext cx="7696200" cy="65809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Sóng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tuyến</a:t>
            </a:r>
            <a:endParaRPr sz="2800" b="1" dirty="0">
              <a:latin typeface="Times New Roman" panose="02020603050405020304" pitchFamily="18" charset="0"/>
              <a:cs typeface="Times New Roman" panose="02020603050405020304" pitchFamily="18" charset="0"/>
            </a:endParaRPr>
          </a:p>
        </p:txBody>
      </p:sp>
      <p:sp>
        <p:nvSpPr>
          <p:cNvPr id="190" name="Google Shape;190;p2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12</a:t>
            </a:fld>
            <a:endParaRPr/>
          </a:p>
        </p:txBody>
      </p:sp>
      <p:sp>
        <p:nvSpPr>
          <p:cNvPr id="191" name="Google Shape;191;p21"/>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21"/>
          <p:cNvPicPr preferRelativeResize="0"/>
          <p:nvPr/>
        </p:nvPicPr>
        <p:blipFill rotWithShape="1">
          <a:blip r:embed="rId3">
            <a:alphaModFix/>
          </a:blip>
          <a:srcRect/>
          <a:stretch/>
        </p:blipFill>
        <p:spPr>
          <a:xfrm>
            <a:off x="5555672" y="2262831"/>
            <a:ext cx="1409700" cy="1055914"/>
          </a:xfrm>
          <a:prstGeom prst="rect">
            <a:avLst/>
          </a:prstGeom>
          <a:noFill/>
          <a:ln>
            <a:noFill/>
          </a:ln>
        </p:spPr>
      </p:pic>
      <p:pic>
        <p:nvPicPr>
          <p:cNvPr id="193" name="Google Shape;193;p21"/>
          <p:cNvPicPr preferRelativeResize="0"/>
          <p:nvPr/>
        </p:nvPicPr>
        <p:blipFill rotWithShape="1">
          <a:blip r:embed="rId4">
            <a:alphaModFix/>
          </a:blip>
          <a:srcRect/>
          <a:stretch/>
        </p:blipFill>
        <p:spPr>
          <a:xfrm>
            <a:off x="7107196" y="2374409"/>
            <a:ext cx="2036804" cy="944336"/>
          </a:xfrm>
          <a:prstGeom prst="rect">
            <a:avLst/>
          </a:prstGeom>
          <a:noFill/>
          <a:ln>
            <a:noFill/>
          </a:ln>
        </p:spPr>
      </p:pic>
      <p:pic>
        <p:nvPicPr>
          <p:cNvPr id="194" name="Google Shape;194;p21"/>
          <p:cNvPicPr preferRelativeResize="0"/>
          <p:nvPr/>
        </p:nvPicPr>
        <p:blipFill rotWithShape="1">
          <a:blip r:embed="rId5">
            <a:alphaModFix/>
          </a:blip>
          <a:srcRect/>
          <a:stretch/>
        </p:blipFill>
        <p:spPr>
          <a:xfrm>
            <a:off x="5680364" y="226657"/>
            <a:ext cx="3276600" cy="17373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xfrm>
            <a:off x="533400" y="514350"/>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4. Sóng vô tuyến</a:t>
            </a:r>
            <a:endParaRPr/>
          </a:p>
        </p:txBody>
      </p:sp>
      <p:sp>
        <p:nvSpPr>
          <p:cNvPr id="200" name="Google Shape;200;p22"/>
          <p:cNvSpPr txBox="1">
            <a:spLocks noGrp="1"/>
          </p:cNvSpPr>
          <p:nvPr>
            <p:ph type="body" idx="2"/>
          </p:nvPr>
        </p:nvSpPr>
        <p:spPr>
          <a:xfrm>
            <a:off x="685800" y="15049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Ứng dụng: Sử dụng cho các đài phát thanh và truyền hình địa phương </a:t>
            </a:r>
            <a:endParaRPr sz="1600"/>
          </a:p>
          <a:p>
            <a:pPr marL="457200" lvl="0" indent="-342900" algn="l" rtl="0">
              <a:lnSpc>
                <a:spcPct val="100000"/>
              </a:lnSpc>
              <a:spcBef>
                <a:spcPts val="600"/>
              </a:spcBef>
              <a:spcAft>
                <a:spcPts val="0"/>
              </a:spcAft>
              <a:buSzPts val="1800"/>
              <a:buChar char="●"/>
            </a:pPr>
            <a:r>
              <a:rPr lang="en-US" sz="1600"/>
              <a:t>Sóng viba (bước sóng khoảng vài cm) được sử dụng cho viễn thông quốc tế và chuyển tiếp truyền hình qua vê tinh thông tin và cho mạng điện thoại di động qua tháp vi ba.</a:t>
            </a:r>
            <a:endParaRPr sz="1600"/>
          </a:p>
        </p:txBody>
      </p:sp>
      <p:sp>
        <p:nvSpPr>
          <p:cNvPr id="201" name="Google Shape;201;p22"/>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13</a:t>
            </a:fld>
            <a:endParaRPr/>
          </a:p>
        </p:txBody>
      </p:sp>
      <p:sp>
        <p:nvSpPr>
          <p:cNvPr id="202" name="Google Shape;202;p22"/>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3" name="Google Shape;203;p22"/>
          <p:cNvPicPr preferRelativeResize="0"/>
          <p:nvPr/>
        </p:nvPicPr>
        <p:blipFill rotWithShape="1">
          <a:blip r:embed="rId3">
            <a:alphaModFix/>
          </a:blip>
          <a:srcRect/>
          <a:stretch/>
        </p:blipFill>
        <p:spPr>
          <a:xfrm>
            <a:off x="4565440" y="1581150"/>
            <a:ext cx="2208507" cy="1371600"/>
          </a:xfrm>
          <a:prstGeom prst="rect">
            <a:avLst/>
          </a:prstGeom>
          <a:noFill/>
          <a:ln>
            <a:noFill/>
          </a:ln>
        </p:spPr>
      </p:pic>
      <p:pic>
        <p:nvPicPr>
          <p:cNvPr id="204" name="Google Shape;204;p22"/>
          <p:cNvPicPr preferRelativeResize="0"/>
          <p:nvPr/>
        </p:nvPicPr>
        <p:blipFill rotWithShape="1">
          <a:blip r:embed="rId4">
            <a:alphaModFix/>
          </a:blip>
          <a:srcRect/>
          <a:stretch/>
        </p:blipFill>
        <p:spPr>
          <a:xfrm>
            <a:off x="4572000" y="3028949"/>
            <a:ext cx="2231497" cy="16736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a:spLocks noGrp="1"/>
          </p:cNvSpPr>
          <p:nvPr>
            <p:ph type="body" idx="1"/>
          </p:nvPr>
        </p:nvSpPr>
        <p:spPr>
          <a:xfrm>
            <a:off x="457199" y="706582"/>
            <a:ext cx="5008419" cy="1988128"/>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2000" dirty="0">
                <a:latin typeface="Times New Roman" panose="02020603050405020304" pitchFamily="18" charset="0"/>
                <a:cs typeface="Times New Roman" panose="02020603050405020304" pitchFamily="18" charset="0"/>
              </a:rPr>
              <a:t>- Tia X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30pm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3nm)</a:t>
            </a:r>
            <a:endParaRPr sz="2000" dirty="0">
              <a:latin typeface="Times New Roman" panose="02020603050405020304" pitchFamily="18" charset="0"/>
              <a:cs typeface="Times New Roman" panose="02020603050405020304" pitchFamily="18" charset="0"/>
            </a:endParaRPr>
          </a:p>
          <a:p>
            <a:pPr marL="457200" lvl="0" indent="-342900" algn="l" rtl="0">
              <a:lnSpc>
                <a:spcPct val="100000"/>
              </a:lnSpc>
              <a:spcBef>
                <a:spcPts val="600"/>
              </a:spcBef>
              <a:spcAft>
                <a:spcPts val="0"/>
              </a:spcAft>
              <a:buSzPts val="1800"/>
              <a:buChar char="●"/>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tia</a:t>
            </a:r>
            <a:r>
              <a:rPr lang="en-US" sz="2000" dirty="0">
                <a:latin typeface="Times New Roman" panose="02020603050405020304" pitchFamily="18" charset="0"/>
                <a:cs typeface="Times New Roman" panose="02020603050405020304" pitchFamily="18" charset="0"/>
              </a:rPr>
              <a:t> X: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electron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tia</a:t>
            </a:r>
            <a:r>
              <a:rPr lang="en-US" sz="2000" dirty="0">
                <a:latin typeface="Times New Roman" panose="02020603050405020304" pitchFamily="18" charset="0"/>
                <a:cs typeface="Times New Roman" panose="02020603050405020304" pitchFamily="18" charset="0"/>
              </a:rPr>
              <a:t> X.</a:t>
            </a:r>
            <a:endParaRPr sz="2000" dirty="0">
              <a:latin typeface="Times New Roman" panose="02020603050405020304" pitchFamily="18" charset="0"/>
              <a:cs typeface="Times New Roman" panose="02020603050405020304" pitchFamily="18" charset="0"/>
            </a:endParaRPr>
          </a:p>
          <a:p>
            <a:pPr marL="114300" lvl="0" indent="0" algn="l" rtl="0">
              <a:lnSpc>
                <a:spcPct val="100000"/>
              </a:lnSpc>
              <a:spcBef>
                <a:spcPts val="600"/>
              </a:spcBef>
              <a:spcAft>
                <a:spcPts val="0"/>
              </a:spcAft>
              <a:buSzPts val="1800"/>
              <a:buNone/>
            </a:pPr>
            <a:endParaRPr sz="2400" dirty="0">
              <a:latin typeface="Times New Roman" panose="02020603050405020304" pitchFamily="18" charset="0"/>
              <a:cs typeface="Times New Roman" panose="02020603050405020304" pitchFamily="18" charset="0"/>
            </a:endParaRPr>
          </a:p>
        </p:txBody>
      </p:sp>
      <p:sp>
        <p:nvSpPr>
          <p:cNvPr id="210" name="Google Shape;210;p23"/>
          <p:cNvSpPr txBox="1">
            <a:spLocks noGrp="1"/>
          </p:cNvSpPr>
          <p:nvPr>
            <p:ph type="title"/>
          </p:nvPr>
        </p:nvSpPr>
        <p:spPr>
          <a:xfrm>
            <a:off x="644237" y="73697"/>
            <a:ext cx="7848600" cy="70485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3200" b="1" dirty="0">
                <a:latin typeface="Times New Roman" panose="02020603050405020304" pitchFamily="18" charset="0"/>
                <a:cs typeface="Times New Roman" panose="02020603050405020304" pitchFamily="18" charset="0"/>
              </a:rPr>
              <a:t>5. Tia </a:t>
            </a:r>
            <a:r>
              <a:rPr lang="en-US" sz="3200" b="1" dirty="0" err="1">
                <a:latin typeface="Times New Roman" panose="02020603050405020304" pitchFamily="18" charset="0"/>
                <a:cs typeface="Times New Roman" panose="02020603050405020304" pitchFamily="18" charset="0"/>
              </a:rPr>
              <a:t>Rơn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ghen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tia</a:t>
            </a:r>
            <a:r>
              <a:rPr lang="en-US" sz="3200" b="1" dirty="0">
                <a:latin typeface="Times New Roman" panose="02020603050405020304" pitchFamily="18" charset="0"/>
                <a:cs typeface="Times New Roman" panose="02020603050405020304" pitchFamily="18" charset="0"/>
              </a:rPr>
              <a:t> X)</a:t>
            </a:r>
            <a:endParaRPr sz="3200" b="1" dirty="0">
              <a:latin typeface="Times New Roman" panose="02020603050405020304" pitchFamily="18" charset="0"/>
              <a:cs typeface="Times New Roman" panose="02020603050405020304" pitchFamily="18" charset="0"/>
            </a:endParaRPr>
          </a:p>
        </p:txBody>
      </p:sp>
      <p:sp>
        <p:nvSpPr>
          <p:cNvPr id="211" name="Google Shape;211;p23"/>
          <p:cNvSpPr txBox="1">
            <a:spLocks noGrp="1"/>
          </p:cNvSpPr>
          <p:nvPr>
            <p:ph type="body" idx="2"/>
          </p:nvPr>
        </p:nvSpPr>
        <p:spPr>
          <a:xfrm>
            <a:off x="457200" y="2694710"/>
            <a:ext cx="5735782" cy="189559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
        <p:nvSpPr>
          <p:cNvPr id="212" name="Google Shape;212;p2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14</a:t>
            </a:fld>
            <a:endParaRPr/>
          </a:p>
        </p:txBody>
      </p:sp>
      <p:pic>
        <p:nvPicPr>
          <p:cNvPr id="214" name="Google Shape;214;p23" descr="20902049_images1944378_tiaX_04.jpg"/>
          <p:cNvPicPr preferRelativeResize="0"/>
          <p:nvPr/>
        </p:nvPicPr>
        <p:blipFill rotWithShape="1">
          <a:blip r:embed="rId3">
            <a:alphaModFix/>
          </a:blip>
          <a:srcRect/>
          <a:stretch/>
        </p:blipFill>
        <p:spPr>
          <a:xfrm>
            <a:off x="7637734" y="3666469"/>
            <a:ext cx="1069848" cy="1371600"/>
          </a:xfrm>
          <a:prstGeom prst="rect">
            <a:avLst/>
          </a:prstGeom>
          <a:noFill/>
          <a:ln>
            <a:noFill/>
          </a:ln>
        </p:spPr>
      </p:pic>
      <p:pic>
        <p:nvPicPr>
          <p:cNvPr id="215" name="Google Shape;215;p23" descr="hop-qua.jpg"/>
          <p:cNvPicPr preferRelativeResize="0"/>
          <p:nvPr/>
        </p:nvPicPr>
        <p:blipFill rotWithShape="1">
          <a:blip r:embed="rId4">
            <a:alphaModFix/>
          </a:blip>
          <a:srcRect/>
          <a:stretch/>
        </p:blipFill>
        <p:spPr>
          <a:xfrm>
            <a:off x="6858000" y="2300502"/>
            <a:ext cx="2126671" cy="1365967"/>
          </a:xfrm>
          <a:prstGeom prst="rect">
            <a:avLst/>
          </a:prstGeom>
          <a:noFill/>
          <a:ln>
            <a:noFill/>
          </a:ln>
        </p:spPr>
      </p:pic>
      <p:pic>
        <p:nvPicPr>
          <p:cNvPr id="216" name="Google Shape;216;p23"/>
          <p:cNvPicPr preferRelativeResize="0"/>
          <p:nvPr/>
        </p:nvPicPr>
        <p:blipFill rotWithShape="1">
          <a:blip r:embed="rId5">
            <a:alphaModFix/>
          </a:blip>
          <a:srcRect/>
          <a:stretch/>
        </p:blipFill>
        <p:spPr>
          <a:xfrm>
            <a:off x="5527963" y="548594"/>
            <a:ext cx="3262745" cy="16170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4"/>
                                        </p:tgtEl>
                                        <p:attrNameLst>
                                          <p:attrName>style.visibility</p:attrName>
                                        </p:attrNameLst>
                                      </p:cBhvr>
                                      <p:to>
                                        <p:strVal val="visible"/>
                                      </p:to>
                                    </p:set>
                                    <p:animEffect transition="in" filter="fade">
                                      <p:cBhvr>
                                        <p:cTn id="31" dur="500"/>
                                        <p:tgtEl>
                                          <p:spTgt spid="2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5"/>
                                        </p:tgtEl>
                                        <p:attrNameLst>
                                          <p:attrName>style.visibility</p:attrName>
                                        </p:attrNameLst>
                                      </p:cBhvr>
                                      <p:to>
                                        <p:strVal val="visible"/>
                                      </p:to>
                                    </p:set>
                                    <p:animEffect transition="in" filter="fade">
                                      <p:cBhvr>
                                        <p:cTn id="36"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body" idx="1"/>
          </p:nvPr>
        </p:nvSpPr>
        <p:spPr>
          <a:xfrm>
            <a:off x="381000" y="755073"/>
            <a:ext cx="3678382" cy="2334477"/>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thang </a:t>
            </a:r>
            <a:r>
              <a:rPr lang="en-US" sz="2000" dirty="0" err="1">
                <a:latin typeface="Times New Roman" panose="02020603050405020304" pitchFamily="18" charset="0"/>
                <a:cs typeface="Times New Roman" panose="02020603050405020304" pitchFamily="18" charset="0"/>
              </a:rPr>
              <a:t>sóng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10</a:t>
            </a:r>
            <a:r>
              <a:rPr lang="en-US" sz="2000" baseline="30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nm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0,1nm</a:t>
            </a:r>
            <a:endParaRPr sz="2000" dirty="0">
              <a:latin typeface="Times New Roman" panose="02020603050405020304" pitchFamily="18" charset="0"/>
              <a:cs typeface="Times New Roman" panose="02020603050405020304" pitchFamily="18" charset="0"/>
            </a:endParaRPr>
          </a:p>
          <a:p>
            <a:pPr marL="457200" lvl="0" indent="-342900" algn="l" rtl="0">
              <a:lnSpc>
                <a:spcPct val="100000"/>
              </a:lnSpc>
              <a:spcBef>
                <a:spcPts val="600"/>
              </a:spcBef>
              <a:spcAft>
                <a:spcPts val="0"/>
              </a:spcAft>
              <a:buSzPts val="1800"/>
              <a:buChar char="●"/>
            </a:pP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phẫu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khối</a:t>
            </a:r>
            <a:r>
              <a:rPr lang="en-US" sz="2000" dirty="0">
                <a:latin typeface="Times New Roman" panose="02020603050405020304" pitchFamily="18" charset="0"/>
                <a:cs typeface="Times New Roman" panose="02020603050405020304" pitchFamily="18" charset="0"/>
              </a:rPr>
              <a:t> u, </a:t>
            </a:r>
            <a:r>
              <a:rPr lang="en-US" sz="2000" dirty="0" err="1">
                <a:latin typeface="Times New Roman" panose="02020603050405020304" pitchFamily="18" charset="0"/>
                <a:cs typeface="Times New Roman" panose="02020603050405020304" pitchFamily="18" charset="0"/>
              </a:rPr>
              <a:t>dị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lĩnh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rang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222" name="Google Shape;222;p24"/>
          <p:cNvSpPr txBox="1">
            <a:spLocks noGrp="1"/>
          </p:cNvSpPr>
          <p:nvPr>
            <p:ph type="title"/>
          </p:nvPr>
        </p:nvSpPr>
        <p:spPr>
          <a:xfrm>
            <a:off x="457200" y="214745"/>
            <a:ext cx="7848600" cy="8740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3200" dirty="0">
                <a:latin typeface="Times New Roman" panose="02020603050405020304" pitchFamily="18" charset="0"/>
                <a:cs typeface="Times New Roman" panose="02020603050405020304" pitchFamily="18" charset="0"/>
              </a:rPr>
              <a:t>6. Tia Gamma (γ)</a:t>
            </a:r>
            <a:endParaRPr sz="3200" dirty="0">
              <a:latin typeface="Times New Roman" panose="02020603050405020304" pitchFamily="18" charset="0"/>
              <a:cs typeface="Times New Roman" panose="02020603050405020304" pitchFamily="18" charset="0"/>
            </a:endParaRPr>
          </a:p>
        </p:txBody>
      </p:sp>
      <p:sp>
        <p:nvSpPr>
          <p:cNvPr id="223" name="Google Shape;223;p24"/>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15</a:t>
            </a:fld>
            <a:endParaRPr/>
          </a:p>
        </p:txBody>
      </p:sp>
      <p:sp>
        <p:nvSpPr>
          <p:cNvPr id="224" name="Google Shape;224;p24"/>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5" name="Google Shape;225;p24"/>
          <p:cNvPicPr preferRelativeResize="0"/>
          <p:nvPr/>
        </p:nvPicPr>
        <p:blipFill rotWithShape="1">
          <a:blip r:embed="rId3">
            <a:alphaModFix/>
          </a:blip>
          <a:srcRect/>
          <a:stretch/>
        </p:blipFill>
        <p:spPr>
          <a:xfrm>
            <a:off x="3908223" y="214744"/>
            <a:ext cx="2819400" cy="1578864"/>
          </a:xfrm>
          <a:prstGeom prst="rect">
            <a:avLst/>
          </a:prstGeom>
          <a:noFill/>
          <a:ln>
            <a:noFill/>
          </a:ln>
        </p:spPr>
      </p:pic>
      <p:pic>
        <p:nvPicPr>
          <p:cNvPr id="226" name="Google Shape;226;p24"/>
          <p:cNvPicPr preferRelativeResize="0"/>
          <p:nvPr/>
        </p:nvPicPr>
        <p:blipFill rotWithShape="1">
          <a:blip r:embed="rId4">
            <a:alphaModFix/>
          </a:blip>
          <a:srcRect/>
          <a:stretch/>
        </p:blipFill>
        <p:spPr>
          <a:xfrm>
            <a:off x="5943600" y="1581150"/>
            <a:ext cx="2337200" cy="1354784"/>
          </a:xfrm>
          <a:prstGeom prst="rect">
            <a:avLst/>
          </a:prstGeom>
          <a:noFill/>
          <a:ln>
            <a:noFill/>
          </a:ln>
        </p:spPr>
      </p:pic>
      <p:pic>
        <p:nvPicPr>
          <p:cNvPr id="227" name="Google Shape;227;p24"/>
          <p:cNvPicPr preferRelativeResize="0"/>
          <p:nvPr/>
        </p:nvPicPr>
        <p:blipFill rotWithShape="1">
          <a:blip r:embed="rId5">
            <a:alphaModFix/>
          </a:blip>
          <a:srcRect/>
          <a:stretch/>
        </p:blipFill>
        <p:spPr>
          <a:xfrm>
            <a:off x="7178877" y="216171"/>
            <a:ext cx="1752600" cy="1251857"/>
          </a:xfrm>
          <a:prstGeom prst="rect">
            <a:avLst/>
          </a:prstGeom>
          <a:noFill/>
          <a:ln>
            <a:noFill/>
          </a:ln>
        </p:spPr>
      </p:pic>
      <p:sp>
        <p:nvSpPr>
          <p:cNvPr id="228" name="Google Shape;228;p24"/>
          <p:cNvSpPr txBox="1"/>
          <p:nvPr/>
        </p:nvSpPr>
        <p:spPr>
          <a:xfrm>
            <a:off x="6518564" y="3409950"/>
            <a:ext cx="2111086"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err="1">
                <a:solidFill>
                  <a:srgbClr val="000000"/>
                </a:solidFill>
                <a:latin typeface="Times New Roman" panose="02020603050405020304" pitchFamily="18" charset="0"/>
                <a:ea typeface="Raleway"/>
                <a:cs typeface="Times New Roman" panose="02020603050405020304" pitchFamily="18" charset="0"/>
                <a:sym typeface="Raleway"/>
              </a:rPr>
              <a:t>Sử</a:t>
            </a:r>
            <a:r>
              <a:rPr lang="en-US" sz="2000" b="0" i="0" u="none" strike="noStrike" cap="none" dirty="0">
                <a:solidFill>
                  <a:srgbClr val="000000"/>
                </a:solidFill>
                <a:latin typeface="Times New Roman" panose="02020603050405020304" pitchFamily="18" charset="0"/>
                <a:ea typeface="Raleway"/>
                <a:cs typeface="Times New Roman" panose="02020603050405020304" pitchFamily="18" charset="0"/>
                <a:sym typeface="Raleway"/>
              </a:rPr>
              <a:t> </a:t>
            </a:r>
            <a:r>
              <a:rPr lang="en-US" sz="2000" b="0" i="0" u="none" strike="noStrike" cap="none" dirty="0" err="1">
                <a:solidFill>
                  <a:srgbClr val="000000"/>
                </a:solidFill>
                <a:latin typeface="Times New Roman" panose="02020603050405020304" pitchFamily="18" charset="0"/>
                <a:ea typeface="Raleway"/>
                <a:cs typeface="Times New Roman" panose="02020603050405020304" pitchFamily="18" charset="0"/>
                <a:sym typeface="Raleway"/>
              </a:rPr>
              <a:t>dụng</a:t>
            </a:r>
            <a:r>
              <a:rPr lang="en-US" sz="2000" b="0" i="0" u="none" strike="noStrike" cap="none" dirty="0">
                <a:solidFill>
                  <a:srgbClr val="000000"/>
                </a:solidFill>
                <a:latin typeface="Times New Roman" panose="02020603050405020304" pitchFamily="18" charset="0"/>
                <a:ea typeface="Raleway"/>
                <a:cs typeface="Times New Roman" panose="02020603050405020304" pitchFamily="18" charset="0"/>
                <a:sym typeface="Raleway"/>
              </a:rPr>
              <a:t> </a:t>
            </a:r>
            <a:r>
              <a:rPr lang="en-US" sz="2000" b="0" i="0" u="none" strike="noStrike" cap="none" dirty="0" err="1">
                <a:solidFill>
                  <a:srgbClr val="000000"/>
                </a:solidFill>
                <a:latin typeface="Times New Roman" panose="02020603050405020304" pitchFamily="18" charset="0"/>
                <a:ea typeface="Raleway"/>
                <a:cs typeface="Times New Roman" panose="02020603050405020304" pitchFamily="18" charset="0"/>
                <a:sym typeface="Raleway"/>
              </a:rPr>
              <a:t>phương</a:t>
            </a:r>
            <a:r>
              <a:rPr lang="en-US" sz="2000" b="0" i="0" u="none" strike="noStrike" cap="none" dirty="0">
                <a:solidFill>
                  <a:srgbClr val="000000"/>
                </a:solidFill>
                <a:latin typeface="Times New Roman" panose="02020603050405020304" pitchFamily="18" charset="0"/>
                <a:ea typeface="Raleway"/>
                <a:cs typeface="Times New Roman" panose="02020603050405020304" pitchFamily="18" charset="0"/>
                <a:sym typeface="Raleway"/>
              </a:rPr>
              <a:t> </a:t>
            </a:r>
            <a:r>
              <a:rPr lang="en-US" sz="2000" b="0" i="0" u="none" strike="noStrike" cap="none" dirty="0" err="1">
                <a:solidFill>
                  <a:srgbClr val="000000"/>
                </a:solidFill>
                <a:latin typeface="Times New Roman" panose="02020603050405020304" pitchFamily="18" charset="0"/>
                <a:ea typeface="Raleway"/>
                <a:cs typeface="Times New Roman" panose="02020603050405020304" pitchFamily="18" charset="0"/>
                <a:sym typeface="Raleway"/>
              </a:rPr>
              <a:t>pháp</a:t>
            </a:r>
            <a:r>
              <a:rPr lang="en-US" sz="2000" b="0" i="0" u="none" strike="noStrike" cap="none" dirty="0">
                <a:solidFill>
                  <a:srgbClr val="000000"/>
                </a:solidFill>
                <a:latin typeface="Times New Roman" panose="02020603050405020304" pitchFamily="18" charset="0"/>
                <a:ea typeface="Raleway"/>
                <a:cs typeface="Times New Roman" panose="02020603050405020304" pitchFamily="18" charset="0"/>
                <a:sym typeface="Raleway"/>
              </a:rPr>
              <a:t> </a:t>
            </a:r>
            <a:r>
              <a:rPr lang="en-US" sz="2000" b="0" i="0" u="none" strike="noStrike" cap="none" dirty="0" err="1">
                <a:solidFill>
                  <a:srgbClr val="000000"/>
                </a:solidFill>
                <a:latin typeface="Times New Roman" panose="02020603050405020304" pitchFamily="18" charset="0"/>
                <a:ea typeface="Raleway"/>
                <a:cs typeface="Times New Roman" panose="02020603050405020304" pitchFamily="18" charset="0"/>
                <a:sym typeface="Raleway"/>
              </a:rPr>
              <a:t>chiếu</a:t>
            </a:r>
            <a:r>
              <a:rPr lang="en-US" sz="2000" b="0" i="0" u="none" strike="noStrike" cap="none" dirty="0">
                <a:solidFill>
                  <a:srgbClr val="000000"/>
                </a:solidFill>
                <a:latin typeface="Times New Roman" panose="02020603050405020304" pitchFamily="18" charset="0"/>
                <a:ea typeface="Raleway"/>
                <a:cs typeface="Times New Roman" panose="02020603050405020304" pitchFamily="18" charset="0"/>
                <a:sym typeface="Raleway"/>
              </a:rPr>
              <a:t> </a:t>
            </a:r>
            <a:r>
              <a:rPr lang="en-US" sz="2000" b="0" i="0" u="none" strike="noStrike" cap="none" dirty="0" err="1">
                <a:solidFill>
                  <a:srgbClr val="000000"/>
                </a:solidFill>
                <a:latin typeface="Times New Roman" panose="02020603050405020304" pitchFamily="18" charset="0"/>
                <a:ea typeface="Raleway"/>
                <a:cs typeface="Times New Roman" panose="02020603050405020304" pitchFamily="18" charset="0"/>
                <a:sym typeface="Raleway"/>
              </a:rPr>
              <a:t>xạ</a:t>
            </a:r>
            <a:r>
              <a:rPr lang="en-US" sz="2000" b="0" i="0" u="none" strike="noStrike" cap="none" dirty="0">
                <a:solidFill>
                  <a:srgbClr val="000000"/>
                </a:solidFill>
                <a:latin typeface="Times New Roman" panose="02020603050405020304" pitchFamily="18" charset="0"/>
                <a:ea typeface="Raleway"/>
                <a:cs typeface="Times New Roman" panose="02020603050405020304" pitchFamily="18" charset="0"/>
                <a:sym typeface="Raleway"/>
              </a:rPr>
              <a:t> </a:t>
            </a:r>
            <a:r>
              <a:rPr lang="en-US" sz="2000" b="0" i="0" u="none" strike="noStrike" cap="none" dirty="0" err="1">
                <a:solidFill>
                  <a:srgbClr val="000000"/>
                </a:solidFill>
                <a:latin typeface="Times New Roman" panose="02020603050405020304" pitchFamily="18" charset="0"/>
                <a:ea typeface="Raleway"/>
                <a:cs typeface="Times New Roman" panose="02020603050405020304" pitchFamily="18" charset="0"/>
                <a:sym typeface="Raleway"/>
              </a:rPr>
              <a:t>nâng</a:t>
            </a:r>
            <a:r>
              <a:rPr lang="en-US" sz="2000" b="0" i="0" u="none" strike="noStrike" cap="none" dirty="0">
                <a:solidFill>
                  <a:srgbClr val="000000"/>
                </a:solidFill>
                <a:latin typeface="Times New Roman" panose="02020603050405020304" pitchFamily="18" charset="0"/>
                <a:ea typeface="Raleway"/>
                <a:cs typeface="Times New Roman" panose="02020603050405020304" pitchFamily="18" charset="0"/>
                <a:sym typeface="Raleway"/>
              </a:rPr>
              <a:t> </a:t>
            </a:r>
            <a:r>
              <a:rPr lang="en-US" sz="2000" b="0" i="0" u="none" strike="noStrike" cap="none" dirty="0" err="1">
                <a:solidFill>
                  <a:srgbClr val="000000"/>
                </a:solidFill>
                <a:latin typeface="Times New Roman" panose="02020603050405020304" pitchFamily="18" charset="0"/>
                <a:ea typeface="Raleway"/>
                <a:cs typeface="Times New Roman" panose="02020603050405020304" pitchFamily="18" charset="0"/>
                <a:sym typeface="Raleway"/>
              </a:rPr>
              <a:t>cao</a:t>
            </a:r>
            <a:r>
              <a:rPr lang="en-US" sz="2000" b="0" i="0" u="none" strike="noStrike" cap="none" dirty="0">
                <a:solidFill>
                  <a:srgbClr val="000000"/>
                </a:solidFill>
                <a:latin typeface="Times New Roman" panose="02020603050405020304" pitchFamily="18" charset="0"/>
                <a:ea typeface="Raleway"/>
                <a:cs typeface="Times New Roman" panose="02020603050405020304" pitchFamily="18" charset="0"/>
                <a:sym typeface="Raleway"/>
              </a:rPr>
              <a:t> </a:t>
            </a:r>
            <a:r>
              <a:rPr lang="en-US" sz="2000" b="0" i="0" u="none" strike="noStrike" cap="none" dirty="0" err="1">
                <a:solidFill>
                  <a:srgbClr val="000000"/>
                </a:solidFill>
                <a:latin typeface="Times New Roman" panose="02020603050405020304" pitchFamily="18" charset="0"/>
                <a:ea typeface="Raleway"/>
                <a:cs typeface="Times New Roman" panose="02020603050405020304" pitchFamily="18" charset="0"/>
                <a:sym typeface="Raleway"/>
              </a:rPr>
              <a:t>chất</a:t>
            </a:r>
            <a:r>
              <a:rPr lang="en-US" sz="2000" b="0" i="0" u="none" strike="noStrike" cap="none" dirty="0">
                <a:solidFill>
                  <a:srgbClr val="000000"/>
                </a:solidFill>
                <a:latin typeface="Times New Roman" panose="02020603050405020304" pitchFamily="18" charset="0"/>
                <a:ea typeface="Raleway"/>
                <a:cs typeface="Times New Roman" panose="02020603050405020304" pitchFamily="18" charset="0"/>
                <a:sym typeface="Raleway"/>
              </a:rPr>
              <a:t> </a:t>
            </a:r>
            <a:r>
              <a:rPr lang="en-US" sz="2000" b="0" i="0" u="none" strike="noStrike" cap="none" dirty="0" err="1">
                <a:solidFill>
                  <a:srgbClr val="000000"/>
                </a:solidFill>
                <a:latin typeface="Times New Roman" panose="02020603050405020304" pitchFamily="18" charset="0"/>
                <a:ea typeface="Raleway"/>
                <a:cs typeface="Times New Roman" panose="02020603050405020304" pitchFamily="18" charset="0"/>
                <a:sym typeface="Raleway"/>
              </a:rPr>
              <a:t>lượng</a:t>
            </a:r>
            <a:r>
              <a:rPr lang="en-US" sz="2000" b="0" i="0" u="none" strike="noStrike" cap="none" dirty="0">
                <a:solidFill>
                  <a:srgbClr val="000000"/>
                </a:solidFill>
                <a:latin typeface="Times New Roman" panose="02020603050405020304" pitchFamily="18" charset="0"/>
                <a:ea typeface="Raleway"/>
                <a:cs typeface="Times New Roman" panose="02020603050405020304" pitchFamily="18" charset="0"/>
                <a:sym typeface="Raleway"/>
              </a:rPr>
              <a:t> </a:t>
            </a:r>
            <a:r>
              <a:rPr lang="en-US" sz="2000" b="0" i="0" u="none" strike="noStrike" cap="none" dirty="0" err="1">
                <a:solidFill>
                  <a:srgbClr val="000000"/>
                </a:solidFill>
                <a:latin typeface="Times New Roman" panose="02020603050405020304" pitchFamily="18" charset="0"/>
                <a:ea typeface="Raleway"/>
                <a:cs typeface="Times New Roman" panose="02020603050405020304" pitchFamily="18" charset="0"/>
                <a:sym typeface="Raleway"/>
              </a:rPr>
              <a:t>thực</a:t>
            </a:r>
            <a:r>
              <a:rPr lang="en-US" sz="2000" b="0" i="0" u="none" strike="noStrike" cap="none" dirty="0">
                <a:solidFill>
                  <a:srgbClr val="000000"/>
                </a:solidFill>
                <a:latin typeface="Times New Roman" panose="02020603050405020304" pitchFamily="18" charset="0"/>
                <a:ea typeface="Raleway"/>
                <a:cs typeface="Times New Roman" panose="02020603050405020304" pitchFamily="18" charset="0"/>
                <a:sym typeface="Raleway"/>
              </a:rPr>
              <a:t> </a:t>
            </a:r>
            <a:r>
              <a:rPr lang="en-US" sz="2000" b="0" i="0" u="none" strike="noStrike" cap="none" dirty="0" err="1">
                <a:solidFill>
                  <a:srgbClr val="000000"/>
                </a:solidFill>
                <a:latin typeface="Times New Roman" panose="02020603050405020304" pitchFamily="18" charset="0"/>
                <a:ea typeface="Raleway"/>
                <a:cs typeface="Times New Roman" panose="02020603050405020304" pitchFamily="18" charset="0"/>
                <a:sym typeface="Raleway"/>
              </a:rPr>
              <a:t>phẩm</a:t>
            </a:r>
            <a:endParaRPr sz="2000" b="0" i="0" u="none" strike="noStrike" cap="none" dirty="0">
              <a:solidFill>
                <a:srgbClr val="000000"/>
              </a:solidFill>
              <a:latin typeface="Times New Roman" panose="02020603050405020304" pitchFamily="18" charset="0"/>
              <a:ea typeface="Raleway"/>
              <a:cs typeface="Times New Roman" panose="02020603050405020304" pitchFamily="18" charset="0"/>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ctrTitle" idx="4294967295"/>
          </p:nvPr>
        </p:nvSpPr>
        <p:spPr>
          <a:xfrm>
            <a:off x="972175" y="648000"/>
            <a:ext cx="7199700" cy="89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5800"/>
              <a:buFont typeface="Raleway ExtraBold"/>
              <a:buNone/>
            </a:pPr>
            <a:r>
              <a:rPr lang="en-US" sz="4800" b="0" i="0" u="none" strike="noStrike" cap="none">
                <a:solidFill>
                  <a:srgbClr val="FFFFFF"/>
                </a:solidFill>
                <a:latin typeface="Raleway ExtraBold"/>
                <a:ea typeface="Raleway ExtraBold"/>
                <a:cs typeface="Raleway ExtraBold"/>
                <a:sym typeface="Raleway ExtraBold"/>
              </a:rPr>
              <a:t>Củng cố kiến thức</a:t>
            </a:r>
            <a:endParaRPr sz="4800" b="0" i="0" u="none" strike="noStrike" cap="none">
              <a:solidFill>
                <a:srgbClr val="FFFFFF"/>
              </a:solidFill>
              <a:latin typeface="Raleway ExtraBold"/>
              <a:ea typeface="Raleway ExtraBold"/>
              <a:cs typeface="Raleway ExtraBold"/>
              <a:sym typeface="Raleway ExtraBold"/>
            </a:endParaRPr>
          </a:p>
        </p:txBody>
      </p:sp>
      <p:sp>
        <p:nvSpPr>
          <p:cNvPr id="234" name="Google Shape;234;p2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16</a:t>
            </a:fld>
            <a:endParaRPr/>
          </a:p>
        </p:txBody>
      </p:sp>
      <p:grpSp>
        <p:nvGrpSpPr>
          <p:cNvPr id="235" name="Google Shape;235;p25"/>
          <p:cNvGrpSpPr/>
          <p:nvPr/>
        </p:nvGrpSpPr>
        <p:grpSpPr>
          <a:xfrm>
            <a:off x="8056529" y="173652"/>
            <a:ext cx="793438" cy="1034192"/>
            <a:chOff x="2624850" y="4296000"/>
            <a:chExt cx="380400" cy="495825"/>
          </a:xfrm>
        </p:grpSpPr>
        <p:sp>
          <p:nvSpPr>
            <p:cNvPr id="236" name="Google Shape;236;p25"/>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5"/>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5"/>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a:spLocks noGrp="1"/>
          </p:cNvSpPr>
          <p:nvPr>
            <p:ph type="title"/>
          </p:nvPr>
        </p:nvSpPr>
        <p:spPr>
          <a:xfrm>
            <a:off x="922000" y="514350"/>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3000"/>
              <a:t>Hãy xác định phạm vi tần số tương ứng với các dải bước sóng</a:t>
            </a:r>
            <a:endParaRPr sz="3000"/>
          </a:p>
        </p:txBody>
      </p:sp>
      <p:graphicFrame>
        <p:nvGraphicFramePr>
          <p:cNvPr id="244" name="Google Shape;244;p26"/>
          <p:cNvGraphicFramePr/>
          <p:nvPr/>
        </p:nvGraphicFramePr>
        <p:xfrm>
          <a:off x="837550" y="1581150"/>
          <a:ext cx="7504550" cy="2819330"/>
        </p:xfrm>
        <a:graphic>
          <a:graphicData uri="http://schemas.openxmlformats.org/drawingml/2006/table">
            <a:tbl>
              <a:tblPr>
                <a:noFill/>
                <a:tableStyleId>{A6BA325F-75D6-4A1C-A97B-B1DB77A2C8AF}</a:tableStyleId>
              </a:tblPr>
              <a:tblGrid>
                <a:gridCol w="201815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25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Loại bức xạ</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Phạm vi bước sóng</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Phạm vi tần số (Hz)</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3530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Sóng vô tuyến</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1mm đến 100km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381025">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Sóng vi ba</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1mm đến 1m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27435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Tia hồng ngoại</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0,76µm đến 1mm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325775">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Ánh sáng nhìn thấy</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0,38µm đến 0,76µm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21910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Tia tử ngoại</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10nm đến 400nm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21910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Tia X</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30pm đến 3nm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45" name="Google Shape;245;p26"/>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17</a:t>
            </a:fld>
            <a:endParaRPr/>
          </a:p>
        </p:txBody>
      </p:sp>
      <p:grpSp>
        <p:nvGrpSpPr>
          <p:cNvPr id="246" name="Google Shape;246;p26"/>
          <p:cNvGrpSpPr/>
          <p:nvPr/>
        </p:nvGrpSpPr>
        <p:grpSpPr>
          <a:xfrm>
            <a:off x="8089119" y="319162"/>
            <a:ext cx="728350" cy="743348"/>
            <a:chOff x="3955900" y="2984500"/>
            <a:chExt cx="414000" cy="422525"/>
          </a:xfrm>
        </p:grpSpPr>
        <p:sp>
          <p:nvSpPr>
            <p:cNvPr id="247" name="Google Shape;247;p26"/>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6"/>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6"/>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18</a:t>
            </a:fld>
            <a:endParaRPr/>
          </a:p>
        </p:txBody>
      </p:sp>
      <p:sp>
        <p:nvSpPr>
          <p:cNvPr id="255" name="Google Shape;255;p27"/>
          <p:cNvSpPr txBox="1"/>
          <p:nvPr/>
        </p:nvSpPr>
        <p:spPr>
          <a:xfrm>
            <a:off x="685800" y="1352550"/>
            <a:ext cx="4114800" cy="77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FFB566"/>
                </a:solidFill>
                <a:latin typeface="Raleway Light"/>
                <a:ea typeface="Raleway Light"/>
                <a:cs typeface="Raleway Light"/>
                <a:sym typeface="Raleway Light"/>
              </a:rPr>
              <a:t>Câu 1: </a:t>
            </a:r>
            <a:r>
              <a:rPr lang="en-US" sz="1400" b="1" i="0" u="none" strike="noStrike" cap="none">
                <a:solidFill>
                  <a:schemeClr val="dk1"/>
                </a:solidFill>
                <a:latin typeface="Raleway Light"/>
                <a:ea typeface="Raleway Light"/>
                <a:cs typeface="Raleway Light"/>
                <a:sym typeface="Raleway Light"/>
              </a:rPr>
              <a:t>Giải thích tại sao mỗi khi cho phóng hồ quang người thợ hàn cần mặt nạ che mặt?</a:t>
            </a:r>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chemeClr val="dk1"/>
              </a:solidFill>
              <a:latin typeface="Raleway Light"/>
              <a:ea typeface="Raleway Light"/>
              <a:cs typeface="Raleway Light"/>
              <a:sym typeface="Raleway Light"/>
            </a:endParaRPr>
          </a:p>
        </p:txBody>
      </p:sp>
      <p:pic>
        <p:nvPicPr>
          <p:cNvPr id="256" name="Google Shape;256;p27"/>
          <p:cNvPicPr preferRelativeResize="0"/>
          <p:nvPr/>
        </p:nvPicPr>
        <p:blipFill rotWithShape="1">
          <a:blip r:embed="rId3">
            <a:alphaModFix/>
          </a:blip>
          <a:srcRect/>
          <a:stretch/>
        </p:blipFill>
        <p:spPr>
          <a:xfrm>
            <a:off x="1219200" y="2038350"/>
            <a:ext cx="2133600" cy="1280159"/>
          </a:xfrm>
          <a:prstGeom prst="rect">
            <a:avLst/>
          </a:prstGeom>
          <a:noFill/>
          <a:ln>
            <a:noFill/>
          </a:ln>
        </p:spPr>
      </p:pic>
      <p:sp>
        <p:nvSpPr>
          <p:cNvPr id="257" name="Google Shape;257;p27"/>
          <p:cNvSpPr/>
          <p:nvPr/>
        </p:nvSpPr>
        <p:spPr>
          <a:xfrm>
            <a:off x="7334564" y="2384367"/>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8" name="Google Shape;258;p27"/>
          <p:cNvGrpSpPr/>
          <p:nvPr/>
        </p:nvGrpSpPr>
        <p:grpSpPr>
          <a:xfrm>
            <a:off x="6962708" y="777025"/>
            <a:ext cx="1284369" cy="1284693"/>
            <a:chOff x="6654650" y="3665275"/>
            <a:chExt cx="409100" cy="409125"/>
          </a:xfrm>
        </p:grpSpPr>
        <p:sp>
          <p:nvSpPr>
            <p:cNvPr id="259" name="Google Shape;259;p2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1" name="Google Shape;261;p27"/>
          <p:cNvGrpSpPr/>
          <p:nvPr/>
        </p:nvGrpSpPr>
        <p:grpSpPr>
          <a:xfrm rot="290934">
            <a:off x="5826714" y="2216476"/>
            <a:ext cx="848543" cy="848624"/>
            <a:chOff x="570875" y="4322250"/>
            <a:chExt cx="443300" cy="443325"/>
          </a:xfrm>
        </p:grpSpPr>
        <p:sp>
          <p:nvSpPr>
            <p:cNvPr id="262" name="Google Shape;262;p2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 name="Google Shape;266;p27"/>
          <p:cNvSpPr/>
          <p:nvPr/>
        </p:nvSpPr>
        <p:spPr>
          <a:xfrm rot="2466717">
            <a:off x="5819909" y="1025895"/>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7"/>
          <p:cNvSpPr/>
          <p:nvPr/>
        </p:nvSpPr>
        <p:spPr>
          <a:xfrm rot="-1609245">
            <a:off x="6429073" y="1276138"/>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7"/>
          <p:cNvSpPr/>
          <p:nvPr/>
        </p:nvSpPr>
        <p:spPr>
          <a:xfrm rot="2926063">
            <a:off x="8246537" y="1502870"/>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7"/>
          <p:cNvSpPr/>
          <p:nvPr/>
        </p:nvSpPr>
        <p:spPr>
          <a:xfrm rot="-1609158">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7"/>
          <p:cNvSpPr txBox="1"/>
          <p:nvPr/>
        </p:nvSpPr>
        <p:spPr>
          <a:xfrm>
            <a:off x="762000" y="3638550"/>
            <a:ext cx="746694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B566"/>
                </a:solidFill>
                <a:latin typeface="Raleway Light"/>
                <a:ea typeface="Raleway Light"/>
                <a:cs typeface="Raleway Light"/>
                <a:sym typeface="Raleway Light"/>
              </a:rPr>
              <a:t>Câu 2: </a:t>
            </a:r>
            <a:r>
              <a:rPr lang="en-US" sz="1400" b="1" i="0" u="none" strike="noStrike" cap="none">
                <a:solidFill>
                  <a:schemeClr val="dk1"/>
                </a:solidFill>
                <a:latin typeface="Raleway Light"/>
                <a:ea typeface="Raleway Light"/>
                <a:cs typeface="Raleway Light"/>
                <a:sym typeface="Raleway Light"/>
              </a:rPr>
              <a:t>Giải thích tại sao Mặt trời là một nguồn năng lượng khổng lồ phát ra tia tử ngoại mà con người và các sinh vật trên Trái Đất vẫn có thể sinh sống dưới ánh nắng mặt trời</a:t>
            </a:r>
            <a:endParaRPr sz="1400" b="0"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720436" y="436423"/>
            <a:ext cx="7283978" cy="2402478"/>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600"/>
              </a:spcBef>
              <a:spcAft>
                <a:spcPts val="0"/>
              </a:spcAft>
              <a:buSzPts val="1800"/>
              <a:buNone/>
            </a:pP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minh hay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nối</a:t>
            </a:r>
            <a:r>
              <a:rPr lang="en-US" sz="2800" b="1" dirty="0">
                <a:latin typeface="Times New Roman" panose="02020603050405020304" pitchFamily="18" charset="0"/>
                <a:cs typeface="Times New Roman" panose="02020603050405020304" pitchFamily="18" charset="0"/>
              </a:rPr>
              <a:t> internet, ta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a:t>
            </a:r>
            <a:endParaRPr sz="2800" b="1" dirty="0">
              <a:latin typeface="Times New Roman" panose="02020603050405020304" pitchFamily="18" charset="0"/>
              <a:cs typeface="Times New Roman" panose="02020603050405020304" pitchFamily="18" charset="0"/>
            </a:endParaRPr>
          </a:p>
          <a:p>
            <a:pPr marL="114300" lvl="0" indent="0" algn="l" rtl="0">
              <a:lnSpc>
                <a:spcPct val="100000"/>
              </a:lnSpc>
              <a:spcBef>
                <a:spcPts val="600"/>
              </a:spcBef>
              <a:spcAft>
                <a:spcPts val="0"/>
              </a:spcAft>
              <a:buSzPts val="1800"/>
              <a:buNone/>
            </a:pPr>
            <a:endParaRPr dirty="0"/>
          </a:p>
        </p:txBody>
      </p:sp>
      <p:sp>
        <p:nvSpPr>
          <p:cNvPr id="60" name="Google Shape;60;p1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2</a:t>
            </a:fld>
            <a:endParaRPr/>
          </a:p>
        </p:txBody>
      </p:sp>
      <p:grpSp>
        <p:nvGrpSpPr>
          <p:cNvPr id="61" name="Google Shape;61;p11"/>
          <p:cNvGrpSpPr/>
          <p:nvPr/>
        </p:nvGrpSpPr>
        <p:grpSpPr>
          <a:xfrm>
            <a:off x="8119638" y="225980"/>
            <a:ext cx="539546" cy="879605"/>
            <a:chOff x="6730350" y="2315900"/>
            <a:chExt cx="257700" cy="420100"/>
          </a:xfrm>
        </p:grpSpPr>
        <p:sp>
          <p:nvSpPr>
            <p:cNvPr id="62" name="Google Shape;62;p1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8" name="Google Shape;68;p11"/>
          <p:cNvPicPr preferRelativeResize="0"/>
          <p:nvPr/>
        </p:nvPicPr>
        <p:blipFill rotWithShape="1">
          <a:blip r:embed="rId3">
            <a:alphaModFix/>
          </a:blip>
          <a:srcRect/>
          <a:stretch/>
        </p:blipFill>
        <p:spPr>
          <a:xfrm>
            <a:off x="163285" y="3181350"/>
            <a:ext cx="3233057" cy="1676400"/>
          </a:xfrm>
          <a:prstGeom prst="rect">
            <a:avLst/>
          </a:prstGeom>
          <a:noFill/>
          <a:ln>
            <a:noFill/>
          </a:ln>
        </p:spPr>
      </p:pic>
      <p:pic>
        <p:nvPicPr>
          <p:cNvPr id="69" name="Google Shape;69;p11"/>
          <p:cNvPicPr preferRelativeResize="0"/>
          <p:nvPr/>
        </p:nvPicPr>
        <p:blipFill rotWithShape="1">
          <a:blip r:embed="rId4">
            <a:alphaModFix/>
          </a:blip>
          <a:srcRect/>
          <a:stretch/>
        </p:blipFill>
        <p:spPr>
          <a:xfrm>
            <a:off x="3048000" y="2977099"/>
            <a:ext cx="2819400" cy="1762125"/>
          </a:xfrm>
          <a:prstGeom prst="rect">
            <a:avLst/>
          </a:prstGeom>
          <a:noFill/>
          <a:ln>
            <a:noFill/>
          </a:ln>
        </p:spPr>
      </p:pic>
      <p:pic>
        <p:nvPicPr>
          <p:cNvPr id="70" name="Google Shape;70;p11"/>
          <p:cNvPicPr preferRelativeResize="0"/>
          <p:nvPr/>
        </p:nvPicPr>
        <p:blipFill rotWithShape="1">
          <a:blip r:embed="rId5">
            <a:alphaModFix/>
          </a:blip>
          <a:srcRect/>
          <a:stretch/>
        </p:blipFill>
        <p:spPr>
          <a:xfrm>
            <a:off x="6019800" y="2977099"/>
            <a:ext cx="2469376" cy="17884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p:tgtEl>
                                          <p:spTgt spid="6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 calcmode="lin" valueType="num">
                                      <p:cBhvr additive="base">
                                        <p:cTn id="24" dur="500"/>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44236" y="296245"/>
            <a:ext cx="7136264"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tivi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
        <p:nvSpPr>
          <p:cNvPr id="76" name="Google Shape;76;p12"/>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3</a:t>
            </a:fld>
            <a:endParaRPr/>
          </a:p>
        </p:txBody>
      </p:sp>
      <p:sp>
        <p:nvSpPr>
          <p:cNvPr id="77" name="Google Shape;77;p12"/>
          <p:cNvSpPr txBox="1">
            <a:spLocks noGrp="1"/>
          </p:cNvSpPr>
          <p:nvPr>
            <p:ph type="body" idx="1"/>
          </p:nvPr>
        </p:nvSpPr>
        <p:spPr>
          <a:xfrm>
            <a:off x="838199" y="4144864"/>
            <a:ext cx="2355273" cy="925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400"/>
              <a:buNone/>
            </a:pPr>
            <a:r>
              <a:rPr lang="en-US" sz="2000" b="1" dirty="0">
                <a:latin typeface="Times New Roman" panose="02020603050405020304" pitchFamily="18" charset="0"/>
                <a:cs typeface="Times New Roman" panose="02020603050405020304" pitchFamily="18" charset="0"/>
              </a:rPr>
              <a:t>Michael Faraday</a:t>
            </a:r>
            <a:endParaRPr sz="2000" dirty="0">
              <a:latin typeface="Times New Roman" panose="02020603050405020304" pitchFamily="18" charset="0"/>
              <a:cs typeface="Times New Roman" panose="02020603050405020304" pitchFamily="18" charset="0"/>
            </a:endParaRPr>
          </a:p>
          <a:p>
            <a:pPr marL="0" lvl="0" indent="0" algn="ctr" rtl="0">
              <a:lnSpc>
                <a:spcPct val="100000"/>
              </a:lnSpc>
              <a:spcBef>
                <a:spcPts val="600"/>
              </a:spcBef>
              <a:spcAft>
                <a:spcPts val="0"/>
              </a:spcAft>
              <a:buSzPts val="1400"/>
              <a:buNone/>
            </a:pPr>
            <a:r>
              <a:rPr lang="en-US" sz="2000" b="1" dirty="0">
                <a:latin typeface="Times New Roman" panose="02020603050405020304" pitchFamily="18" charset="0"/>
                <a:cs typeface="Times New Roman" panose="02020603050405020304" pitchFamily="18" charset="0"/>
              </a:rPr>
              <a:t>(1791- 1867)</a:t>
            </a:r>
            <a:endParaRPr sz="2000" b="1" dirty="0">
              <a:latin typeface="Times New Roman" panose="02020603050405020304" pitchFamily="18" charset="0"/>
              <a:cs typeface="Times New Roman" panose="02020603050405020304" pitchFamily="18" charset="0"/>
            </a:endParaRPr>
          </a:p>
        </p:txBody>
      </p:sp>
      <p:grpSp>
        <p:nvGrpSpPr>
          <p:cNvPr id="78" name="Google Shape;78;p12"/>
          <p:cNvGrpSpPr/>
          <p:nvPr/>
        </p:nvGrpSpPr>
        <p:grpSpPr>
          <a:xfrm>
            <a:off x="8054838" y="308799"/>
            <a:ext cx="796168" cy="763718"/>
            <a:chOff x="5241175" y="4959100"/>
            <a:chExt cx="539775" cy="517775"/>
          </a:xfrm>
        </p:grpSpPr>
        <p:sp>
          <p:nvSpPr>
            <p:cNvPr id="79" name="Google Shape;79;p12"/>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2"/>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2"/>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2"/>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2"/>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2"/>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5" name="Google Shape;85;p12"/>
          <p:cNvPicPr preferRelativeResize="0"/>
          <p:nvPr/>
        </p:nvPicPr>
        <p:blipFill rotWithShape="1">
          <a:blip r:embed="rId3">
            <a:alphaModFix/>
          </a:blip>
          <a:srcRect/>
          <a:stretch/>
        </p:blipFill>
        <p:spPr>
          <a:xfrm>
            <a:off x="990600" y="1632377"/>
            <a:ext cx="2006194" cy="2607111"/>
          </a:xfrm>
          <a:prstGeom prst="rect">
            <a:avLst/>
          </a:prstGeom>
          <a:noFill/>
          <a:ln>
            <a:noFill/>
          </a:ln>
        </p:spPr>
      </p:pic>
      <p:pic>
        <p:nvPicPr>
          <p:cNvPr id="86" name="Google Shape;86;p12"/>
          <p:cNvPicPr preferRelativeResize="0"/>
          <p:nvPr/>
        </p:nvPicPr>
        <p:blipFill rotWithShape="1">
          <a:blip r:embed="rId4">
            <a:alphaModFix/>
          </a:blip>
          <a:srcRect/>
          <a:stretch/>
        </p:blipFill>
        <p:spPr>
          <a:xfrm>
            <a:off x="4779819" y="1581147"/>
            <a:ext cx="2797629" cy="2650385"/>
          </a:xfrm>
          <a:prstGeom prst="rect">
            <a:avLst/>
          </a:prstGeom>
          <a:noFill/>
          <a:ln>
            <a:noFill/>
          </a:ln>
        </p:spPr>
      </p:pic>
      <p:sp>
        <p:nvSpPr>
          <p:cNvPr id="87" name="Google Shape;87;p12"/>
          <p:cNvSpPr txBox="1">
            <a:spLocks noGrp="1"/>
          </p:cNvSpPr>
          <p:nvPr>
            <p:ph type="body" idx="1"/>
          </p:nvPr>
        </p:nvSpPr>
        <p:spPr>
          <a:xfrm>
            <a:off x="5181600" y="4155335"/>
            <a:ext cx="2493818" cy="76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400"/>
              <a:buNone/>
            </a:pPr>
            <a:r>
              <a:rPr lang="en-US" sz="2000" b="1" dirty="0">
                <a:latin typeface="Times New Roman" panose="02020603050405020304" pitchFamily="18" charset="0"/>
                <a:cs typeface="Times New Roman" panose="02020603050405020304" pitchFamily="18" charset="0"/>
              </a:rPr>
              <a:t>James Clerk Maxwell (1831-1879)</a:t>
            </a:r>
            <a:endParaRPr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500"/>
                                        <p:tgtEl>
                                          <p:spTgt spid="85"/>
                                        </p:tgtEl>
                                        <p:attrNameLst>
                                          <p:attrName>ppt_y</p:attrName>
                                        </p:attrNameLst>
                                      </p:cBhvr>
                                      <p:tavLst>
                                        <p:tav tm="0">
                                          <p:val>
                                            <p:strVal val="#ppt_y+1"/>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7">
                                            <p:txEl>
                                              <p:pRg st="0" end="0"/>
                                            </p:txEl>
                                          </p:spTgt>
                                        </p:tgtEl>
                                        <p:attrNameLst>
                                          <p:attrName>style.visibility</p:attrName>
                                        </p:attrNameLst>
                                      </p:cBhvr>
                                      <p:to>
                                        <p:strVal val="visible"/>
                                      </p:to>
                                    </p:set>
                                    <p:anim calcmode="lin" valueType="num">
                                      <p:cBhvr additive="base">
                                        <p:cTn id="14" dur="500"/>
                                        <p:tgtEl>
                                          <p:spTgt spid="77">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7">
                                            <p:txEl>
                                              <p:pRg st="1" end="1"/>
                                            </p:txEl>
                                          </p:spTgt>
                                        </p:tgtEl>
                                        <p:attrNameLst>
                                          <p:attrName>style.visibility</p:attrName>
                                        </p:attrNameLst>
                                      </p:cBhvr>
                                      <p:to>
                                        <p:strVal val="visible"/>
                                      </p:to>
                                    </p:set>
                                    <p:anim calcmode="lin" valueType="num">
                                      <p:cBhvr additive="base">
                                        <p:cTn id="17" dur="500"/>
                                        <p:tgtEl>
                                          <p:spTgt spid="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p:tgtEl>
                                          <p:spTgt spid="86"/>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7">
                                            <p:txEl>
                                              <p:pRg st="0" end="0"/>
                                            </p:txEl>
                                          </p:spTgt>
                                        </p:tgtEl>
                                        <p:attrNameLst>
                                          <p:attrName>style.visibility</p:attrName>
                                        </p:attrNameLst>
                                      </p:cBhvr>
                                      <p:to>
                                        <p:strVal val="visible"/>
                                      </p:to>
                                    </p:set>
                                    <p:anim calcmode="lin" valueType="num">
                                      <p:cBhvr additive="base">
                                        <p:cTn id="25" dur="500"/>
                                        <p:tgtEl>
                                          <p:spTgt spid="8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922000" y="173182"/>
            <a:ext cx="6866100" cy="7827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4000" b="1" dirty="0">
                <a:latin typeface="Times New Roman" panose="02020603050405020304" pitchFamily="18" charset="0"/>
                <a:cs typeface="Times New Roman" panose="02020603050405020304" pitchFamily="18" charset="0"/>
              </a:rPr>
              <a:t>I. </a:t>
            </a:r>
            <a:r>
              <a:rPr lang="en-US" sz="4000" b="1" dirty="0" err="1">
                <a:latin typeface="Times New Roman" panose="02020603050405020304" pitchFamily="18" charset="0"/>
                <a:cs typeface="Times New Roman" panose="02020603050405020304" pitchFamily="18" charset="0"/>
              </a:rPr>
              <a:t>Sóng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từ</a:t>
            </a:r>
            <a:endParaRPr sz="4000" dirty="0">
              <a:latin typeface="Times New Roman" panose="02020603050405020304" pitchFamily="18" charset="0"/>
              <a:cs typeface="Times New Roman" panose="02020603050405020304" pitchFamily="18" charset="0"/>
            </a:endParaRPr>
          </a:p>
        </p:txBody>
      </p:sp>
      <p:sp>
        <p:nvSpPr>
          <p:cNvPr id="93" name="Google Shape;93;p13"/>
          <p:cNvSpPr txBox="1">
            <a:spLocks noGrp="1"/>
          </p:cNvSpPr>
          <p:nvPr>
            <p:ph type="body" idx="1"/>
          </p:nvPr>
        </p:nvSpPr>
        <p:spPr>
          <a:xfrm>
            <a:off x="256310" y="872836"/>
            <a:ext cx="6573982" cy="3345873"/>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457200" lvl="0" indent="-342900" algn="l" rtl="0">
              <a:lnSpc>
                <a:spcPct val="100000"/>
              </a:lnSpc>
              <a:spcBef>
                <a:spcPts val="600"/>
              </a:spcBef>
              <a:spcAft>
                <a:spcPts val="0"/>
              </a:spcAft>
              <a:buSzPts val="1800"/>
              <a:buChar char="●"/>
            </a:pP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3.10</a:t>
            </a:r>
            <a:r>
              <a:rPr lang="en-US" sz="2400" baseline="30000" dirty="0" smtClean="0">
                <a:latin typeface="Times New Roman" panose="02020603050405020304" pitchFamily="18" charset="0"/>
                <a:cs typeface="Times New Roman" panose="02020603050405020304" pitchFamily="18" charset="0"/>
              </a:rPr>
              <a:t>8</a:t>
            </a:r>
            <a:r>
              <a:rPr lang="en-US" sz="2400" dirty="0" smtClean="0">
                <a:latin typeface="Times New Roman" panose="02020603050405020304" pitchFamily="18" charset="0"/>
                <a:cs typeface="Times New Roman" panose="02020603050405020304" pitchFamily="18" charset="0"/>
              </a:rPr>
              <a:t>m/s</a:t>
            </a:r>
          </a:p>
          <a:p>
            <a:pPr marL="457200" lvl="0" indent="-342900" algn="l" rtl="0">
              <a:lnSpc>
                <a:spcPct val="100000"/>
              </a:lnSpc>
              <a:spcBef>
                <a:spcPts val="600"/>
              </a:spcBef>
              <a:spcAft>
                <a:spcPts val="0"/>
              </a:spcAft>
              <a:buSzPts val="1800"/>
              <a:buChar char="●"/>
            </a:pPr>
            <a:r>
              <a:rPr lang="en-US" sz="2400" dirty="0" err="1" smtClean="0">
                <a:latin typeface="Times New Roman" panose="02020603050405020304" pitchFamily="18" charset="0"/>
                <a:cs typeface="Times New Roman" panose="02020603050405020304" pitchFamily="18" charset="0"/>
              </a:rPr>
              <a:t>Ánh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a:t>
            </a:r>
          </a:p>
          <a:p>
            <a:pPr marL="457200" lvl="0" indent="-342900" algn="l" rtl="0">
              <a:lnSpc>
                <a:spcPct val="100000"/>
              </a:lnSpc>
              <a:spcBef>
                <a:spcPts val="600"/>
              </a:spcBef>
              <a:spcAft>
                <a:spcPts val="0"/>
              </a:spcAft>
              <a:buSzPts val="1800"/>
              <a:buChar char="●"/>
            </a:pPr>
            <a:r>
              <a:rPr lang="en-US" sz="2400" dirty="0" err="1" smtClean="0">
                <a:latin typeface="Times New Roman" panose="02020603050405020304" pitchFamily="18" charset="0"/>
                <a:cs typeface="Times New Roman" panose="02020603050405020304" pitchFamily="18" charset="0"/>
              </a:rPr>
              <a:t>Sóng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0" lvl="0" indent="0" algn="l" rtl="0">
              <a:lnSpc>
                <a:spcPct val="100000"/>
              </a:lnSpc>
              <a:spcBef>
                <a:spcPts val="600"/>
              </a:spcBef>
              <a:spcAft>
                <a:spcPts val="0"/>
              </a:spcAft>
              <a:buClr>
                <a:schemeClr val="dk1"/>
              </a:buClr>
              <a:buSzPts val="1100"/>
              <a:buFont typeface="Arial"/>
              <a:buNone/>
            </a:pPr>
            <a:endParaRPr sz="2400" dirty="0">
              <a:latin typeface="Times New Roman" panose="02020603050405020304" pitchFamily="18" charset="0"/>
              <a:cs typeface="Times New Roman" panose="02020603050405020304" pitchFamily="18" charset="0"/>
            </a:endParaRPr>
          </a:p>
        </p:txBody>
      </p:sp>
      <p:sp>
        <p:nvSpPr>
          <p:cNvPr id="94" name="Google Shape;94;p1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4</a:t>
            </a:fld>
            <a:endParaRPr/>
          </a:p>
        </p:txBody>
      </p:sp>
      <p:grpSp>
        <p:nvGrpSpPr>
          <p:cNvPr id="95" name="Google Shape;95;p13"/>
          <p:cNvGrpSpPr/>
          <p:nvPr/>
        </p:nvGrpSpPr>
        <p:grpSpPr>
          <a:xfrm>
            <a:off x="8087089" y="356400"/>
            <a:ext cx="618316" cy="748360"/>
            <a:chOff x="584925" y="922575"/>
            <a:chExt cx="415200" cy="502525"/>
          </a:xfrm>
        </p:grpSpPr>
        <p:sp>
          <p:nvSpPr>
            <p:cNvPr id="96" name="Google Shape;96;p13"/>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3"/>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3"/>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 name="Picture 8"/>
          <p:cNvPicPr/>
          <p:nvPr/>
        </p:nvPicPr>
        <p:blipFill>
          <a:blip r:embed="rId3"/>
          <a:stretch>
            <a:fillRect/>
          </a:stretch>
        </p:blipFill>
        <p:spPr>
          <a:xfrm>
            <a:off x="5635812" y="3449783"/>
            <a:ext cx="2944091" cy="13565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p:nvPr/>
        </p:nvSpPr>
        <p:spPr>
          <a:xfrm>
            <a:off x="685800" y="185976"/>
            <a:ext cx="7148945"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000" b="0" i="0" u="none" strike="noStrike" cap="none" dirty="0">
                <a:solidFill>
                  <a:schemeClr val="dk1"/>
                </a:solidFill>
                <a:latin typeface="Times New Roman" panose="02020603050405020304" pitchFamily="18" charset="0"/>
                <a:ea typeface="Raleway ExtraBold"/>
                <a:cs typeface="Times New Roman" panose="02020603050405020304" pitchFamily="18" charset="0"/>
                <a:sym typeface="Raleway ExtraBold"/>
              </a:rPr>
              <a:t>II. Thang </a:t>
            </a:r>
            <a:r>
              <a:rPr lang="en-US" sz="5000" b="0" i="0" u="none" strike="noStrike" cap="none" dirty="0" err="1">
                <a:solidFill>
                  <a:schemeClr val="dk1"/>
                </a:solidFill>
                <a:latin typeface="Times New Roman" panose="02020603050405020304" pitchFamily="18" charset="0"/>
                <a:ea typeface="Raleway ExtraBold"/>
                <a:cs typeface="Times New Roman" panose="02020603050405020304" pitchFamily="18" charset="0"/>
                <a:sym typeface="Raleway ExtraBold"/>
              </a:rPr>
              <a:t>sóng</a:t>
            </a:r>
            <a:r>
              <a:rPr lang="en-US" sz="5000" b="0" i="0" u="none" strike="noStrike" cap="none" dirty="0">
                <a:solidFill>
                  <a:schemeClr val="dk1"/>
                </a:solidFill>
                <a:latin typeface="Times New Roman" panose="02020603050405020304" pitchFamily="18" charset="0"/>
                <a:ea typeface="Raleway ExtraBold"/>
                <a:cs typeface="Times New Roman" panose="02020603050405020304" pitchFamily="18" charset="0"/>
                <a:sym typeface="Raleway ExtraBold"/>
              </a:rPr>
              <a:t> </a:t>
            </a:r>
            <a:r>
              <a:rPr lang="en-US" sz="5000" b="0" i="0" u="none" strike="noStrike" cap="none" dirty="0" err="1">
                <a:solidFill>
                  <a:schemeClr val="dk1"/>
                </a:solidFill>
                <a:latin typeface="Times New Roman" panose="02020603050405020304" pitchFamily="18" charset="0"/>
                <a:ea typeface="Raleway ExtraBold"/>
                <a:cs typeface="Times New Roman" panose="02020603050405020304" pitchFamily="18" charset="0"/>
                <a:sym typeface="Raleway ExtraBold"/>
              </a:rPr>
              <a:t>điện</a:t>
            </a:r>
            <a:r>
              <a:rPr lang="en-US" sz="5000" b="0" i="0" u="none" strike="noStrike" cap="none" dirty="0">
                <a:solidFill>
                  <a:schemeClr val="dk1"/>
                </a:solidFill>
                <a:latin typeface="Times New Roman" panose="02020603050405020304" pitchFamily="18" charset="0"/>
                <a:ea typeface="Raleway ExtraBold"/>
                <a:cs typeface="Times New Roman" panose="02020603050405020304" pitchFamily="18" charset="0"/>
                <a:sym typeface="Raleway ExtraBold"/>
              </a:rPr>
              <a:t> </a:t>
            </a:r>
            <a:r>
              <a:rPr lang="en-US" sz="5000" b="0" i="0" u="none" strike="noStrike" cap="none" dirty="0" err="1">
                <a:solidFill>
                  <a:schemeClr val="dk1"/>
                </a:solidFill>
                <a:latin typeface="Times New Roman" panose="02020603050405020304" pitchFamily="18" charset="0"/>
                <a:ea typeface="Raleway ExtraBold"/>
                <a:cs typeface="Times New Roman" panose="02020603050405020304" pitchFamily="18" charset="0"/>
                <a:sym typeface="Raleway ExtraBold"/>
              </a:rPr>
              <a:t>từ</a:t>
            </a:r>
            <a:endParaRPr sz="5000" b="0" i="0" u="none" strike="noStrike" cap="none" dirty="0">
              <a:solidFill>
                <a:schemeClr val="dk1"/>
              </a:solidFill>
              <a:latin typeface="Times New Roman" panose="02020603050405020304" pitchFamily="18" charset="0"/>
              <a:ea typeface="Raleway ExtraBold"/>
              <a:cs typeface="Times New Roman" panose="02020603050405020304" pitchFamily="18" charset="0"/>
              <a:sym typeface="Raleway ExtraBold"/>
            </a:endParaRPr>
          </a:p>
        </p:txBody>
      </p:sp>
      <p:sp>
        <p:nvSpPr>
          <p:cNvPr id="104" name="Google Shape;104;p14"/>
          <p:cNvSpPr txBox="1">
            <a:spLocks noGrp="1"/>
          </p:cNvSpPr>
          <p:nvPr>
            <p:ph type="subTitle" idx="1"/>
          </p:nvPr>
        </p:nvSpPr>
        <p:spPr>
          <a:xfrm>
            <a:off x="609600" y="1024950"/>
            <a:ext cx="7772400" cy="784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lt1"/>
              </a:buClr>
              <a:buSzPts val="1800"/>
              <a:buNone/>
            </a:pP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sóng</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tần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loại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sóng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dẫn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chúng</a:t>
            </a:r>
            <a:r>
              <a:rPr lang="en-US" sz="2000" b="1" dirty="0">
                <a:latin typeface="Times New Roman" panose="02020603050405020304" pitchFamily="18" charset="0"/>
                <a:cs typeface="Times New Roman" panose="02020603050405020304" pitchFamily="18" charset="0"/>
              </a:rPr>
              <a:t>.</a:t>
            </a:r>
            <a:endParaRPr sz="2000" b="1" dirty="0">
              <a:latin typeface="Times New Roman" panose="02020603050405020304" pitchFamily="18" charset="0"/>
              <a:cs typeface="Times New Roman" panose="02020603050405020304" pitchFamily="18" charset="0"/>
            </a:endParaRPr>
          </a:p>
        </p:txBody>
      </p:sp>
      <p:pic>
        <p:nvPicPr>
          <p:cNvPr id="105" name="Google Shape;105;p14"/>
          <p:cNvPicPr preferRelativeResize="0"/>
          <p:nvPr/>
        </p:nvPicPr>
        <p:blipFill rotWithShape="1">
          <a:blip r:embed="rId3">
            <a:alphaModFix/>
          </a:blip>
          <a:srcRect/>
          <a:stretch/>
        </p:blipFill>
        <p:spPr>
          <a:xfrm>
            <a:off x="533400" y="2038350"/>
            <a:ext cx="8265506" cy="25795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922000" y="401782"/>
            <a:ext cx="7287000" cy="68705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b="1" dirty="0" err="1">
                <a:latin typeface="Times New Roman" panose="02020603050405020304" pitchFamily="18" charset="0"/>
                <a:cs typeface="Times New Roman" panose="02020603050405020304" pitchFamily="18" charset="0"/>
              </a:rPr>
              <a:t>Nhiệm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vụ</a:t>
            </a:r>
            <a:endParaRPr b="1" dirty="0">
              <a:latin typeface="Times New Roman" panose="02020603050405020304" pitchFamily="18" charset="0"/>
              <a:cs typeface="Times New Roman" panose="02020603050405020304" pitchFamily="18" charset="0"/>
            </a:endParaRPr>
          </a:p>
        </p:txBody>
      </p:sp>
      <p:sp>
        <p:nvSpPr>
          <p:cNvPr id="111" name="Google Shape;111;p1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6</a:t>
            </a:fld>
            <a:endParaRPr/>
          </a:p>
        </p:txBody>
      </p:sp>
      <p:sp>
        <p:nvSpPr>
          <p:cNvPr id="112" name="Google Shape;112;p15"/>
          <p:cNvSpPr/>
          <p:nvPr/>
        </p:nvSpPr>
        <p:spPr>
          <a:xfrm>
            <a:off x="557811" y="1561753"/>
            <a:ext cx="3949539" cy="13245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NHÓM 1</a:t>
            </a:r>
            <a:endParaRPr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endParaRPr>
          </a:p>
          <a:p>
            <a:pPr marL="0" marR="0" lvl="0" indent="0" algn="l" rtl="0">
              <a:lnSpc>
                <a:spcPct val="100000"/>
              </a:lnSpc>
              <a:spcBef>
                <a:spcPts val="600"/>
              </a:spcBef>
              <a:spcAft>
                <a:spcPts val="600"/>
              </a:spcAft>
              <a:buClr>
                <a:srgbClr val="000000"/>
              </a:buClr>
              <a:buSzPts val="1400"/>
              <a:buFont typeface="Arial"/>
              <a:buNone/>
            </a:pP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Tìm</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hiểu</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về</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ánh</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sáng</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nhìn</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thấy</a:t>
            </a:r>
            <a:endParaRPr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endParaRPr>
          </a:p>
        </p:txBody>
      </p:sp>
      <p:sp>
        <p:nvSpPr>
          <p:cNvPr id="113" name="Google Shape;113;p15"/>
          <p:cNvSpPr/>
          <p:nvPr/>
        </p:nvSpPr>
        <p:spPr>
          <a:xfrm>
            <a:off x="4693599" y="1561753"/>
            <a:ext cx="4249510" cy="1400697"/>
          </a:xfrm>
          <a:prstGeom prst="rect">
            <a:avLst/>
          </a:prstGeom>
          <a:solidFill>
            <a:schemeClr val="lt2"/>
          </a:solidFill>
          <a:ln>
            <a:noFill/>
          </a:ln>
        </p:spPr>
        <p:txBody>
          <a:bodyPr spcFirstLastPara="1" wrap="square" lIns="1371600"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NHÓM </a:t>
            </a:r>
            <a:r>
              <a:rPr lang="en-US" sz="2400" i="0" u="none" strike="noStrike" cap="none" dirty="0" smtClean="0">
                <a:solidFill>
                  <a:schemeClr val="dk1"/>
                </a:solidFill>
                <a:latin typeface="Times New Roman" panose="02020603050405020304" pitchFamily="18" charset="0"/>
                <a:ea typeface="Raleway"/>
                <a:cs typeface="Times New Roman" panose="02020603050405020304" pitchFamily="18" charset="0"/>
                <a:sym typeface="Raleway"/>
              </a:rPr>
              <a:t>2</a:t>
            </a:r>
            <a:endParaRPr lang="en-US" sz="2400" dirty="0">
              <a:solidFill>
                <a:schemeClr val="dk1"/>
              </a:solidFill>
              <a:latin typeface="Times New Roman" panose="02020603050405020304" pitchFamily="18" charset="0"/>
              <a:ea typeface="Raleway"/>
              <a:cs typeface="Times New Roman" panose="02020603050405020304" pitchFamily="18" charset="0"/>
              <a:sym typeface="Raleway"/>
            </a:endParaRPr>
          </a:p>
          <a:p>
            <a:pPr marL="0" marR="0" lvl="0" indent="0" algn="r" rtl="0">
              <a:lnSpc>
                <a:spcPct val="100000"/>
              </a:lnSpc>
              <a:spcBef>
                <a:spcPts val="0"/>
              </a:spcBef>
              <a:spcAft>
                <a:spcPts val="0"/>
              </a:spcAft>
              <a:buClr>
                <a:schemeClr val="dk1"/>
              </a:buClr>
              <a:buSzPts val="1100"/>
              <a:buFont typeface="Arial"/>
              <a:buNone/>
            </a:pPr>
            <a:r>
              <a:rPr lang="en-US" sz="2400" i="0" u="none" strike="noStrike" cap="none" dirty="0" err="1" smtClean="0">
                <a:solidFill>
                  <a:schemeClr val="dk1"/>
                </a:solidFill>
                <a:latin typeface="Times New Roman" panose="02020603050405020304" pitchFamily="18" charset="0"/>
                <a:ea typeface="Raleway"/>
                <a:cs typeface="Times New Roman" panose="02020603050405020304" pitchFamily="18" charset="0"/>
                <a:sym typeface="Raleway"/>
              </a:rPr>
              <a:t>Tìm</a:t>
            </a:r>
            <a:r>
              <a:rPr lang="en-US" sz="2400" i="0" u="none" strike="noStrike" cap="none" dirty="0" smtClean="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hiểu</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về</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tia</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hồng</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ngoại</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tia</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tử</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ngoại</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a:t>
            </a:r>
            <a:endParaRPr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endParaRPr>
          </a:p>
        </p:txBody>
      </p:sp>
      <p:sp>
        <p:nvSpPr>
          <p:cNvPr id="114" name="Google Shape;114;p15"/>
          <p:cNvSpPr/>
          <p:nvPr/>
        </p:nvSpPr>
        <p:spPr>
          <a:xfrm>
            <a:off x="522914" y="3160962"/>
            <a:ext cx="3949539" cy="1324500"/>
          </a:xfrm>
          <a:prstGeom prst="rect">
            <a:avLst/>
          </a:prstGeom>
          <a:solidFill>
            <a:schemeClr val="lt2"/>
          </a:solidFill>
          <a:ln>
            <a:noFill/>
          </a:ln>
        </p:spPr>
        <p:txBody>
          <a:bodyPr spcFirstLastPara="1" wrap="square" lIns="91425" tIns="91425" rIns="1371600" bIns="91425" anchor="b" anchorCtr="0">
            <a:noAutofit/>
          </a:bodyPr>
          <a:lstStyle/>
          <a:p>
            <a:pPr marL="0" marR="0" lvl="0" indent="0" algn="l" rtl="0">
              <a:lnSpc>
                <a:spcPct val="100000"/>
              </a:lnSpc>
              <a:spcBef>
                <a:spcPts val="0"/>
              </a:spcBef>
              <a:spcAft>
                <a:spcPts val="0"/>
              </a:spcAft>
              <a:buClr>
                <a:schemeClr val="dk1"/>
              </a:buClr>
              <a:buSzPts val="1100"/>
              <a:buFont typeface="Arial"/>
              <a:buNone/>
            </a:pPr>
            <a:endParaRPr sz="2400" b="1"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endParaRPr>
          </a:p>
          <a:p>
            <a:pPr marL="0" marR="0" lvl="0" indent="0" algn="l" rtl="0">
              <a:lnSpc>
                <a:spcPct val="100000"/>
              </a:lnSpc>
              <a:spcBef>
                <a:spcPts val="600"/>
              </a:spcBef>
              <a:spcAft>
                <a:spcPts val="0"/>
              </a:spcAft>
              <a:buClr>
                <a:schemeClr val="dk1"/>
              </a:buClr>
              <a:buSzPts val="1100"/>
              <a:buFont typeface="Arial"/>
              <a:buNone/>
            </a:pP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Tìm</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hiểu</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về</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sóng</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vô</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tuyến</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a:t>
            </a:r>
            <a:endParaRPr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endParaRPr>
          </a:p>
          <a:p>
            <a:pPr marL="0" marR="0" lvl="0" indent="0" algn="l" rtl="0">
              <a:lnSpc>
                <a:spcPct val="100000"/>
              </a:lnSpc>
              <a:spcBef>
                <a:spcPts val="600"/>
              </a:spcBef>
              <a:spcAft>
                <a:spcPts val="600"/>
              </a:spcAft>
              <a:buClr>
                <a:schemeClr val="dk1"/>
              </a:buClr>
              <a:buSzPts val="1100"/>
              <a:buFont typeface="Arial"/>
              <a:buNone/>
            </a:pP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NHÓM 3</a:t>
            </a:r>
            <a:endParaRPr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endParaRPr>
          </a:p>
        </p:txBody>
      </p:sp>
      <p:sp>
        <p:nvSpPr>
          <p:cNvPr id="115" name="Google Shape;115;p15"/>
          <p:cNvSpPr/>
          <p:nvPr/>
        </p:nvSpPr>
        <p:spPr>
          <a:xfrm>
            <a:off x="4652790" y="3107619"/>
            <a:ext cx="4290319" cy="1324500"/>
          </a:xfrm>
          <a:prstGeom prst="rect">
            <a:avLst/>
          </a:prstGeom>
          <a:solidFill>
            <a:schemeClr val="lt2"/>
          </a:solidFill>
          <a:ln>
            <a:noFill/>
          </a:ln>
        </p:spPr>
        <p:txBody>
          <a:bodyPr spcFirstLastPara="1" wrap="square" lIns="1371600" tIns="91425" rIns="91425" bIns="91425" anchor="b" anchorCtr="0">
            <a:noAutofit/>
          </a:bodyPr>
          <a:lstStyle/>
          <a:p>
            <a:pPr marL="0" marR="0" lvl="0" indent="0" algn="r" rtl="0">
              <a:lnSpc>
                <a:spcPct val="100000"/>
              </a:lnSpc>
              <a:spcBef>
                <a:spcPts val="0"/>
              </a:spcBef>
              <a:spcAft>
                <a:spcPts val="0"/>
              </a:spcAft>
              <a:buClr>
                <a:schemeClr val="dk1"/>
              </a:buClr>
              <a:buSzPts val="1100"/>
              <a:buFont typeface="Arial"/>
              <a:buNone/>
            </a:pP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Tìm</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hiểu</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về</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tia</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a:t>
            </a:r>
            <a:r>
              <a:rPr lang="en-US" sz="2400" i="0" u="none" strike="noStrike" cap="none" dirty="0" err="1">
                <a:solidFill>
                  <a:schemeClr val="dk1"/>
                </a:solidFill>
                <a:latin typeface="Times New Roman" panose="02020603050405020304" pitchFamily="18" charset="0"/>
                <a:ea typeface="Raleway"/>
                <a:cs typeface="Times New Roman" panose="02020603050405020304" pitchFamily="18" charset="0"/>
                <a:sym typeface="Raleway"/>
              </a:rPr>
              <a:t>Ronghen-tia</a:t>
            </a: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 gamma.</a:t>
            </a:r>
            <a:endParaRPr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endParaRPr>
          </a:p>
          <a:p>
            <a:pPr marL="0" marR="0" lvl="0" indent="0" algn="r" rtl="0">
              <a:lnSpc>
                <a:spcPct val="100000"/>
              </a:lnSpc>
              <a:spcBef>
                <a:spcPts val="600"/>
              </a:spcBef>
              <a:spcAft>
                <a:spcPts val="600"/>
              </a:spcAft>
              <a:buClr>
                <a:srgbClr val="000000"/>
              </a:buClr>
              <a:buSzPts val="1400"/>
              <a:buFont typeface="Arial"/>
              <a:buNone/>
            </a:pPr>
            <a:r>
              <a:rPr lang="en-US"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rPr>
              <a:t>NHÓM 4</a:t>
            </a:r>
            <a:endParaRPr sz="2400" i="0" u="none" strike="noStrike" cap="none" dirty="0">
              <a:solidFill>
                <a:schemeClr val="dk1"/>
              </a:solidFill>
              <a:latin typeface="Times New Roman" panose="02020603050405020304" pitchFamily="18" charset="0"/>
              <a:ea typeface="Raleway"/>
              <a:cs typeface="Times New Roman" panose="02020603050405020304" pitchFamily="18" charset="0"/>
              <a:sym typeface="Raleway"/>
            </a:endParaRPr>
          </a:p>
        </p:txBody>
      </p:sp>
      <p:sp>
        <p:nvSpPr>
          <p:cNvPr id="116" name="Google Shape;116;p15"/>
          <p:cNvSpPr/>
          <p:nvPr/>
        </p:nvSpPr>
        <p:spPr>
          <a:xfrm>
            <a:off x="3498242" y="1951348"/>
            <a:ext cx="2020200" cy="20202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5"/>
          <p:cNvSpPr/>
          <p:nvPr/>
        </p:nvSpPr>
        <p:spPr>
          <a:xfrm rot="5400000">
            <a:off x="3643769" y="1951348"/>
            <a:ext cx="2020200" cy="20202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5"/>
          <p:cNvSpPr/>
          <p:nvPr/>
        </p:nvSpPr>
        <p:spPr>
          <a:xfrm rot="10800000">
            <a:off x="3643769" y="2098015"/>
            <a:ext cx="2020200" cy="20202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5"/>
          <p:cNvSpPr/>
          <p:nvPr/>
        </p:nvSpPr>
        <p:spPr>
          <a:xfrm rot="-5400000">
            <a:off x="3498242" y="2098015"/>
            <a:ext cx="2020200" cy="20202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5"/>
          <p:cNvSpPr/>
          <p:nvPr/>
        </p:nvSpPr>
        <p:spPr>
          <a:xfrm>
            <a:off x="3963317" y="2372724"/>
            <a:ext cx="289571" cy="373185"/>
          </a:xfrm>
          <a:prstGeom prst="rect">
            <a:avLst/>
          </a:prstGeom>
        </p:spPr>
        <p:txBody>
          <a:bodyPr>
            <a:prstTxWarp prst="textPlain">
              <a:avLst/>
            </a:prstTxWarp>
          </a:bodyPr>
          <a:lstStyle/>
          <a:p>
            <a:pPr lvl="0" algn="ctr"/>
            <a:r>
              <a:rPr b="1" i="0">
                <a:ln>
                  <a:noFill/>
                </a:ln>
                <a:solidFill>
                  <a:schemeClr val="lt1"/>
                </a:solidFill>
                <a:latin typeface="Raleway"/>
              </a:rPr>
              <a:t>1</a:t>
            </a:r>
          </a:p>
        </p:txBody>
      </p:sp>
      <p:sp>
        <p:nvSpPr>
          <p:cNvPr id="121" name="Google Shape;121;p15"/>
          <p:cNvSpPr/>
          <p:nvPr/>
        </p:nvSpPr>
        <p:spPr>
          <a:xfrm>
            <a:off x="4812123" y="2379175"/>
            <a:ext cx="544043" cy="366475"/>
          </a:xfrm>
          <a:prstGeom prst="rect">
            <a:avLst/>
          </a:prstGeom>
        </p:spPr>
        <p:txBody>
          <a:bodyPr>
            <a:prstTxWarp prst="textPlain">
              <a:avLst/>
            </a:prstTxWarp>
          </a:bodyPr>
          <a:lstStyle/>
          <a:p>
            <a:pPr lvl="0" algn="ctr"/>
            <a:r>
              <a:rPr b="1" i="0">
                <a:ln>
                  <a:noFill/>
                </a:ln>
                <a:solidFill>
                  <a:schemeClr val="lt1"/>
                </a:solidFill>
                <a:latin typeface="Raleway"/>
              </a:rPr>
              <a:t>2</a:t>
            </a:r>
          </a:p>
        </p:txBody>
      </p:sp>
      <p:sp>
        <p:nvSpPr>
          <p:cNvPr id="122" name="Google Shape;122;p15"/>
          <p:cNvSpPr/>
          <p:nvPr/>
        </p:nvSpPr>
        <p:spPr>
          <a:xfrm>
            <a:off x="3934411" y="3297379"/>
            <a:ext cx="357706" cy="371637"/>
          </a:xfrm>
          <a:prstGeom prst="rect">
            <a:avLst/>
          </a:prstGeom>
        </p:spPr>
        <p:txBody>
          <a:bodyPr>
            <a:prstTxWarp prst="textPlain">
              <a:avLst/>
            </a:prstTxWarp>
          </a:bodyPr>
          <a:lstStyle/>
          <a:p>
            <a:pPr lvl="0" algn="ctr"/>
            <a:r>
              <a:rPr b="1" i="0">
                <a:ln>
                  <a:noFill/>
                </a:ln>
                <a:solidFill>
                  <a:schemeClr val="lt1"/>
                </a:solidFill>
                <a:latin typeface="Raleway"/>
              </a:rPr>
              <a:t>3</a:t>
            </a:r>
          </a:p>
        </p:txBody>
      </p:sp>
      <p:sp>
        <p:nvSpPr>
          <p:cNvPr id="123" name="Google Shape;123;p15"/>
          <p:cNvSpPr/>
          <p:nvPr/>
        </p:nvSpPr>
        <p:spPr>
          <a:xfrm>
            <a:off x="4907614" y="3303830"/>
            <a:ext cx="305056" cy="366475"/>
          </a:xfrm>
          <a:prstGeom prst="rect">
            <a:avLst/>
          </a:prstGeom>
        </p:spPr>
        <p:txBody>
          <a:bodyPr>
            <a:prstTxWarp prst="textPlain">
              <a:avLst/>
            </a:prstTxWarp>
          </a:bodyPr>
          <a:lstStyle/>
          <a:p>
            <a:pPr lvl="0" algn="ctr"/>
            <a:r>
              <a:rPr b="1" i="0">
                <a:ln>
                  <a:noFill/>
                </a:ln>
                <a:solidFill>
                  <a:schemeClr val="lt1"/>
                </a:solidFill>
                <a:latin typeface="Raleway"/>
              </a:rPr>
              <a:t>4</a:t>
            </a:r>
          </a:p>
        </p:txBody>
      </p:sp>
      <p:sp>
        <p:nvSpPr>
          <p:cNvPr id="124" name="Google Shape;124;p15"/>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500"/>
                                        <p:tgtEl>
                                          <p:spTgt spid="1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body" idx="1"/>
          </p:nvPr>
        </p:nvSpPr>
        <p:spPr>
          <a:xfrm>
            <a:off x="602673" y="1148796"/>
            <a:ext cx="3702627" cy="137966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457200" lvl="0" indent="-228600" algn="l" rtl="0">
              <a:lnSpc>
                <a:spcPct val="100000"/>
              </a:lnSpc>
              <a:spcBef>
                <a:spcPts val="600"/>
              </a:spcBef>
              <a:spcAft>
                <a:spcPts val="0"/>
              </a:spcAft>
              <a:buSzPts val="1800"/>
              <a:buNone/>
            </a:pPr>
            <a:endParaRPr sz="1600" dirty="0"/>
          </a:p>
          <a:p>
            <a:pPr marL="114300" lvl="0" indent="0" algn="l" rtl="0">
              <a:lnSpc>
                <a:spcPct val="100000"/>
              </a:lnSpc>
              <a:spcBef>
                <a:spcPts val="600"/>
              </a:spcBef>
              <a:spcAft>
                <a:spcPts val="0"/>
              </a:spcAft>
              <a:buSzPts val="1800"/>
              <a:buNone/>
            </a:pPr>
            <a:endParaRPr lang="en-US" sz="2400" dirty="0" smtClean="0">
              <a:latin typeface="Times New Roman" panose="02020603050405020304" pitchFamily="18" charset="0"/>
              <a:cs typeface="Times New Roman" panose="02020603050405020304" pitchFamily="18" charset="0"/>
            </a:endParaRPr>
          </a:p>
          <a:p>
            <a:pPr marL="114300" lvl="0" indent="0" algn="l" rtl="0">
              <a:lnSpc>
                <a:spcPct val="100000"/>
              </a:lnSpc>
              <a:spcBef>
                <a:spcPts val="600"/>
              </a:spcBef>
              <a:spcAft>
                <a:spcPts val="0"/>
              </a:spcAft>
              <a:buSzPts val="1800"/>
              <a:buNone/>
            </a:pPr>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0,38μm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0,76μm</a:t>
            </a:r>
            <a:endParaRPr sz="2400" dirty="0">
              <a:latin typeface="Times New Roman" panose="02020603050405020304" pitchFamily="18" charset="0"/>
              <a:cs typeface="Times New Roman" panose="02020603050405020304" pitchFamily="18" charset="0"/>
            </a:endParaRPr>
          </a:p>
        </p:txBody>
      </p:sp>
      <p:sp>
        <p:nvSpPr>
          <p:cNvPr id="130" name="Google Shape;130;p16"/>
          <p:cNvSpPr txBox="1">
            <a:spLocks noGrp="1"/>
          </p:cNvSpPr>
          <p:nvPr>
            <p:ph type="title"/>
          </p:nvPr>
        </p:nvSpPr>
        <p:spPr>
          <a:xfrm>
            <a:off x="533400" y="145473"/>
            <a:ext cx="7696200" cy="100332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endParaRPr dirty="0">
              <a:latin typeface="Times New Roman" panose="02020603050405020304" pitchFamily="18" charset="0"/>
              <a:cs typeface="Times New Roman" panose="02020603050405020304" pitchFamily="18" charset="0"/>
            </a:endParaRPr>
          </a:p>
        </p:txBody>
      </p:sp>
      <p:sp>
        <p:nvSpPr>
          <p:cNvPr id="131" name="Google Shape;131;p16"/>
          <p:cNvSpPr txBox="1">
            <a:spLocks noGrp="1"/>
          </p:cNvSpPr>
          <p:nvPr>
            <p:ph type="body" idx="2"/>
          </p:nvPr>
        </p:nvSpPr>
        <p:spPr>
          <a:xfrm>
            <a:off x="4585854" y="942109"/>
            <a:ext cx="4265489" cy="2438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0,76μm,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0,38μm.</a:t>
            </a:r>
            <a:endParaRPr sz="2200" dirty="0">
              <a:latin typeface="Times New Roman" panose="02020603050405020304" pitchFamily="18" charset="0"/>
              <a:cs typeface="Times New Roman" panose="02020603050405020304" pitchFamily="18" charset="0"/>
            </a:endParaRPr>
          </a:p>
          <a:p>
            <a:pPr marL="457200" lvl="0" indent="-342900" algn="l" rtl="0">
              <a:lnSpc>
                <a:spcPct val="100000"/>
              </a:lnSpc>
              <a:spcBef>
                <a:spcPts val="600"/>
              </a:spcBef>
              <a:spcAft>
                <a:spcPts val="0"/>
              </a:spcAft>
              <a:buSzPts val="1800"/>
              <a:buChar char="●"/>
            </a:pPr>
            <a:r>
              <a:rPr lang="en-US" sz="2200" dirty="0" err="1">
                <a:latin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nhìn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chớp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lửa</a:t>
            </a:r>
            <a:r>
              <a:rPr lang="en-US" sz="2200" dirty="0">
                <a:latin typeface="Times New Roman" panose="02020603050405020304" pitchFamily="18" charset="0"/>
                <a:cs typeface="Times New Roman" panose="02020603050405020304" pitchFamily="18" charset="0"/>
              </a:rPr>
              <a:t>,…</a:t>
            </a:r>
            <a:endParaRPr sz="2200" dirty="0">
              <a:latin typeface="Times New Roman" panose="02020603050405020304" pitchFamily="18" charset="0"/>
              <a:cs typeface="Times New Roman" panose="02020603050405020304" pitchFamily="18" charset="0"/>
            </a:endParaRPr>
          </a:p>
          <a:p>
            <a:pPr marL="114300" lvl="0" indent="0" algn="l" rtl="0">
              <a:lnSpc>
                <a:spcPct val="100000"/>
              </a:lnSpc>
              <a:spcBef>
                <a:spcPts val="600"/>
              </a:spcBef>
              <a:spcAft>
                <a:spcPts val="0"/>
              </a:spcAft>
              <a:buSzPts val="1800"/>
              <a:buNone/>
            </a:pPr>
            <a:endParaRPr sz="1600" dirty="0"/>
          </a:p>
        </p:txBody>
      </p:sp>
      <p:sp>
        <p:nvSpPr>
          <p:cNvPr id="132" name="Google Shape;132;p16"/>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7</a:t>
            </a:fld>
            <a:endParaRPr/>
          </a:p>
        </p:txBody>
      </p:sp>
      <p:sp>
        <p:nvSpPr>
          <p:cNvPr id="133" name="Google Shape;133;p16"/>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4" name="Google Shape;134;p16"/>
          <p:cNvPicPr preferRelativeResize="0"/>
          <p:nvPr/>
        </p:nvPicPr>
        <p:blipFill rotWithShape="1">
          <a:blip r:embed="rId3">
            <a:alphaModFix/>
          </a:blip>
          <a:srcRect/>
          <a:stretch/>
        </p:blipFill>
        <p:spPr>
          <a:xfrm>
            <a:off x="942109" y="2403783"/>
            <a:ext cx="3122254" cy="860714"/>
          </a:xfrm>
          <a:prstGeom prst="rect">
            <a:avLst/>
          </a:prstGeom>
          <a:noFill/>
          <a:ln>
            <a:noFill/>
          </a:ln>
        </p:spPr>
      </p:pic>
      <p:pic>
        <p:nvPicPr>
          <p:cNvPr id="135" name="Google Shape;135;p16"/>
          <p:cNvPicPr preferRelativeResize="0"/>
          <p:nvPr/>
        </p:nvPicPr>
        <p:blipFill rotWithShape="1">
          <a:blip r:embed="rId4">
            <a:alphaModFix/>
          </a:blip>
          <a:srcRect/>
          <a:stretch/>
        </p:blipFill>
        <p:spPr>
          <a:xfrm>
            <a:off x="4897582" y="3553691"/>
            <a:ext cx="1835232" cy="1075462"/>
          </a:xfrm>
          <a:prstGeom prst="rect">
            <a:avLst/>
          </a:prstGeom>
          <a:noFill/>
          <a:ln>
            <a:noFill/>
          </a:ln>
        </p:spPr>
      </p:pic>
      <p:pic>
        <p:nvPicPr>
          <p:cNvPr id="136" name="Google Shape;136;p16"/>
          <p:cNvPicPr preferRelativeResize="0"/>
          <p:nvPr/>
        </p:nvPicPr>
        <p:blipFill rotWithShape="1">
          <a:blip r:embed="rId5">
            <a:alphaModFix/>
          </a:blip>
          <a:srcRect/>
          <a:stretch/>
        </p:blipFill>
        <p:spPr>
          <a:xfrm>
            <a:off x="6885213" y="3553692"/>
            <a:ext cx="1621477" cy="10893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body" idx="1"/>
          </p:nvPr>
        </p:nvSpPr>
        <p:spPr>
          <a:xfrm>
            <a:off x="533398" y="888425"/>
            <a:ext cx="5618019" cy="351039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2400" dirty="0">
                <a:latin typeface="Times New Roman" panose="02020603050405020304" pitchFamily="18" charset="0"/>
                <a:cs typeface="Times New Roman" panose="02020603050405020304" pitchFamily="18" charset="0"/>
              </a:rPr>
              <a:t>Tia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0,76μm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1mm.</a:t>
            </a:r>
            <a:endParaRPr sz="2400" dirty="0">
              <a:latin typeface="Times New Roman" panose="02020603050405020304" pitchFamily="18" charset="0"/>
              <a:cs typeface="Times New Roman" panose="02020603050405020304" pitchFamily="18" charset="0"/>
            </a:endParaRPr>
          </a:p>
          <a:p>
            <a:pPr marL="457200" lvl="0" indent="-342900" rtl="0">
              <a:lnSpc>
                <a:spcPct val="100000"/>
              </a:lnSpc>
              <a:spcBef>
                <a:spcPts val="600"/>
              </a:spcBef>
              <a:spcAft>
                <a:spcPts val="0"/>
              </a:spcAft>
              <a:buSzPts val="1800"/>
              <a:buChar char="●"/>
            </a:pP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VD: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bếp</a:t>
            </a:r>
            <a:r>
              <a:rPr lang="en-US" sz="2400" dirty="0">
                <a:latin typeface="Times New Roman" panose="02020603050405020304" pitchFamily="18" charset="0"/>
                <a:cs typeface="Times New Roman" panose="02020603050405020304" pitchFamily="18" charset="0"/>
              </a:rPr>
              <a:t> gas, </a:t>
            </a:r>
            <a:r>
              <a:rPr lang="en-US" sz="2400" dirty="0" err="1">
                <a:latin typeface="Times New Roman" panose="02020603050405020304" pitchFamily="18" charset="0"/>
                <a:cs typeface="Times New Roman" panose="02020603050405020304" pitchFamily="18" charset="0"/>
              </a:rPr>
              <a:t>bếp</a:t>
            </a:r>
            <a:r>
              <a:rPr lang="en-US" sz="2400" dirty="0">
                <a:latin typeface="Times New Roman" panose="02020603050405020304" pitchFamily="18" charset="0"/>
                <a:cs typeface="Times New Roman" panose="02020603050405020304" pitchFamily="18" charset="0"/>
              </a:rPr>
              <a:t> than,…</a:t>
            </a:r>
            <a:endParaRPr sz="2400" dirty="0">
              <a:latin typeface="Times New Roman" panose="02020603050405020304" pitchFamily="18" charset="0"/>
              <a:cs typeface="Times New Roman" panose="02020603050405020304" pitchFamily="18" charset="0"/>
            </a:endParaRPr>
          </a:p>
          <a:p>
            <a:pPr marL="114300" lvl="0" indent="0" rtl="0">
              <a:lnSpc>
                <a:spcPct val="100000"/>
              </a:lnSpc>
              <a:spcBef>
                <a:spcPts val="600"/>
              </a:spcBef>
              <a:spcAft>
                <a:spcPts val="0"/>
              </a:spcAft>
              <a:buSzPts val="1800"/>
              <a:buNone/>
            </a:pPr>
            <a:endParaRPr sz="1600" dirty="0"/>
          </a:p>
        </p:txBody>
      </p:sp>
      <p:sp>
        <p:nvSpPr>
          <p:cNvPr id="142" name="Google Shape;142;p17"/>
          <p:cNvSpPr txBox="1">
            <a:spLocks noGrp="1"/>
          </p:cNvSpPr>
          <p:nvPr>
            <p:ph type="title"/>
          </p:nvPr>
        </p:nvSpPr>
        <p:spPr>
          <a:xfrm>
            <a:off x="381000" y="292676"/>
            <a:ext cx="7696200" cy="69965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2800" b="1" dirty="0">
                <a:latin typeface="Times New Roman" panose="02020603050405020304" pitchFamily="18" charset="0"/>
                <a:cs typeface="Times New Roman" panose="02020603050405020304" pitchFamily="18" charset="0"/>
              </a:rPr>
              <a:t>2. Tia </a:t>
            </a:r>
            <a:r>
              <a:rPr lang="en-US" sz="2800" b="1" dirty="0" err="1">
                <a:latin typeface="Times New Roman" panose="02020603050405020304" pitchFamily="18" charset="0"/>
                <a:cs typeface="Times New Roman" panose="02020603050405020304" pitchFamily="18" charset="0"/>
              </a:rPr>
              <a:t>hồng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(IR)</a:t>
            </a:r>
            <a:endParaRPr sz="2800" b="1" dirty="0">
              <a:latin typeface="Times New Roman" panose="02020603050405020304" pitchFamily="18" charset="0"/>
              <a:cs typeface="Times New Roman" panose="02020603050405020304" pitchFamily="18" charset="0"/>
            </a:endParaRPr>
          </a:p>
        </p:txBody>
      </p:sp>
      <p:sp>
        <p:nvSpPr>
          <p:cNvPr id="143" name="Google Shape;143;p17"/>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8</a:t>
            </a:fld>
            <a:endParaRPr/>
          </a:p>
        </p:txBody>
      </p:sp>
      <p:sp>
        <p:nvSpPr>
          <p:cNvPr id="144" name="Google Shape;144;p17"/>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17"/>
          <p:cNvPicPr preferRelativeResize="0"/>
          <p:nvPr/>
        </p:nvPicPr>
        <p:blipFill rotWithShape="1">
          <a:blip r:embed="rId3">
            <a:alphaModFix/>
          </a:blip>
          <a:srcRect/>
          <a:stretch/>
        </p:blipFill>
        <p:spPr>
          <a:xfrm>
            <a:off x="6546271" y="1125066"/>
            <a:ext cx="1630838" cy="1143000"/>
          </a:xfrm>
          <a:prstGeom prst="rect">
            <a:avLst/>
          </a:prstGeom>
          <a:noFill/>
          <a:ln>
            <a:noFill/>
          </a:ln>
        </p:spPr>
      </p:pic>
      <p:pic>
        <p:nvPicPr>
          <p:cNvPr id="146" name="Google Shape;146;p17"/>
          <p:cNvPicPr preferRelativeResize="0"/>
          <p:nvPr/>
        </p:nvPicPr>
        <p:blipFill rotWithShape="1">
          <a:blip r:embed="rId4">
            <a:alphaModFix/>
          </a:blip>
          <a:srcRect/>
          <a:stretch/>
        </p:blipFill>
        <p:spPr>
          <a:xfrm>
            <a:off x="6809517" y="3541568"/>
            <a:ext cx="1643743" cy="908957"/>
          </a:xfrm>
          <a:prstGeom prst="rect">
            <a:avLst/>
          </a:prstGeom>
          <a:noFill/>
          <a:ln>
            <a:noFill/>
          </a:ln>
        </p:spPr>
      </p:pic>
      <p:pic>
        <p:nvPicPr>
          <p:cNvPr id="147" name="Google Shape;147;p17"/>
          <p:cNvPicPr preferRelativeResize="0"/>
          <p:nvPr/>
        </p:nvPicPr>
        <p:blipFill rotWithShape="1">
          <a:blip r:embed="rId5">
            <a:alphaModFix/>
          </a:blip>
          <a:srcRect/>
          <a:stretch/>
        </p:blipFill>
        <p:spPr>
          <a:xfrm>
            <a:off x="6670964" y="2502478"/>
            <a:ext cx="1632857"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txBox="1">
            <a:spLocks noGrp="1"/>
          </p:cNvSpPr>
          <p:nvPr>
            <p:ph type="body" idx="1"/>
          </p:nvPr>
        </p:nvSpPr>
        <p:spPr>
          <a:xfrm>
            <a:off x="277091" y="789709"/>
            <a:ext cx="4941169" cy="1828788"/>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2400" dirty="0">
                <a:latin typeface="Times New Roman" panose="02020603050405020304" pitchFamily="18" charset="0"/>
                <a:cs typeface="Times New Roman" panose="02020603050405020304" pitchFamily="18" charset="0"/>
              </a:rPr>
              <a:t>Tia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nhiễu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457200" lvl="0" indent="-342900" algn="l" rtl="0">
              <a:lnSpc>
                <a:spcPct val="100000"/>
              </a:lnSpc>
              <a:spcBef>
                <a:spcPts val="600"/>
              </a:spcBef>
              <a:spcAft>
                <a:spcPts val="0"/>
              </a:spcAft>
              <a:buSzPts val="1800"/>
              <a:buChar char="●"/>
            </a:pP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457200" lvl="0" indent="-342900" algn="l" rtl="0">
              <a:lnSpc>
                <a:spcPct val="100000"/>
              </a:lnSpc>
              <a:spcBef>
                <a:spcPts val="600"/>
              </a:spcBef>
              <a:spcAft>
                <a:spcPts val="0"/>
              </a:spcAft>
              <a:buSzPts val="1800"/>
              <a:buChar char="●"/>
            </a:pP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114300" lvl="0" indent="0" algn="l" rtl="0">
              <a:lnSpc>
                <a:spcPct val="100000"/>
              </a:lnSpc>
              <a:spcBef>
                <a:spcPts val="600"/>
              </a:spcBef>
              <a:spcAft>
                <a:spcPts val="0"/>
              </a:spcAft>
              <a:buSzPts val="1800"/>
              <a:buNone/>
            </a:pPr>
            <a:endParaRPr sz="2400" dirty="0">
              <a:latin typeface="Times New Roman" panose="02020603050405020304" pitchFamily="18" charset="0"/>
              <a:cs typeface="Times New Roman" panose="02020603050405020304" pitchFamily="18" charset="0"/>
            </a:endParaRPr>
          </a:p>
        </p:txBody>
      </p:sp>
      <p:sp>
        <p:nvSpPr>
          <p:cNvPr id="153" name="Google Shape;153;p18"/>
          <p:cNvSpPr txBox="1">
            <a:spLocks noGrp="1"/>
          </p:cNvSpPr>
          <p:nvPr>
            <p:ph type="title"/>
          </p:nvPr>
        </p:nvSpPr>
        <p:spPr>
          <a:xfrm>
            <a:off x="381000" y="203386"/>
            <a:ext cx="7696200" cy="58632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2800" b="1" dirty="0">
                <a:latin typeface="Times New Roman" panose="02020603050405020304" pitchFamily="18" charset="0"/>
                <a:cs typeface="Times New Roman" panose="02020603050405020304" pitchFamily="18" charset="0"/>
              </a:rPr>
              <a:t>2. Tia </a:t>
            </a:r>
            <a:r>
              <a:rPr lang="en-US" sz="2800" b="1" dirty="0" err="1">
                <a:latin typeface="Times New Roman" panose="02020603050405020304" pitchFamily="18" charset="0"/>
                <a:cs typeface="Times New Roman" panose="02020603050405020304" pitchFamily="18" charset="0"/>
              </a:rPr>
              <a:t>hồng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(IR)</a:t>
            </a:r>
            <a:endParaRPr sz="2800" b="1" dirty="0">
              <a:latin typeface="Times New Roman" panose="02020603050405020304" pitchFamily="18" charset="0"/>
              <a:cs typeface="Times New Roman" panose="02020603050405020304" pitchFamily="18" charset="0"/>
            </a:endParaRPr>
          </a:p>
        </p:txBody>
      </p:sp>
      <p:sp>
        <p:nvSpPr>
          <p:cNvPr id="154" name="Google Shape;154;p18"/>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9</a:t>
            </a:fld>
            <a:endParaRPr/>
          </a:p>
        </p:txBody>
      </p:sp>
      <p:sp>
        <p:nvSpPr>
          <p:cNvPr id="155" name="Google Shape;155;p18"/>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 name="Google Shape;156;p18"/>
          <p:cNvPicPr preferRelativeResize="0"/>
          <p:nvPr/>
        </p:nvPicPr>
        <p:blipFill rotWithShape="1">
          <a:blip r:embed="rId3">
            <a:alphaModFix/>
          </a:blip>
          <a:srcRect/>
          <a:stretch/>
        </p:blipFill>
        <p:spPr>
          <a:xfrm>
            <a:off x="7340642" y="328143"/>
            <a:ext cx="1820838" cy="1600200"/>
          </a:xfrm>
          <a:prstGeom prst="rect">
            <a:avLst/>
          </a:prstGeom>
          <a:noFill/>
          <a:ln>
            <a:noFill/>
          </a:ln>
        </p:spPr>
      </p:pic>
      <p:pic>
        <p:nvPicPr>
          <p:cNvPr id="157" name="Google Shape;157;p18"/>
          <p:cNvPicPr preferRelativeResize="0"/>
          <p:nvPr/>
        </p:nvPicPr>
        <p:blipFill rotWithShape="1">
          <a:blip r:embed="rId4">
            <a:alphaModFix/>
          </a:blip>
          <a:srcRect/>
          <a:stretch/>
        </p:blipFill>
        <p:spPr>
          <a:xfrm>
            <a:off x="7132184" y="2263838"/>
            <a:ext cx="2051680" cy="1408164"/>
          </a:xfrm>
          <a:prstGeom prst="rect">
            <a:avLst/>
          </a:prstGeom>
          <a:noFill/>
          <a:ln>
            <a:noFill/>
          </a:ln>
        </p:spPr>
      </p:pic>
      <p:pic>
        <p:nvPicPr>
          <p:cNvPr id="158" name="Google Shape;158;p18"/>
          <p:cNvPicPr preferRelativeResize="0"/>
          <p:nvPr/>
        </p:nvPicPr>
        <p:blipFill rotWithShape="1">
          <a:blip r:embed="rId5">
            <a:alphaModFix/>
          </a:blip>
          <a:srcRect/>
          <a:stretch/>
        </p:blipFill>
        <p:spPr>
          <a:xfrm>
            <a:off x="5259297" y="-765"/>
            <a:ext cx="1872887" cy="1560739"/>
          </a:xfrm>
          <a:prstGeom prst="rect">
            <a:avLst/>
          </a:prstGeom>
          <a:noFill/>
          <a:ln>
            <a:noFill/>
          </a:ln>
        </p:spPr>
      </p:pic>
      <p:pic>
        <p:nvPicPr>
          <p:cNvPr id="159" name="Google Shape;159;p18"/>
          <p:cNvPicPr preferRelativeResize="0"/>
          <p:nvPr/>
        </p:nvPicPr>
        <p:blipFill rotWithShape="1">
          <a:blip r:embed="rId6">
            <a:alphaModFix/>
          </a:blip>
          <a:srcRect/>
          <a:stretch/>
        </p:blipFill>
        <p:spPr>
          <a:xfrm>
            <a:off x="5413222" y="1798487"/>
            <a:ext cx="1524000" cy="152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1010</Words>
  <Application>Microsoft Office PowerPoint</Application>
  <PresentationFormat>On-screen Show (16:9)</PresentationFormat>
  <Paragraphs>102</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Raleway Light</vt:lpstr>
      <vt:lpstr>Raleway ExtraBold</vt:lpstr>
      <vt:lpstr>Raleway</vt:lpstr>
      <vt:lpstr>Times New Roman</vt:lpstr>
      <vt:lpstr>Arial</vt:lpstr>
      <vt:lpstr>Olivia template</vt:lpstr>
      <vt:lpstr>Bài 11- SÓNG ĐIỆN TỪ</vt:lpstr>
      <vt:lpstr>PowerPoint Presentation</vt:lpstr>
      <vt:lpstr>Các thiết bị như tivi, điện thoại di động, lò vi sóng đều sử dụng sóng điện từ. Vậy ai nghiên cứu, xây dựng lí thuyết điện từ? Và sóng điện từ là gì?</vt:lpstr>
      <vt:lpstr>I. Sóng điện từ</vt:lpstr>
      <vt:lpstr>PowerPoint Presentation</vt:lpstr>
      <vt:lpstr>Nhiệm vụ</vt:lpstr>
      <vt:lpstr>1. Ánh sáng nhìn thấy</vt:lpstr>
      <vt:lpstr>2. Tia hồng ngoại (IR)</vt:lpstr>
      <vt:lpstr>2. Tia hồng ngoại (IR)</vt:lpstr>
      <vt:lpstr>3. Tia tử ngoại (UV) - Tia tử ngoại là sóng điện từ không nhìn  thấy có bước sóng nằm trong khoảng  từ 1nm đến 380nm. - Nguồn phát ra tia tử ngoại: vật có  nhiệt độ trên 2000 0C. Nhiệt độ của vật  càng cao thì bước song tử ngoại càng nhỏ. Nguồn phát tia tử ngoại: Đèn hơi thuỷ ngân, hồ quang điện, mặt trời.   </vt:lpstr>
      <vt:lpstr>3. Tia tử ngoại (UV)</vt:lpstr>
      <vt:lpstr>4. Sóng vô tuyến</vt:lpstr>
      <vt:lpstr>4. Sóng vô tuyến</vt:lpstr>
      <vt:lpstr>5. Tia Rơn ghen (tia X)</vt:lpstr>
      <vt:lpstr>6. Tia Gamma (γ)</vt:lpstr>
      <vt:lpstr>Củng cố kiến thức</vt:lpstr>
      <vt:lpstr>Hãy xác định phạm vi tần số tương ứng với các dải bước sóng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SÓNG ĐIỆN TỪ</dc:title>
  <cp:lastModifiedBy>Administrator</cp:lastModifiedBy>
  <cp:revision>14</cp:revision>
  <dcterms:modified xsi:type="dcterms:W3CDTF">2024-11-18T03:20:10Z</dcterms:modified>
</cp:coreProperties>
</file>