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3550"/>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7" y="0"/>
            <a:ext cx="3038475" cy="463550"/>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772525"/>
            <a:ext cx="3038475" cy="463550"/>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9" name="Google Shape;189;p11: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5" name="Google Shape;215;p1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6" name="Google Shape;236;p1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3" name="Google Shape;243;p1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1" name="Google Shape;251;p1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0" name="Google Shape;260;p1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9" name="Google Shape;269;p1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6" name="Google Shape;116;p4:notes"/>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17" name="Google Shape;117;p4:notes"/>
          <p:cNvSpPr txBox="1"/>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2" name="Google Shape;172;p9:notes"/>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73" name="Google Shape;173;p9:notes"/>
          <p:cNvSpPr txBox="1"/>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5" name="Google Shape;75;p1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1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a:spLocks noGrp="1"/>
          </p:cNvSpPr>
          <p:nvPr>
            <p:ph type="pic" idx="2"/>
          </p:nvPr>
        </p:nvSpPr>
        <p:spPr>
          <a:xfrm>
            <a:off x="2389717" y="612775"/>
            <a:ext cx="7315200" cy="4114800"/>
          </a:xfrm>
          <a:prstGeom prst="rect">
            <a:avLst/>
          </a:prstGeom>
          <a:noFill/>
          <a:ln>
            <a:noFill/>
          </a:ln>
        </p:spPr>
      </p:sp>
      <p:sp>
        <p:nvSpPr>
          <p:cNvPr id="40" name="Google Shape;40;p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1" name="Google Shape;41;p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atin typeface="Arial"/>
                <a:ea typeface="Arial"/>
                <a:cs typeface="Arial"/>
                <a:sym typeface="Arial"/>
              </a:defRPr>
            </a:lvl1pPr>
            <a:lvl2pPr marL="914400" lvl="1" indent="-406400" algn="l">
              <a:spcBef>
                <a:spcPts val="560"/>
              </a:spcBef>
              <a:spcAft>
                <a:spcPts val="0"/>
              </a:spcAft>
              <a:buClr>
                <a:schemeClr val="dk1"/>
              </a:buClr>
              <a:buSzPts val="2800"/>
              <a:buChar char="–"/>
              <a:defRPr sz="2800">
                <a:latin typeface="Arial"/>
                <a:ea typeface="Arial"/>
                <a:cs typeface="Arial"/>
                <a:sym typeface="Arial"/>
              </a:defRPr>
            </a:lvl2pPr>
            <a:lvl3pPr marL="1371600" lvl="2" indent="-381000" algn="l">
              <a:spcBef>
                <a:spcPts val="480"/>
              </a:spcBef>
              <a:spcAft>
                <a:spcPts val="0"/>
              </a:spcAft>
              <a:buClr>
                <a:schemeClr val="dk1"/>
              </a:buClr>
              <a:buSzPts val="2400"/>
              <a:buChar char="•"/>
              <a:defRPr sz="2400">
                <a:latin typeface="Arial"/>
                <a:ea typeface="Arial"/>
                <a:cs typeface="Arial"/>
                <a:sym typeface="Arial"/>
              </a:defRPr>
            </a:lvl3pPr>
            <a:lvl4pPr marL="1828800" lvl="3" indent="-355600" algn="l">
              <a:spcBef>
                <a:spcPts val="400"/>
              </a:spcBef>
              <a:spcAft>
                <a:spcPts val="0"/>
              </a:spcAft>
              <a:buClr>
                <a:schemeClr val="dk1"/>
              </a:buClr>
              <a:buSzPts val="2000"/>
              <a:buChar char="–"/>
              <a:defRPr sz="2000">
                <a:latin typeface="Arial"/>
                <a:ea typeface="Arial"/>
                <a:cs typeface="Arial"/>
                <a:sym typeface="Arial"/>
              </a:defRPr>
            </a:lvl4pPr>
            <a:lvl5pPr marL="2286000" lvl="4" indent="-355600" algn="l">
              <a:spcBef>
                <a:spcPts val="400"/>
              </a:spcBef>
              <a:spcAft>
                <a:spcPts val="0"/>
              </a:spcAft>
              <a:buClr>
                <a:schemeClr val="dk1"/>
              </a:buClr>
              <a:buSzPts val="2000"/>
              <a:buChar char="»"/>
              <a:defRPr sz="2000">
                <a:latin typeface="Arial"/>
                <a:ea typeface="Arial"/>
                <a:cs typeface="Arial"/>
                <a:sym typeface="Aria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7" name="Google Shape;47;p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8" name="Google Shape;48;p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 name="Google Shape;59;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 name="Google Shape;60;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1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381000" y="1981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1. Dao động điều hòa là gì? Nêu đặc điểm của dao động điều hòa.</a:t>
            </a:r>
            <a:r>
              <a:rPr lang="en-US" sz="3200" b="1" i="0" u="none" strike="noStrike" cap="none">
                <a:solidFill>
                  <a:schemeClr val="lt1"/>
                </a:solidFill>
                <a:latin typeface="Times New Roman"/>
                <a:ea typeface="Times New Roman"/>
                <a:cs typeface="Times New Roman"/>
                <a:sym typeface="Times New Roman"/>
              </a:rPr>
              <a:t> </a:t>
            </a:r>
            <a:endParaRPr/>
          </a:p>
        </p:txBody>
      </p:sp>
      <p:sp>
        <p:nvSpPr>
          <p:cNvPr id="89" name="Google Shape;89;p13"/>
          <p:cNvSpPr txBox="1"/>
          <p:nvPr/>
        </p:nvSpPr>
        <p:spPr>
          <a:xfrm>
            <a:off x="457200" y="1295400"/>
            <a:ext cx="3935412"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Times New Roman"/>
              <a:buNone/>
            </a:pPr>
            <a:r>
              <a:rPr lang="en-US" sz="3200" b="1" i="0" u="none" strike="noStrike" cap="none">
                <a:solidFill>
                  <a:srgbClr val="FFFFFF"/>
                </a:solidFill>
                <a:latin typeface="Times New Roman"/>
                <a:ea typeface="Times New Roman"/>
                <a:cs typeface="Times New Roman"/>
                <a:sym typeface="Times New Roman"/>
              </a:rPr>
              <a:t>Kiểm tra bài cũ</a:t>
            </a:r>
            <a:endParaRPr/>
          </a:p>
        </p:txBody>
      </p:sp>
      <p:sp>
        <p:nvSpPr>
          <p:cNvPr id="90" name="Google Shape;90;p13"/>
          <p:cNvSpPr txBox="1"/>
          <p:nvPr/>
        </p:nvSpPr>
        <p:spPr>
          <a:xfrm>
            <a:off x="762000" y="0"/>
            <a:ext cx="10668000" cy="1154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strike="noStrike" cap="none">
                <a:solidFill>
                  <a:srgbClr val="FFFF00"/>
                </a:solidFill>
                <a:latin typeface="Times New Roman"/>
                <a:ea typeface="Times New Roman"/>
                <a:cs typeface="Times New Roman"/>
                <a:sym typeface="Times New Roman"/>
              </a:rPr>
              <a:t> </a:t>
            </a:r>
            <a:r>
              <a:rPr lang="en-US" sz="3400" b="0" i="0" u="none" strike="noStrike" cap="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400"/>
              <a:buFont typeface="Times New Roman"/>
              <a:buNone/>
            </a:pPr>
            <a:r>
              <a:rPr lang="en-US" sz="3400" b="0" i="0" u="none" strike="noStrike" cap="none">
                <a:solidFill>
                  <a:srgbClr val="FFFF00"/>
                </a:solidFill>
                <a:latin typeface="Times New Roman"/>
                <a:ea typeface="Times New Roman"/>
                <a:cs typeface="Times New Roman"/>
                <a:sym typeface="Times New Roman"/>
              </a:rPr>
              <a:t>HIỆN TƯỢNG CỘNG HƯỞNG</a:t>
            </a:r>
            <a:endParaRPr/>
          </a:p>
        </p:txBody>
      </p:sp>
      <p:sp>
        <p:nvSpPr>
          <p:cNvPr id="91" name="Google Shape;91;p13"/>
          <p:cNvSpPr txBox="1"/>
          <p:nvPr/>
        </p:nvSpPr>
        <p:spPr>
          <a:xfrm>
            <a:off x="457200" y="2819400"/>
            <a:ext cx="11506200" cy="206216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dirty="0">
                <a:solidFill>
                  <a:schemeClr val="lt1"/>
                </a:solidFill>
                <a:latin typeface="Times New Roman"/>
                <a:ea typeface="Times New Roman"/>
                <a:cs typeface="Times New Roman"/>
                <a:sym typeface="Times New Roman"/>
              </a:rPr>
              <a:t>Dao </a:t>
            </a:r>
            <a:r>
              <a:rPr lang="en-US" sz="3200" b="0" i="0" u="none" strike="noStrike" cap="none" dirty="0" err="1">
                <a:solidFill>
                  <a:schemeClr val="lt1"/>
                </a:solidFill>
                <a:latin typeface="Times New Roman"/>
                <a:ea typeface="Times New Roman"/>
                <a:cs typeface="Times New Roman"/>
                <a:sym typeface="Times New Roman"/>
              </a:rPr>
              <a:t>động</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điều</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hòa</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là</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dao</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động</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tuần</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hoàn</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có</a:t>
            </a:r>
            <a:r>
              <a:rPr lang="en-US" sz="3200" b="0" i="0" u="none" strike="noStrike" cap="none" dirty="0">
                <a:solidFill>
                  <a:schemeClr val="lt1"/>
                </a:solidFill>
                <a:latin typeface="Times New Roman"/>
                <a:ea typeface="Times New Roman"/>
                <a:cs typeface="Times New Roman"/>
                <a:sym typeface="Times New Roman"/>
              </a:rPr>
              <a:t> li </a:t>
            </a:r>
            <a:r>
              <a:rPr lang="en-US" sz="3200" b="0" i="0" u="none" strike="noStrike" cap="none" dirty="0" err="1">
                <a:solidFill>
                  <a:schemeClr val="lt1"/>
                </a:solidFill>
                <a:latin typeface="Times New Roman"/>
                <a:ea typeface="Times New Roman"/>
                <a:cs typeface="Times New Roman"/>
                <a:sym typeface="Times New Roman"/>
              </a:rPr>
              <a:t>độ</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biểu</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diễn</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bằng</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hàm</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số</a:t>
            </a:r>
            <a:r>
              <a:rPr lang="en-US" sz="3200" b="0" i="0" u="none" strike="noStrike" cap="none" dirty="0">
                <a:solidFill>
                  <a:schemeClr val="lt1"/>
                </a:solidFill>
                <a:latin typeface="Times New Roman"/>
                <a:ea typeface="Times New Roman"/>
                <a:cs typeface="Times New Roman"/>
                <a:sym typeface="Times New Roman"/>
              </a:rPr>
              <a:t> sin </a:t>
            </a:r>
            <a:r>
              <a:rPr lang="en-US" sz="3200" b="0" i="0" u="none" strike="noStrike" cap="none" dirty="0" err="1">
                <a:solidFill>
                  <a:schemeClr val="lt1"/>
                </a:solidFill>
                <a:latin typeface="Times New Roman"/>
                <a:ea typeface="Times New Roman"/>
                <a:cs typeface="Times New Roman"/>
                <a:sym typeface="Times New Roman"/>
              </a:rPr>
              <a:t>hoặc</a:t>
            </a:r>
            <a:r>
              <a:rPr lang="en-US" sz="3200" b="0" i="0" u="none" strike="noStrike" cap="none" dirty="0">
                <a:solidFill>
                  <a:schemeClr val="lt1"/>
                </a:solidFill>
                <a:latin typeface="Times New Roman"/>
                <a:ea typeface="Times New Roman"/>
                <a:cs typeface="Times New Roman"/>
                <a:sym typeface="Times New Roman"/>
              </a:rPr>
              <a:t> cos </a:t>
            </a:r>
            <a:r>
              <a:rPr lang="en-US" sz="3200" b="0" i="0" u="none" strike="noStrike" cap="none" dirty="0" err="1">
                <a:solidFill>
                  <a:schemeClr val="lt1"/>
                </a:solidFill>
                <a:latin typeface="Times New Roman"/>
                <a:ea typeface="Times New Roman"/>
                <a:cs typeface="Times New Roman"/>
                <a:sym typeface="Times New Roman"/>
              </a:rPr>
              <a:t>theo</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thời</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gian</a:t>
            </a:r>
            <a:r>
              <a:rPr lang="en-US" sz="3200" b="0" i="0" u="none" strike="noStrike" cap="none" dirty="0">
                <a:solidFill>
                  <a:schemeClr val="lt1"/>
                </a:solidFill>
                <a:latin typeface="Times New Roman"/>
                <a:ea typeface="Times New Roman"/>
                <a:cs typeface="Times New Roman"/>
                <a:sym typeface="Times New Roman"/>
              </a:rPr>
              <a:t>: x = </a:t>
            </a:r>
            <a:r>
              <a:rPr lang="en-US" sz="3200" b="0" i="0" u="none" strike="noStrike" cap="none" dirty="0" err="1" smtClean="0">
                <a:solidFill>
                  <a:schemeClr val="lt1"/>
                </a:solidFill>
                <a:latin typeface="Times New Roman"/>
                <a:ea typeface="Times New Roman"/>
                <a:cs typeface="Times New Roman"/>
                <a:sym typeface="Times New Roman"/>
              </a:rPr>
              <a:t>Acos</a:t>
            </a:r>
            <a:r>
              <a:rPr lang="en-US" sz="3200" b="0" i="0" u="none" strike="noStrike" cap="none" dirty="0" smtClean="0">
                <a:solidFill>
                  <a:schemeClr val="lt1"/>
                </a:solidFill>
                <a:latin typeface="Times New Roman"/>
                <a:ea typeface="Times New Roman"/>
                <a:cs typeface="Times New Roman"/>
                <a:sym typeface="Times New Roman"/>
              </a:rPr>
              <a:t>(</a:t>
            </a:r>
            <a:r>
              <a:rPr lang="en-US" sz="3200" b="0" i="0" u="none" strike="noStrike" cap="none" dirty="0" err="1" smtClean="0">
                <a:solidFill>
                  <a:schemeClr val="lt1"/>
                </a:solidFill>
                <a:latin typeface="Times New Roman"/>
                <a:ea typeface="Times New Roman"/>
                <a:cs typeface="Times New Roman"/>
                <a:sym typeface="Times New Roman"/>
              </a:rPr>
              <a:t>ωt</a:t>
            </a:r>
            <a:r>
              <a:rPr lang="en-US" sz="3200" b="0" i="0" u="none" strike="noStrike" cap="none" dirty="0" smtClean="0">
                <a:solidFill>
                  <a:schemeClr val="lt1"/>
                </a:solidFill>
                <a:latin typeface="Times New Roman"/>
                <a:ea typeface="Times New Roman"/>
                <a:cs typeface="Times New Roman"/>
                <a:sym typeface="Times New Roman"/>
              </a:rPr>
              <a:t> </a:t>
            </a:r>
            <a:r>
              <a:rPr lang="en-US" sz="3200" b="0" i="0" u="none" strike="noStrike" cap="none" dirty="0">
                <a:solidFill>
                  <a:schemeClr val="lt1"/>
                </a:solidFill>
                <a:latin typeface="Times New Roman"/>
                <a:ea typeface="Times New Roman"/>
                <a:cs typeface="Times New Roman"/>
                <a:sym typeface="Times New Roman"/>
              </a:rPr>
              <a:t>+ ϕ)</a:t>
            </a:r>
            <a:endParaRPr dirty="0"/>
          </a:p>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dirty="0">
                <a:solidFill>
                  <a:schemeClr val="lt1"/>
                </a:solidFill>
                <a:latin typeface="Times New Roman"/>
                <a:ea typeface="Times New Roman"/>
                <a:cs typeface="Times New Roman"/>
                <a:sym typeface="Times New Roman"/>
              </a:rPr>
              <a:t>(A= </a:t>
            </a:r>
            <a:r>
              <a:rPr lang="en-US" sz="3200" b="0" i="0" u="none" strike="noStrike" cap="none" dirty="0" err="1">
                <a:solidFill>
                  <a:schemeClr val="lt1"/>
                </a:solidFill>
                <a:latin typeface="Times New Roman"/>
                <a:ea typeface="Times New Roman"/>
                <a:cs typeface="Times New Roman"/>
                <a:sym typeface="Times New Roman"/>
              </a:rPr>
              <a:t>hằng</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số</a:t>
            </a:r>
            <a:r>
              <a:rPr lang="en-US" sz="3200" b="0" i="0" u="none" strike="noStrike" cap="none" dirty="0">
                <a:solidFill>
                  <a:schemeClr val="lt1"/>
                </a:solidFill>
                <a:latin typeface="Times New Roman"/>
                <a:ea typeface="Times New Roman"/>
                <a:cs typeface="Times New Roman"/>
                <a:sym typeface="Times New Roman"/>
              </a:rPr>
              <a:t>;</a:t>
            </a:r>
            <a:endParaRPr dirty="0"/>
          </a:p>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smtClean="0">
                <a:solidFill>
                  <a:schemeClr val="lt1"/>
                </a:solidFill>
                <a:latin typeface="Times New Roman"/>
                <a:ea typeface="Times New Roman"/>
                <a:cs typeface="Times New Roman"/>
                <a:sym typeface="Times New Roman"/>
              </a:rPr>
              <a:t>ω </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hằng</a:t>
            </a:r>
            <a:r>
              <a:rPr lang="en-US" sz="3200" b="0" i="0" u="none" strike="noStrike" cap="none" dirty="0">
                <a:solidFill>
                  <a:schemeClr val="lt1"/>
                </a:solidFill>
                <a:latin typeface="Times New Roman"/>
                <a:ea typeface="Times New Roman"/>
                <a:cs typeface="Times New Roman"/>
                <a:sym typeface="Times New Roman"/>
              </a:rPr>
              <a:t> </a:t>
            </a:r>
            <a:r>
              <a:rPr lang="en-US" sz="3200" b="0" i="0" u="none" strike="noStrike" cap="none" dirty="0" err="1">
                <a:solidFill>
                  <a:schemeClr val="lt1"/>
                </a:solidFill>
                <a:latin typeface="Times New Roman"/>
                <a:ea typeface="Times New Roman"/>
                <a:cs typeface="Times New Roman"/>
                <a:sym typeface="Times New Roman"/>
              </a:rPr>
              <a:t>số</a:t>
            </a:r>
            <a:r>
              <a:rPr lang="en-US" sz="3200" b="0" i="0" u="none" strike="noStrike" cap="none" dirty="0">
                <a:solidFill>
                  <a:schemeClr val="lt1"/>
                </a:solidFill>
                <a:latin typeface="Times New Roman"/>
                <a:ea typeface="Times New Roman"/>
                <a:cs typeface="Times New Roman"/>
                <a:sym typeface="Times New Roman"/>
              </a:rPr>
              <a:t>)</a:t>
            </a:r>
            <a:endParaRPr dirty="0"/>
          </a:p>
        </p:txBody>
      </p:sp>
      <p:sp>
        <p:nvSpPr>
          <p:cNvPr id="92" name="Google Shape;92;p13"/>
          <p:cNvSpPr txBox="1"/>
          <p:nvPr/>
        </p:nvSpPr>
        <p:spPr>
          <a:xfrm>
            <a:off x="457200" y="5029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2. Nêu tên các hệ dao động đã học trong chương trình</a:t>
            </a:r>
            <a:endParaRPr/>
          </a:p>
        </p:txBody>
      </p:sp>
      <p:sp>
        <p:nvSpPr>
          <p:cNvPr id="93" name="Google Shape;93;p13"/>
          <p:cNvSpPr txBox="1"/>
          <p:nvPr/>
        </p:nvSpPr>
        <p:spPr>
          <a:xfrm>
            <a:off x="381000" y="5791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Hệ dao động con lắc lò xo và hệ dao động con lắc đơn.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p:nvPr/>
        </p:nvSpPr>
        <p:spPr>
          <a:xfrm>
            <a:off x="2895600" y="1905000"/>
            <a:ext cx="7620000" cy="1570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Hãy quan sát thí nghiệm về hiện tượng cộng hưởng và cho biết con lắc nào dao động với biên độ lớn nhất? Vì sao?</a:t>
            </a:r>
            <a:endParaRPr/>
          </a:p>
        </p:txBody>
      </p:sp>
      <p:sp>
        <p:nvSpPr>
          <p:cNvPr id="186" name="Google Shape;186;p22"/>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p:nvPr/>
        </p:nvSpPr>
        <p:spPr>
          <a:xfrm>
            <a:off x="381000" y="1219200"/>
            <a:ext cx="72390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III. HIỆN TƯỢNG CỘNG HƯỞNG</a:t>
            </a:r>
            <a:endParaRPr/>
          </a:p>
        </p:txBody>
      </p:sp>
      <p:sp>
        <p:nvSpPr>
          <p:cNvPr id="192" name="Google Shape;192;p23"/>
          <p:cNvSpPr txBox="1"/>
          <p:nvPr/>
        </p:nvSpPr>
        <p:spPr>
          <a:xfrm>
            <a:off x="381000" y="1905000"/>
            <a:ext cx="7467600" cy="4870450"/>
          </a:xfrm>
          <a:prstGeom prst="rect">
            <a:avLst/>
          </a:prstGeom>
          <a:noFill/>
          <a:ln>
            <a:noFill/>
          </a:ln>
        </p:spPr>
        <p:txBody>
          <a:bodyPr spcFirstLastPara="1" wrap="square" lIns="91400" tIns="45700" rIns="91400" bIns="45700" anchor="ctr" anchorCtr="0">
            <a:spAutoFit/>
          </a:bodyPr>
          <a:lstStyle/>
          <a:p>
            <a:pPr marL="571500" marR="0" lvl="0" indent="-571500" algn="just" rtl="0">
              <a:lnSpc>
                <a:spcPct val="110000"/>
              </a:lnSpc>
              <a:spcBef>
                <a:spcPts val="0"/>
              </a:spcBef>
              <a:spcAft>
                <a:spcPts val="0"/>
              </a:spcAft>
              <a:buClr>
                <a:srgbClr val="E46C0A"/>
              </a:buClr>
              <a:buSzPts val="3000"/>
              <a:buFont typeface="Times New Roman"/>
              <a:buAutoNum type="arabicPeriod"/>
            </a:pPr>
            <a:r>
              <a:rPr lang="en-US" sz="3000" b="0" i="0" u="none">
                <a:solidFill>
                  <a:srgbClr val="E46C0A"/>
                </a:solidFill>
                <a:latin typeface="Times New Roman"/>
                <a:ea typeface="Times New Roman"/>
                <a:cs typeface="Times New Roman"/>
                <a:sym typeface="Times New Roman"/>
              </a:rPr>
              <a:t>Định nghĩa: </a:t>
            </a:r>
            <a:r>
              <a:rPr lang="en-US" sz="3000" b="0" i="0" u="none">
                <a:solidFill>
                  <a:schemeClr val="lt1"/>
                </a:solidFill>
                <a:latin typeface="Times New Roman"/>
                <a:ea typeface="Times New Roman"/>
                <a:cs typeface="Times New Roman"/>
                <a:sym typeface="Times New Roman"/>
              </a:rPr>
              <a:t>Hiện tượng </a:t>
            </a:r>
            <a:r>
              <a:rPr lang="en-US" sz="3000" b="1" i="0" u="none">
                <a:solidFill>
                  <a:srgbClr val="FFFF00"/>
                </a:solidFill>
                <a:latin typeface="Times New Roman"/>
                <a:ea typeface="Times New Roman"/>
                <a:cs typeface="Times New Roman"/>
                <a:sym typeface="Times New Roman"/>
              </a:rPr>
              <a:t>biên độ</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của dao động cưỡng bức </a:t>
            </a:r>
            <a:r>
              <a:rPr lang="en-US" sz="3000" b="1" i="0" u="none">
                <a:solidFill>
                  <a:srgbClr val="FFFF00"/>
                </a:solidFill>
                <a:latin typeface="Times New Roman"/>
                <a:ea typeface="Times New Roman"/>
                <a:cs typeface="Times New Roman"/>
                <a:sym typeface="Times New Roman"/>
              </a:rPr>
              <a:t>tăng dần</a:t>
            </a:r>
            <a:r>
              <a:rPr lang="en-US" sz="3000" b="0" i="0" u="none">
                <a:solidFill>
                  <a:srgbClr val="FFFF00"/>
                </a:solidFill>
                <a:latin typeface="Times New Roman"/>
                <a:ea typeface="Times New Roman"/>
                <a:cs typeface="Times New Roman"/>
                <a:sym typeface="Times New Roman"/>
              </a:rPr>
              <a:t> </a:t>
            </a:r>
            <a:r>
              <a:rPr lang="en-US" sz="3000" b="1" i="0" u="none">
                <a:solidFill>
                  <a:srgbClr val="FFFF00"/>
                </a:solidFill>
                <a:latin typeface="Times New Roman"/>
                <a:ea typeface="Times New Roman"/>
                <a:cs typeface="Times New Roman"/>
                <a:sym typeface="Times New Roman"/>
              </a:rPr>
              <a:t>lên đến giá trị cực đại</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khi tần số của lực cưỡng bức bằng tần số riêng của hệ dao động gọi là hiện tượng cộng hưởng.</a:t>
            </a:r>
            <a:endParaRPr/>
          </a:p>
          <a:p>
            <a:pPr marL="0" marR="0" lvl="0" indent="571500" algn="just" rtl="0">
              <a:lnSpc>
                <a:spcPct val="110000"/>
              </a:lnSpc>
              <a:spcBef>
                <a:spcPts val="45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Điều kiện cộng hưởng: </a:t>
            </a:r>
            <a:endParaRPr/>
          </a:p>
          <a:p>
            <a:pPr marL="0" marR="0" lvl="0" indent="571500" algn="just" rtl="0">
              <a:lnSpc>
                <a:spcPct val="110000"/>
              </a:lnSpc>
              <a:spcBef>
                <a:spcPts val="45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f</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(ω</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T</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 f</a:t>
            </a:r>
            <a:r>
              <a:rPr lang="en-US" sz="3000" b="0" i="0" u="none" baseline="-25000">
                <a:solidFill>
                  <a:schemeClr val="lt1"/>
                </a:solidFill>
                <a:latin typeface="Times New Roman"/>
                <a:ea typeface="Times New Roman"/>
                <a:cs typeface="Times New Roman"/>
                <a:sym typeface="Times New Roman"/>
              </a:rPr>
              <a:t>o </a:t>
            </a:r>
            <a:r>
              <a:rPr lang="en-US" sz="3000" b="0" i="0" u="none">
                <a:solidFill>
                  <a:schemeClr val="lt1"/>
                </a:solidFill>
                <a:latin typeface="Times New Roman"/>
                <a:ea typeface="Times New Roman"/>
                <a:cs typeface="Times New Roman"/>
                <a:sym typeface="Times New Roman"/>
              </a:rPr>
              <a:t>(ω</a:t>
            </a:r>
            <a:r>
              <a:rPr lang="en-US" sz="3000" b="0" i="0" u="none" baseline="-25000">
                <a:solidFill>
                  <a:schemeClr val="lt1"/>
                </a:solidFill>
                <a:latin typeface="Times New Roman"/>
                <a:ea typeface="Times New Roman"/>
                <a:cs typeface="Times New Roman"/>
                <a:sym typeface="Times New Roman"/>
              </a:rPr>
              <a:t>0,</a:t>
            </a:r>
            <a:r>
              <a:rPr lang="en-US" sz="3000" b="0" i="0" u="none">
                <a:solidFill>
                  <a:schemeClr val="lt1"/>
                </a:solidFill>
                <a:latin typeface="Times New Roman"/>
                <a:ea typeface="Times New Roman"/>
                <a:cs typeface="Times New Roman"/>
                <a:sym typeface="Times New Roman"/>
              </a:rPr>
              <a:t> T</a:t>
            </a:r>
            <a:r>
              <a:rPr lang="en-US" sz="3000" b="0" i="0" u="none" baseline="-25000">
                <a:solidFill>
                  <a:schemeClr val="lt1"/>
                </a:solidFill>
                <a:latin typeface="Times New Roman"/>
                <a:ea typeface="Times New Roman"/>
                <a:cs typeface="Times New Roman"/>
                <a:sym typeface="Times New Roman"/>
              </a:rPr>
              <a:t>0</a:t>
            </a:r>
            <a:r>
              <a:rPr lang="en-US" sz="3000" b="0" i="0" u="none">
                <a:solidFill>
                  <a:schemeClr val="lt1"/>
                </a:solidFill>
                <a:latin typeface="Times New Roman"/>
                <a:ea typeface="Times New Roman"/>
                <a:cs typeface="Times New Roman"/>
                <a:sym typeface="Times New Roman"/>
              </a:rPr>
              <a:t>) .</a:t>
            </a:r>
            <a:endParaRPr/>
          </a:p>
          <a:p>
            <a:pPr marL="571500" marR="0" lvl="0" indent="-571500" algn="just" rtl="0">
              <a:lnSpc>
                <a:spcPct val="11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Đặc điểm: Đồ thị cộng hưởng càng nhọn khi lực cản môi trường càng nhỏ.</a:t>
            </a:r>
            <a:endParaRPr/>
          </a:p>
        </p:txBody>
      </p:sp>
      <p:pic>
        <p:nvPicPr>
          <p:cNvPr id="193" name="Google Shape;193;p23" descr="CỌNG HUỎNG"/>
          <p:cNvPicPr preferRelativeResize="0"/>
          <p:nvPr/>
        </p:nvPicPr>
        <p:blipFill rotWithShape="1">
          <a:blip r:embed="rId3">
            <a:alphaModFix/>
          </a:blip>
          <a:srcRect/>
          <a:stretch/>
        </p:blipFill>
        <p:spPr>
          <a:xfrm>
            <a:off x="8077200" y="1371600"/>
            <a:ext cx="4114800" cy="4267200"/>
          </a:xfrm>
          <a:prstGeom prst="rect">
            <a:avLst/>
          </a:prstGeom>
          <a:noFill/>
          <a:ln>
            <a:noFill/>
          </a:ln>
        </p:spPr>
      </p:pic>
      <p:grpSp>
        <p:nvGrpSpPr>
          <p:cNvPr id="194" name="Google Shape;194;p23"/>
          <p:cNvGrpSpPr/>
          <p:nvPr/>
        </p:nvGrpSpPr>
        <p:grpSpPr>
          <a:xfrm>
            <a:off x="7924800" y="1600200"/>
            <a:ext cx="4432300" cy="4283075"/>
            <a:chOff x="5160" y="768"/>
            <a:chExt cx="2792" cy="2698"/>
          </a:xfrm>
        </p:grpSpPr>
        <p:sp>
          <p:nvSpPr>
            <p:cNvPr id="195" name="Google Shape;195;p23"/>
            <p:cNvSpPr txBox="1"/>
            <p:nvPr/>
          </p:nvSpPr>
          <p:spPr>
            <a:xfrm>
              <a:off x="5160" y="900"/>
              <a:ext cx="317"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A</a:t>
              </a:r>
              <a:endParaRPr/>
            </a:p>
          </p:txBody>
        </p:sp>
        <p:sp>
          <p:nvSpPr>
            <p:cNvPr id="196" name="Google Shape;196;p23"/>
            <p:cNvSpPr txBox="1"/>
            <p:nvPr/>
          </p:nvSpPr>
          <p:spPr>
            <a:xfrm>
              <a:off x="5184" y="2992"/>
              <a:ext cx="396"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O</a:t>
              </a:r>
              <a:endParaRPr/>
            </a:p>
          </p:txBody>
        </p:sp>
        <p:sp>
          <p:nvSpPr>
            <p:cNvPr id="197" name="Google Shape;197;p23"/>
            <p:cNvSpPr txBox="1"/>
            <p:nvPr/>
          </p:nvSpPr>
          <p:spPr>
            <a:xfrm>
              <a:off x="7632" y="3024"/>
              <a:ext cx="320"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f </a:t>
              </a:r>
              <a:endParaRPr/>
            </a:p>
          </p:txBody>
        </p:sp>
        <p:cxnSp>
          <p:nvCxnSpPr>
            <p:cNvPr id="198" name="Google Shape;198;p23"/>
            <p:cNvCxnSpPr/>
            <p:nvPr/>
          </p:nvCxnSpPr>
          <p:spPr>
            <a:xfrm>
              <a:off x="5501" y="3071"/>
              <a:ext cx="2178" cy="0"/>
            </a:xfrm>
            <a:prstGeom prst="straightConnector1">
              <a:avLst/>
            </a:prstGeom>
            <a:noFill/>
            <a:ln w="19050" cap="flat" cmpd="sng">
              <a:solidFill>
                <a:schemeClr val="lt1"/>
              </a:solidFill>
              <a:prstDash val="solid"/>
              <a:miter lim="800000"/>
              <a:headEnd type="none" w="med" len="med"/>
              <a:tailEnd type="stealth" w="med" len="med"/>
            </a:ln>
          </p:spPr>
        </p:cxnSp>
        <p:cxnSp>
          <p:nvCxnSpPr>
            <p:cNvPr id="199" name="Google Shape;199;p23"/>
            <p:cNvCxnSpPr/>
            <p:nvPr/>
          </p:nvCxnSpPr>
          <p:spPr>
            <a:xfrm rot="-5400000">
              <a:off x="4452" y="2016"/>
              <a:ext cx="2112" cy="0"/>
            </a:xfrm>
            <a:prstGeom prst="straightConnector1">
              <a:avLst/>
            </a:prstGeom>
            <a:noFill/>
            <a:ln w="19050" cap="flat" cmpd="sng">
              <a:solidFill>
                <a:schemeClr val="lt1"/>
              </a:solidFill>
              <a:prstDash val="solid"/>
              <a:miter lim="800000"/>
              <a:headEnd type="none" w="med" len="med"/>
              <a:tailEnd type="stealth" w="med" len="med"/>
            </a:ln>
          </p:spPr>
        </p:cxnSp>
        <p:sp>
          <p:nvSpPr>
            <p:cNvPr id="200" name="Google Shape;200;p23"/>
            <p:cNvSpPr txBox="1"/>
            <p:nvPr/>
          </p:nvSpPr>
          <p:spPr>
            <a:xfrm>
              <a:off x="6384" y="3072"/>
              <a:ext cx="384"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f </a:t>
              </a:r>
              <a:r>
                <a:rPr lang="en-US" sz="3500" b="0" i="1" u="none" baseline="-25000">
                  <a:solidFill>
                    <a:schemeClr val="lt1"/>
                  </a:solidFill>
                  <a:latin typeface="Times New Roman"/>
                  <a:ea typeface="Times New Roman"/>
                  <a:cs typeface="Times New Roman"/>
                  <a:sym typeface="Times New Roman"/>
                </a:rPr>
                <a:t>0</a:t>
              </a:r>
              <a:endParaRPr/>
            </a:p>
          </p:txBody>
        </p:sp>
        <p:sp>
          <p:nvSpPr>
            <p:cNvPr id="201" name="Google Shape;201;p23"/>
            <p:cNvSpPr/>
            <p:nvPr/>
          </p:nvSpPr>
          <p:spPr>
            <a:xfrm>
              <a:off x="5664" y="1152"/>
              <a:ext cx="1692" cy="1596"/>
            </a:xfrm>
            <a:custGeom>
              <a:avLst/>
              <a:gdLst/>
              <a:ahLst/>
              <a:cxnLst/>
              <a:rect l="l" t="t" r="r" b="b"/>
              <a:pathLst>
                <a:path w="1692" h="1596" extrusionOk="0">
                  <a:moveTo>
                    <a:pt x="0" y="1596"/>
                  </a:moveTo>
                  <a:cubicBezTo>
                    <a:pt x="68" y="1536"/>
                    <a:pt x="276" y="1500"/>
                    <a:pt x="408" y="1236"/>
                  </a:cubicBezTo>
                  <a:cubicBezTo>
                    <a:pt x="540" y="972"/>
                    <a:pt x="648" y="0"/>
                    <a:pt x="792" y="12"/>
                  </a:cubicBezTo>
                  <a:cubicBezTo>
                    <a:pt x="936" y="24"/>
                    <a:pt x="1122" y="1048"/>
                    <a:pt x="1272" y="1308"/>
                  </a:cubicBezTo>
                  <a:cubicBezTo>
                    <a:pt x="1422" y="1568"/>
                    <a:pt x="1604" y="1517"/>
                    <a:pt x="1692" y="1572"/>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2" name="Google Shape;202;p23"/>
            <p:cNvSpPr/>
            <p:nvPr/>
          </p:nvSpPr>
          <p:spPr>
            <a:xfrm>
              <a:off x="5712" y="2290"/>
              <a:ext cx="1560" cy="578"/>
            </a:xfrm>
            <a:custGeom>
              <a:avLst/>
              <a:gdLst/>
              <a:ahLst/>
              <a:cxnLst/>
              <a:rect l="l" t="t" r="r" b="b"/>
              <a:pathLst>
                <a:path w="1560" h="578" extrusionOk="0">
                  <a:moveTo>
                    <a:pt x="0" y="578"/>
                  </a:moveTo>
                  <a:cubicBezTo>
                    <a:pt x="58" y="550"/>
                    <a:pt x="218" y="506"/>
                    <a:pt x="348" y="410"/>
                  </a:cubicBezTo>
                  <a:cubicBezTo>
                    <a:pt x="478" y="314"/>
                    <a:pt x="644" y="4"/>
                    <a:pt x="780" y="2"/>
                  </a:cubicBezTo>
                  <a:cubicBezTo>
                    <a:pt x="916" y="0"/>
                    <a:pt x="1034" y="310"/>
                    <a:pt x="1164" y="400"/>
                  </a:cubicBezTo>
                  <a:cubicBezTo>
                    <a:pt x="1294" y="490"/>
                    <a:pt x="1478" y="514"/>
                    <a:pt x="1560" y="544"/>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3" name="Google Shape;203;p23"/>
            <p:cNvSpPr txBox="1"/>
            <p:nvPr/>
          </p:nvSpPr>
          <p:spPr>
            <a:xfrm>
              <a:off x="6192" y="768"/>
              <a:ext cx="528"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(2)</a:t>
              </a:r>
              <a:endParaRPr/>
            </a:p>
          </p:txBody>
        </p:sp>
        <p:sp>
          <p:nvSpPr>
            <p:cNvPr id="204" name="Google Shape;204;p23"/>
            <p:cNvSpPr txBox="1"/>
            <p:nvPr/>
          </p:nvSpPr>
          <p:spPr>
            <a:xfrm>
              <a:off x="6240" y="1872"/>
              <a:ext cx="528"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(1)</a:t>
              </a:r>
              <a:endParaRPr/>
            </a:p>
          </p:txBody>
        </p:sp>
      </p:grpSp>
      <p:sp>
        <p:nvSpPr>
          <p:cNvPr id="205" name="Google Shape;205;p23"/>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93"/>
                                        </p:tgtEl>
                                      </p:cBhvr>
                                    </p:animEffect>
                                    <p:set>
                                      <p:cBhvr>
                                        <p:cTn id="11" dur="1" fill="hold">
                                          <p:stCondLst>
                                            <p:cond delay="2000"/>
                                          </p:stCondLst>
                                        </p:cTn>
                                        <p:tgtEl>
                                          <p:spTgt spid="19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2">
                                            <p:txEl>
                                              <p:pRg st="0" end="0"/>
                                            </p:txEl>
                                          </p:spTgt>
                                        </p:tgtEl>
                                        <p:attrNameLst>
                                          <p:attrName>style.visibility</p:attrName>
                                        </p:attrNameLst>
                                      </p:cBhvr>
                                      <p:to>
                                        <p:strVal val="visible"/>
                                      </p:to>
                                    </p:set>
                                    <p:animEffect transition="in" filter="fade">
                                      <p:cBhvr>
                                        <p:cTn id="16" dur="500"/>
                                        <p:tgtEl>
                                          <p:spTgt spid="19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2">
                                            <p:txEl>
                                              <p:pRg st="1" end="1"/>
                                            </p:txEl>
                                          </p:spTgt>
                                        </p:tgtEl>
                                        <p:attrNameLst>
                                          <p:attrName>style.visibility</p:attrName>
                                        </p:attrNameLst>
                                      </p:cBhvr>
                                      <p:to>
                                        <p:strVal val="visible"/>
                                      </p:to>
                                    </p:set>
                                    <p:animEffect transition="in" filter="fade">
                                      <p:cBhvr>
                                        <p:cTn id="21" dur="500"/>
                                        <p:tgtEl>
                                          <p:spTgt spid="19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xEl>
                                              <p:pRg st="2" end="2"/>
                                            </p:txEl>
                                          </p:spTgt>
                                        </p:tgtEl>
                                        <p:attrNameLst>
                                          <p:attrName>style.visibility</p:attrName>
                                        </p:attrNameLst>
                                      </p:cBhvr>
                                      <p:to>
                                        <p:strVal val="visible"/>
                                      </p:to>
                                    </p:set>
                                    <p:animEffect transition="in" filter="fade">
                                      <p:cBhvr>
                                        <p:cTn id="26" dur="500"/>
                                        <p:tgtEl>
                                          <p:spTgt spid="19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2">
                                            <p:txEl>
                                              <p:pRg st="3" end="3"/>
                                            </p:txEl>
                                          </p:spTgt>
                                        </p:tgtEl>
                                        <p:attrNameLst>
                                          <p:attrName>style.visibility</p:attrName>
                                        </p:attrNameLst>
                                      </p:cBhvr>
                                      <p:to>
                                        <p:strVal val="visible"/>
                                      </p:to>
                                    </p:set>
                                    <p:animEffect transition="in" filter="fade">
                                      <p:cBhvr>
                                        <p:cTn id="31" dur="500"/>
                                        <p:tgtEl>
                                          <p:spTgt spid="1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p:nvPr/>
        </p:nvSpPr>
        <p:spPr>
          <a:xfrm>
            <a:off x="381000" y="1219200"/>
            <a:ext cx="72390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III. HIỆN TƯỢNG CỘNG HƯỞNG</a:t>
            </a:r>
            <a:endParaRPr/>
          </a:p>
        </p:txBody>
      </p:sp>
      <p:sp>
        <p:nvSpPr>
          <p:cNvPr id="211" name="Google Shape;211;p24"/>
          <p:cNvSpPr txBox="1"/>
          <p:nvPr/>
        </p:nvSpPr>
        <p:spPr>
          <a:xfrm>
            <a:off x="381000" y="1905000"/>
            <a:ext cx="11353800" cy="4270375"/>
          </a:xfrm>
          <a:prstGeom prst="rect">
            <a:avLst/>
          </a:prstGeom>
          <a:noFill/>
          <a:ln>
            <a:noFill/>
          </a:ln>
        </p:spPr>
        <p:txBody>
          <a:bodyPr spcFirstLastPara="1" wrap="square" lIns="91400" tIns="45700" rIns="91400" bIns="45700" anchor="ctr" anchorCtr="0">
            <a:spAutoFit/>
          </a:bodyPr>
          <a:lstStyle/>
          <a:p>
            <a:pPr marL="0" marR="0" lvl="0" indent="571500" algn="just" rtl="0">
              <a:lnSpc>
                <a:spcPct val="110000"/>
              </a:lnSpc>
              <a:spcBef>
                <a:spcPts val="0"/>
              </a:spcBef>
              <a:spcAft>
                <a:spcPts val="0"/>
              </a:spcAft>
              <a:buClr>
                <a:srgbClr val="E46C0A"/>
              </a:buClr>
              <a:buSzPts val="3000"/>
              <a:buFont typeface="Times New Roman"/>
              <a:buNone/>
            </a:pPr>
            <a:r>
              <a:rPr lang="en-US" sz="3000" b="0" i="0" u="none">
                <a:solidFill>
                  <a:srgbClr val="E46C0A"/>
                </a:solidFill>
                <a:latin typeface="Times New Roman"/>
                <a:ea typeface="Times New Roman"/>
                <a:cs typeface="Times New Roman"/>
                <a:sym typeface="Times New Roman"/>
              </a:rPr>
              <a:t>2. Giải thích: </a:t>
            </a:r>
            <a:r>
              <a:rPr lang="en-US" sz="3000" b="0" i="0" u="none">
                <a:solidFill>
                  <a:srgbClr val="FFFFFF"/>
                </a:solidFill>
                <a:latin typeface="Times New Roman"/>
                <a:ea typeface="Times New Roman"/>
                <a:cs typeface="Times New Roman"/>
                <a:sym typeface="Times New Roman"/>
              </a:rPr>
              <a:t>Khi </a:t>
            </a:r>
            <a:r>
              <a:rPr lang="en-US" sz="3000" b="0" i="0" u="none">
                <a:solidFill>
                  <a:srgbClr val="FFFF00"/>
                </a:solidFill>
                <a:latin typeface="Times New Roman"/>
                <a:ea typeface="Times New Roman"/>
                <a:cs typeface="Times New Roman"/>
                <a:sym typeface="Times New Roman"/>
              </a:rPr>
              <a:t>tần số của ngoại lực bằng tần số riêng </a:t>
            </a:r>
            <a:r>
              <a:rPr lang="en-US" sz="3000" b="0" i="0" u="none">
                <a:solidFill>
                  <a:schemeClr val="lt1"/>
                </a:solidFill>
                <a:latin typeface="Times New Roman"/>
                <a:ea typeface="Times New Roman"/>
                <a:cs typeface="Times New Roman"/>
                <a:sym typeface="Times New Roman"/>
              </a:rPr>
              <a:t>của hệ dao động thì hệ được cung cấp năng lượng một cách nhịp nhàng, đúng lúc, do đó biên độ dao động của hệ tăng dần lên. Biên độ dao động đạt tới giá trị cực đại khi </a:t>
            </a:r>
            <a:r>
              <a:rPr lang="en-US" sz="3000" b="0" i="0" u="none">
                <a:solidFill>
                  <a:srgbClr val="FFFF00"/>
                </a:solidFill>
                <a:latin typeface="Times New Roman"/>
                <a:ea typeface="Times New Roman"/>
                <a:cs typeface="Times New Roman"/>
                <a:sym typeface="Times New Roman"/>
              </a:rPr>
              <a:t>tốc độ tiêu hao năng lượng do ma sát bằng tốc độ cung cấp năng lượng cho hệ</a:t>
            </a:r>
            <a:endParaRPr/>
          </a:p>
          <a:p>
            <a:pPr marL="0" marR="0" lvl="0" indent="571500" algn="just" rtl="0">
              <a:lnSpc>
                <a:spcPct val="110000"/>
              </a:lnSpc>
              <a:spcBef>
                <a:spcPts val="450"/>
              </a:spcBef>
              <a:spcAft>
                <a:spcPts val="0"/>
              </a:spcAft>
              <a:buClr>
                <a:srgbClr val="E46C0A"/>
              </a:buClr>
              <a:buSzPts val="3000"/>
              <a:buFont typeface="Times New Roman"/>
              <a:buNone/>
            </a:pPr>
            <a:r>
              <a:rPr lang="en-US" sz="3000" b="0" i="0" u="none">
                <a:solidFill>
                  <a:srgbClr val="E46C0A"/>
                </a:solidFill>
                <a:latin typeface="Times New Roman"/>
                <a:ea typeface="Times New Roman"/>
                <a:cs typeface="Times New Roman"/>
                <a:sym typeface="Times New Roman"/>
              </a:rPr>
              <a:t>3. Hiện tượng cộng hưởng trong đời sống: </a:t>
            </a:r>
            <a:endParaRPr/>
          </a:p>
          <a:p>
            <a:pPr marL="571500" marR="0" lvl="0" indent="-571500" algn="just" rtl="0">
              <a:lnSpc>
                <a:spcPct val="10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Có lợi: Hộp đàn Ghi ta, violon...; nguyên tắc HĐ của lò vi sóng	</a:t>
            </a:r>
            <a:endParaRPr/>
          </a:p>
          <a:p>
            <a:pPr marL="571500" marR="0" lvl="0" indent="-571500" algn="just" rtl="0">
              <a:lnSpc>
                <a:spcPct val="10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Có hại: </a:t>
            </a:r>
            <a:endParaRPr/>
          </a:p>
        </p:txBody>
      </p:sp>
      <p:sp>
        <p:nvSpPr>
          <p:cNvPr id="212" name="Google Shape;212;p24"/>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fade">
                                      <p:cBhvr>
                                        <p:cTn id="12" dur="500"/>
                                        <p:tgtEl>
                                          <p:spTgt spid="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xEl>
                                              <p:pRg st="2" end="2"/>
                                            </p:txEl>
                                          </p:spTgt>
                                        </p:tgtEl>
                                        <p:attrNameLst>
                                          <p:attrName>style.visibility</p:attrName>
                                        </p:attrNameLst>
                                      </p:cBhvr>
                                      <p:to>
                                        <p:strVal val="visible"/>
                                      </p:to>
                                    </p:set>
                                    <p:animEffect transition="in" filter="fade">
                                      <p:cBhvr>
                                        <p:cTn id="17" dur="500"/>
                                        <p:tgtEl>
                                          <p:spTgt spid="2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
                                            <p:txEl>
                                              <p:pRg st="3" end="3"/>
                                            </p:txEl>
                                          </p:spTgt>
                                        </p:tgtEl>
                                        <p:attrNameLst>
                                          <p:attrName>style.visibility</p:attrName>
                                        </p:attrNameLst>
                                      </p:cBhvr>
                                      <p:to>
                                        <p:strVal val="visible"/>
                                      </p:to>
                                    </p:set>
                                    <p:animEffect transition="in" filter="fade">
                                      <p:cBhvr>
                                        <p:cTn id="22" dur="500"/>
                                        <p:tgtEl>
                                          <p:spTgt spid="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p:nvPr/>
        </p:nvSpPr>
        <p:spPr>
          <a:xfrm>
            <a:off x="3810000" y="1524000"/>
            <a:ext cx="2590800" cy="6080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Hệ dao động     </a:t>
            </a:r>
            <a:endParaRPr/>
          </a:p>
        </p:txBody>
      </p:sp>
      <p:sp>
        <p:nvSpPr>
          <p:cNvPr id="218" name="Google Shape;218;p25"/>
          <p:cNvSpPr txBox="1"/>
          <p:nvPr/>
        </p:nvSpPr>
        <p:spPr>
          <a:xfrm>
            <a:off x="0" y="2209800"/>
            <a:ext cx="3429000" cy="157003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điều hòa </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(A= hằng số;</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  ω</a:t>
            </a:r>
            <a:r>
              <a:rPr lang="en-US" sz="3200" b="0" i="0" u="none" baseline="-25000">
                <a:solidFill>
                  <a:schemeClr val="lt1"/>
                </a:solidFill>
                <a:latin typeface="Times New Roman"/>
                <a:ea typeface="Times New Roman"/>
                <a:cs typeface="Times New Roman"/>
                <a:sym typeface="Times New Roman"/>
              </a:rPr>
              <a:t>0</a:t>
            </a:r>
            <a:r>
              <a:rPr lang="en-US" sz="3200" b="0" i="0" u="none">
                <a:solidFill>
                  <a:schemeClr val="lt1"/>
                </a:solidFill>
                <a:latin typeface="Times New Roman"/>
                <a:ea typeface="Times New Roman"/>
                <a:cs typeface="Times New Roman"/>
                <a:sym typeface="Times New Roman"/>
              </a:rPr>
              <a:t> = hằng số)</a:t>
            </a:r>
            <a:endParaRPr/>
          </a:p>
        </p:txBody>
      </p:sp>
      <p:sp>
        <p:nvSpPr>
          <p:cNvPr id="219" name="Google Shape;219;p25"/>
          <p:cNvSpPr txBox="1"/>
          <p:nvPr/>
        </p:nvSpPr>
        <p:spPr>
          <a:xfrm>
            <a:off x="8458200" y="1828800"/>
            <a:ext cx="3352800" cy="10652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tắt dần</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(A giảm dần)</a:t>
            </a:r>
            <a:endParaRPr/>
          </a:p>
        </p:txBody>
      </p:sp>
      <p:sp>
        <p:nvSpPr>
          <p:cNvPr id="220" name="Google Shape;220;p25"/>
          <p:cNvSpPr txBox="1"/>
          <p:nvPr/>
        </p:nvSpPr>
        <p:spPr>
          <a:xfrm>
            <a:off x="3733800" y="3886200"/>
            <a:ext cx="3200400" cy="146208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duy trì</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  (A= hằng số;</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ω = ω</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a:t>
            </a:r>
            <a:endParaRPr/>
          </a:p>
        </p:txBody>
      </p:sp>
      <p:sp>
        <p:nvSpPr>
          <p:cNvPr id="221" name="Google Shape;221;p25"/>
          <p:cNvSpPr txBox="1"/>
          <p:nvPr/>
        </p:nvSpPr>
        <p:spPr>
          <a:xfrm>
            <a:off x="7162800" y="3886200"/>
            <a:ext cx="4800600" cy="15224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cưỡng bức</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A</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 phụ thuộc 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 ω và ω; F</a:t>
            </a:r>
            <a:r>
              <a:rPr lang="en-US" sz="2800" b="0" i="0" u="none" baseline="-25000">
                <a:solidFill>
                  <a:schemeClr val="lt1"/>
                </a:solidFill>
                <a:latin typeface="Times New Roman"/>
                <a:ea typeface="Times New Roman"/>
                <a:cs typeface="Times New Roman"/>
                <a:sym typeface="Times New Roman"/>
              </a:rPr>
              <a:t>c</a:t>
            </a:r>
            <a:r>
              <a:rPr lang="en-US" sz="3200" b="0" i="0" u="none" baseline="-25000">
                <a:solidFill>
                  <a:schemeClr val="lt1"/>
                </a:solidFill>
                <a:latin typeface="Times New Roman"/>
                <a:ea typeface="Times New Roman"/>
                <a:cs typeface="Times New Roman"/>
                <a:sym typeface="Times New Roman"/>
              </a:rPr>
              <a:t> </a:t>
            </a:r>
            <a:r>
              <a:rPr lang="en-US" sz="3200" b="0" i="0" u="none">
                <a:solidFill>
                  <a:schemeClr val="lt1"/>
                </a:solidFill>
                <a:latin typeface="Times New Roman"/>
                <a:ea typeface="Times New Roman"/>
                <a:cs typeface="Times New Roman"/>
                <a:sym typeface="Times New Roman"/>
              </a:rPr>
              <a:t>                           </a:t>
            </a:r>
            <a:r>
              <a:rPr lang="en-US" sz="2800" b="0" i="0" u="none">
                <a:solidFill>
                  <a:schemeClr val="lt1"/>
                </a:solidFill>
                <a:latin typeface="Times New Roman"/>
                <a:ea typeface="Times New Roman"/>
                <a:cs typeface="Times New Roman"/>
                <a:sym typeface="Times New Roman"/>
              </a:rPr>
              <a:t>ω</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 = ω  </a:t>
            </a:r>
            <a:endParaRPr/>
          </a:p>
        </p:txBody>
      </p:sp>
      <p:cxnSp>
        <p:nvCxnSpPr>
          <p:cNvPr id="222" name="Google Shape;222;p25"/>
          <p:cNvCxnSpPr/>
          <p:nvPr/>
        </p:nvCxnSpPr>
        <p:spPr>
          <a:xfrm rot="5400000">
            <a:off x="3131343" y="2301081"/>
            <a:ext cx="990600" cy="395287"/>
          </a:xfrm>
          <a:prstGeom prst="straightConnector1">
            <a:avLst/>
          </a:prstGeom>
          <a:noFill/>
          <a:ln w="57150" cap="flat" cmpd="sng">
            <a:solidFill>
              <a:srgbClr val="FFFF00"/>
            </a:solidFill>
            <a:prstDash val="solid"/>
            <a:miter lim="800000"/>
            <a:headEnd type="none" w="med" len="med"/>
            <a:tailEnd type="stealth" w="med" len="med"/>
          </a:ln>
        </p:spPr>
      </p:cxnSp>
      <p:cxnSp>
        <p:nvCxnSpPr>
          <p:cNvPr id="223" name="Google Shape;223;p25"/>
          <p:cNvCxnSpPr/>
          <p:nvPr/>
        </p:nvCxnSpPr>
        <p:spPr>
          <a:xfrm flipH="1">
            <a:off x="5943600" y="2895600"/>
            <a:ext cx="2514600" cy="990600"/>
          </a:xfrm>
          <a:prstGeom prst="straightConnector1">
            <a:avLst/>
          </a:prstGeom>
          <a:noFill/>
          <a:ln w="57150" cap="flat" cmpd="sng">
            <a:solidFill>
              <a:srgbClr val="FFFF00"/>
            </a:solidFill>
            <a:prstDash val="solid"/>
            <a:miter lim="800000"/>
            <a:headEnd type="none" w="med" len="med"/>
            <a:tailEnd type="stealth" w="med" len="med"/>
          </a:ln>
        </p:spPr>
      </p:cxnSp>
      <p:cxnSp>
        <p:nvCxnSpPr>
          <p:cNvPr id="224" name="Google Shape;224;p25"/>
          <p:cNvCxnSpPr/>
          <p:nvPr/>
        </p:nvCxnSpPr>
        <p:spPr>
          <a:xfrm rot="5400000">
            <a:off x="8191500" y="3457575"/>
            <a:ext cx="990600" cy="3175"/>
          </a:xfrm>
          <a:prstGeom prst="straightConnector1">
            <a:avLst/>
          </a:prstGeom>
          <a:noFill/>
          <a:ln w="57150" cap="flat" cmpd="sng">
            <a:solidFill>
              <a:srgbClr val="FFFF00"/>
            </a:solidFill>
            <a:prstDash val="solid"/>
            <a:miter lim="800000"/>
            <a:headEnd type="none" w="med" len="med"/>
            <a:tailEnd type="stealth" w="med" len="med"/>
          </a:ln>
        </p:spPr>
      </p:cxnSp>
      <p:cxnSp>
        <p:nvCxnSpPr>
          <p:cNvPr id="225" name="Google Shape;225;p25"/>
          <p:cNvCxnSpPr/>
          <p:nvPr/>
        </p:nvCxnSpPr>
        <p:spPr>
          <a:xfrm>
            <a:off x="6415087" y="1828800"/>
            <a:ext cx="2028825" cy="533400"/>
          </a:xfrm>
          <a:prstGeom prst="straightConnector1">
            <a:avLst/>
          </a:prstGeom>
          <a:noFill/>
          <a:ln w="57150" cap="flat" cmpd="sng">
            <a:solidFill>
              <a:srgbClr val="FFFF00"/>
            </a:solidFill>
            <a:prstDash val="solid"/>
            <a:miter lim="800000"/>
            <a:headEnd type="none" w="med" len="med"/>
            <a:tailEnd type="stealth" w="med" len="med"/>
          </a:ln>
        </p:spPr>
      </p:cxnSp>
      <p:sp>
        <p:nvSpPr>
          <p:cNvPr id="226" name="Google Shape;226;p25"/>
          <p:cNvSpPr txBox="1"/>
          <p:nvPr/>
        </p:nvSpPr>
        <p:spPr>
          <a:xfrm>
            <a:off x="6019800" y="5999162"/>
            <a:ext cx="5943600" cy="6080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Hiện tượng cộng hưởng: </a:t>
            </a:r>
            <a:r>
              <a:rPr lang="en-US" sz="3000" b="0" i="0" u="none">
                <a:solidFill>
                  <a:schemeClr val="lt1"/>
                </a:solidFill>
                <a:latin typeface="Times New Roman"/>
                <a:ea typeface="Times New Roman"/>
                <a:cs typeface="Times New Roman"/>
                <a:sym typeface="Times New Roman"/>
              </a:rPr>
              <a:t>A</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 max</a:t>
            </a:r>
            <a:endParaRPr/>
          </a:p>
        </p:txBody>
      </p:sp>
      <p:cxnSp>
        <p:nvCxnSpPr>
          <p:cNvPr id="227" name="Google Shape;227;p25"/>
          <p:cNvCxnSpPr/>
          <p:nvPr/>
        </p:nvCxnSpPr>
        <p:spPr>
          <a:xfrm rot="5400000">
            <a:off x="8458993" y="5714206"/>
            <a:ext cx="609600" cy="1587"/>
          </a:xfrm>
          <a:prstGeom prst="straightConnector1">
            <a:avLst/>
          </a:prstGeom>
          <a:noFill/>
          <a:ln w="57150" cap="flat" cmpd="sng">
            <a:solidFill>
              <a:srgbClr val="FFFF00"/>
            </a:solidFill>
            <a:prstDash val="solid"/>
            <a:miter lim="800000"/>
            <a:headEnd type="none" w="med" len="med"/>
            <a:tailEnd type="stealth" w="med" len="med"/>
          </a:ln>
        </p:spPr>
      </p:cxnSp>
      <p:sp>
        <p:nvSpPr>
          <p:cNvPr id="228" name="Google Shape;228;p25"/>
          <p:cNvSpPr txBox="1"/>
          <p:nvPr/>
        </p:nvSpPr>
        <p:spPr>
          <a:xfrm rot="1080000">
            <a:off x="7132637" y="1573212"/>
            <a:ext cx="13716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1" i="0" u="none">
                <a:solidFill>
                  <a:schemeClr val="lt1"/>
                </a:solidFill>
                <a:latin typeface="Times New Roman"/>
                <a:ea typeface="Times New Roman"/>
                <a:cs typeface="Times New Roman"/>
                <a:sym typeface="Times New Roman"/>
              </a:rPr>
              <a:t>F</a:t>
            </a:r>
            <a:r>
              <a:rPr lang="en-US" sz="2800" b="1" i="0" u="none" baseline="-25000">
                <a:solidFill>
                  <a:schemeClr val="lt1"/>
                </a:solidFill>
                <a:latin typeface="Times New Roman"/>
                <a:ea typeface="Times New Roman"/>
                <a:cs typeface="Times New Roman"/>
                <a:sym typeface="Times New Roman"/>
              </a:rPr>
              <a:t>C</a:t>
            </a:r>
            <a:r>
              <a:rPr lang="en-US" sz="2800" b="1" i="0" u="none">
                <a:solidFill>
                  <a:schemeClr val="lt1"/>
                </a:solidFill>
                <a:latin typeface="Times New Roman"/>
                <a:ea typeface="Times New Roman"/>
                <a:cs typeface="Times New Roman"/>
                <a:sym typeface="Times New Roman"/>
              </a:rPr>
              <a:t> ≠ 0 </a:t>
            </a:r>
            <a:endParaRPr/>
          </a:p>
        </p:txBody>
      </p:sp>
      <p:sp>
        <p:nvSpPr>
          <p:cNvPr id="229" name="Google Shape;229;p25"/>
          <p:cNvSpPr txBox="1"/>
          <p:nvPr/>
        </p:nvSpPr>
        <p:spPr>
          <a:xfrm>
            <a:off x="2590800" y="1524000"/>
            <a:ext cx="12319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Times New Roman"/>
              <a:buNone/>
            </a:pPr>
            <a:r>
              <a:rPr lang="en-US" sz="2800" b="1" i="0" u="none">
                <a:solidFill>
                  <a:srgbClr val="FFFFFF"/>
                </a:solidFill>
                <a:latin typeface="Times New Roman"/>
                <a:ea typeface="Times New Roman"/>
                <a:cs typeface="Times New Roman"/>
                <a:sym typeface="Times New Roman"/>
              </a:rPr>
              <a:t>F</a:t>
            </a:r>
            <a:r>
              <a:rPr lang="en-US" sz="2800" b="1" i="0" u="none" baseline="-25000">
                <a:solidFill>
                  <a:srgbClr val="FFFFFF"/>
                </a:solidFill>
                <a:latin typeface="Times New Roman"/>
                <a:ea typeface="Times New Roman"/>
                <a:cs typeface="Times New Roman"/>
                <a:sym typeface="Times New Roman"/>
              </a:rPr>
              <a:t>C</a:t>
            </a:r>
            <a:r>
              <a:rPr lang="en-US" sz="2800" b="1" i="0" u="none">
                <a:solidFill>
                  <a:srgbClr val="FFFFFF"/>
                </a:solidFill>
                <a:latin typeface="Times New Roman"/>
                <a:ea typeface="Times New Roman"/>
                <a:cs typeface="Times New Roman"/>
                <a:sym typeface="Times New Roman"/>
              </a:rPr>
              <a:t> = 0 </a:t>
            </a:r>
            <a:endParaRPr/>
          </a:p>
        </p:txBody>
      </p:sp>
      <p:sp>
        <p:nvSpPr>
          <p:cNvPr id="230" name="Google Shape;230;p25"/>
          <p:cNvSpPr txBox="1"/>
          <p:nvPr/>
        </p:nvSpPr>
        <p:spPr>
          <a:xfrm rot="-1260000">
            <a:off x="5622925" y="2386012"/>
            <a:ext cx="23622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Có thiết bị bù NL đã mất </a:t>
            </a:r>
            <a:endParaRPr/>
          </a:p>
        </p:txBody>
      </p:sp>
      <p:sp>
        <p:nvSpPr>
          <p:cNvPr id="231" name="Google Shape;231;p25"/>
          <p:cNvSpPr txBox="1"/>
          <p:nvPr/>
        </p:nvSpPr>
        <p:spPr>
          <a:xfrm>
            <a:off x="8991600" y="3057525"/>
            <a:ext cx="2971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cos (ωt+ϕ)</a:t>
            </a:r>
            <a:endParaRPr/>
          </a:p>
        </p:txBody>
      </p:sp>
      <p:sp>
        <p:nvSpPr>
          <p:cNvPr id="232" name="Google Shape;232;p25"/>
          <p:cNvSpPr txBox="1"/>
          <p:nvPr/>
        </p:nvSpPr>
        <p:spPr>
          <a:xfrm>
            <a:off x="9982200" y="5419725"/>
            <a:ext cx="16764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Times New Roman"/>
              <a:buNone/>
            </a:pPr>
            <a:r>
              <a:rPr lang="en-US" sz="1800" b="1" i="0" u="none">
                <a:solidFill>
                  <a:schemeClr val="lt1"/>
                </a:solidFill>
                <a:latin typeface="Times New Roman"/>
                <a:ea typeface="Times New Roman"/>
                <a:cs typeface="Times New Roman"/>
                <a:sym typeface="Times New Roman"/>
              </a:rPr>
              <a:t> </a:t>
            </a:r>
            <a:r>
              <a:rPr lang="en-US" sz="2800" b="1" i="0" u="none">
                <a:solidFill>
                  <a:schemeClr val="lt1"/>
                </a:solidFill>
                <a:latin typeface="Times New Roman"/>
                <a:ea typeface="Times New Roman"/>
                <a:cs typeface="Times New Roman"/>
                <a:sym typeface="Times New Roman"/>
              </a:rPr>
              <a:t>ω = ω</a:t>
            </a:r>
            <a:r>
              <a:rPr lang="en-US" sz="2800" b="1" i="0" u="none" baseline="-25000">
                <a:solidFill>
                  <a:schemeClr val="lt1"/>
                </a:solidFill>
                <a:latin typeface="Times New Roman"/>
                <a:ea typeface="Times New Roman"/>
                <a:cs typeface="Times New Roman"/>
                <a:sym typeface="Times New Roman"/>
              </a:rPr>
              <a:t>0</a:t>
            </a:r>
            <a:r>
              <a:rPr lang="en-US" sz="2800" b="1" i="0" u="none">
                <a:solidFill>
                  <a:schemeClr val="lt1"/>
                </a:solidFill>
                <a:latin typeface="Times New Roman"/>
                <a:ea typeface="Times New Roman"/>
                <a:cs typeface="Times New Roman"/>
                <a:sym typeface="Times New Roman"/>
              </a:rPr>
              <a:t> </a:t>
            </a:r>
            <a:endParaRPr/>
          </a:p>
        </p:txBody>
      </p:sp>
      <p:sp>
        <p:nvSpPr>
          <p:cNvPr id="233" name="Google Shape;233;p25"/>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39" name="Google Shape;239;p26"/>
          <p:cNvSpPr txBox="1"/>
          <p:nvPr/>
        </p:nvSpPr>
        <p:spPr>
          <a:xfrm>
            <a:off x="838200" y="1168400"/>
            <a:ext cx="11353800" cy="3349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a:p>
            <a:pPr marL="0" marR="0" lvl="0" indent="0" algn="l" rtl="0">
              <a:lnSpc>
                <a:spcPct val="15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Câu 1: </a:t>
            </a:r>
            <a:r>
              <a:rPr lang="en-US" sz="3500" b="0" i="0" u="none">
                <a:solidFill>
                  <a:srgbClr val="FFFFFF"/>
                </a:solidFill>
                <a:latin typeface="Times New Roman"/>
                <a:ea typeface="Times New Roman"/>
                <a:cs typeface="Times New Roman"/>
                <a:sym typeface="Times New Roman"/>
              </a:rPr>
              <a:t>Dao động cơ tắt dần </a:t>
            </a:r>
            <a:endParaRPr/>
          </a:p>
          <a:p>
            <a:pPr marL="0" marR="0" lvl="0" indent="0" algn="l" rtl="0">
              <a:lnSpc>
                <a:spcPct val="150000"/>
              </a:lnSpc>
              <a:spcBef>
                <a:spcPts val="100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A. có biên độ tăng dần theo thời gian. </a:t>
            </a:r>
            <a:r>
              <a:rPr lang="en-US" sz="3500" b="0" i="0" u="none">
                <a:solidFill>
                  <a:srgbClr val="FFFFFF"/>
                </a:solidFill>
                <a:latin typeface="Calibri"/>
                <a:ea typeface="Calibri"/>
                <a:cs typeface="Calibri"/>
                <a:sym typeface="Calibri"/>
              </a:rPr>
              <a:t>		</a:t>
            </a:r>
            <a:r>
              <a:rPr lang="en-US" sz="3500" b="0" i="0" u="none">
                <a:solidFill>
                  <a:srgbClr val="FFFFFF"/>
                </a:solidFill>
                <a:latin typeface="Times New Roman"/>
                <a:ea typeface="Times New Roman"/>
                <a:cs typeface="Times New Roman"/>
                <a:sym typeface="Times New Roman"/>
              </a:rPr>
              <a:t>B. luôn có hại. </a:t>
            </a:r>
            <a:endParaRPr/>
          </a:p>
          <a:p>
            <a:pPr marL="0" marR="0" lvl="0" indent="0" algn="l" rtl="0">
              <a:lnSpc>
                <a:spcPct val="150000"/>
              </a:lnSpc>
              <a:spcBef>
                <a:spcPts val="100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C. có biên độ giảm dần theo thời gian. </a:t>
            </a:r>
            <a:r>
              <a:rPr lang="en-US" sz="3500" b="0" i="0" u="none">
                <a:solidFill>
                  <a:srgbClr val="FFFFFF"/>
                </a:solidFill>
                <a:latin typeface="Calibri"/>
                <a:ea typeface="Calibri"/>
                <a:cs typeface="Calibri"/>
                <a:sym typeface="Calibri"/>
              </a:rPr>
              <a:t>		</a:t>
            </a:r>
            <a:r>
              <a:rPr lang="en-US" sz="3500" b="0" i="0" u="none">
                <a:solidFill>
                  <a:srgbClr val="FFFFFF"/>
                </a:solidFill>
                <a:latin typeface="Times New Roman"/>
                <a:ea typeface="Times New Roman"/>
                <a:cs typeface="Times New Roman"/>
                <a:sym typeface="Times New Roman"/>
              </a:rPr>
              <a:t>D. luôn có lợi. </a:t>
            </a:r>
            <a:endParaRPr/>
          </a:p>
        </p:txBody>
      </p:sp>
      <p:sp>
        <p:nvSpPr>
          <p:cNvPr id="240" name="Google Shape;240;p26"/>
          <p:cNvSpPr txBox="1"/>
          <p:nvPr/>
        </p:nvSpPr>
        <p:spPr>
          <a:xfrm>
            <a:off x="9067800" y="54102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C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p:nvPr/>
        </p:nvSpPr>
        <p:spPr>
          <a:xfrm>
            <a:off x="228600" y="1143000"/>
            <a:ext cx="11963400" cy="443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Câu 2: </a:t>
            </a:r>
            <a:r>
              <a:rPr lang="en-US" sz="3500" b="0" i="0" u="none">
                <a:solidFill>
                  <a:schemeClr val="lt1"/>
                </a:solidFill>
                <a:latin typeface="Times New Roman"/>
                <a:ea typeface="Times New Roman"/>
                <a:cs typeface="Times New Roman"/>
                <a:sym typeface="Times New Roman"/>
              </a:rPr>
              <a:t>Dao động duy trì là dao động tắt dần mà người ta đã:</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 Kích thích lại dao động sau khi dao động bị tắt hẳn.</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B. Tác dụng vào vật ngoại lực biến đổi điều hoà theo thời gian.</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C. Cung cấp cho vật một năng lượng đúng bằng năng lượng vật mất đi sau mỗi chu kì.</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D. Làm mất lực cản của môi trường đối với chuyển động đó.</a:t>
            </a:r>
            <a:endParaRPr/>
          </a:p>
          <a:p>
            <a:pPr marL="0" marR="0" lvl="0" indent="0" algn="l" rtl="0">
              <a:lnSpc>
                <a:spcPct val="100000"/>
              </a:lnSpc>
              <a:spcBef>
                <a:spcPts val="0"/>
              </a:spcBef>
              <a:spcAft>
                <a:spcPts val="0"/>
              </a:spcAft>
              <a:buNone/>
            </a:pPr>
            <a:endParaRPr sz="3500" b="0" i="0" u="none">
              <a:solidFill>
                <a:schemeClr val="lt1"/>
              </a:solidFill>
              <a:latin typeface="Times New Roman"/>
              <a:ea typeface="Times New Roman"/>
              <a:cs typeface="Times New Roman"/>
              <a:sym typeface="Times New Roman"/>
            </a:endParaRPr>
          </a:p>
        </p:txBody>
      </p:sp>
      <p:sp>
        <p:nvSpPr>
          <p:cNvPr id="246" name="Google Shape;246;p27"/>
          <p:cNvSpPr txBox="1"/>
          <p:nvPr/>
        </p:nvSpPr>
        <p:spPr>
          <a:xfrm>
            <a:off x="9067800" y="54102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C </a:t>
            </a:r>
            <a:endParaRPr/>
          </a:p>
        </p:txBody>
      </p:sp>
      <p:sp>
        <p:nvSpPr>
          <p:cNvPr id="247" name="Google Shape;247;p27"/>
          <p:cNvSpPr txBox="1"/>
          <p:nvPr/>
        </p:nvSpPr>
        <p:spPr>
          <a:xfrm>
            <a:off x="838200" y="3048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48" name="Google Shape;248;p2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p:nvPr/>
        </p:nvSpPr>
        <p:spPr>
          <a:xfrm>
            <a:off x="381000" y="1447800"/>
            <a:ext cx="11506200" cy="36004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3:</a:t>
            </a:r>
            <a:r>
              <a:rPr lang="en-US" sz="3500" b="0" i="0" u="none">
                <a:solidFill>
                  <a:schemeClr val="lt1"/>
                </a:solidFill>
                <a:latin typeface="Times New Roman"/>
                <a:ea typeface="Times New Roman"/>
                <a:cs typeface="Times New Roman"/>
                <a:sym typeface="Times New Roman"/>
              </a:rPr>
              <a:t> Một con lắc lò xo bao gồm vật nhỏ khối lượng 100g và lò xo có độ cứng 100N/m,  chịu tác dụng của một ngoại lực tuần hoàn F= F</a:t>
            </a:r>
            <a:r>
              <a:rPr lang="en-US" sz="3500" b="0" i="0" u="none" baseline="-25000">
                <a:solidFill>
                  <a:schemeClr val="lt1"/>
                </a:solidFill>
                <a:latin typeface="Times New Roman"/>
                <a:ea typeface="Times New Roman"/>
                <a:cs typeface="Times New Roman"/>
                <a:sym typeface="Times New Roman"/>
              </a:rPr>
              <a:t>0 </a:t>
            </a:r>
            <a:r>
              <a:rPr lang="en-US" sz="3500" b="0" i="0" u="none">
                <a:solidFill>
                  <a:schemeClr val="lt1"/>
                </a:solidFill>
                <a:latin typeface="Times New Roman"/>
                <a:ea typeface="Times New Roman"/>
                <a:cs typeface="Times New Roman"/>
                <a:sym typeface="Times New Roman"/>
              </a:rPr>
              <a:t>cos(10t)N. Khi ổn định dao động của con lắc có tần số góc là: </a:t>
            </a:r>
            <a:endParaRPr/>
          </a:p>
          <a:p>
            <a:pPr marL="0" marR="0" lvl="0" indent="-222250" algn="l" rtl="0">
              <a:lnSpc>
                <a:spcPct val="100000"/>
              </a:lnSpc>
              <a:spcBef>
                <a:spcPts val="0"/>
              </a:spcBef>
              <a:spcAft>
                <a:spcPts val="0"/>
              </a:spcAft>
              <a:buClr>
                <a:schemeClr val="lt1"/>
              </a:buClr>
              <a:buSzPts val="3500"/>
              <a:buFont typeface="Times New Roman"/>
              <a:buAutoNum type="alphaUcPeriod"/>
            </a:pPr>
            <a:r>
              <a:rPr lang="en-US" sz="3500" b="0" i="0" u="none">
                <a:solidFill>
                  <a:schemeClr val="lt1"/>
                </a:solidFill>
                <a:latin typeface="Times New Roman"/>
                <a:ea typeface="Times New Roman"/>
                <a:cs typeface="Times New Roman"/>
                <a:sym typeface="Times New Roman"/>
              </a:rPr>
              <a:t>ω = 10 rad/s	      			</a:t>
            </a:r>
            <a:r>
              <a:rPr lang="en-US" sz="3500" b="1" i="0" u="none">
                <a:solidFill>
                  <a:schemeClr val="lt1"/>
                </a:solidFill>
                <a:latin typeface="Times New Roman"/>
                <a:ea typeface="Times New Roman"/>
                <a:cs typeface="Times New Roman"/>
                <a:sym typeface="Times New Roman"/>
              </a:rPr>
              <a:t>B.</a:t>
            </a:r>
            <a:r>
              <a:rPr lang="en-US" sz="3500" b="0" i="0" u="none">
                <a:solidFill>
                  <a:schemeClr val="lt1"/>
                </a:solidFill>
                <a:latin typeface="Times New Roman"/>
                <a:ea typeface="Times New Roman"/>
                <a:cs typeface="Times New Roman"/>
                <a:sym typeface="Times New Roman"/>
              </a:rPr>
              <a:t> ω</a:t>
            </a:r>
            <a:r>
              <a:rPr lang="en-US" sz="3500" b="1" i="0" u="none">
                <a:solidFill>
                  <a:schemeClr val="lt1"/>
                </a:solidFill>
                <a:latin typeface="Times New Roman"/>
                <a:ea typeface="Times New Roman"/>
                <a:cs typeface="Times New Roman"/>
                <a:sym typeface="Times New Roman"/>
              </a:rPr>
              <a:t> </a:t>
            </a:r>
            <a:r>
              <a:rPr lang="en-US" sz="3500" b="0" i="0" u="none">
                <a:solidFill>
                  <a:schemeClr val="lt1"/>
                </a:solidFill>
                <a:latin typeface="Times New Roman"/>
                <a:ea typeface="Times New Roman"/>
                <a:cs typeface="Times New Roman"/>
                <a:sym typeface="Times New Roman"/>
              </a:rPr>
              <a:t>= 10π rad/s  </a:t>
            </a:r>
            <a:endParaRPr/>
          </a:p>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C.</a:t>
            </a:r>
            <a:r>
              <a:rPr lang="en-US" sz="3500" b="0" i="0" u="none">
                <a:solidFill>
                  <a:schemeClr val="lt1"/>
                </a:solidFill>
                <a:latin typeface="Times New Roman"/>
                <a:ea typeface="Times New Roman"/>
                <a:cs typeface="Times New Roman"/>
                <a:sym typeface="Times New Roman"/>
              </a:rPr>
              <a:t> ω</a:t>
            </a:r>
            <a:r>
              <a:rPr lang="en-US" sz="3500" b="1" i="0" u="none">
                <a:solidFill>
                  <a:schemeClr val="lt1"/>
                </a:solidFill>
                <a:latin typeface="Times New Roman"/>
                <a:ea typeface="Times New Roman"/>
                <a:cs typeface="Times New Roman"/>
                <a:sym typeface="Times New Roman"/>
              </a:rPr>
              <a:t> </a:t>
            </a:r>
            <a:r>
              <a:rPr lang="en-US" sz="3500" b="0" i="0" u="none">
                <a:solidFill>
                  <a:schemeClr val="lt1"/>
                </a:solidFill>
                <a:latin typeface="Times New Roman"/>
                <a:ea typeface="Times New Roman"/>
                <a:cs typeface="Times New Roman"/>
                <a:sym typeface="Times New Roman"/>
              </a:rPr>
              <a:t>= 2π rad/s 	   		</a:t>
            </a:r>
            <a:r>
              <a:rPr lang="en-US" sz="3500" b="1" i="0" u="none">
                <a:solidFill>
                  <a:schemeClr val="lt1"/>
                </a:solidFill>
                <a:latin typeface="Times New Roman"/>
                <a:ea typeface="Times New Roman"/>
                <a:cs typeface="Times New Roman"/>
                <a:sym typeface="Times New Roman"/>
              </a:rPr>
              <a:t>D.</a:t>
            </a:r>
            <a:r>
              <a:rPr lang="en-US" sz="3500" b="0" i="0" u="none">
                <a:solidFill>
                  <a:schemeClr val="lt1"/>
                </a:solidFill>
                <a:latin typeface="Times New Roman"/>
                <a:ea typeface="Times New Roman"/>
                <a:cs typeface="Times New Roman"/>
                <a:sym typeface="Times New Roman"/>
              </a:rPr>
              <a:t> ω = 20 rad/s</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p:txBody>
      </p:sp>
      <p:sp>
        <p:nvSpPr>
          <p:cNvPr id="254" name="Google Shape;254;p28"/>
          <p:cNvSpPr txBox="1"/>
          <p:nvPr/>
        </p:nvSpPr>
        <p:spPr>
          <a:xfrm>
            <a:off x="9753600" y="56388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A </a:t>
            </a:r>
            <a:endParaRPr/>
          </a:p>
        </p:txBody>
      </p:sp>
      <p:sp>
        <p:nvSpPr>
          <p:cNvPr id="255" name="Google Shape;255;p28"/>
          <p:cNvSpPr txBox="1"/>
          <p:nvPr/>
        </p:nvSpPr>
        <p:spPr>
          <a:xfrm>
            <a:off x="457200" y="4876800"/>
            <a:ext cx="1135380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Hướng dẫn: </a:t>
            </a:r>
            <a:r>
              <a:rPr lang="en-US" sz="3200" b="0" i="0" u="none">
                <a:solidFill>
                  <a:srgbClr val="FFFFFF"/>
                </a:solidFill>
                <a:latin typeface="Times New Roman"/>
                <a:ea typeface="Times New Roman"/>
                <a:cs typeface="Times New Roman"/>
                <a:sym typeface="Times New Roman"/>
              </a:rPr>
              <a:t>Dao động của CLLX khi ổn định là dao động cưỡng bức có tần số bằng tần số của ngoại lực cưỡng bức. </a:t>
            </a:r>
            <a:r>
              <a:rPr lang="en-US" sz="3200" b="1" i="0" u="none">
                <a:solidFill>
                  <a:srgbClr val="FFFF00"/>
                </a:solidFill>
                <a:latin typeface="Times New Roman"/>
                <a:ea typeface="Times New Roman"/>
                <a:cs typeface="Times New Roman"/>
                <a:sym typeface="Times New Roman"/>
              </a:rPr>
              <a:t>    </a:t>
            </a:r>
            <a:endParaRPr/>
          </a:p>
        </p:txBody>
      </p:sp>
      <p:sp>
        <p:nvSpPr>
          <p:cNvPr id="256" name="Google Shape;256;p28"/>
          <p:cNvSpPr txBox="1"/>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57" name="Google Shape;257;p2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p:nvPr/>
        </p:nvSpPr>
        <p:spPr>
          <a:xfrm>
            <a:off x="304800" y="609600"/>
            <a:ext cx="11430000" cy="5602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500"/>
              <a:buFont typeface="Arial"/>
              <a:buNone/>
            </a:pPr>
            <a:endParaRPr sz="3500" b="0" i="0" u="none">
              <a:solidFill>
                <a:srgbClr val="FFFFFF"/>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4:</a:t>
            </a:r>
            <a:r>
              <a:rPr lang="en-US" sz="3500" b="0" i="0" u="none">
                <a:solidFill>
                  <a:srgbClr val="FFFFFF"/>
                </a:solidFill>
                <a:latin typeface="Times New Roman"/>
                <a:ea typeface="Times New Roman"/>
                <a:cs typeface="Times New Roman"/>
                <a:sym typeface="Times New Roman"/>
              </a:rPr>
              <a:t> </a:t>
            </a:r>
            <a:r>
              <a:rPr lang="en-US" sz="3200" b="0" i="0" u="none">
                <a:solidFill>
                  <a:srgbClr val="FFFFFF"/>
                </a:solidFill>
                <a:latin typeface="Times New Roman"/>
                <a:ea typeface="Times New Roman"/>
                <a:cs typeface="Times New Roman"/>
                <a:sym typeface="Times New Roman"/>
              </a:rPr>
              <a:t>Thực hiện thí nghiệm về dao động</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cưỡng bức như hình bên. Năm con lắc đơn:</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 (1), (2), (3), (4) và M (con lắc điều khiển)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được treo trên một sợi dây. Ban đầu hệ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đang đứng yên ở vị trí cân bằng. Kích thích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M dao động nhỏ trong mặt phẳng vuông góc với mặt phẳng hình vẽ thì các con lắc còn lại dao động theo. Không kể M, con lắc dao động mạnh nhất là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A. con lắc (2). 				B. con lắc (1).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C. con lắc (3). 				D. con lắc (4). </a:t>
            </a:r>
            <a:endParaRPr/>
          </a:p>
        </p:txBody>
      </p:sp>
      <p:pic>
        <p:nvPicPr>
          <p:cNvPr id="263" name="Google Shape;263;p29"/>
          <p:cNvPicPr preferRelativeResize="0"/>
          <p:nvPr/>
        </p:nvPicPr>
        <p:blipFill rotWithShape="1">
          <a:blip r:embed="rId3">
            <a:alphaModFix/>
          </a:blip>
          <a:srcRect/>
          <a:stretch/>
        </p:blipFill>
        <p:spPr>
          <a:xfrm>
            <a:off x="7772400" y="762000"/>
            <a:ext cx="4038600" cy="2819400"/>
          </a:xfrm>
          <a:prstGeom prst="rect">
            <a:avLst/>
          </a:prstGeom>
          <a:noFill/>
          <a:ln>
            <a:noFill/>
          </a:ln>
        </p:spPr>
      </p:pic>
      <p:sp>
        <p:nvSpPr>
          <p:cNvPr id="264" name="Google Shape;264;p29"/>
          <p:cNvSpPr txBox="1"/>
          <p:nvPr/>
        </p:nvSpPr>
        <p:spPr>
          <a:xfrm>
            <a:off x="9067800" y="59436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B </a:t>
            </a:r>
            <a:endParaRPr/>
          </a:p>
        </p:txBody>
      </p:sp>
      <p:sp>
        <p:nvSpPr>
          <p:cNvPr id="265" name="Google Shape;265;p29"/>
          <p:cNvSpPr txBox="1"/>
          <p:nvPr/>
        </p:nvSpPr>
        <p:spPr>
          <a:xfrm>
            <a:off x="762000" y="3810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66" name="Google Shape;266;p2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500"/>
                                        <p:tgtEl>
                                          <p:spTgt spid="2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0"/>
          <p:cNvSpPr txBox="1"/>
          <p:nvPr/>
        </p:nvSpPr>
        <p:spPr>
          <a:xfrm>
            <a:off x="228600" y="1447800"/>
            <a:ext cx="11658600" cy="2524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5:</a:t>
            </a:r>
            <a:r>
              <a:rPr lang="en-US" sz="3500" b="0" i="0" u="none">
                <a:solidFill>
                  <a:schemeClr val="lt1"/>
                </a:solidFill>
                <a:latin typeface="Times New Roman"/>
                <a:ea typeface="Times New Roman"/>
                <a:cs typeface="Times New Roman"/>
                <a:sym typeface="Times New Roman"/>
              </a:rPr>
              <a:t> Một con lắc lò xo dao động tắt dần. Cứ sau mỗi chu kì, biên độ của nó giảm 0,5%. Hỏi năng lượng dao động của con lắc bị mất đi sau mỗi dao động toàn phần là bao nhiêu % ?</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A.2%		B.1%		C, 0.1%			D.10%</a:t>
            </a:r>
            <a:endParaRPr/>
          </a:p>
          <a:p>
            <a:pPr marL="0" marR="0" lvl="0" indent="0" algn="l" rtl="0">
              <a:lnSpc>
                <a:spcPct val="100000"/>
              </a:lnSpc>
              <a:spcBef>
                <a:spcPts val="0"/>
              </a:spcBef>
              <a:spcAft>
                <a:spcPts val="0"/>
              </a:spcAft>
              <a:buNone/>
            </a:pPr>
            <a:endParaRPr sz="3500" b="0" i="0" u="none">
              <a:solidFill>
                <a:schemeClr val="lt1"/>
              </a:solidFill>
              <a:latin typeface="Times New Roman"/>
              <a:ea typeface="Times New Roman"/>
              <a:cs typeface="Times New Roman"/>
              <a:sym typeface="Times New Roman"/>
            </a:endParaRPr>
          </a:p>
        </p:txBody>
      </p:sp>
      <p:sp>
        <p:nvSpPr>
          <p:cNvPr id="272" name="Google Shape;272;p30"/>
          <p:cNvSpPr txBox="1"/>
          <p:nvPr/>
        </p:nvSpPr>
        <p:spPr>
          <a:xfrm>
            <a:off x="8305800" y="57150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B </a:t>
            </a:r>
            <a:endParaRPr/>
          </a:p>
        </p:txBody>
      </p:sp>
      <p:pic>
        <p:nvPicPr>
          <p:cNvPr id="273" name="Google Shape;273;p30"/>
          <p:cNvPicPr preferRelativeResize="0"/>
          <p:nvPr/>
        </p:nvPicPr>
        <p:blipFill rotWithShape="1">
          <a:blip r:embed="rId3">
            <a:alphaModFix/>
          </a:blip>
          <a:srcRect/>
          <a:stretch/>
        </p:blipFill>
        <p:spPr>
          <a:xfrm>
            <a:off x="781050" y="4343400"/>
            <a:ext cx="10634662" cy="920750"/>
          </a:xfrm>
          <a:prstGeom prst="rect">
            <a:avLst/>
          </a:prstGeom>
          <a:noFill/>
          <a:ln>
            <a:noFill/>
          </a:ln>
        </p:spPr>
      </p:pic>
      <p:sp>
        <p:nvSpPr>
          <p:cNvPr id="274" name="Google Shape;274;p30"/>
          <p:cNvSpPr txBox="1"/>
          <p:nvPr/>
        </p:nvSpPr>
        <p:spPr>
          <a:xfrm>
            <a:off x="304800" y="3733800"/>
            <a:ext cx="853440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Hướng dẫn: ΔW = W-W</a:t>
            </a:r>
            <a:r>
              <a:rPr lang="en-US" sz="3200" b="0" i="0" u="none">
                <a:solidFill>
                  <a:srgbClr val="FFFF00"/>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    </a:t>
            </a:r>
            <a:endParaRPr/>
          </a:p>
        </p:txBody>
      </p:sp>
      <p:pic>
        <p:nvPicPr>
          <p:cNvPr id="275" name="Google Shape;275;p30"/>
          <p:cNvPicPr preferRelativeResize="0"/>
          <p:nvPr/>
        </p:nvPicPr>
        <p:blipFill rotWithShape="1">
          <a:blip r:embed="rId4">
            <a:alphaModFix/>
          </a:blip>
          <a:srcRect/>
          <a:stretch/>
        </p:blipFill>
        <p:spPr>
          <a:xfrm>
            <a:off x="914400" y="5257800"/>
            <a:ext cx="2763837" cy="920750"/>
          </a:xfrm>
          <a:prstGeom prst="rect">
            <a:avLst/>
          </a:prstGeom>
          <a:noFill/>
          <a:ln>
            <a:noFill/>
          </a:ln>
        </p:spPr>
      </p:pic>
      <p:sp>
        <p:nvSpPr>
          <p:cNvPr id="276" name="Google Shape;276;p30"/>
          <p:cNvSpPr txBox="1"/>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77" name="Google Shape;277;p3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5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fade">
                                      <p:cBhvr>
                                        <p:cTn id="1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strike="noStrike" cap="none">
                <a:solidFill>
                  <a:srgbClr val="FFFF00"/>
                </a:solidFill>
                <a:latin typeface="Times New Roman"/>
                <a:ea typeface="Times New Roman"/>
                <a:cs typeface="Times New Roman"/>
                <a:sym typeface="Times New Roman"/>
              </a:rPr>
              <a:t> </a:t>
            </a:r>
            <a:r>
              <a:rPr lang="en-US" sz="3600" b="0" i="0" u="none" strike="noStrike" cap="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strike="noStrike" cap="none">
                <a:solidFill>
                  <a:srgbClr val="FFFF00"/>
                </a:solidFill>
                <a:latin typeface="Times New Roman"/>
                <a:ea typeface="Times New Roman"/>
                <a:cs typeface="Times New Roman"/>
                <a:sym typeface="Times New Roman"/>
              </a:rPr>
              <a:t> HIỆN TƯỢNG CỘNG HƯỞNG</a:t>
            </a:r>
            <a:endParaRPr/>
          </a:p>
        </p:txBody>
      </p:sp>
      <p:sp>
        <p:nvSpPr>
          <p:cNvPr id="99" name="Google Shape;99;p14"/>
          <p:cNvSpPr txBox="1"/>
          <p:nvPr/>
        </p:nvSpPr>
        <p:spPr>
          <a:xfrm>
            <a:off x="1066800" y="3124200"/>
            <a:ext cx="86106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strike="noStrike" cap="none">
                <a:solidFill>
                  <a:schemeClr val="lt1"/>
                </a:solidFill>
                <a:latin typeface="Times New Roman"/>
                <a:ea typeface="Times New Roman"/>
                <a:cs typeface="Times New Roman"/>
                <a:sym typeface="Times New Roman"/>
              </a:rPr>
              <a:t>Tại sao chị lại phải đẩy nhẹ vào xích đu cho em? Nếu không đẩy thì điều gì xảy ra?</a:t>
            </a:r>
            <a:endParaRPr/>
          </a:p>
        </p:txBody>
      </p:sp>
      <p:sp>
        <p:nvSpPr>
          <p:cNvPr id="100" name="Google Shape;100;p14"/>
          <p:cNvSpPr txBox="1"/>
          <p:nvPr/>
        </p:nvSpPr>
        <p:spPr>
          <a:xfrm>
            <a:off x="381000" y="2971800"/>
            <a:ext cx="10972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strike="noStrike" cap="none">
                <a:solidFill>
                  <a:schemeClr val="lt1"/>
                </a:solidFill>
                <a:latin typeface="Times New Roman"/>
                <a:ea typeface="Times New Roman"/>
                <a:cs typeface="Times New Roman"/>
                <a:sym typeface="Times New Roman"/>
              </a:rPr>
              <a:t>Nguyên nhân nào khiến xích đu bị tắt dần?</a:t>
            </a:r>
            <a:endParaRPr/>
          </a:p>
        </p:txBody>
      </p:sp>
      <p:sp>
        <p:nvSpPr>
          <p:cNvPr id="103" name="Google Shape;103;p14"/>
          <p:cNvSpPr txBox="1"/>
          <p:nvPr/>
        </p:nvSpPr>
        <p:spPr>
          <a:xfrm>
            <a:off x="685800" y="3124200"/>
            <a:ext cx="105918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Vì nếu chị không đẩy nhẹ vào xích đu cho em thì xích đu sẽ dao động với biên độ giảm dần rồi dừng hẳn ( tắt dần).</a:t>
            </a:r>
            <a:endParaRPr/>
          </a:p>
        </p:txBody>
      </p:sp>
      <p:sp>
        <p:nvSpPr>
          <p:cNvPr id="104" name="Google Shape;104;p14"/>
          <p:cNvSpPr txBox="1"/>
          <p:nvPr/>
        </p:nvSpPr>
        <p:spPr>
          <a:xfrm>
            <a:off x="685800" y="3200400"/>
            <a:ext cx="104394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Do ma sát giữa chỗ treo và sức cản không khí</a:t>
            </a:r>
            <a:endParaRPr/>
          </a:p>
        </p:txBody>
      </p:sp>
      <p:sp>
        <p:nvSpPr>
          <p:cNvPr id="105" name="Google Shape;105;p14"/>
          <p:cNvSpPr txBox="1"/>
          <p:nvPr/>
        </p:nvSpPr>
        <p:spPr>
          <a:xfrm>
            <a:off x="767442" y="1752600"/>
            <a:ext cx="462597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500"/>
              <a:buFont typeface="Times New Roman"/>
              <a:buNone/>
            </a:pPr>
            <a:r>
              <a:rPr lang="en-US" sz="3200" b="1" dirty="0" err="1" smtClean="0">
                <a:solidFill>
                  <a:srgbClr val="FFFFFF"/>
                </a:solidFill>
                <a:latin typeface="Times New Roman"/>
                <a:cs typeface="Times New Roman"/>
                <a:sym typeface="Times New Roman"/>
              </a:rPr>
              <a:t>Quan</a:t>
            </a:r>
            <a:r>
              <a:rPr lang="en-US" sz="3200" b="1" dirty="0" smtClean="0">
                <a:solidFill>
                  <a:srgbClr val="FFFFFF"/>
                </a:solidFill>
                <a:latin typeface="Times New Roman"/>
                <a:cs typeface="Times New Roman"/>
                <a:sym typeface="Times New Roman"/>
              </a:rPr>
              <a:t> </a:t>
            </a:r>
            <a:r>
              <a:rPr lang="en-US" sz="3200" b="1" dirty="0" err="1" smtClean="0">
                <a:solidFill>
                  <a:srgbClr val="FFFFFF"/>
                </a:solidFill>
                <a:latin typeface="Times New Roman"/>
                <a:cs typeface="Times New Roman"/>
                <a:sym typeface="Times New Roman"/>
              </a:rPr>
              <a:t>sát</a:t>
            </a:r>
            <a:r>
              <a:rPr lang="en-US" sz="3200" b="1" dirty="0" smtClean="0">
                <a:solidFill>
                  <a:srgbClr val="FFFFFF"/>
                </a:solidFill>
                <a:latin typeface="Times New Roman"/>
                <a:cs typeface="Times New Roman"/>
                <a:sym typeface="Times New Roman"/>
              </a:rPr>
              <a:t> </a:t>
            </a:r>
            <a:r>
              <a:rPr lang="en-US" sz="3200" b="1" dirty="0" err="1" smtClean="0">
                <a:solidFill>
                  <a:srgbClr val="FFFFFF"/>
                </a:solidFill>
                <a:latin typeface="Times New Roman"/>
                <a:cs typeface="Times New Roman"/>
                <a:sym typeface="Times New Roman"/>
              </a:rPr>
              <a:t>hình</a:t>
            </a:r>
            <a:r>
              <a:rPr lang="en-US" sz="3200" b="1" dirty="0" smtClean="0">
                <a:solidFill>
                  <a:srgbClr val="FFFFFF"/>
                </a:solidFill>
                <a:latin typeface="Times New Roman"/>
                <a:cs typeface="Times New Roman"/>
                <a:sym typeface="Times New Roman"/>
              </a:rPr>
              <a:t> </a:t>
            </a:r>
            <a:r>
              <a:rPr lang="en-US" sz="3200" b="1" dirty="0" err="1" smtClean="0">
                <a:solidFill>
                  <a:srgbClr val="FFFFFF"/>
                </a:solidFill>
                <a:latin typeface="Times New Roman"/>
                <a:cs typeface="Times New Roman"/>
                <a:sym typeface="Times New Roman"/>
              </a:rPr>
              <a:t>ảnh</a:t>
            </a:r>
            <a:r>
              <a:rPr lang="en-US" sz="3200" b="1" dirty="0" smtClean="0">
                <a:solidFill>
                  <a:srgbClr val="FFFFFF"/>
                </a:solidFill>
                <a:latin typeface="Times New Roman"/>
                <a:cs typeface="Times New Roman"/>
                <a:sym typeface="Times New Roman"/>
              </a:rPr>
              <a:t> </a:t>
            </a:r>
            <a:r>
              <a:rPr lang="en-US" sz="3200" b="1" dirty="0" err="1" smtClean="0">
                <a:solidFill>
                  <a:srgbClr val="FFFFFF"/>
                </a:solidFill>
                <a:latin typeface="Times New Roman"/>
                <a:cs typeface="Times New Roman"/>
                <a:sym typeface="Times New Roman"/>
              </a:rPr>
              <a:t>SGK</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5"/>
                                        </p:tgtEl>
                                        <p:attrNameLst>
                                          <p:attrName>ppt_y</p:attrName>
                                        </p:attrNameLst>
                                      </p:cBhvr>
                                      <p:tavLst>
                                        <p:tav tm="0">
                                          <p:val>
                                            <p:strVal val="#ppt_y"/>
                                          </p:val>
                                        </p:tav>
                                        <p:tav tm="100000">
                                          <p:val>
                                            <p:strVal val="#ppt_y+1"/>
                                          </p:val>
                                        </p:tav>
                                      </p:tavLst>
                                    </p:anim>
                                    <p:set>
                                      <p:cBhvr>
                                        <p:cTn id="12" dur="1" fill="hold">
                                          <p:stCondLst>
                                            <p:cond delay="500"/>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99"/>
                                        </p:tgtEl>
                                        <p:attrNameLst>
                                          <p:attrName>ppt_y</p:attrName>
                                        </p:attrNameLst>
                                      </p:cBhvr>
                                      <p:tavLst>
                                        <p:tav tm="0">
                                          <p:val>
                                            <p:strVal val="#ppt_y"/>
                                          </p:val>
                                        </p:tav>
                                        <p:tav tm="100000">
                                          <p:val>
                                            <p:strVal val="#ppt_y+1"/>
                                          </p:val>
                                        </p:tav>
                                      </p:tavLst>
                                    </p:anim>
                                    <p:set>
                                      <p:cBhvr>
                                        <p:cTn id="22" dur="1" fill="hold">
                                          <p:stCondLst>
                                            <p:cond delay="500"/>
                                          </p:stCondLst>
                                        </p:cTn>
                                        <p:tgtEl>
                                          <p:spTgt spid="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03"/>
                                        </p:tgtEl>
                                      </p:cBhvr>
                                    </p:animEffect>
                                    <p:set>
                                      <p:cBhvr>
                                        <p:cTn id="32" dur="1" fill="hold">
                                          <p:stCondLst>
                                            <p:cond delay="2000"/>
                                          </p:stCondLst>
                                        </p:cTn>
                                        <p:tgtEl>
                                          <p:spTgt spid="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p:tgtEl>
                                          <p:spTgt spid="10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0"/>
                                        </p:tgtEl>
                                      </p:cBhvr>
                                    </p:animEffect>
                                    <p:set>
                                      <p:cBhvr>
                                        <p:cTn id="42" dur="1" fill="hold">
                                          <p:stCondLst>
                                            <p:cond delay="500"/>
                                          </p:stCondLst>
                                        </p:cTn>
                                        <p:tgtEl>
                                          <p:spTgt spid="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p:nvPr/>
        </p:nvSpPr>
        <p:spPr>
          <a:xfrm>
            <a:off x="685800" y="16002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
        <p:nvSpPr>
          <p:cNvPr id="111" name="Google Shape;111;p15"/>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
        <p:nvSpPr>
          <p:cNvPr id="112" name="Google Shape;112;p15"/>
          <p:cNvSpPr txBox="1"/>
          <p:nvPr/>
        </p:nvSpPr>
        <p:spPr>
          <a:xfrm>
            <a:off x="1371600" y="2286000"/>
            <a:ext cx="42672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1. Dao động tự do</a:t>
            </a:r>
            <a:endParaRPr/>
          </a:p>
        </p:txBody>
      </p:sp>
      <p:sp>
        <p:nvSpPr>
          <p:cNvPr id="113" name="Google Shape;113;p15"/>
          <p:cNvSpPr txBox="1"/>
          <p:nvPr/>
        </p:nvSpPr>
        <p:spPr>
          <a:xfrm>
            <a:off x="685800" y="2838450"/>
            <a:ext cx="11201400" cy="3486150"/>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 Các hệ dao động khi không chịu tác dụng của lực ma sát mà dao động với biên độ và tần số riệng (f</a:t>
            </a:r>
            <a:r>
              <a:rPr lang="en-US" sz="3600" b="0" i="0" u="none" baseline="-25000">
                <a:solidFill>
                  <a:schemeClr val="lt1"/>
                </a:solidFill>
                <a:latin typeface="Times New Roman"/>
                <a:ea typeface="Times New Roman"/>
                <a:cs typeface="Times New Roman"/>
                <a:sym typeface="Times New Roman"/>
              </a:rPr>
              <a:t>0</a:t>
            </a:r>
            <a:r>
              <a:rPr lang="en-US" sz="3500" b="0" i="0" u="none">
                <a:solidFill>
                  <a:srgbClr val="FFFFFF"/>
                </a:solidFill>
                <a:latin typeface="Times New Roman"/>
                <a:ea typeface="Times New Roman"/>
                <a:cs typeface="Times New Roman"/>
                <a:sym typeface="Times New Roman"/>
              </a:rPr>
              <a:t> ) không đổi được gọi là dao động tự do.</a:t>
            </a:r>
            <a:endParaRPr/>
          </a:p>
          <a:p>
            <a:pPr marL="0" marR="0" lvl="0" indent="-222250" algn="just" rtl="0">
              <a:lnSpc>
                <a:spcPct val="100000"/>
              </a:lnSpc>
              <a:spcBef>
                <a:spcPts val="525"/>
              </a:spcBef>
              <a:spcAft>
                <a:spcPts val="0"/>
              </a:spcAft>
              <a:buClr>
                <a:srgbClr val="FFFFFF"/>
              </a:buClr>
              <a:buSzPts val="3500"/>
              <a:buFont typeface="Times New Roman"/>
              <a:buChar char="-"/>
            </a:pPr>
            <a:r>
              <a:rPr lang="en-US" sz="3500" b="0" i="0" u="none">
                <a:solidFill>
                  <a:srgbClr val="FFFFFF"/>
                </a:solidFill>
                <a:latin typeface="Times New Roman"/>
                <a:ea typeface="Times New Roman"/>
                <a:cs typeface="Times New Roman"/>
                <a:sym typeface="Times New Roman"/>
              </a:rPr>
              <a:t>Dao động tự do có tần số dao động chỉ phụ thuộc đặc tính của hệ.</a:t>
            </a:r>
            <a:endParaRPr/>
          </a:p>
          <a:p>
            <a:pPr marL="0" marR="0" lvl="0" indent="-222250" algn="just" rtl="0">
              <a:lnSpc>
                <a:spcPct val="100000"/>
              </a:lnSpc>
              <a:spcBef>
                <a:spcPts val="525"/>
              </a:spcBef>
              <a:spcAft>
                <a:spcPts val="0"/>
              </a:spcAft>
              <a:buClr>
                <a:srgbClr val="FFFFFF"/>
              </a:buClr>
              <a:buSzPts val="3500"/>
              <a:buFont typeface="Times New Roman"/>
              <a:buChar char="-"/>
            </a:pPr>
            <a:r>
              <a:rPr lang="en-US" sz="3500" b="0" i="0" u="none">
                <a:solidFill>
                  <a:srgbClr val="FFFFFF"/>
                </a:solidFill>
                <a:latin typeface="Times New Roman"/>
                <a:ea typeface="Times New Roman"/>
                <a:cs typeface="Times New Roman"/>
                <a:sym typeface="Times New Roman"/>
              </a:rPr>
              <a:t>VD: Hệ dao động con lắc đơn, con lắc lò xo.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xEl>
                                              <p:pRg st="0" end="0"/>
                                            </p:txEl>
                                          </p:spTgt>
                                        </p:tgtEl>
                                        <p:attrNameLst>
                                          <p:attrName>style.visibility</p:attrName>
                                        </p:attrNameLst>
                                      </p:cBhvr>
                                      <p:to>
                                        <p:strVal val="visible"/>
                                      </p:to>
                                    </p:set>
                                    <p:animEffect transition="in" filter="fade">
                                      <p:cBhvr>
                                        <p:cTn id="17" dur="500"/>
                                        <p:tgtEl>
                                          <p:spTgt spid="1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xEl>
                                              <p:pRg st="1" end="1"/>
                                            </p:txEl>
                                          </p:spTgt>
                                        </p:tgtEl>
                                        <p:attrNameLst>
                                          <p:attrName>style.visibility</p:attrName>
                                        </p:attrNameLst>
                                      </p:cBhvr>
                                      <p:to>
                                        <p:strVal val="visible"/>
                                      </p:to>
                                    </p:set>
                                    <p:animEffect transition="in" filter="fade">
                                      <p:cBhvr>
                                        <p:cTn id="22" dur="500"/>
                                        <p:tgtEl>
                                          <p:spTgt spid="1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xEl>
                                              <p:pRg st="2" end="2"/>
                                            </p:txEl>
                                          </p:spTgt>
                                        </p:tgtEl>
                                        <p:attrNameLst>
                                          <p:attrName>style.visibility</p:attrName>
                                        </p:attrNameLst>
                                      </p:cBhvr>
                                      <p:to>
                                        <p:strVal val="visible"/>
                                      </p:to>
                                    </p:set>
                                    <p:animEffect transition="in" filter="fade">
                                      <p:cBhvr>
                                        <p:cTn id="27" dur="500"/>
                                        <p:tgtEl>
                                          <p:spTgt spid="1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p:nvPr/>
        </p:nvSpPr>
        <p:spPr>
          <a:xfrm>
            <a:off x="1066800" y="2209800"/>
            <a:ext cx="42672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2. Dao động tắt dần</a:t>
            </a:r>
            <a:endParaRPr/>
          </a:p>
        </p:txBody>
      </p:sp>
      <p:sp>
        <p:nvSpPr>
          <p:cNvPr id="120" name="Google Shape;120;p16"/>
          <p:cNvSpPr txBox="1"/>
          <p:nvPr/>
        </p:nvSpPr>
        <p:spPr>
          <a:xfrm>
            <a:off x="304800" y="2819400"/>
            <a:ext cx="5943600" cy="3462337"/>
          </a:xfrm>
          <a:prstGeom prst="rect">
            <a:avLst/>
          </a:prstGeom>
          <a:noFill/>
          <a:ln>
            <a:noFill/>
          </a:ln>
        </p:spPr>
        <p:txBody>
          <a:bodyPr spcFirstLastPara="1" wrap="square" lIns="91400" tIns="45700" rIns="91400" bIns="45700" anchor="ctr" anchorCtr="0">
            <a:spAutoFit/>
          </a:bodyPr>
          <a:lstStyle/>
          <a:p>
            <a:pPr marL="0" marR="0" lvl="0" indent="571500" algn="just"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Dao động tắt dần là dao động có </a:t>
            </a:r>
            <a:r>
              <a:rPr lang="en-US" sz="3000" b="1" i="0" u="none">
                <a:solidFill>
                  <a:srgbClr val="FFFF00"/>
                </a:solidFill>
                <a:latin typeface="Times New Roman"/>
                <a:ea typeface="Times New Roman"/>
                <a:cs typeface="Times New Roman"/>
                <a:sym typeface="Times New Roman"/>
              </a:rPr>
              <a:t>biên độ giảm dần</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theo thời gian. </a:t>
            </a:r>
            <a:endParaRPr/>
          </a:p>
          <a:p>
            <a:pPr marL="0" marR="0" lvl="0" indent="571500" algn="just" rtl="0">
              <a:lnSpc>
                <a:spcPct val="100000"/>
              </a:lnSpc>
              <a:spcBef>
                <a:spcPts val="90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Nguyên nhân: Do lực cản của môi trường (lực ma sát) làm </a:t>
            </a:r>
            <a:r>
              <a:rPr lang="en-US" sz="3000" b="1" i="0" u="none">
                <a:solidFill>
                  <a:srgbClr val="FFFF00"/>
                </a:solidFill>
                <a:latin typeface="Times New Roman"/>
                <a:ea typeface="Times New Roman"/>
                <a:cs typeface="Times New Roman"/>
                <a:sym typeface="Times New Roman"/>
              </a:rPr>
              <a:t>năng lượng hệ giảm theo thời gian</a:t>
            </a:r>
            <a:r>
              <a:rPr lang="en-US" sz="3000" b="0" i="0" u="none">
                <a:solidFill>
                  <a:schemeClr val="lt1"/>
                </a:solidFill>
                <a:latin typeface="Times New Roman"/>
                <a:ea typeface="Times New Roman"/>
                <a:cs typeface="Times New Roman"/>
                <a:sym typeface="Times New Roman"/>
              </a:rPr>
              <a:t>, chuyển hóa cơ năng dần dần thành nhiệt năng.</a:t>
            </a:r>
            <a:endParaRPr/>
          </a:p>
        </p:txBody>
      </p:sp>
      <p:grpSp>
        <p:nvGrpSpPr>
          <p:cNvPr id="121" name="Google Shape;121;p16"/>
          <p:cNvGrpSpPr/>
          <p:nvPr/>
        </p:nvGrpSpPr>
        <p:grpSpPr>
          <a:xfrm>
            <a:off x="8001000" y="2286000"/>
            <a:ext cx="4343400" cy="2514600"/>
            <a:chOff x="4608" y="912"/>
            <a:chExt cx="2736" cy="1584"/>
          </a:xfrm>
        </p:grpSpPr>
        <p:grpSp>
          <p:nvGrpSpPr>
            <p:cNvPr id="122" name="Google Shape;122;p16"/>
            <p:cNvGrpSpPr/>
            <p:nvPr/>
          </p:nvGrpSpPr>
          <p:grpSpPr>
            <a:xfrm>
              <a:off x="4608" y="912"/>
              <a:ext cx="2736" cy="1584"/>
              <a:chOff x="4416" y="1296"/>
              <a:chExt cx="3316" cy="1920"/>
            </a:xfrm>
          </p:grpSpPr>
          <p:sp>
            <p:nvSpPr>
              <p:cNvPr id="123" name="Google Shape;123;p16"/>
              <p:cNvSpPr txBox="1"/>
              <p:nvPr/>
            </p:nvSpPr>
            <p:spPr>
              <a:xfrm>
                <a:off x="4512" y="1296"/>
                <a:ext cx="384" cy="47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x</a:t>
                </a:r>
                <a:endParaRPr/>
              </a:p>
            </p:txBody>
          </p:sp>
          <p:sp>
            <p:nvSpPr>
              <p:cNvPr id="124" name="Google Shape;124;p16"/>
              <p:cNvSpPr txBox="1"/>
              <p:nvPr/>
            </p:nvSpPr>
            <p:spPr>
              <a:xfrm>
                <a:off x="4416" y="2304"/>
                <a:ext cx="480" cy="47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O</a:t>
                </a:r>
                <a:endParaRPr/>
              </a:p>
            </p:txBody>
          </p:sp>
          <p:sp>
            <p:nvSpPr>
              <p:cNvPr id="125" name="Google Shape;125;p16"/>
              <p:cNvSpPr txBox="1"/>
              <p:nvPr/>
            </p:nvSpPr>
            <p:spPr>
              <a:xfrm>
                <a:off x="7344" y="2352"/>
                <a:ext cx="388" cy="477"/>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t </a:t>
                </a:r>
                <a:endParaRPr/>
              </a:p>
            </p:txBody>
          </p:sp>
          <p:cxnSp>
            <p:nvCxnSpPr>
              <p:cNvPr id="126" name="Google Shape;126;p16"/>
              <p:cNvCxnSpPr/>
              <p:nvPr/>
            </p:nvCxnSpPr>
            <p:spPr>
              <a:xfrm>
                <a:off x="4800" y="2400"/>
                <a:ext cx="2640" cy="0"/>
              </a:xfrm>
              <a:prstGeom prst="straightConnector1">
                <a:avLst/>
              </a:prstGeom>
              <a:noFill/>
              <a:ln w="19050" cap="flat" cmpd="sng">
                <a:solidFill>
                  <a:schemeClr val="lt1"/>
                </a:solidFill>
                <a:prstDash val="solid"/>
                <a:miter lim="800000"/>
                <a:headEnd type="none" w="med" len="med"/>
                <a:tailEnd type="stealth" w="med" len="med"/>
              </a:ln>
            </p:spPr>
          </p:cxnSp>
          <p:cxnSp>
            <p:nvCxnSpPr>
              <p:cNvPr id="127" name="Google Shape;127;p16"/>
              <p:cNvCxnSpPr/>
              <p:nvPr/>
            </p:nvCxnSpPr>
            <p:spPr>
              <a:xfrm rot="-5400000">
                <a:off x="3888" y="2304"/>
                <a:ext cx="1824" cy="0"/>
              </a:xfrm>
              <a:prstGeom prst="straightConnector1">
                <a:avLst/>
              </a:prstGeom>
              <a:noFill/>
              <a:ln w="19050" cap="flat" cmpd="sng">
                <a:solidFill>
                  <a:schemeClr val="lt1"/>
                </a:solidFill>
                <a:prstDash val="solid"/>
                <a:miter lim="800000"/>
                <a:headEnd type="none" w="med" len="med"/>
                <a:tailEnd type="stealth" w="med" len="med"/>
              </a:ln>
            </p:spPr>
          </p:cxnSp>
        </p:grpSp>
        <p:sp>
          <p:nvSpPr>
            <p:cNvPr id="128" name="Google Shape;128;p16"/>
            <p:cNvSpPr/>
            <p:nvPr/>
          </p:nvSpPr>
          <p:spPr>
            <a:xfrm>
              <a:off x="4944" y="1152"/>
              <a:ext cx="1872" cy="1296"/>
            </a:xfrm>
            <a:custGeom>
              <a:avLst/>
              <a:gdLst/>
              <a:ahLst/>
              <a:cxnLst/>
              <a:rect l="l" t="t" r="r" b="b"/>
              <a:pathLst>
                <a:path w="3744" h="3072" extrusionOk="0">
                  <a:moveTo>
                    <a:pt x="0" y="298"/>
                  </a:moveTo>
                  <a:cubicBezTo>
                    <a:pt x="60" y="149"/>
                    <a:pt x="122" y="0"/>
                    <a:pt x="209" y="404"/>
                  </a:cubicBezTo>
                  <a:cubicBezTo>
                    <a:pt x="295" y="807"/>
                    <a:pt x="417" y="2370"/>
                    <a:pt x="520" y="2721"/>
                  </a:cubicBezTo>
                  <a:cubicBezTo>
                    <a:pt x="624" y="3072"/>
                    <a:pt x="712" y="2861"/>
                    <a:pt x="833" y="2510"/>
                  </a:cubicBezTo>
                  <a:cubicBezTo>
                    <a:pt x="955" y="2159"/>
                    <a:pt x="1128" y="948"/>
                    <a:pt x="1250" y="614"/>
                  </a:cubicBezTo>
                  <a:cubicBezTo>
                    <a:pt x="1371" y="281"/>
                    <a:pt x="1475" y="336"/>
                    <a:pt x="1561" y="509"/>
                  </a:cubicBezTo>
                  <a:cubicBezTo>
                    <a:pt x="1649" y="682"/>
                    <a:pt x="1698" y="1306"/>
                    <a:pt x="1770" y="1659"/>
                  </a:cubicBezTo>
                  <a:cubicBezTo>
                    <a:pt x="1842" y="2012"/>
                    <a:pt x="1916" y="2471"/>
                    <a:pt x="1999" y="2633"/>
                  </a:cubicBezTo>
                  <a:cubicBezTo>
                    <a:pt x="2081" y="2796"/>
                    <a:pt x="2171" y="2800"/>
                    <a:pt x="2263" y="2633"/>
                  </a:cubicBezTo>
                  <a:cubicBezTo>
                    <a:pt x="2356" y="2466"/>
                    <a:pt x="2452" y="1944"/>
                    <a:pt x="2552" y="1633"/>
                  </a:cubicBezTo>
                  <a:cubicBezTo>
                    <a:pt x="2653" y="1321"/>
                    <a:pt x="2764" y="782"/>
                    <a:pt x="2865" y="764"/>
                  </a:cubicBezTo>
                  <a:cubicBezTo>
                    <a:pt x="2966" y="746"/>
                    <a:pt x="3066" y="1345"/>
                    <a:pt x="3156" y="1524"/>
                  </a:cubicBezTo>
                  <a:cubicBezTo>
                    <a:pt x="3246" y="1703"/>
                    <a:pt x="3310" y="1798"/>
                    <a:pt x="3408" y="1836"/>
                  </a:cubicBezTo>
                  <a:cubicBezTo>
                    <a:pt x="3506" y="1874"/>
                    <a:pt x="3674" y="1769"/>
                    <a:pt x="3744" y="1752"/>
                  </a:cubicBezTo>
                </a:path>
              </a:pathLst>
            </a:custGeom>
            <a:noFill/>
            <a:ln w="222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129" name="Google Shape;129;p16" descr="dao dong tắt dan'"/>
          <p:cNvPicPr preferRelativeResize="0"/>
          <p:nvPr/>
        </p:nvPicPr>
        <p:blipFill rotWithShape="1">
          <a:blip r:embed="rId3">
            <a:alphaModFix/>
          </a:blip>
          <a:srcRect/>
          <a:stretch/>
        </p:blipFill>
        <p:spPr>
          <a:xfrm>
            <a:off x="6553200" y="1905000"/>
            <a:ext cx="1377950" cy="4495800"/>
          </a:xfrm>
          <a:prstGeom prst="rect">
            <a:avLst/>
          </a:prstGeom>
          <a:noFill/>
          <a:ln>
            <a:noFill/>
          </a:ln>
        </p:spPr>
      </p:pic>
      <p:sp>
        <p:nvSpPr>
          <p:cNvPr id="130" name="Google Shape;130;p16"/>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HIỆN TƯỢNG CỘNG HƯỞNG</a:t>
            </a:r>
            <a:endParaRPr/>
          </a:p>
        </p:txBody>
      </p:sp>
      <p:sp>
        <p:nvSpPr>
          <p:cNvPr id="131" name="Google Shape;131;p16"/>
          <p:cNvSpPr txBox="1"/>
          <p:nvPr/>
        </p:nvSpPr>
        <p:spPr>
          <a:xfrm>
            <a:off x="533400" y="16764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xEl>
                                              <p:pRg st="0" end="0"/>
                                            </p:txEl>
                                          </p:spTgt>
                                        </p:tgtEl>
                                        <p:attrNameLst>
                                          <p:attrName>style.visibility</p:attrName>
                                        </p:attrNameLst>
                                      </p:cBhvr>
                                      <p:to>
                                        <p:strVal val="visible"/>
                                      </p:to>
                                    </p:set>
                                    <p:animEffect transition="in" filter="fade">
                                      <p:cBhvr>
                                        <p:cTn id="12" dur="500"/>
                                        <p:tgtEl>
                                          <p:spTgt spid="1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
                                            <p:txEl>
                                              <p:pRg st="1" end="1"/>
                                            </p:txEl>
                                          </p:spTgt>
                                        </p:tgtEl>
                                        <p:attrNameLst>
                                          <p:attrName>style.visibility</p:attrName>
                                        </p:attrNameLst>
                                      </p:cBhvr>
                                      <p:to>
                                        <p:strVal val="visible"/>
                                      </p:to>
                                    </p:set>
                                    <p:animEffect transition="in" filter="fade">
                                      <p:cBhvr>
                                        <p:cTn id="17" dur="500"/>
                                        <p:tgtEl>
                                          <p:spTgt spid="120">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p:nvPr/>
        </p:nvSpPr>
        <p:spPr>
          <a:xfrm>
            <a:off x="3886200" y="3200400"/>
            <a:ext cx="36576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Hãy lấy ví dụ thực tế về dao động tắt dần?</a:t>
            </a:r>
            <a:endParaRPr/>
          </a:p>
        </p:txBody>
      </p:sp>
      <p:sp>
        <p:nvSpPr>
          <p:cNvPr id="137" name="Google Shape;137;p17"/>
          <p:cNvSpPr txBox="1"/>
          <p:nvPr/>
        </p:nvSpPr>
        <p:spPr>
          <a:xfrm>
            <a:off x="3124200" y="3505200"/>
            <a:ext cx="5867400" cy="1508125"/>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Với các dao động tắt dần là có hại </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Thì làm thế nào để dao động không tắt dần nữa? </a:t>
            </a:r>
            <a:endParaRPr/>
          </a:p>
        </p:txBody>
      </p:sp>
      <p:sp>
        <p:nvSpPr>
          <p:cNvPr id="138" name="Google Shape;138;p17"/>
          <p:cNvSpPr txBox="1"/>
          <p:nvPr/>
        </p:nvSpPr>
        <p:spPr>
          <a:xfrm>
            <a:off x="1447800" y="2514600"/>
            <a:ext cx="2552700" cy="6302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3. Ứng dụng</a:t>
            </a:r>
            <a:endParaRPr/>
          </a:p>
        </p:txBody>
      </p:sp>
      <p:sp>
        <p:nvSpPr>
          <p:cNvPr id="139" name="Google Shape;139;p17"/>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HIỆN TƯỢNG CỘNG HƯỞNG</a:t>
            </a:r>
            <a:endParaRPr/>
          </a:p>
        </p:txBody>
      </p:sp>
      <p:sp>
        <p:nvSpPr>
          <p:cNvPr id="140" name="Google Shape;140;p17"/>
          <p:cNvSpPr txBox="1"/>
          <p:nvPr/>
        </p:nvSpPr>
        <p:spPr>
          <a:xfrm>
            <a:off x="533400" y="16764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
        <p:nvSpPr>
          <p:cNvPr id="141" name="Google Shape;141;p17"/>
          <p:cNvSpPr txBox="1"/>
          <p:nvPr/>
        </p:nvSpPr>
        <p:spPr>
          <a:xfrm>
            <a:off x="3733800" y="3352800"/>
            <a:ext cx="4495800" cy="157003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Trong thực tế các dao động tắt dần có lợi hay có hại?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6"/>
                                        </p:tgtEl>
                                        <p:attrNameLst>
                                          <p:attrName>ppt_y</p:attrName>
                                        </p:attrNameLst>
                                      </p:cBhvr>
                                      <p:tavLst>
                                        <p:tav tm="0">
                                          <p:val>
                                            <p:strVal val="#ppt_y"/>
                                          </p:val>
                                        </p:tav>
                                        <p:tav tm="100000">
                                          <p:val>
                                            <p:strVal val="#ppt_y+1"/>
                                          </p:val>
                                        </p:tav>
                                      </p:tavLst>
                                    </p:anim>
                                    <p:set>
                                      <p:cBhvr>
                                        <p:cTn id="17" dur="1" fill="hold">
                                          <p:stCondLst>
                                            <p:cond delay="500"/>
                                          </p:stCondLst>
                                        </p:cTn>
                                        <p:tgtEl>
                                          <p:spTgt spid="1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41"/>
                                        </p:tgtEl>
                                      </p:cBhvr>
                                    </p:animEffect>
                                    <p:set>
                                      <p:cBhvr>
                                        <p:cTn id="27" dur="1" fill="hold">
                                          <p:stCondLst>
                                            <p:cond delay="2000"/>
                                          </p:stCondLst>
                                        </p:cTn>
                                        <p:tgtEl>
                                          <p:spTgt spid="14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fade">
                                      <p:cBhvr>
                                        <p:cTn id="3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p:nvPr/>
        </p:nvSpPr>
        <p:spPr>
          <a:xfrm>
            <a:off x="4038600" y="1524000"/>
            <a:ext cx="3352800" cy="10652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tắt dần</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(A giảm dần)</a:t>
            </a:r>
            <a:endParaRPr/>
          </a:p>
        </p:txBody>
      </p:sp>
      <p:sp>
        <p:nvSpPr>
          <p:cNvPr id="147" name="Google Shape;147;p18"/>
          <p:cNvSpPr txBox="1"/>
          <p:nvPr/>
        </p:nvSpPr>
        <p:spPr>
          <a:xfrm>
            <a:off x="0" y="3733800"/>
            <a:ext cx="3200400" cy="10160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duy trì</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  </a:t>
            </a:r>
            <a:endParaRPr/>
          </a:p>
        </p:txBody>
      </p:sp>
      <p:sp>
        <p:nvSpPr>
          <p:cNvPr id="148" name="Google Shape;148;p18"/>
          <p:cNvSpPr txBox="1"/>
          <p:nvPr/>
        </p:nvSpPr>
        <p:spPr>
          <a:xfrm>
            <a:off x="7010400" y="4040187"/>
            <a:ext cx="4800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cưỡng bức</a:t>
            </a:r>
            <a:endParaRPr/>
          </a:p>
        </p:txBody>
      </p:sp>
      <p:cxnSp>
        <p:nvCxnSpPr>
          <p:cNvPr id="149" name="Google Shape;149;p18"/>
          <p:cNvCxnSpPr/>
          <p:nvPr/>
        </p:nvCxnSpPr>
        <p:spPr>
          <a:xfrm flipH="1">
            <a:off x="1600200" y="2590800"/>
            <a:ext cx="3200400" cy="1143000"/>
          </a:xfrm>
          <a:prstGeom prst="straightConnector1">
            <a:avLst/>
          </a:prstGeom>
          <a:noFill/>
          <a:ln w="57150" cap="flat" cmpd="sng">
            <a:solidFill>
              <a:srgbClr val="FFFF00"/>
            </a:solidFill>
            <a:prstDash val="solid"/>
            <a:miter lim="800000"/>
            <a:headEnd type="none" w="med" len="med"/>
            <a:tailEnd type="stealth" w="med" len="med"/>
          </a:ln>
        </p:spPr>
      </p:cxnSp>
      <p:cxnSp>
        <p:nvCxnSpPr>
          <p:cNvPr id="150" name="Google Shape;150;p18"/>
          <p:cNvCxnSpPr/>
          <p:nvPr/>
        </p:nvCxnSpPr>
        <p:spPr>
          <a:xfrm>
            <a:off x="6249987" y="2590800"/>
            <a:ext cx="3427412" cy="1447800"/>
          </a:xfrm>
          <a:prstGeom prst="straightConnector1">
            <a:avLst/>
          </a:prstGeom>
          <a:noFill/>
          <a:ln w="57150" cap="flat" cmpd="sng">
            <a:solidFill>
              <a:srgbClr val="FFFF00"/>
            </a:solidFill>
            <a:prstDash val="solid"/>
            <a:miter lim="800000"/>
            <a:headEnd type="none" w="med" len="med"/>
            <a:tailEnd type="stealth" w="med" len="med"/>
          </a:ln>
        </p:spPr>
      </p:cxnSp>
      <p:sp>
        <p:nvSpPr>
          <p:cNvPr id="151" name="Google Shape;151;p18"/>
          <p:cNvSpPr txBox="1"/>
          <p:nvPr/>
        </p:nvSpPr>
        <p:spPr>
          <a:xfrm rot="-1080000">
            <a:off x="1612900" y="2312987"/>
            <a:ext cx="23622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Có thiết bị bù NL đã mất </a:t>
            </a:r>
            <a:endParaRPr/>
          </a:p>
        </p:txBody>
      </p:sp>
      <p:sp>
        <p:nvSpPr>
          <p:cNvPr id="152" name="Google Shape;152;p18"/>
          <p:cNvSpPr txBox="1"/>
          <p:nvPr/>
        </p:nvSpPr>
        <p:spPr>
          <a:xfrm rot="1320000">
            <a:off x="7389812" y="3016250"/>
            <a:ext cx="2971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cos (ωt+ϕ)</a:t>
            </a:r>
            <a:endParaRPr/>
          </a:p>
        </p:txBody>
      </p:sp>
      <p:sp>
        <p:nvSpPr>
          <p:cNvPr id="153" name="Google Shape;153;p18"/>
          <p:cNvSpPr txBox="1"/>
          <p:nvPr/>
        </p:nvSpPr>
        <p:spPr>
          <a:xfrm>
            <a:off x="381000" y="0"/>
            <a:ext cx="11811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fade">
                                      <p:cBhvr>
                                        <p:cTn id="22" dur="2000"/>
                                        <p:tgtEl>
                                          <p:spTgt spid="1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fade">
                                      <p:cBhvr>
                                        <p:cTn id="30" dur="500"/>
                                        <p:tgtEl>
                                          <p:spTgt spid="15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fade">
                                      <p:cBhvr>
                                        <p:cTn id="3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p:nvPr/>
        </p:nvSpPr>
        <p:spPr>
          <a:xfrm>
            <a:off x="457200" y="533400"/>
            <a:ext cx="11010900" cy="625475"/>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Dao động duy trì</a:t>
            </a:r>
            <a:endParaRPr/>
          </a:p>
        </p:txBody>
      </p:sp>
      <p:pic>
        <p:nvPicPr>
          <p:cNvPr id="159" name="Google Shape;159;p19" descr="duy trì"/>
          <p:cNvPicPr preferRelativeResize="0"/>
          <p:nvPr/>
        </p:nvPicPr>
        <p:blipFill rotWithShape="1">
          <a:blip r:embed="rId3">
            <a:alphaModFix/>
          </a:blip>
          <a:srcRect/>
          <a:stretch/>
        </p:blipFill>
        <p:spPr>
          <a:xfrm>
            <a:off x="304800" y="1447800"/>
            <a:ext cx="5715000" cy="5029200"/>
          </a:xfrm>
          <a:prstGeom prst="rect">
            <a:avLst/>
          </a:prstGeom>
          <a:noFill/>
          <a:ln>
            <a:noFill/>
          </a:ln>
        </p:spPr>
      </p:pic>
      <p:pic>
        <p:nvPicPr>
          <p:cNvPr id="160" name="Google Shape;160;p19" descr="duy ttri"/>
          <p:cNvPicPr preferRelativeResize="0"/>
          <p:nvPr/>
        </p:nvPicPr>
        <p:blipFill rotWithShape="1">
          <a:blip r:embed="rId4">
            <a:alphaModFix/>
          </a:blip>
          <a:srcRect/>
          <a:stretch/>
        </p:blipFill>
        <p:spPr>
          <a:xfrm>
            <a:off x="6629400" y="1447800"/>
            <a:ext cx="5562600" cy="495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500"/>
                                        <p:tgtEl>
                                          <p:spTgt spid="158">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p:nvPr/>
        </p:nvSpPr>
        <p:spPr>
          <a:xfrm>
            <a:off x="457200" y="1524000"/>
            <a:ext cx="5943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II. DAO ĐỘNG CƯỠNG BỨC</a:t>
            </a:r>
            <a:endParaRPr/>
          </a:p>
        </p:txBody>
      </p:sp>
      <p:sp>
        <p:nvSpPr>
          <p:cNvPr id="167" name="Google Shape;167;p20"/>
          <p:cNvSpPr txBox="1"/>
          <p:nvPr/>
        </p:nvSpPr>
        <p:spPr>
          <a:xfrm>
            <a:off x="1800225" y="2641373"/>
            <a:ext cx="5514975"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0" i="0" u="none" dirty="0">
                <a:solidFill>
                  <a:schemeClr val="lt1"/>
                </a:solidFill>
                <a:latin typeface="Times New Roman"/>
                <a:ea typeface="Times New Roman"/>
                <a:cs typeface="Times New Roman"/>
                <a:sym typeface="Times New Roman"/>
              </a:rPr>
              <a:t>1. Dao </a:t>
            </a:r>
            <a:r>
              <a:rPr lang="en-US" sz="3200" b="0" i="0" u="none" dirty="0" err="1">
                <a:solidFill>
                  <a:schemeClr val="lt1"/>
                </a:solidFill>
                <a:latin typeface="Times New Roman"/>
                <a:ea typeface="Times New Roman"/>
                <a:cs typeface="Times New Roman"/>
                <a:sym typeface="Times New Roman"/>
              </a:rPr>
              <a:t>động</a:t>
            </a:r>
            <a:r>
              <a:rPr lang="en-US" sz="3200" b="0" i="0" u="none" dirty="0">
                <a:solidFill>
                  <a:schemeClr val="lt1"/>
                </a:solidFill>
                <a:latin typeface="Times New Roman"/>
                <a:ea typeface="Times New Roman"/>
                <a:cs typeface="Times New Roman"/>
                <a:sym typeface="Times New Roman"/>
              </a:rPr>
              <a:t> </a:t>
            </a:r>
            <a:r>
              <a:rPr lang="en-US" sz="3200" b="0" i="0" u="none" dirty="0" err="1">
                <a:solidFill>
                  <a:schemeClr val="lt1"/>
                </a:solidFill>
                <a:latin typeface="Times New Roman"/>
                <a:ea typeface="Times New Roman"/>
                <a:cs typeface="Times New Roman"/>
                <a:sym typeface="Times New Roman"/>
              </a:rPr>
              <a:t>cưỡng</a:t>
            </a:r>
            <a:r>
              <a:rPr lang="en-US" sz="3200" b="0" i="0" u="none" dirty="0">
                <a:solidFill>
                  <a:schemeClr val="lt1"/>
                </a:solidFill>
                <a:latin typeface="Times New Roman"/>
                <a:ea typeface="Times New Roman"/>
                <a:cs typeface="Times New Roman"/>
                <a:sym typeface="Times New Roman"/>
              </a:rPr>
              <a:t> </a:t>
            </a:r>
            <a:r>
              <a:rPr lang="en-US" sz="3200" b="0" i="0" u="none" dirty="0" err="1">
                <a:solidFill>
                  <a:schemeClr val="lt1"/>
                </a:solidFill>
                <a:latin typeface="Times New Roman"/>
                <a:ea typeface="Times New Roman"/>
                <a:cs typeface="Times New Roman"/>
                <a:sym typeface="Times New Roman"/>
              </a:rPr>
              <a:t>bức</a:t>
            </a:r>
            <a:r>
              <a:rPr lang="en-US" sz="3200" b="0" i="0" u="none" dirty="0">
                <a:solidFill>
                  <a:schemeClr val="lt1"/>
                </a:solidFill>
                <a:latin typeface="Times New Roman"/>
                <a:ea typeface="Times New Roman"/>
                <a:cs typeface="Times New Roman"/>
                <a:sym typeface="Times New Roman"/>
              </a:rPr>
              <a:t> </a:t>
            </a:r>
            <a:r>
              <a:rPr lang="en-US" sz="3200" b="0" i="0" u="none" dirty="0" err="1">
                <a:solidFill>
                  <a:schemeClr val="lt1"/>
                </a:solidFill>
                <a:latin typeface="Times New Roman"/>
                <a:ea typeface="Times New Roman"/>
                <a:cs typeface="Times New Roman"/>
                <a:sym typeface="Times New Roman"/>
              </a:rPr>
              <a:t>là</a:t>
            </a:r>
            <a:r>
              <a:rPr lang="en-US" sz="3200" b="0" i="0" u="none" dirty="0">
                <a:solidFill>
                  <a:schemeClr val="lt1"/>
                </a:solidFill>
                <a:latin typeface="Times New Roman"/>
                <a:ea typeface="Times New Roman"/>
                <a:cs typeface="Times New Roman"/>
                <a:sym typeface="Times New Roman"/>
              </a:rPr>
              <a:t> </a:t>
            </a:r>
            <a:r>
              <a:rPr lang="en-US" sz="3200" b="0" i="0" u="none" dirty="0" err="1">
                <a:solidFill>
                  <a:schemeClr val="lt1"/>
                </a:solidFill>
                <a:latin typeface="Times New Roman"/>
                <a:ea typeface="Times New Roman"/>
                <a:cs typeface="Times New Roman"/>
                <a:sym typeface="Times New Roman"/>
              </a:rPr>
              <a:t>gì</a:t>
            </a:r>
            <a:r>
              <a:rPr lang="en-US" sz="3200" b="0" i="0" u="none" dirty="0">
                <a:solidFill>
                  <a:schemeClr val="lt1"/>
                </a:solidFill>
                <a:latin typeface="Times New Roman"/>
                <a:ea typeface="Times New Roman"/>
                <a:cs typeface="Times New Roman"/>
                <a:sym typeface="Times New Roman"/>
              </a:rPr>
              <a:t>?</a:t>
            </a:r>
            <a:endParaRPr dirty="0"/>
          </a:p>
        </p:txBody>
      </p:sp>
      <p:sp>
        <p:nvSpPr>
          <p:cNvPr id="168" name="Google Shape;168;p20"/>
          <p:cNvSpPr txBox="1"/>
          <p:nvPr/>
        </p:nvSpPr>
        <p:spPr>
          <a:xfrm>
            <a:off x="1752600" y="3295651"/>
            <a:ext cx="7391400" cy="6302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0" u="none" dirty="0">
                <a:solidFill>
                  <a:schemeClr val="lt1"/>
                </a:solidFill>
                <a:latin typeface="Times New Roman"/>
                <a:ea typeface="Times New Roman"/>
                <a:cs typeface="Times New Roman"/>
                <a:sym typeface="Times New Roman"/>
              </a:rPr>
              <a:t>2. </a:t>
            </a:r>
            <a:r>
              <a:rPr lang="en-US" sz="3500" b="0" i="0" u="none" dirty="0" err="1">
                <a:solidFill>
                  <a:schemeClr val="lt1"/>
                </a:solidFill>
                <a:latin typeface="Times New Roman"/>
                <a:ea typeface="Times New Roman"/>
                <a:cs typeface="Times New Roman"/>
                <a:sym typeface="Times New Roman"/>
              </a:rPr>
              <a:t>Đặc</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điểm</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của</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dao</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động</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cưỡng</a:t>
            </a:r>
            <a:r>
              <a:rPr lang="en-US" sz="3500" b="0" i="0" u="none" dirty="0">
                <a:solidFill>
                  <a:schemeClr val="lt1"/>
                </a:solidFill>
                <a:latin typeface="Times New Roman"/>
                <a:ea typeface="Times New Roman"/>
                <a:cs typeface="Times New Roman"/>
                <a:sym typeface="Times New Roman"/>
              </a:rPr>
              <a:t> </a:t>
            </a:r>
            <a:r>
              <a:rPr lang="en-US" sz="3500" b="0" i="0" u="none" dirty="0" err="1">
                <a:solidFill>
                  <a:schemeClr val="lt1"/>
                </a:solidFill>
                <a:latin typeface="Times New Roman"/>
                <a:ea typeface="Times New Roman"/>
                <a:cs typeface="Times New Roman"/>
                <a:sym typeface="Times New Roman"/>
              </a:rPr>
              <a:t>bức</a:t>
            </a:r>
            <a:r>
              <a:rPr lang="en-US" sz="3500" b="0" i="0" u="none" dirty="0">
                <a:solidFill>
                  <a:schemeClr val="lt1"/>
                </a:solidFill>
                <a:latin typeface="Times New Roman"/>
                <a:ea typeface="Times New Roman"/>
                <a:cs typeface="Times New Roman"/>
                <a:sym typeface="Times New Roman"/>
              </a:rPr>
              <a:t>?</a:t>
            </a:r>
            <a:endParaRPr dirty="0"/>
          </a:p>
        </p:txBody>
      </p:sp>
      <p:sp>
        <p:nvSpPr>
          <p:cNvPr id="169" name="Google Shape;169;p20"/>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1" descr="22"/>
          <p:cNvPicPr preferRelativeResize="0"/>
          <p:nvPr/>
        </p:nvPicPr>
        <p:blipFill rotWithShape="1">
          <a:blip r:embed="rId3">
            <a:alphaModFix/>
          </a:blip>
          <a:srcRect/>
          <a:stretch/>
        </p:blipFill>
        <p:spPr>
          <a:xfrm>
            <a:off x="7924800" y="1524000"/>
            <a:ext cx="4114800" cy="5105400"/>
          </a:xfrm>
          <a:prstGeom prst="rect">
            <a:avLst/>
          </a:prstGeom>
          <a:noFill/>
          <a:ln>
            <a:noFill/>
          </a:ln>
        </p:spPr>
      </p:pic>
      <p:sp>
        <p:nvSpPr>
          <p:cNvPr id="176" name="Google Shape;176;p21"/>
          <p:cNvSpPr txBox="1"/>
          <p:nvPr/>
        </p:nvSpPr>
        <p:spPr>
          <a:xfrm>
            <a:off x="0" y="1676400"/>
            <a:ext cx="7848600" cy="1554162"/>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t>
            </a:r>
            <a:r>
              <a:rPr lang="en-US" sz="3500" b="0" i="0" u="none">
                <a:solidFill>
                  <a:srgbClr val="FFC000"/>
                </a:solidFill>
                <a:latin typeface="Times New Roman"/>
                <a:ea typeface="Times New Roman"/>
                <a:cs typeface="Times New Roman"/>
                <a:sym typeface="Times New Roman"/>
              </a:rPr>
              <a:t>1. Khái niệm: </a:t>
            </a:r>
            <a:r>
              <a:rPr lang="en-US" sz="3000" b="0" i="0" u="none">
                <a:solidFill>
                  <a:schemeClr val="lt1"/>
                </a:solidFill>
                <a:latin typeface="Times New Roman"/>
                <a:ea typeface="Times New Roman"/>
                <a:cs typeface="Times New Roman"/>
                <a:sym typeface="Times New Roman"/>
              </a:rPr>
              <a:t>Dao động chịu tác dụng của một ngoại lực cưỡng bức tuần hoàn F</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=F</a:t>
            </a:r>
            <a:r>
              <a:rPr lang="en-US" sz="3000" b="0" i="0" u="none" baseline="-25000">
                <a:solidFill>
                  <a:schemeClr val="lt1"/>
                </a:solidFill>
                <a:latin typeface="Times New Roman"/>
                <a:ea typeface="Times New Roman"/>
                <a:cs typeface="Times New Roman"/>
                <a:sym typeface="Times New Roman"/>
              </a:rPr>
              <a:t>0</a:t>
            </a:r>
            <a:r>
              <a:rPr lang="en-US" sz="3000" b="0" i="0" u="none">
                <a:solidFill>
                  <a:schemeClr val="lt1"/>
                </a:solidFill>
                <a:latin typeface="Times New Roman"/>
                <a:ea typeface="Times New Roman"/>
                <a:cs typeface="Times New Roman"/>
                <a:sym typeface="Times New Roman"/>
              </a:rPr>
              <a:t>cos(ωt) gọi là dao động cưỡng bức.</a:t>
            </a:r>
            <a:endParaRPr/>
          </a:p>
        </p:txBody>
      </p:sp>
      <p:sp>
        <p:nvSpPr>
          <p:cNvPr id="177" name="Google Shape;177;p21"/>
          <p:cNvSpPr txBox="1"/>
          <p:nvPr/>
        </p:nvSpPr>
        <p:spPr>
          <a:xfrm>
            <a:off x="152400" y="3200400"/>
            <a:ext cx="8077200" cy="158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    </a:t>
            </a:r>
            <a:r>
              <a:rPr lang="en-US" sz="3200" b="0" i="0" u="none">
                <a:solidFill>
                  <a:srgbClr val="FFC000"/>
                </a:solidFill>
                <a:latin typeface="Times New Roman"/>
                <a:ea typeface="Times New Roman"/>
                <a:cs typeface="Times New Roman"/>
                <a:sym typeface="Times New Roman"/>
              </a:rPr>
              <a:t>2. Đặc điểm: </a:t>
            </a:r>
            <a:endParaRPr/>
          </a:p>
          <a:p>
            <a:pPr marL="0" marR="0" lvl="0" indent="0" algn="l"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Dao động cưỡng bức có </a:t>
            </a:r>
            <a:r>
              <a:rPr lang="en-US" sz="3000" b="0" i="0" u="none">
                <a:solidFill>
                  <a:srgbClr val="FFFF00"/>
                </a:solidFill>
                <a:latin typeface="Times New Roman"/>
                <a:ea typeface="Times New Roman"/>
                <a:cs typeface="Times New Roman"/>
                <a:sym typeface="Times New Roman"/>
              </a:rPr>
              <a:t>biên độ không đổi</a:t>
            </a:r>
            <a:r>
              <a:rPr lang="en-US" sz="3000" b="0" i="0" u="none">
                <a:solidFill>
                  <a:schemeClr val="lt1"/>
                </a:solidFill>
                <a:latin typeface="Times New Roman"/>
                <a:ea typeface="Times New Roman"/>
                <a:cs typeface="Times New Roman"/>
                <a:sym typeface="Times New Roman"/>
              </a:rPr>
              <a:t> và có </a:t>
            </a:r>
            <a:r>
              <a:rPr lang="en-US" sz="3000" b="0" i="0" u="none">
                <a:solidFill>
                  <a:srgbClr val="FFFF00"/>
                </a:solidFill>
                <a:latin typeface="Times New Roman"/>
                <a:ea typeface="Times New Roman"/>
                <a:cs typeface="Times New Roman"/>
                <a:sym typeface="Times New Roman"/>
              </a:rPr>
              <a:t>tần số bằng tần số lực cưỡn</a:t>
            </a:r>
            <a:r>
              <a:rPr lang="en-US" sz="3500" b="0" i="0" u="none">
                <a:solidFill>
                  <a:srgbClr val="FFFF00"/>
                </a:solidFill>
                <a:latin typeface="Times New Roman"/>
                <a:ea typeface="Times New Roman"/>
                <a:cs typeface="Times New Roman"/>
                <a:sym typeface="Times New Roman"/>
              </a:rPr>
              <a:t>g bức</a:t>
            </a:r>
            <a:r>
              <a:rPr lang="en-US" sz="3500" b="0" i="0" u="none">
                <a:solidFill>
                  <a:schemeClr val="lt1"/>
                </a:solidFill>
                <a:latin typeface="Times New Roman"/>
                <a:ea typeface="Times New Roman"/>
                <a:cs typeface="Times New Roman"/>
                <a:sym typeface="Times New Roman"/>
              </a:rPr>
              <a:t>.</a:t>
            </a:r>
            <a:endParaRPr/>
          </a:p>
        </p:txBody>
      </p:sp>
      <p:sp>
        <p:nvSpPr>
          <p:cNvPr id="178" name="Google Shape;178;p21"/>
          <p:cNvSpPr txBox="1"/>
          <p:nvPr/>
        </p:nvSpPr>
        <p:spPr>
          <a:xfrm>
            <a:off x="0" y="4613275"/>
            <a:ext cx="7772400" cy="20161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 Biên độ của dao động cưỡng bức phụ thuộc vào </a:t>
            </a:r>
            <a:r>
              <a:rPr lang="en-US" sz="3000" b="0" i="0" u="none">
                <a:solidFill>
                  <a:srgbClr val="FFFF00"/>
                </a:solidFill>
                <a:latin typeface="Times New Roman"/>
                <a:ea typeface="Times New Roman"/>
                <a:cs typeface="Times New Roman"/>
                <a:sym typeface="Times New Roman"/>
              </a:rPr>
              <a:t>biên độ của lực cưỡng bức</a:t>
            </a:r>
            <a:r>
              <a:rPr lang="en-US" sz="3000" b="0" i="0" u="none">
                <a:solidFill>
                  <a:schemeClr val="lt1"/>
                </a:solidFill>
                <a:latin typeface="Times New Roman"/>
                <a:ea typeface="Times New Roman"/>
                <a:cs typeface="Times New Roman"/>
                <a:sym typeface="Times New Roman"/>
              </a:rPr>
              <a:t>; </a:t>
            </a:r>
            <a:r>
              <a:rPr lang="en-US" sz="3000" b="0" i="0" u="none">
                <a:solidFill>
                  <a:srgbClr val="FFFF00"/>
                </a:solidFill>
                <a:latin typeface="Times New Roman"/>
                <a:ea typeface="Times New Roman"/>
                <a:cs typeface="Times New Roman"/>
                <a:sym typeface="Times New Roman"/>
              </a:rPr>
              <a:t>lực cản trong hệ </a:t>
            </a:r>
            <a:r>
              <a:rPr lang="en-US" sz="3000" b="0" i="0" u="none">
                <a:solidFill>
                  <a:schemeClr val="lt1"/>
                </a:solidFill>
                <a:latin typeface="Times New Roman"/>
                <a:ea typeface="Times New Roman"/>
                <a:cs typeface="Times New Roman"/>
                <a:sym typeface="Times New Roman"/>
              </a:rPr>
              <a:t>và </a:t>
            </a:r>
            <a:r>
              <a:rPr lang="en-US" sz="3000" b="0" i="0" u="none">
                <a:solidFill>
                  <a:srgbClr val="FFFF00"/>
                </a:solidFill>
                <a:latin typeface="Times New Roman"/>
                <a:ea typeface="Times New Roman"/>
                <a:cs typeface="Times New Roman"/>
                <a:sym typeface="Times New Roman"/>
              </a:rPr>
              <a:t>sự chênh lệch giữa tần số cưỡng bức và tần số riêng của hệ. </a:t>
            </a:r>
            <a:endParaRPr/>
          </a:p>
        </p:txBody>
      </p:sp>
      <p:sp>
        <p:nvSpPr>
          <p:cNvPr id="179" name="Google Shape;179;p21"/>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
        <p:nvSpPr>
          <p:cNvPr id="180" name="Google Shape;180;p21"/>
          <p:cNvSpPr txBox="1"/>
          <p:nvPr/>
        </p:nvSpPr>
        <p:spPr>
          <a:xfrm>
            <a:off x="76200" y="1143000"/>
            <a:ext cx="5943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II. DAO ĐỘNG CƯỠNG BỨC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7"/>
                                        </p:tgtEl>
                                        <p:attrNameLst>
                                          <p:attrName>style.visibility</p:attrName>
                                        </p:attrNameLst>
                                      </p:cBhvr>
                                      <p:to>
                                        <p:strVal val="visible"/>
                                      </p:to>
                                    </p:set>
                                    <p:animEffect transition="in" filter="fade">
                                      <p:cBhvr>
                                        <p:cTn id="16" dur="500"/>
                                        <p:tgtEl>
                                          <p:spTgt spid="17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1348</Words>
  <Application>Microsoft Office PowerPoint</Application>
  <PresentationFormat>Widescreen</PresentationFormat>
  <Paragraphs>146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cp:revision>
  <dcterms:modified xsi:type="dcterms:W3CDTF">2024-08-15T02:18:43Z</dcterms:modified>
</cp:coreProperties>
</file>