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1"/>
  </p:notesMasterIdLst>
  <p:sldIdLst>
    <p:sldId id="273" r:id="rId2"/>
    <p:sldId id="258" r:id="rId3"/>
    <p:sldId id="274" r:id="rId4"/>
    <p:sldId id="259" r:id="rId5"/>
    <p:sldId id="260" r:id="rId6"/>
    <p:sldId id="261" r:id="rId7"/>
    <p:sldId id="276" r:id="rId8"/>
    <p:sldId id="277" r:id="rId9"/>
    <p:sldId id="264" r:id="rId10"/>
    <p:sldId id="279" r:id="rId11"/>
    <p:sldId id="280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6A5E26-BADB-4FD3-BC3A-8E2975C8D3C6}">
  <a:tblStyle styleId="{356A5E26-BADB-4FD3-BC3A-8E2975C8D3C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951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1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7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1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0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1C682-4F63-4F67-A662-0DF339ACF6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7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3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5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094412" y="1464613"/>
            <a:ext cx="3810000" cy="230832"/>
          </a:xfrm>
          <a:prstGeom prst="rect">
            <a:avLst/>
          </a:prstGeom>
          <a:pattFill prst="lgConfetti">
            <a:fgClr>
              <a:srgbClr val="4CEAF2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76835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5683" name="Picture 3" descr="xich_d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38" y="2810438"/>
            <a:ext cx="3836374" cy="33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4" name="Picture 4" descr="con_lac_d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88" y="2547143"/>
            <a:ext cx="1668575" cy="297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5" name="Picture 5" descr="bong_be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2" y="628650"/>
            <a:ext cx="3390900" cy="153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2005012" y="1066801"/>
            <a:ext cx="3657600" cy="930275"/>
            <a:chOff x="96" y="672"/>
            <a:chExt cx="2304" cy="586"/>
          </a:xfrm>
        </p:grpSpPr>
        <p:pic>
          <p:nvPicPr>
            <p:cNvPr id="11272" name="Picture 7" descr="con_lac_lo_xo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55" y="-187"/>
              <a:ext cx="58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Line 8"/>
            <p:cNvSpPr>
              <a:spLocks noChangeShapeType="1"/>
            </p:cNvSpPr>
            <p:nvPr/>
          </p:nvSpPr>
          <p:spPr bwMode="auto">
            <a:xfrm flipH="1">
              <a:off x="192" y="1152"/>
              <a:ext cx="2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65" y="2810437"/>
            <a:ext cx="3046932" cy="237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042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24870" y="111125"/>
            <a:ext cx="618830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GB" altLang="en-US" sz="3200" b="1" dirty="0">
                <a:solidFill>
                  <a:srgbClr val="FF0000"/>
                </a:solidFill>
              </a:rPr>
              <a:t>II</a:t>
            </a:r>
            <a:r>
              <a:rPr lang="en-GB" altLang="en-US" sz="3200" b="1" dirty="0" smtClean="0">
                <a:solidFill>
                  <a:srgbClr val="FF0000"/>
                </a:solidFill>
              </a:rPr>
              <a:t>. </a:t>
            </a:r>
            <a:r>
              <a:rPr lang="en-GB" altLang="en-US" sz="3200" b="1" dirty="0">
                <a:solidFill>
                  <a:srgbClr val="FF0000"/>
                </a:solidFill>
              </a:rPr>
              <a:t>D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ao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hòa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474119" name="Rectangle 7"/>
          <p:cNvSpPr>
            <a:spLocks noChangeArrowheads="1"/>
          </p:cNvSpPr>
          <p:nvPr/>
        </p:nvSpPr>
        <p:spPr bwMode="auto">
          <a:xfrm>
            <a:off x="1134836" y="1712931"/>
            <a:ext cx="545630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indent="444500">
              <a:tabLst>
                <a:tab pos="185738" algn="l"/>
              </a:tabLs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tabLst>
                <a:tab pos="185738" algn="l"/>
              </a:tabLs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tabLst>
                <a:tab pos="185738" algn="l"/>
              </a:tabLs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tabLst>
                <a:tab pos="185738" algn="l"/>
              </a:tabLs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tabLst>
                <a:tab pos="185738" algn="l"/>
              </a:tabLs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400" b="1" i="1" dirty="0" err="1"/>
              <a:t>Mối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quan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hệ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với</a:t>
            </a:r>
            <a:r>
              <a:rPr lang="en-US" altLang="en-US" sz="2400" b="1" i="1" dirty="0"/>
              <a:t> CĐTĐ: </a:t>
            </a:r>
          </a:p>
          <a:p>
            <a:pPr indent="0" algn="just"/>
            <a:r>
              <a:rPr lang="en-US" altLang="en-US" sz="2400" dirty="0" err="1"/>
              <a:t>Điểm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M </a:t>
            </a:r>
            <a:r>
              <a:rPr lang="en-US" altLang="en-US" sz="2400" dirty="0" err="1" smtClean="0"/>
              <a:t>chuyển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động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tròn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đều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quanh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O,P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là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chiếu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M </a:t>
            </a:r>
            <a:r>
              <a:rPr lang="en-US" altLang="en-US" sz="2400" dirty="0" err="1"/>
              <a:t>chuyển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tròn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lên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trục</a:t>
            </a:r>
            <a:r>
              <a:rPr lang="en-US" altLang="en-US" sz="2400" dirty="0" smtClean="0"/>
              <a:t> Ox (</a:t>
            </a:r>
            <a:r>
              <a:rPr lang="en-US" altLang="en-US" sz="2400" dirty="0" err="1" smtClean="0"/>
              <a:t>đường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kính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của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đường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tròn</a:t>
            </a:r>
            <a:r>
              <a:rPr lang="en-US" altLang="en-US" sz="2400" dirty="0" smtClean="0"/>
              <a:t> ).</a:t>
            </a:r>
            <a:r>
              <a:rPr lang="en-US" altLang="en-US" sz="2400" dirty="0" err="1" smtClean="0"/>
              <a:t>Điểm</a:t>
            </a:r>
            <a:r>
              <a:rPr lang="en-US" altLang="en-US" sz="2400" dirty="0" smtClean="0"/>
              <a:t> P </a:t>
            </a:r>
            <a:r>
              <a:rPr lang="en-US" altLang="en-US" sz="2400" dirty="0" err="1" smtClean="0"/>
              <a:t>có</a:t>
            </a:r>
            <a:r>
              <a:rPr lang="en-US" altLang="en-US" sz="2400" dirty="0" smtClean="0"/>
              <a:t> li </a:t>
            </a:r>
            <a:r>
              <a:rPr lang="en-US" altLang="en-US" sz="2400" dirty="0" err="1" smtClean="0"/>
              <a:t>độ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biến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thiên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điều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hòa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theo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phương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trình</a:t>
            </a:r>
            <a:endParaRPr lang="en-US" altLang="en-US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49462" y="6516915"/>
            <a:ext cx="8231188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defTabSz="768350">
              <a:defRPr/>
            </a:pPr>
            <a:endParaRPr lang="en-US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9747250" y="1704977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9255125" y="114141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6823076" y="349251"/>
            <a:ext cx="3457575" cy="3662362"/>
            <a:chOff x="0" y="0"/>
            <a:chExt cx="2178" cy="2307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0" y="1287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1056" y="147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982" y="989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2000">
                  <a:sym typeface="Symbol" pitchFamily="18" charset="2"/>
                </a:rPr>
                <a:t>x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034" y="1193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2800"/>
                <a:t>o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046" y="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2000">
                  <a:sym typeface="Times New Roman" pitchFamily="18" charset="0"/>
                </a:rPr>
                <a:t>y</a:t>
              </a:r>
            </a:p>
          </p:txBody>
        </p:sp>
      </p:grp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7124701" y="969963"/>
            <a:ext cx="2746375" cy="2819400"/>
            <a:chOff x="0" y="0"/>
            <a:chExt cx="1776" cy="1776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0" y="0"/>
              <a:ext cx="1776" cy="1776"/>
            </a:xfrm>
            <a:prstGeom prst="ellips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en-US" sz="2400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852" y="864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en-US" sz="2400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8486775" y="1477963"/>
            <a:ext cx="1833562" cy="933450"/>
            <a:chOff x="0" y="0"/>
            <a:chExt cx="1155" cy="588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0" y="0"/>
              <a:ext cx="1155" cy="588"/>
              <a:chOff x="0" y="0"/>
              <a:chExt cx="1155" cy="588"/>
            </a:xfrm>
          </p:grpSpPr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 flipV="1">
                <a:off x="0" y="145"/>
                <a:ext cx="768" cy="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732" y="0"/>
                <a:ext cx="423" cy="288"/>
                <a:chOff x="0" y="0"/>
                <a:chExt cx="423" cy="288"/>
              </a:xfrm>
            </p:grpSpPr>
            <p:sp>
              <p:nvSpPr>
                <p:cNvPr id="28" name="Oval 21"/>
                <p:cNvSpPr>
                  <a:spLocks noChangeArrowheads="1"/>
                </p:cNvSpPr>
                <p:nvPr/>
              </p:nvSpPr>
              <p:spPr bwMode="auto">
                <a:xfrm>
                  <a:off x="0" y="88"/>
                  <a:ext cx="96" cy="96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en-US" sz="2400"/>
                </a:p>
              </p:txBody>
            </p:sp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2" y="0"/>
                  <a:ext cx="35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2400"/>
                    <a:t>M</a:t>
                  </a:r>
                  <a:r>
                    <a:rPr lang="en-US" altLang="en-US" sz="2400" baseline="-25000"/>
                    <a:t>0</a:t>
                  </a:r>
                  <a:endParaRPr lang="en-US" altLang="en-US" sz="2400"/>
                </a:p>
              </p:txBody>
            </p:sp>
          </p:grpSp>
        </p:grp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24" y="300"/>
              <a:ext cx="3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2400" dirty="0">
                  <a:sym typeface="Times New Roman" pitchFamily="18" charset="0"/>
                </a:rPr>
                <a:t>  </a:t>
              </a:r>
              <a:r>
                <a:rPr lang="el-GR" altLang="en-US" sz="2400" dirty="0">
                  <a:sym typeface="Times New Roman" pitchFamily="18" charset="0"/>
                </a:rPr>
                <a:t>φ</a:t>
              </a:r>
            </a:p>
          </p:txBody>
        </p:sp>
      </p:grpSp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8499476" y="912813"/>
            <a:ext cx="1328737" cy="1485900"/>
            <a:chOff x="0" y="0"/>
            <a:chExt cx="837" cy="936"/>
          </a:xfrm>
        </p:grpSpPr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0" y="0"/>
              <a:ext cx="837" cy="936"/>
              <a:chOff x="0" y="0"/>
              <a:chExt cx="837" cy="936"/>
            </a:xfrm>
          </p:grpSpPr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V="1">
                <a:off x="0" y="148"/>
                <a:ext cx="466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" name="Group 26"/>
              <p:cNvGrpSpPr>
                <a:grpSpLocks/>
              </p:cNvGrpSpPr>
              <p:nvPr/>
            </p:nvGrpSpPr>
            <p:grpSpPr bwMode="auto">
              <a:xfrm>
                <a:off x="432" y="0"/>
                <a:ext cx="405" cy="288"/>
                <a:chOff x="0" y="0"/>
                <a:chExt cx="405" cy="288"/>
              </a:xfrm>
            </p:grpSpPr>
            <p:sp>
              <p:nvSpPr>
                <p:cNvPr id="35" name="Oval 28"/>
                <p:cNvSpPr>
                  <a:spLocks noChangeArrowheads="1"/>
                </p:cNvSpPr>
                <p:nvPr/>
              </p:nvSpPr>
              <p:spPr bwMode="auto">
                <a:xfrm>
                  <a:off x="0" y="120"/>
                  <a:ext cx="96" cy="96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en-US" sz="2400"/>
                </a:p>
              </p:txBody>
            </p:sp>
            <p:sp>
              <p:nvSpPr>
                <p:cNvPr id="3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2" y="0"/>
                  <a:ext cx="32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2400"/>
                    <a:t>M</a:t>
                  </a:r>
                  <a:r>
                    <a:rPr lang="en-US" altLang="en-US" sz="2400" baseline="-25000"/>
                    <a:t>t</a:t>
                  </a:r>
                  <a:endParaRPr lang="en-US" altLang="en-US" sz="2400"/>
                </a:p>
              </p:txBody>
            </p:sp>
          </p:grpSp>
        </p:grp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6" y="754"/>
              <a:ext cx="86" cy="182"/>
            </a:xfrm>
            <a:custGeom>
              <a:avLst/>
              <a:gdLst>
                <a:gd name="T0" fmla="*/ 0 w 86"/>
                <a:gd name="T1" fmla="*/ 0 h 182"/>
                <a:gd name="T2" fmla="*/ 72 w 86"/>
                <a:gd name="T3" fmla="*/ 72 h 182"/>
                <a:gd name="T4" fmla="*/ 86 w 86"/>
                <a:gd name="T5" fmla="*/ 182 h 182"/>
                <a:gd name="T6" fmla="*/ 0 60000 65536"/>
                <a:gd name="T7" fmla="*/ 0 60000 65536"/>
                <a:gd name="T8" fmla="*/ 0 60000 65536"/>
                <a:gd name="T9" fmla="*/ 0 w 86"/>
                <a:gd name="T10" fmla="*/ 0 h 182"/>
                <a:gd name="T11" fmla="*/ 86 w 8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82">
                  <a:moveTo>
                    <a:pt x="0" y="0"/>
                  </a:moveTo>
                  <a:cubicBezTo>
                    <a:pt x="12" y="12"/>
                    <a:pt x="58" y="42"/>
                    <a:pt x="72" y="72"/>
                  </a:cubicBezTo>
                  <a:cubicBezTo>
                    <a:pt x="86" y="102"/>
                    <a:pt x="83" y="159"/>
                    <a:pt x="86" y="1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7" name="Text Box 31"/>
          <p:cNvSpPr txBox="1">
            <a:spLocks noChangeArrowheads="1"/>
          </p:cNvSpPr>
          <p:nvPr/>
        </p:nvSpPr>
        <p:spPr bwMode="auto">
          <a:xfrm rot="19354570">
            <a:off x="8592091" y="1604320"/>
            <a:ext cx="840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>
                <a:sym typeface="Symbol" pitchFamily="18" charset="2"/>
              </a:rPr>
              <a:t>t+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9480551" y="2336801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P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9051926" y="2362201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P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4870" y="4139266"/>
            <a:ext cx="549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+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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1303275" y="671513"/>
            <a:ext cx="586264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/>
              <a:t>3</a:t>
            </a:r>
            <a:r>
              <a:rPr lang="en-US" altLang="en-US" sz="2800" b="1" dirty="0" smtClean="0"/>
              <a:t>. </a:t>
            </a:r>
            <a:r>
              <a:rPr lang="en-US" altLang="en-US" sz="2800" b="1" dirty="0" err="1"/>
              <a:t>Liên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hệ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giữa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chuyển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động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tròn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đều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08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4722812" y="1930758"/>
            <a:ext cx="3087688" cy="3048000"/>
            <a:chOff x="3479" y="-48"/>
            <a:chExt cx="1945" cy="1920"/>
          </a:xfrm>
        </p:grpSpPr>
        <p:sp>
          <p:nvSpPr>
            <p:cNvPr id="53251" name="Oval 3" descr="Cork"/>
            <p:cNvSpPr>
              <a:spLocks noChangeArrowheads="1"/>
            </p:cNvSpPr>
            <p:nvPr/>
          </p:nvSpPr>
          <p:spPr bwMode="auto">
            <a:xfrm>
              <a:off x="3504" y="-48"/>
              <a:ext cx="1920" cy="1920"/>
            </a:xfrm>
            <a:prstGeom prst="ellipse">
              <a:avLst/>
            </a:prstGeom>
            <a:blipFill dpi="0" rotWithShape="1">
              <a:blip r:embed="rId2">
                <a:alphaModFix amt="65000"/>
              </a:blip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996600"/>
              </a:extrusionClr>
              <a:contourClr>
                <a:srgbClr val="99660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1" hangingPunct="1"/>
              <a:endParaRPr lang="en-US" sz="1800">
                <a:latin typeface="VNI-Times" pitchFamily="2" charset="0"/>
              </a:endParaRPr>
            </a:p>
          </p:txBody>
        </p:sp>
        <p:grpSp>
          <p:nvGrpSpPr>
            <p:cNvPr id="53252" name="Group 4"/>
            <p:cNvGrpSpPr>
              <a:grpSpLocks/>
            </p:cNvGrpSpPr>
            <p:nvPr/>
          </p:nvGrpSpPr>
          <p:grpSpPr bwMode="auto">
            <a:xfrm>
              <a:off x="3479" y="912"/>
              <a:ext cx="1945" cy="0"/>
              <a:chOff x="1584" y="1680"/>
              <a:chExt cx="1945" cy="0"/>
            </a:xfrm>
          </p:grpSpPr>
          <p:sp>
            <p:nvSpPr>
              <p:cNvPr id="53253" name="Line 5"/>
              <p:cNvSpPr>
                <a:spLocks noChangeShapeType="1"/>
              </p:cNvSpPr>
              <p:nvPr/>
            </p:nvSpPr>
            <p:spPr bwMode="auto">
              <a:xfrm>
                <a:off x="2544" y="1680"/>
                <a:ext cx="9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53254" name="Line 6"/>
              <p:cNvSpPr>
                <a:spLocks noChangeShapeType="1"/>
              </p:cNvSpPr>
              <p:nvPr/>
            </p:nvSpPr>
            <p:spPr bwMode="auto">
              <a:xfrm>
                <a:off x="1584" y="1680"/>
                <a:ext cx="98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VNI-Times" pitchFamily="2" charset="0"/>
                </a:endParaRPr>
              </a:p>
            </p:txBody>
          </p:sp>
        </p:grpSp>
      </p:grp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3884612" y="3759558"/>
            <a:ext cx="2971800" cy="297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6094412" y="3226158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grpSp>
        <p:nvGrpSpPr>
          <p:cNvPr id="53257" name="Group 9"/>
          <p:cNvGrpSpPr>
            <a:grpSpLocks/>
          </p:cNvGrpSpPr>
          <p:nvPr/>
        </p:nvGrpSpPr>
        <p:grpSpPr bwMode="auto">
          <a:xfrm>
            <a:off x="7770812" y="3302358"/>
            <a:ext cx="152400" cy="4114800"/>
            <a:chOff x="2544" y="-192"/>
            <a:chExt cx="96" cy="2592"/>
          </a:xfrm>
        </p:grpSpPr>
        <p:sp>
          <p:nvSpPr>
            <p:cNvPr id="53258" name="Oval 10"/>
            <p:cNvSpPr>
              <a:spLocks noChangeArrowheads="1"/>
            </p:cNvSpPr>
            <p:nvPr/>
          </p:nvSpPr>
          <p:spPr bwMode="auto">
            <a:xfrm>
              <a:off x="2544" y="-192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latin typeface="VNI-Times" pitchFamily="2" charset="0"/>
              </a:endParaRPr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>
              <a:off x="2592" y="-192"/>
              <a:ext cx="0" cy="25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latin typeface="VNI-Times" pitchFamily="2" charset="0"/>
              </a:endParaRPr>
            </a:p>
          </p:txBody>
        </p:sp>
      </p:grp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970212" y="5207358"/>
            <a:ext cx="5715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6323012" y="1854559"/>
            <a:ext cx="1588" cy="3148013"/>
          </a:xfrm>
          <a:custGeom>
            <a:avLst/>
            <a:gdLst>
              <a:gd name="T0" fmla="*/ 0 w 1"/>
              <a:gd name="T1" fmla="*/ 1983 h 1983"/>
              <a:gd name="T2" fmla="*/ 0 w 1"/>
              <a:gd name="T3" fmla="*/ 0 h 19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83">
                <a:moveTo>
                  <a:pt x="0" y="1983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4570412" y="3454758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7847012" y="4978758"/>
            <a:ext cx="0" cy="228600"/>
          </a:xfrm>
          <a:prstGeom prst="line">
            <a:avLst/>
          </a:prstGeom>
          <a:noFill/>
          <a:ln w="1428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1738313" y="9713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132013" y="33462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738313" y="9713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1738313" y="9713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78" name="Oval 30"/>
          <p:cNvSpPr>
            <a:spLocks noChangeArrowheads="1"/>
          </p:cNvSpPr>
          <p:nvPr/>
        </p:nvSpPr>
        <p:spPr bwMode="auto">
          <a:xfrm>
            <a:off x="6246812" y="337855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latin typeface="VNI-Times" pitchFamily="2" charset="0"/>
            </a:endParaRPr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4646612" y="5359758"/>
            <a:ext cx="3276600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rgbClr val="6600FF"/>
                </a:solidFill>
                <a:latin typeface="Arial" panose="020B0604020202020204" pitchFamily="34" charset="0"/>
              </a:rPr>
              <a:t>-A                    O                   A</a:t>
            </a:r>
            <a:r>
              <a:rPr 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8609012" y="3454758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panose="020B0604020202020204" pitchFamily="34" charset="0"/>
              </a:rPr>
              <a:t>cos</a:t>
            </a: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6170612" y="1549758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panose="020B0604020202020204" pitchFamily="34" charset="0"/>
              </a:rPr>
              <a:t>sin</a:t>
            </a:r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7999412" y="276895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 Black" panose="020B0A04020102020204" pitchFamily="34" charset="0"/>
              </a:rPr>
              <a:t>M</a:t>
            </a:r>
          </a:p>
        </p:txBody>
      </p:sp>
      <p:grpSp>
        <p:nvGrpSpPr>
          <p:cNvPr id="53284" name="Group 36"/>
          <p:cNvGrpSpPr>
            <a:grpSpLocks/>
          </p:cNvGrpSpPr>
          <p:nvPr/>
        </p:nvGrpSpPr>
        <p:grpSpPr bwMode="auto">
          <a:xfrm>
            <a:off x="4785858" y="5067657"/>
            <a:ext cx="6467476" cy="762000"/>
            <a:chOff x="2049" y="2592"/>
            <a:chExt cx="4215" cy="480"/>
          </a:xfrm>
        </p:grpSpPr>
        <p:grpSp>
          <p:nvGrpSpPr>
            <p:cNvPr id="53285" name="Group 37"/>
            <p:cNvGrpSpPr>
              <a:grpSpLocks/>
            </p:cNvGrpSpPr>
            <p:nvPr/>
          </p:nvGrpSpPr>
          <p:grpSpPr bwMode="auto">
            <a:xfrm>
              <a:off x="2049" y="2640"/>
              <a:ext cx="4215" cy="96"/>
              <a:chOff x="1569" y="3408"/>
              <a:chExt cx="4031" cy="96"/>
            </a:xfrm>
          </p:grpSpPr>
          <p:sp>
            <p:nvSpPr>
              <p:cNvPr id="53286" name="Line 38"/>
              <p:cNvSpPr>
                <a:spLocks noChangeShapeType="1"/>
              </p:cNvSpPr>
              <p:nvPr/>
            </p:nvSpPr>
            <p:spPr bwMode="auto">
              <a:xfrm>
                <a:off x="1569" y="3456"/>
                <a:ext cx="4031" cy="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53287" name="Line 39"/>
              <p:cNvSpPr>
                <a:spLocks noChangeShapeType="1"/>
              </p:cNvSpPr>
              <p:nvPr/>
            </p:nvSpPr>
            <p:spPr bwMode="auto">
              <a:xfrm>
                <a:off x="1600" y="3408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53288" name="Line 40"/>
              <p:cNvSpPr>
                <a:spLocks noChangeShapeType="1"/>
              </p:cNvSpPr>
              <p:nvPr/>
            </p:nvSpPr>
            <p:spPr bwMode="auto">
              <a:xfrm>
                <a:off x="2544" y="3408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53289" name="Line 41"/>
              <p:cNvSpPr>
                <a:spLocks noChangeShapeType="1"/>
              </p:cNvSpPr>
              <p:nvPr/>
            </p:nvSpPr>
            <p:spPr bwMode="auto">
              <a:xfrm>
                <a:off x="3488" y="3408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VNI-Times" pitchFamily="2" charset="0"/>
                </a:endParaRPr>
              </a:p>
            </p:txBody>
          </p:sp>
        </p:grpSp>
        <p:sp>
          <p:nvSpPr>
            <p:cNvPr id="53290" name="Line 42"/>
            <p:cNvSpPr>
              <a:spLocks noChangeShapeType="1"/>
            </p:cNvSpPr>
            <p:nvPr/>
          </p:nvSpPr>
          <p:spPr bwMode="auto">
            <a:xfrm>
              <a:off x="4368" y="2688"/>
              <a:ext cx="864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latin typeface="VNI-Times" pitchFamily="2" charset="0"/>
              </a:endParaRPr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4848" y="2592"/>
              <a:ext cx="52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3333FF"/>
                  </a:solidFill>
                  <a:latin typeface="Arial Black" panose="020B0A04020102020204" pitchFamily="34" charset="0"/>
                </a:rPr>
                <a:t>x</a:t>
              </a:r>
            </a:p>
          </p:txBody>
        </p:sp>
      </p:grpSp>
      <p:sp>
        <p:nvSpPr>
          <p:cNvPr id="53297" name="Rectangle 49"/>
          <p:cNvSpPr>
            <a:spLocks noChangeArrowheads="1"/>
          </p:cNvSpPr>
          <p:nvPr/>
        </p:nvSpPr>
        <p:spPr bwMode="auto">
          <a:xfrm>
            <a:off x="7923212" y="467395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200" b="1">
                <a:solidFill>
                  <a:srgbClr val="F93925"/>
                </a:solidFill>
              </a:rPr>
              <a:t>P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1069751" y="405039"/>
            <a:ext cx="728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GB" altLang="en-US" sz="3200" b="1" dirty="0">
                <a:solidFill>
                  <a:srgbClr val="FF0000"/>
                </a:solidFill>
              </a:rPr>
              <a:t>II</a:t>
            </a:r>
            <a:r>
              <a:rPr lang="en-GB" altLang="en-US" sz="3200" b="1" dirty="0" smtClean="0">
                <a:solidFill>
                  <a:srgbClr val="FF0000"/>
                </a:solidFill>
              </a:rPr>
              <a:t>. </a:t>
            </a:r>
            <a:r>
              <a:rPr lang="en-GB" altLang="en-US" sz="3200" b="1" dirty="0">
                <a:solidFill>
                  <a:srgbClr val="FF0000"/>
                </a:solidFill>
              </a:rPr>
              <a:t>D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ao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hòa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50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C -3.33333E-6 0.1244 -0.07257 0.22197 -0.1625 0.22197 C -0.25173 0.22197 -0.325 0.1244 -0.325 0.00555 C -0.325 -0.11422 -0.25173 -0.21086 -0.1625 -0.21086 C -0.07257 -0.21086 -3.33333E-6 -0.11422 -3.33333E-6 0.00555 Z " pathEditMode="relative" rAng="5400000" ptsTypes="fffff">
                                      <p:cBhvr>
                                        <p:cTn id="6" dur="4000" spd="-100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3783E-6 L -0.32708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07232E-6 L -0.35417 2.0723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4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7407 C -0.00069 0.22546 -0.09271 0.35 -0.20538 0.35 C -0.31736 0.35 -0.40833 0.22546 -0.40833 0.07407 C -0.40833 -0.07801 -0.31736 -0.2 -0.20538 -0.2 C -0.09271 -0.2 -0.00069 -0.07801 -0.00069 0.07407 Z " pathEditMode="fixed" rAng="5400000" ptsTypes="fffff">
                                      <p:cBhvr>
                                        <p:cTn id="14" dur="4000" spd="-100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 animBg="1"/>
      <p:bldP spid="53282" grpId="0"/>
      <p:bldP spid="53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0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191" name="Google Shape;191;p20"/>
            <p:cNvSpPr/>
            <p:nvPr/>
          </p:nvSpPr>
          <p:spPr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II. Dao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động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điều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hòa</a:t>
              </a:r>
              <a:endParaRPr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92" name="Google Shape;192;p20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</p:grpSpPr>
          <p:sp>
            <p:nvSpPr>
              <p:cNvPr id="193" name="Google Shape;193;p20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5" name="Google Shape;195;p20"/>
          <p:cNvSpPr/>
          <p:nvPr/>
        </p:nvSpPr>
        <p:spPr>
          <a:xfrm>
            <a:off x="240028" y="990600"/>
            <a:ext cx="72646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hòa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240027" y="1479550"/>
            <a:ext cx="7264625" cy="1263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37" t="-14492" r="-20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240026" y="2559050"/>
            <a:ext cx="11264586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Biên độ của dao động là: ………………………………..............................................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240025" y="3244850"/>
            <a:ext cx="11264587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Pha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ban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đầu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…………………………………………………………………….</a:t>
            </a:r>
            <a:endParaRPr sz="24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2943881" y="4036332"/>
            <a:ext cx="8560731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 dao động là: ……………………………………………………………..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2943881" y="4690654"/>
            <a:ext cx="8610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 độ của dao động là: ……………………………………………………..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296577" y="4277380"/>
            <a:ext cx="17844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Khi t = 2s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20"/>
          <p:cNvCxnSpPr>
            <a:stCxn id="201" idx="3"/>
          </p:cNvCxnSpPr>
          <p:nvPr/>
        </p:nvCxnSpPr>
        <p:spPr>
          <a:xfrm rot="10800000" flipH="1">
            <a:off x="2081040" y="4125590"/>
            <a:ext cx="862800" cy="4134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3" name="Google Shape;203;p20"/>
          <p:cNvCxnSpPr>
            <a:stCxn id="201" idx="3"/>
            <a:endCxn id="200" idx="1"/>
          </p:cNvCxnSpPr>
          <p:nvPr/>
        </p:nvCxnSpPr>
        <p:spPr>
          <a:xfrm>
            <a:off x="2081040" y="4538990"/>
            <a:ext cx="862800" cy="4134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4" name="Google Shape;204;p20"/>
          <p:cNvSpPr txBox="1"/>
          <p:nvPr/>
        </p:nvSpPr>
        <p:spPr>
          <a:xfrm>
            <a:off x="7234692" y="1798867"/>
            <a:ext cx="2030108" cy="6638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5569633" y="2562140"/>
            <a:ext cx="3125343" cy="7007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3104251" y="4076138"/>
            <a:ext cx="3854838" cy="7371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4987743" y="1802513"/>
            <a:ext cx="1796517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 </a:t>
            </a:r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/>
          <p:nvPr/>
        </p:nvSpPr>
        <p:spPr>
          <a:xfrm>
            <a:off x="240027" y="172075"/>
            <a:ext cx="72646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hòa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30" name="Google Shape;2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012" y="661025"/>
            <a:ext cx="1619250" cy="389865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/>
          <p:nvPr/>
        </p:nvSpPr>
        <p:spPr>
          <a:xfrm>
            <a:off x="242792" y="1183822"/>
            <a:ext cx="6613620" cy="191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16cm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L =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16cm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8913812" y="2349088"/>
            <a:ext cx="261265" cy="261265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22"/>
          <p:cNvGrpSpPr/>
          <p:nvPr/>
        </p:nvGrpSpPr>
        <p:grpSpPr>
          <a:xfrm>
            <a:off x="8604642" y="990600"/>
            <a:ext cx="879604" cy="1744746"/>
            <a:chOff x="8069566" y="3655367"/>
            <a:chExt cx="879604" cy="1744746"/>
          </a:xfrm>
        </p:grpSpPr>
        <p:cxnSp>
          <p:nvCxnSpPr>
            <p:cNvPr id="234" name="Google Shape;234;p22"/>
            <p:cNvCxnSpPr/>
            <p:nvPr/>
          </p:nvCxnSpPr>
          <p:spPr>
            <a:xfrm>
              <a:off x="8532812" y="3950081"/>
              <a:ext cx="0" cy="1219200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5" name="Google Shape;235;p22"/>
            <p:cNvSpPr txBox="1"/>
            <p:nvPr/>
          </p:nvSpPr>
          <p:spPr>
            <a:xfrm>
              <a:off x="8069566" y="3655367"/>
              <a:ext cx="457176" cy="8309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-A</a:t>
              </a: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8094012" y="4938448"/>
              <a:ext cx="3626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7" name="Google Shape;237;p22"/>
            <p:cNvCxnSpPr/>
            <p:nvPr/>
          </p:nvCxnSpPr>
          <p:spPr>
            <a:xfrm>
              <a:off x="8456612" y="4559681"/>
              <a:ext cx="152400" cy="0"/>
            </a:xfrm>
            <a:prstGeom prst="straightConnector1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8" name="Google Shape;238;p22"/>
            <p:cNvSpPr txBox="1"/>
            <p:nvPr/>
          </p:nvSpPr>
          <p:spPr>
            <a:xfrm>
              <a:off x="8609012" y="4328848"/>
              <a:ext cx="34015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0</a:t>
              </a:r>
              <a:endPara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/>
          <p:nvPr/>
        </p:nvSpPr>
        <p:spPr>
          <a:xfrm>
            <a:off x="710393" y="456069"/>
            <a:ext cx="6930552" cy="112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đều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7380" y="4130458"/>
            <a:ext cx="3383773" cy="25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/>
        </p:nvSpPr>
        <p:spPr>
          <a:xfrm>
            <a:off x="184437" y="3200400"/>
            <a:ext cx="504294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-"/>
            </a:pP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Biên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dao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bán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kính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tròn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= R</a:t>
            </a: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-"/>
            </a:pP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Tần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tốc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-"/>
            </a:pP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dao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bởi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bán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kính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OM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trục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6780212" y="6356924"/>
            <a:ext cx="2049243" cy="3463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0812" y="920513"/>
            <a:ext cx="4247811" cy="304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/>
          <p:nvPr/>
        </p:nvSpPr>
        <p:spPr>
          <a:xfrm>
            <a:off x="531812" y="2514600"/>
            <a:ext cx="1981200" cy="1219200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Dao động điều hòa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4" descr="con_lac_d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915" y="3962400"/>
            <a:ext cx="1688994" cy="2716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4"/>
          <p:cNvCxnSpPr>
            <a:stCxn id="254" idx="3"/>
            <a:endCxn id="257" idx="1"/>
          </p:cNvCxnSpPr>
          <p:nvPr/>
        </p:nvCxnSpPr>
        <p:spPr>
          <a:xfrm rot="10800000" flipH="1">
            <a:off x="2513012" y="1219200"/>
            <a:ext cx="1253400" cy="1905000"/>
          </a:xfrm>
          <a:prstGeom prst="straightConnector1">
            <a:avLst/>
          </a:prstGeom>
          <a:noFill/>
          <a:ln w="38100" cap="flat" cmpd="sng">
            <a:solidFill>
              <a:srgbClr val="DDD9C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8" name="Google Shape;258;p24"/>
          <p:cNvCxnSpPr>
            <a:stCxn id="254" idx="3"/>
          </p:cNvCxnSpPr>
          <p:nvPr/>
        </p:nvCxnSpPr>
        <p:spPr>
          <a:xfrm>
            <a:off x="2513012" y="3124200"/>
            <a:ext cx="1253400" cy="1905000"/>
          </a:xfrm>
          <a:prstGeom prst="straightConnector1">
            <a:avLst/>
          </a:prstGeom>
          <a:noFill/>
          <a:ln w="38100" cap="flat" cmpd="sng">
            <a:solidFill>
              <a:srgbClr val="DDD9C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7" name="Google Shape;257;p24"/>
          <p:cNvSpPr/>
          <p:nvPr/>
        </p:nvSpPr>
        <p:spPr>
          <a:xfrm>
            <a:off x="3766483" y="609600"/>
            <a:ext cx="1981200" cy="12192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Dao động cơ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3766483" y="4343400"/>
            <a:ext cx="1981200" cy="12192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Dao động điều hòa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24"/>
          <p:cNvGrpSpPr/>
          <p:nvPr/>
        </p:nvGrpSpPr>
        <p:grpSpPr>
          <a:xfrm>
            <a:off x="3172429" y="2611319"/>
            <a:ext cx="3074383" cy="1521409"/>
            <a:chOff x="7404364" y="3091870"/>
            <a:chExt cx="4949447" cy="2470730"/>
          </a:xfrm>
        </p:grpSpPr>
        <p:grpSp>
          <p:nvGrpSpPr>
            <p:cNvPr id="261" name="Google Shape;261;p24"/>
            <p:cNvGrpSpPr/>
            <p:nvPr/>
          </p:nvGrpSpPr>
          <p:grpSpPr>
            <a:xfrm>
              <a:off x="7404364" y="3091870"/>
              <a:ext cx="4949447" cy="2470730"/>
              <a:chOff x="7404364" y="3091870"/>
              <a:chExt cx="4949447" cy="2470730"/>
            </a:xfrm>
          </p:grpSpPr>
          <p:grpSp>
            <p:nvGrpSpPr>
              <p:cNvPr id="262" name="Google Shape;262;p24"/>
              <p:cNvGrpSpPr/>
              <p:nvPr/>
            </p:nvGrpSpPr>
            <p:grpSpPr>
              <a:xfrm>
                <a:off x="7770812" y="3771900"/>
                <a:ext cx="3657600" cy="304800"/>
                <a:chOff x="7694612" y="3771900"/>
                <a:chExt cx="3657600" cy="304800"/>
              </a:xfrm>
            </p:grpSpPr>
            <p:cxnSp>
              <p:nvCxnSpPr>
                <p:cNvPr id="263" name="Google Shape;263;p24"/>
                <p:cNvCxnSpPr/>
                <p:nvPr/>
              </p:nvCxnSpPr>
              <p:spPr>
                <a:xfrm rot="10800000" flipH="1">
                  <a:off x="7694612" y="3886200"/>
                  <a:ext cx="3657600" cy="76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4" name="Google Shape;264;p24"/>
                <p:cNvCxnSpPr/>
                <p:nvPr/>
              </p:nvCxnSpPr>
              <p:spPr>
                <a:xfrm>
                  <a:off x="9599612" y="3810000"/>
                  <a:ext cx="0" cy="2286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5" name="Google Shape;265;p24"/>
                <p:cNvCxnSpPr/>
                <p:nvPr/>
              </p:nvCxnSpPr>
              <p:spPr>
                <a:xfrm>
                  <a:off x="11343697" y="3771900"/>
                  <a:ext cx="0" cy="2286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6" name="Google Shape;266;p24"/>
                <p:cNvCxnSpPr/>
                <p:nvPr/>
              </p:nvCxnSpPr>
              <p:spPr>
                <a:xfrm>
                  <a:off x="7694612" y="3848100"/>
                  <a:ext cx="0" cy="2286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67" name="Google Shape;267;p24"/>
              <p:cNvGrpSpPr/>
              <p:nvPr/>
            </p:nvGrpSpPr>
            <p:grpSpPr>
              <a:xfrm>
                <a:off x="7770812" y="4789209"/>
                <a:ext cx="3657600" cy="304800"/>
                <a:chOff x="7694612" y="3771900"/>
                <a:chExt cx="3657600" cy="304800"/>
              </a:xfrm>
            </p:grpSpPr>
            <p:cxnSp>
              <p:nvCxnSpPr>
                <p:cNvPr id="268" name="Google Shape;268;p24"/>
                <p:cNvCxnSpPr/>
                <p:nvPr/>
              </p:nvCxnSpPr>
              <p:spPr>
                <a:xfrm rot="10800000" flipH="1">
                  <a:off x="7694612" y="3886200"/>
                  <a:ext cx="3657600" cy="76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9" name="Google Shape;269;p24"/>
                <p:cNvCxnSpPr/>
                <p:nvPr/>
              </p:nvCxnSpPr>
              <p:spPr>
                <a:xfrm>
                  <a:off x="9599612" y="3810000"/>
                  <a:ext cx="0" cy="2286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70" name="Google Shape;270;p24"/>
                <p:cNvCxnSpPr/>
                <p:nvPr/>
              </p:nvCxnSpPr>
              <p:spPr>
                <a:xfrm>
                  <a:off x="11343697" y="3771900"/>
                  <a:ext cx="0" cy="2286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71" name="Google Shape;271;p24"/>
                <p:cNvCxnSpPr/>
                <p:nvPr/>
              </p:nvCxnSpPr>
              <p:spPr>
                <a:xfrm>
                  <a:off x="7694612" y="3848100"/>
                  <a:ext cx="0" cy="2286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72" name="Google Shape;272;p24"/>
              <p:cNvCxnSpPr/>
              <p:nvPr/>
            </p:nvCxnSpPr>
            <p:spPr>
              <a:xfrm rot="10800000" flipH="1">
                <a:off x="7770812" y="4903509"/>
                <a:ext cx="4265613" cy="76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273" name="Google Shape;273;p24"/>
              <p:cNvCxnSpPr/>
              <p:nvPr/>
            </p:nvCxnSpPr>
            <p:spPr>
              <a:xfrm rot="10800000" flipH="1">
                <a:off x="9675812" y="4076700"/>
                <a:ext cx="1219200" cy="38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74" name="Google Shape;274;p24"/>
              <p:cNvSpPr txBox="1"/>
              <p:nvPr/>
            </p:nvSpPr>
            <p:spPr>
              <a:xfrm>
                <a:off x="7404364" y="3182295"/>
                <a:ext cx="73770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Biên</a:t>
                </a:r>
                <a:endParaRPr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4"/>
              <p:cNvSpPr txBox="1"/>
              <p:nvPr/>
            </p:nvSpPr>
            <p:spPr>
              <a:xfrm>
                <a:off x="11051045" y="3091870"/>
                <a:ext cx="73770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Biên</a:t>
                </a:r>
                <a:endParaRPr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4"/>
              <p:cNvSpPr txBox="1"/>
              <p:nvPr/>
            </p:nvSpPr>
            <p:spPr>
              <a:xfrm>
                <a:off x="9020166" y="3174568"/>
                <a:ext cx="1154113" cy="749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VTCB</a:t>
                </a:r>
                <a:endParaRPr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4"/>
              <p:cNvSpPr txBox="1"/>
              <p:nvPr/>
            </p:nvSpPr>
            <p:spPr>
              <a:xfrm>
                <a:off x="9752012" y="4034135"/>
                <a:ext cx="78579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 độ</a:t>
                </a:r>
                <a:endParaRPr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24"/>
              <p:cNvSpPr txBox="1"/>
              <p:nvPr/>
            </p:nvSpPr>
            <p:spPr>
              <a:xfrm>
                <a:off x="7404364" y="4296017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-A</a:t>
                </a:r>
                <a:endParaRPr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24"/>
              <p:cNvSpPr txBox="1"/>
              <p:nvPr/>
            </p:nvSpPr>
            <p:spPr>
              <a:xfrm>
                <a:off x="11131495" y="4172270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4"/>
              <p:cNvSpPr txBox="1"/>
              <p:nvPr/>
            </p:nvSpPr>
            <p:spPr>
              <a:xfrm>
                <a:off x="9488054" y="4172270"/>
                <a:ext cx="3401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cxnSp>
            <p:nvCxnSpPr>
              <p:cNvPr id="281" name="Google Shape;281;p24"/>
              <p:cNvCxnSpPr/>
              <p:nvPr/>
            </p:nvCxnSpPr>
            <p:spPr>
              <a:xfrm rot="10800000" flipH="1">
                <a:off x="9649608" y="5055909"/>
                <a:ext cx="1245404" cy="45026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82" name="Google Shape;282;p24"/>
              <p:cNvSpPr txBox="1"/>
              <p:nvPr/>
            </p:nvSpPr>
            <p:spPr>
              <a:xfrm>
                <a:off x="9418312" y="5100935"/>
                <a:ext cx="62709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x=0</a:t>
                </a:r>
                <a:endParaRPr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4"/>
              <p:cNvSpPr txBox="1"/>
              <p:nvPr/>
            </p:nvSpPr>
            <p:spPr>
              <a:xfrm>
                <a:off x="11051046" y="5060604"/>
                <a:ext cx="6495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x=A</a:t>
                </a:r>
                <a:endParaRPr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4"/>
              <p:cNvSpPr txBox="1"/>
              <p:nvPr/>
            </p:nvSpPr>
            <p:spPr>
              <a:xfrm>
                <a:off x="7453427" y="5060604"/>
                <a:ext cx="7441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x=-A</a:t>
                </a:r>
                <a:endParaRPr sz="2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5" name="Google Shape;285;p24"/>
              <p:cNvCxnSpPr/>
              <p:nvPr/>
            </p:nvCxnSpPr>
            <p:spPr>
              <a:xfrm>
                <a:off x="10895012" y="4114800"/>
                <a:ext cx="0" cy="963622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00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sp>
            <p:nvSpPr>
              <p:cNvPr id="286" name="Google Shape;286;p24"/>
              <p:cNvSpPr txBox="1"/>
              <p:nvPr/>
            </p:nvSpPr>
            <p:spPr>
              <a:xfrm>
                <a:off x="10200697" y="4973011"/>
                <a:ext cx="31771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287" name="Google Shape;287;p24"/>
              <p:cNvSpPr txBox="1"/>
              <p:nvPr/>
            </p:nvSpPr>
            <p:spPr>
              <a:xfrm>
                <a:off x="11741959" y="4255640"/>
                <a:ext cx="611852" cy="749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  <a:endParaRPr/>
              </a:p>
            </p:txBody>
          </p:sp>
        </p:grpSp>
        <p:sp>
          <p:nvSpPr>
            <p:cNvPr id="288" name="Google Shape;288;p24"/>
            <p:cNvSpPr/>
            <p:nvPr/>
          </p:nvSpPr>
          <p:spPr>
            <a:xfrm>
              <a:off x="10722466" y="3745676"/>
              <a:ext cx="261265" cy="261265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24"/>
          <p:cNvSpPr/>
          <p:nvPr/>
        </p:nvSpPr>
        <p:spPr>
          <a:xfrm>
            <a:off x="4656446" y="2263050"/>
            <a:ext cx="261265" cy="261265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6551612" y="152400"/>
            <a:ext cx="5136504" cy="685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Là dao động qua lại quanh VTCB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6551612" y="914400"/>
            <a:ext cx="5136504" cy="134865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Dao động tuần hoàn là dao động mà cứ sau mỗi khoảng thời gian bằng nhau vật trở lại vị trí cũ theo hướng cũ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24"/>
          <p:cNvCxnSpPr>
            <a:stCxn id="257" idx="3"/>
            <a:endCxn id="290" idx="1"/>
          </p:cNvCxnSpPr>
          <p:nvPr/>
        </p:nvCxnSpPr>
        <p:spPr>
          <a:xfrm rot="10800000" flipH="1">
            <a:off x="5747683" y="495300"/>
            <a:ext cx="804000" cy="723900"/>
          </a:xfrm>
          <a:prstGeom prst="straightConnector1">
            <a:avLst/>
          </a:prstGeom>
          <a:noFill/>
          <a:ln w="38100" cap="flat" cmpd="sng">
            <a:solidFill>
              <a:srgbClr val="DDD9C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3" name="Google Shape;293;p24"/>
          <p:cNvCxnSpPr>
            <a:stCxn id="257" idx="3"/>
            <a:endCxn id="291" idx="1"/>
          </p:cNvCxnSpPr>
          <p:nvPr/>
        </p:nvCxnSpPr>
        <p:spPr>
          <a:xfrm>
            <a:off x="5747683" y="1219200"/>
            <a:ext cx="804000" cy="369600"/>
          </a:xfrm>
          <a:prstGeom prst="straightConnector1">
            <a:avLst/>
          </a:prstGeom>
          <a:noFill/>
          <a:ln w="38100" cap="flat" cmpd="sng">
            <a:solidFill>
              <a:srgbClr val="DDD9C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4" name="Google Shape;294;p24"/>
          <p:cNvSpPr/>
          <p:nvPr/>
        </p:nvSpPr>
        <p:spPr>
          <a:xfrm>
            <a:off x="6551612" y="3537898"/>
            <a:ext cx="3554835" cy="118650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Đồ thị li độ theo thời gian của dao động điều hòa là một đường hình sin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6551612" y="4953000"/>
            <a:ext cx="3554835" cy="1186502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 l="-1028" t="-4638" b="-721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96" name="Google Shape;296;p24"/>
          <p:cNvCxnSpPr>
            <a:stCxn id="259" idx="3"/>
            <a:endCxn id="294" idx="1"/>
          </p:cNvCxnSpPr>
          <p:nvPr/>
        </p:nvCxnSpPr>
        <p:spPr>
          <a:xfrm rot="10800000" flipH="1">
            <a:off x="5747683" y="4131000"/>
            <a:ext cx="804000" cy="822000"/>
          </a:xfrm>
          <a:prstGeom prst="straightConnector1">
            <a:avLst/>
          </a:prstGeom>
          <a:noFill/>
          <a:ln w="38100" cap="flat" cmpd="sng">
            <a:solidFill>
              <a:srgbClr val="DDD9C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7" name="Google Shape;297;p24"/>
          <p:cNvCxnSpPr>
            <a:stCxn id="259" idx="3"/>
            <a:endCxn id="295" idx="1"/>
          </p:cNvCxnSpPr>
          <p:nvPr/>
        </p:nvCxnSpPr>
        <p:spPr>
          <a:xfrm>
            <a:off x="5747683" y="4953000"/>
            <a:ext cx="804000" cy="593400"/>
          </a:xfrm>
          <a:prstGeom prst="straightConnector1">
            <a:avLst/>
          </a:prstGeom>
          <a:noFill/>
          <a:ln w="38100" cap="flat" cmpd="sng">
            <a:solidFill>
              <a:srgbClr val="DDD9C3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98" name="Google Shape;298;p24" descr="Tổng hợp lý thuyết đồ thị dao động điều hòa là gì? vật lý lớp 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2647" y="3994541"/>
            <a:ext cx="2007765" cy="1720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5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304" name="Google Shape;304;p25"/>
            <p:cNvSpPr/>
            <p:nvPr/>
          </p:nvSpPr>
          <p:spPr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 Vận dụng</a:t>
              </a:r>
              <a:endParaRPr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05" name="Google Shape;305;p25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</p:grpSpPr>
          <p:sp>
            <p:nvSpPr>
              <p:cNvPr id="306" name="Google Shape;306;p25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8" name="Google Shape;308;p25"/>
          <p:cNvSpPr/>
          <p:nvPr/>
        </p:nvSpPr>
        <p:spPr>
          <a:xfrm>
            <a:off x="455612" y="1146549"/>
            <a:ext cx="10972800" cy="18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Một chất điểm dao động điều hoà có quỹ đạo là một đoạn thẳng dài 10 cm. Biên độ dao động của chất điểm là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5 cm.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-5 cm.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10 cm                        D. -10 cm.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296577" y="2514600"/>
            <a:ext cx="616235" cy="48886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449542" y="3461042"/>
            <a:ext cx="10190610" cy="15061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57" t="-2832" b="-32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1" name="Google Shape;311;p25"/>
          <p:cNvSpPr/>
          <p:nvPr/>
        </p:nvSpPr>
        <p:spPr>
          <a:xfrm>
            <a:off x="3029236" y="4478356"/>
            <a:ext cx="616235" cy="48886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/>
          <p:nvPr/>
        </p:nvSpPr>
        <p:spPr>
          <a:xfrm>
            <a:off x="297166" y="947413"/>
            <a:ext cx="10113666" cy="18722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63" b="-71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17" name="Google Shape;317;p26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318" name="Google Shape;318;p26"/>
            <p:cNvSpPr/>
            <p:nvPr/>
          </p:nvSpPr>
          <p:spPr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 Vận dụng</a:t>
              </a:r>
              <a:endParaRPr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19" name="Google Shape;319;p26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</p:grpSpPr>
          <p:sp>
            <p:nvSpPr>
              <p:cNvPr id="320" name="Google Shape;320;p26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6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2" name="Google Shape;322;p26"/>
          <p:cNvSpPr/>
          <p:nvPr/>
        </p:nvSpPr>
        <p:spPr>
          <a:xfrm>
            <a:off x="8380412" y="2405334"/>
            <a:ext cx="616235" cy="48886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261622" y="3078540"/>
            <a:ext cx="1170019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 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chất điểm M chuyển động đều trên một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tròn bán kính R, vận tốc góc ω.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chiếu của M trên đường kính là một dao động điều hòa có: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 biên độ R		B. biên độ 2R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C.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biên độ 4R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D. biên độ 0,5R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67800" y="4223735"/>
            <a:ext cx="616235" cy="48886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/>
          <p:nvPr/>
        </p:nvSpPr>
        <p:spPr>
          <a:xfrm>
            <a:off x="150812" y="1143000"/>
            <a:ext cx="11700190" cy="18447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33" r="-781" b="-728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30" name="Google Shape;330;p27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331" name="Google Shape;331;p27"/>
            <p:cNvSpPr/>
            <p:nvPr/>
          </p:nvSpPr>
          <p:spPr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 Vận dụng</a:t>
              </a:r>
              <a:endParaRPr sz="3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32" name="Google Shape;332;p27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</p:grpSpPr>
          <p:sp>
            <p:nvSpPr>
              <p:cNvPr id="333" name="Google Shape;333;p27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7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5" name="Google Shape;335;p27"/>
          <p:cNvSpPr/>
          <p:nvPr/>
        </p:nvSpPr>
        <p:spPr>
          <a:xfrm>
            <a:off x="8228012" y="2518462"/>
            <a:ext cx="616235" cy="48886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3275012" y="1293435"/>
            <a:ext cx="8513358" cy="321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LÍ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11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rtl="0">
              <a:spcBef>
                <a:spcPts val="220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CHƯƠNG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1: DAO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endParaRPr sz="44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marR="0" lvl="0" indent="-457200" algn="ctr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1:  DAO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HÒA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54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7800"/>
            <a:ext cx="3936603" cy="393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043540" y="3208564"/>
            <a:ext cx="3657600" cy="1371600"/>
            <a:chOff x="96" y="672"/>
            <a:chExt cx="2304" cy="586"/>
          </a:xfrm>
        </p:grpSpPr>
        <p:pic>
          <p:nvPicPr>
            <p:cNvPr id="5" name="Picture 7" descr="con_lac_lo_x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55" y="-187"/>
              <a:ext cx="58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192" y="1152"/>
              <a:ext cx="2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4" descr="con_lac_d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79" y="2620621"/>
            <a:ext cx="2130878" cy="297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06;p16"/>
          <p:cNvSpPr/>
          <p:nvPr/>
        </p:nvSpPr>
        <p:spPr>
          <a:xfrm>
            <a:off x="262398" y="273501"/>
            <a:ext cx="72646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dao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endParaRPr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04;p16"/>
          <p:cNvSpPr/>
          <p:nvPr/>
        </p:nvSpPr>
        <p:spPr>
          <a:xfrm>
            <a:off x="240028" y="868140"/>
            <a:ext cx="72646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nghiệm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Google Shape;110;p16"/>
          <p:cNvSpPr/>
          <p:nvPr/>
        </p:nvSpPr>
        <p:spPr>
          <a:xfrm>
            <a:off x="240028" y="1435951"/>
            <a:ext cx="10937414" cy="90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Treo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xo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xo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2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240028" y="990600"/>
            <a:ext cx="72646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106" name="Google Shape;106;p16"/>
            <p:cNvSpPr/>
            <p:nvPr/>
          </p:nvSpPr>
          <p:spPr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I.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Những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đặc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điểm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dao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động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cơ</a:t>
              </a:r>
              <a:endParaRPr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07" name="Google Shape;107;p16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</p:grpSpPr>
          <p:sp>
            <p:nvSpPr>
              <p:cNvPr id="108" name="Google Shape;108;p16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0" name="Google Shape;110;p16"/>
          <p:cNvSpPr/>
          <p:nvPr/>
        </p:nvSpPr>
        <p:spPr>
          <a:xfrm>
            <a:off x="240028" y="1378803"/>
            <a:ext cx="10937414" cy="90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Treo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xo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xo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240028" y="2895600"/>
            <a:ext cx="1093741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nghiệm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lực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xo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……………………………………………………………………………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…………………………………………………………………………….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240028" y="4724400"/>
            <a:ext cx="1093741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Kéo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lệch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............................................................................................................................................</a:t>
            </a:r>
            <a:endParaRPr sz="24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3579812" y="3505200"/>
            <a:ext cx="71562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xo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= P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3557442" y="4045803"/>
            <a:ext cx="65532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đứng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555162" y="5681408"/>
            <a:ext cx="67490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/>
          <p:nvPr/>
        </p:nvSpPr>
        <p:spPr>
          <a:xfrm>
            <a:off x="240028" y="990600"/>
            <a:ext cx="72646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Dao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cơ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21" name="Google Shape;121;p17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122" name="Google Shape;122;p17"/>
            <p:cNvSpPr/>
            <p:nvPr/>
          </p:nvSpPr>
          <p:spPr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I.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Những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đặc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điểm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dao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động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cơ</a:t>
              </a:r>
              <a:endParaRPr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3" name="Google Shape;123;p17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</p:grpSpPr>
          <p:sp>
            <p:nvSpPr>
              <p:cNvPr id="124" name="Google Shape;124;p17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" name="Google Shape;126;p17"/>
          <p:cNvSpPr/>
          <p:nvPr/>
        </p:nvSpPr>
        <p:spPr>
          <a:xfrm>
            <a:off x="296577" y="1487165"/>
            <a:ext cx="10821241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296577" y="2436584"/>
            <a:ext cx="10821241" cy="111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tuần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khoảng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293812" y="4261757"/>
            <a:ext cx="9489614" cy="1294493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tuần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hoàn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đơn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giản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nhất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điều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hòa</a:t>
            </a:r>
            <a:r>
              <a:rPr lang="en-US" sz="2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8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135" name="Google Shape;135;p18"/>
            <p:cNvSpPr/>
            <p:nvPr/>
          </p:nvSpPr>
          <p:spPr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II. Dao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động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điều</a:t>
              </a:r>
              <a:r>
                <a:rPr lang="en-US" sz="32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hòa</a:t>
              </a:r>
              <a:endParaRPr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6" name="Google Shape;136;p18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</p:grpSpPr>
          <p:sp>
            <p:nvSpPr>
              <p:cNvPr id="137" name="Google Shape;137;p18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8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solidFill>
                <a:srgbClr val="C4B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18"/>
          <p:cNvSpPr/>
          <p:nvPr/>
        </p:nvSpPr>
        <p:spPr>
          <a:xfrm>
            <a:off x="240028" y="990600"/>
            <a:ext cx="72646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hòa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296577" y="1487165"/>
            <a:ext cx="10821241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xo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011" y="2438400"/>
            <a:ext cx="4883727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3318" y="2452255"/>
            <a:ext cx="5981222" cy="356754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/>
          <p:nvPr/>
        </p:nvSpPr>
        <p:spPr>
          <a:xfrm>
            <a:off x="1492476" y="6145893"/>
            <a:ext cx="9489614" cy="60325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Đồ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thị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điều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hòa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dạng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9785" name="Rectangle 9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1085850" y="3147111"/>
                <a:ext cx="11102975" cy="3125787"/>
              </a:xfrm>
            </p:spPr>
            <p:txBody>
              <a:bodyPr spcFirstLastPara="1" wrap="square" lIns="0" tIns="0" rIns="0" bIns="0" anchor="t" anchorCtr="0">
                <a:normAutofit fontScale="92500" lnSpcReduction="10000"/>
              </a:bodyPr>
              <a:lstStyle/>
              <a:p>
                <a:pPr marL="0" indent="271463" algn="just">
                  <a:buNone/>
                </a:pPr>
                <a:r>
                  <a:rPr lang="en-US" altLang="en-US" sz="2800" b="1" dirty="0" smtClean="0"/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dđđh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 </a:t>
                </a:r>
                <a:r>
                  <a:rPr lang="en-US" alt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Acos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t + )</a:t>
                </a:r>
              </a:p>
              <a:p>
                <a:pPr marL="0" indent="271463" algn="just">
                  <a:buNone/>
                </a:pPr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:</a:t>
                </a:r>
                <a:r>
                  <a:rPr lang="en-US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 </a:t>
                </a:r>
                <a:r>
                  <a:rPr lang="vi-V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 (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cm,m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…)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vtcb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271463" algn="just">
                  <a:buNone/>
                </a:pPr>
                <a:r>
                  <a:rPr lang="en-US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 d</a:t>
                </a:r>
                <a:r>
                  <a:rPr lang="vi-V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itchFamily="18" charset="2"/>
                  </a:rPr>
                  <a:t> |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chemeClr val="tx1"/>
                    </a:solidFill>
                  </a:rPr>
                  <a:t>max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itchFamily="18" charset="2"/>
                  </a:rPr>
                  <a:t>|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= A &gt; 0); L= 2A: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quỹ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(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cm,m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,…)</a:t>
                </a:r>
              </a:p>
              <a:p>
                <a:pPr marL="0" indent="271463" algn="just">
                  <a:buNone/>
                </a:pPr>
                <a:r>
                  <a:rPr lang="en-US" altLang="en-US" sz="26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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: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(rad/s)</a:t>
                </a:r>
              </a:p>
              <a:p>
                <a:pPr marL="0" indent="271463" algn="just">
                  <a:buNone/>
                </a:pPr>
                <a:r>
                  <a:rPr lang="en-US" altLang="en-US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(</a:t>
                </a:r>
                <a:r>
                  <a:rPr lang="en-US" altLang="en-US" sz="26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t + 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)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là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:r>
                  <a:rPr lang="vi-VN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(rad):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trạng</a:t>
                </a:r>
                <a:r>
                  <a:rPr lang="en-US" altLang="en-US" sz="26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thái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dđ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t.</a:t>
                </a:r>
              </a:p>
              <a:p>
                <a:pPr marL="0" indent="0" algn="just">
                  <a:buNone/>
                </a:pPr>
                <a:r>
                  <a:rPr lang="en-US" altLang="en-US" sz="26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  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𝜑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6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là</a:t>
                </a:r>
                <a:r>
                  <a:rPr lang="en-US" altLang="en-US" sz="26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p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vi-VN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ầu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cho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biết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trạng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thái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dđ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của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vật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ở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thời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điểm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t</a:t>
                </a:r>
                <a:r>
                  <a:rPr lang="en-US" altLang="en-US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0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= 0.</a:t>
                </a:r>
              </a:p>
              <a:p>
                <a:pPr marL="0" indent="0" algn="just">
                  <a:buNone/>
                </a:pPr>
                <a:r>
                  <a:rPr lang="en-US" alt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*</a:t>
                </a:r>
                <a:r>
                  <a:rPr lang="en-US" altLang="en-US" sz="26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Lưu</a:t>
                </a:r>
                <a:r>
                  <a:rPr lang="en-US" alt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ý: </a:t>
                </a:r>
                <a:r>
                  <a:rPr lang="en-US" altLang="en-US" sz="26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Chiều</a:t>
                </a:r>
                <a:r>
                  <a:rPr lang="en-US" alt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26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dương</a:t>
                </a:r>
                <a:r>
                  <a:rPr lang="en-US" alt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𝜑</m:t>
                    </m:r>
                    <m:r>
                      <a:rPr lang="en-US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&lt;0;</m:t>
                    </m:r>
                    <m:r>
                      <a:rPr lang="en-US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𝑐h𝑖</m:t>
                    </m:r>
                    <m:r>
                      <a:rPr lang="en-US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ề</m:t>
                    </m:r>
                    <m:r>
                      <a:rPr lang="en-US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𝑢</m:t>
                    </m:r>
                    <m:r>
                      <a:rPr lang="en-US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â</m:t>
                    </m:r>
                    <m:r>
                      <a:rPr lang="en-US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alt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𝜑</m:t>
                    </m:r>
                  </m:oMath>
                </a14:m>
                <a:r>
                  <a:rPr lang="en-US" alt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</a:p>
            </p:txBody>
          </p:sp>
        </mc:Choice>
        <mc:Fallback xmlns="">
          <p:sp>
            <p:nvSpPr>
              <p:cNvPr id="459785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85850" y="3147111"/>
                <a:ext cx="11102975" cy="3125787"/>
              </a:xfrm>
              <a:blipFill>
                <a:blip r:embed="rId2"/>
                <a:stretch>
                  <a:fillRect l="-1647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44980" y="232148"/>
            <a:ext cx="9554220" cy="10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GB" altLang="en-US" sz="3200" b="1" dirty="0">
                <a:solidFill>
                  <a:srgbClr val="FF0000"/>
                </a:solidFill>
              </a:rPr>
              <a:t>II. Dao </a:t>
            </a:r>
            <a:r>
              <a:rPr lang="en-GB" altLang="en-US" sz="3200" b="1" dirty="0" err="1">
                <a:solidFill>
                  <a:srgbClr val="FF0000"/>
                </a:solidFill>
              </a:rPr>
              <a:t>động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điều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hòa</a:t>
            </a:r>
            <a:r>
              <a:rPr lang="en-GB" altLang="en-US" sz="3200" b="1" dirty="0">
                <a:solidFill>
                  <a:srgbClr val="FF0000"/>
                </a:solidFill>
              </a:rPr>
              <a:t>. </a:t>
            </a:r>
            <a:endParaRPr lang="en-GB" altLang="en-US" sz="3200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en-GB" altLang="en-US" sz="3200" b="1" dirty="0" smtClean="0">
                <a:solidFill>
                  <a:srgbClr val="FF0000"/>
                </a:solidFill>
              </a:rPr>
              <a:t>2. </a:t>
            </a:r>
            <a:r>
              <a:rPr lang="en-GB" altLang="en-US" sz="3200" b="1" dirty="0" err="1" smtClean="0">
                <a:solidFill>
                  <a:srgbClr val="FF0000"/>
                </a:solidFill>
              </a:rPr>
              <a:t>Phương</a:t>
            </a:r>
            <a:r>
              <a:rPr lang="en-GB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của</a:t>
            </a:r>
            <a:r>
              <a:rPr lang="en-GB" altLang="en-US" sz="3200" b="1" dirty="0">
                <a:solidFill>
                  <a:srgbClr val="FF0000"/>
                </a:solidFill>
              </a:rPr>
              <a:t> d</a:t>
            </a:r>
            <a:r>
              <a:rPr lang="en-US" altLang="en-US" sz="3200" b="1" dirty="0" err="1">
                <a:solidFill>
                  <a:srgbClr val="FF0000"/>
                </a:solidFill>
              </a:rPr>
              <a:t>ao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hòa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889907" y="1457605"/>
            <a:ext cx="10858499" cy="13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smtClean="0">
                <a:solidFill>
                  <a:srgbClr val="0000CC"/>
                </a:solidFill>
              </a:rPr>
              <a:t>Dao </a:t>
            </a:r>
            <a:r>
              <a:rPr lang="en-US" altLang="en-US" sz="2800" dirty="0" err="1">
                <a:solidFill>
                  <a:srgbClr val="0000CC"/>
                </a:solidFill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điều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hòa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dao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mà</a:t>
            </a:r>
            <a:r>
              <a:rPr lang="en-US" altLang="en-US" sz="2800" dirty="0">
                <a:solidFill>
                  <a:srgbClr val="0000CC"/>
                </a:solidFill>
              </a:rPr>
              <a:t> li </a:t>
            </a:r>
            <a:r>
              <a:rPr lang="en-US" altLang="en-US" sz="2800" dirty="0" err="1">
                <a:solidFill>
                  <a:srgbClr val="0000CC"/>
                </a:solidFill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vật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mô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tả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bằng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định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luật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dạng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cosin</a:t>
            </a:r>
            <a:r>
              <a:rPr lang="en-US" altLang="en-US" sz="2800" dirty="0">
                <a:solidFill>
                  <a:srgbClr val="0000CC"/>
                </a:solidFill>
              </a:rPr>
              <a:t> (hay sin) </a:t>
            </a:r>
            <a:r>
              <a:rPr lang="en-US" altLang="en-US" sz="2800" dirty="0" err="1">
                <a:solidFill>
                  <a:srgbClr val="0000CC"/>
                </a:solidFill>
              </a:rPr>
              <a:t>đối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thời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b="1" i="1" dirty="0">
                <a:sym typeface="Symbol" pitchFamily="18" charset="2"/>
              </a:rPr>
              <a:t> </a:t>
            </a:r>
            <a:r>
              <a:rPr lang="en-US" altLang="en-US" sz="2800" b="1" i="1" dirty="0">
                <a:solidFill>
                  <a:srgbClr val="002060"/>
                </a:solidFill>
              </a:rPr>
              <a:t>x=</a:t>
            </a:r>
            <a:r>
              <a:rPr lang="en-US" altLang="en-US" sz="2800" b="1" i="1" dirty="0" err="1">
                <a:solidFill>
                  <a:srgbClr val="002060"/>
                </a:solidFill>
              </a:rPr>
              <a:t>Acos</a:t>
            </a:r>
            <a:r>
              <a:rPr lang="en-US" altLang="en-US" sz="2800" b="1" i="1" dirty="0">
                <a:solidFill>
                  <a:srgbClr val="002060"/>
                </a:solidFill>
              </a:rPr>
              <a:t>(</a:t>
            </a:r>
            <a:r>
              <a:rPr lang="en-US" altLang="en-US" sz="2800" b="1" i="1" dirty="0">
                <a:solidFill>
                  <a:srgbClr val="002060"/>
                </a:solidFill>
                <a:sym typeface="Symbol" pitchFamily="18" charset="2"/>
              </a:rPr>
              <a:t>t + ) </a:t>
            </a:r>
            <a:endParaRPr lang="en-US" altLang="en-US" sz="2800" b="1" dirty="0"/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1522412" y="6683846"/>
            <a:ext cx="9144000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1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9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9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9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9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9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9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9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9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5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7212" y="1707242"/>
            <a:ext cx="8686800" cy="747806"/>
          </a:xfrm>
        </p:spPr>
        <p:txBody>
          <a:bodyPr vert="horz" lIns="0" tIns="0" rIns="0" bIns="0" rtlCol="0">
            <a:normAutofit/>
          </a:bodyPr>
          <a:lstStyle/>
          <a:p>
            <a:pPr marL="0" indent="271463" algn="just"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dđđh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Acos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t + )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216480" y="372382"/>
            <a:ext cx="9042556" cy="89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GB" altLang="en-US" sz="3200" b="1" dirty="0">
                <a:solidFill>
                  <a:srgbClr val="FF0000"/>
                </a:solidFill>
              </a:rPr>
              <a:t>II. Dao </a:t>
            </a:r>
            <a:r>
              <a:rPr lang="en-GB" altLang="en-US" sz="3200" b="1" dirty="0" err="1">
                <a:solidFill>
                  <a:srgbClr val="FF0000"/>
                </a:solidFill>
              </a:rPr>
              <a:t>động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điều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hòa</a:t>
            </a:r>
            <a:r>
              <a:rPr lang="en-GB" altLang="en-US" sz="3200" b="1" dirty="0">
                <a:solidFill>
                  <a:srgbClr val="FF0000"/>
                </a:solidFill>
              </a:rPr>
              <a:t>. 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5978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55" y="3075536"/>
            <a:ext cx="7354608" cy="249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1522412" y="6683846"/>
            <a:ext cx="9144000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683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>
            <a:off x="240027" y="172075"/>
            <a:ext cx="72646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hòa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157319" y="1734175"/>
            <a:ext cx="5632293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Mô tả dao động của con lắc đơn: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296577" y="4277380"/>
            <a:ext cx="71643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Giá trị biên độ của con lắc: …………………………….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532557" y="2926080"/>
            <a:ext cx="5865758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li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đơn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sin,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 =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0s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218" name="Google Shape;218;p21"/>
          <p:cNvGraphicFramePr/>
          <p:nvPr>
            <p:extLst>
              <p:ext uri="{D42A27DB-BD31-4B8C-83A1-F6EECF244321}">
                <p14:modId xmlns:p14="http://schemas.microsoft.com/office/powerpoint/2010/main" val="2383667990"/>
              </p:ext>
            </p:extLst>
          </p:nvPr>
        </p:nvGraphicFramePr>
        <p:xfrm>
          <a:off x="6627811" y="4866025"/>
          <a:ext cx="5277225" cy="1645940"/>
        </p:xfrm>
        <a:graphic>
          <a:graphicData uri="http://schemas.openxmlformats.org/drawingml/2006/table">
            <a:tbl>
              <a:tblPr firstRow="1" bandRow="1">
                <a:noFill/>
                <a:tableStyleId>{356A5E26-BADB-4FD3-BC3A-8E2975C8D3C6}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/>
                        <a:t>Thời điểm 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solidFill>
                            <a:schemeClr val="dk1"/>
                          </a:solidFill>
                        </a:rPr>
                        <a:t>         (s)</a:t>
                      </a:r>
                      <a:endParaRPr sz="24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2,0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Li độ x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      (cm)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9" name="Google Shape;219;p21"/>
          <p:cNvSpPr/>
          <p:nvPr/>
        </p:nvSpPr>
        <p:spPr>
          <a:xfrm>
            <a:off x="4528095" y="4156524"/>
            <a:ext cx="18500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 =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40cm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8428231" y="5908766"/>
            <a:ext cx="83820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dirty="0"/>
          </a:p>
        </p:txBody>
      </p:sp>
      <p:sp>
        <p:nvSpPr>
          <p:cNvPr id="221" name="Google Shape;221;p21"/>
          <p:cNvSpPr/>
          <p:nvPr/>
        </p:nvSpPr>
        <p:spPr>
          <a:xfrm>
            <a:off x="9701452" y="5908766"/>
            <a:ext cx="83820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dirty="0"/>
          </a:p>
        </p:txBody>
      </p:sp>
      <p:sp>
        <p:nvSpPr>
          <p:cNvPr id="222" name="Google Shape;222;p21"/>
          <p:cNvSpPr/>
          <p:nvPr/>
        </p:nvSpPr>
        <p:spPr>
          <a:xfrm>
            <a:off x="10805134" y="5908766"/>
            <a:ext cx="83820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-40</a:t>
            </a:r>
            <a:endParaRPr/>
          </a:p>
        </p:txBody>
      </p:sp>
      <p:pic>
        <p:nvPicPr>
          <p:cNvPr id="223" name="Google Shape;2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4789" y="1101146"/>
            <a:ext cx="378142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991</Words>
  <Application>Microsoft Office PowerPoint</Application>
  <PresentationFormat>Custom</PresentationFormat>
  <Paragraphs>134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35</cp:revision>
  <dcterms:modified xsi:type="dcterms:W3CDTF">2024-09-09T04:20:12Z</dcterms:modified>
</cp:coreProperties>
</file>