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4"/>
  </p:notesMasterIdLst>
  <p:sldIdLst>
    <p:sldId id="322" r:id="rId3"/>
    <p:sldId id="271" r:id="rId4"/>
    <p:sldId id="258" r:id="rId5"/>
    <p:sldId id="261" r:id="rId6"/>
    <p:sldId id="263" r:id="rId7"/>
    <p:sldId id="264" r:id="rId8"/>
    <p:sldId id="273" r:id="rId9"/>
    <p:sldId id="265" r:id="rId10"/>
    <p:sldId id="267" r:id="rId11"/>
    <p:sldId id="277" r:id="rId12"/>
    <p:sldId id="280" r:id="rId13"/>
    <p:sldId id="281" r:id="rId14"/>
    <p:sldId id="291" r:id="rId15"/>
    <p:sldId id="310" r:id="rId16"/>
    <p:sldId id="292" r:id="rId17"/>
    <p:sldId id="293" r:id="rId18"/>
    <p:sldId id="294" r:id="rId19"/>
    <p:sldId id="296" r:id="rId20"/>
    <p:sldId id="298" r:id="rId21"/>
    <p:sldId id="297" r:id="rId22"/>
    <p:sldId id="299" r:id="rId23"/>
    <p:sldId id="302" r:id="rId24"/>
    <p:sldId id="303" r:id="rId25"/>
    <p:sldId id="304" r:id="rId26"/>
    <p:sldId id="307" r:id="rId27"/>
    <p:sldId id="305" r:id="rId28"/>
    <p:sldId id="308" r:id="rId29"/>
    <p:sldId id="309" r:id="rId30"/>
    <p:sldId id="312" r:id="rId31"/>
    <p:sldId id="301" r:id="rId32"/>
    <p:sldId id="313" r:id="rId33"/>
    <p:sldId id="314" r:id="rId34"/>
    <p:sldId id="315" r:id="rId35"/>
    <p:sldId id="316" r:id="rId36"/>
    <p:sldId id="317" r:id="rId37"/>
    <p:sldId id="318" r:id="rId38"/>
    <p:sldId id="319" r:id="rId39"/>
    <p:sldId id="320" r:id="rId40"/>
    <p:sldId id="321" r:id="rId41"/>
    <p:sldId id="306" r:id="rId42"/>
    <p:sldId id="270" r:id="rId43"/>
  </p:sldIdLst>
  <p:sldSz cx="18288000" cy="10287000"/>
  <p:notesSz cx="6858000" cy="9144000"/>
  <p:embeddedFontLst>
    <p:embeddedFont>
      <p:font typeface="Calibri Light" panose="020F0302020204030204" pitchFamily="34" charset="0"/>
      <p:regular r:id="rId45"/>
      <p:italic r:id="rId46"/>
    </p:embeddedFont>
    <p:embeddedFont>
      <p:font typeface=".VnBlack" panose="020B7200000000000000" pitchFamily="34" charset="0"/>
      <p:regular r:id="rId47"/>
    </p:embeddedFont>
    <p:embeddedFont>
      <p:font typeface="Calibri" panose="020F0502020204030204" pitchFamily="34" charset="0"/>
      <p:regular r:id="rId48"/>
      <p:bold r:id="rId49"/>
      <p:italic r:id="rId50"/>
      <p:boldItalic r:id="rId51"/>
    </p:embeddedFont>
    <p:embeddedFont>
      <p:font typeface="Cambria Math" panose="02040503050406030204" pitchFamily="18"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4A3A"/>
    <a:srgbClr val="E9E7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08"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A55F2-AAC9-4573-94DB-4407646344A1}"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BCE12-78E2-4966-AC74-625950765B3C}" type="slidenum">
              <a:rPr lang="en-US" smtClean="0"/>
              <a:t>‹#›</a:t>
            </a:fld>
            <a:endParaRPr lang="en-US"/>
          </a:p>
        </p:txBody>
      </p:sp>
    </p:spTree>
    <p:extLst>
      <p:ext uri="{BB962C8B-B14F-4D97-AF65-F5344CB8AC3E}">
        <p14:creationId xmlns:p14="http://schemas.microsoft.com/office/powerpoint/2010/main" val="3014265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10xx.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Gameshow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31</a:t>
            </a:fld>
            <a:endParaRPr lang="en-US" sz="1400" kern="0">
              <a:solidFill>
                <a:prstClr val="black"/>
              </a:solidFill>
              <a:cs typeface="Arial"/>
              <a:sym typeface="Arial"/>
            </a:endParaRPr>
          </a:p>
        </p:txBody>
      </p:sp>
    </p:spTree>
    <p:extLst>
      <p:ext uri="{BB962C8B-B14F-4D97-AF65-F5344CB8AC3E}">
        <p14:creationId xmlns:p14="http://schemas.microsoft.com/office/powerpoint/2010/main" val="85191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32</a:t>
            </a:fld>
            <a:endParaRPr lang="en-US" sz="1400" kern="0">
              <a:solidFill>
                <a:prstClr val="black"/>
              </a:solidFill>
              <a:cs typeface="Arial"/>
              <a:sym typeface="Arial"/>
            </a:endParaRPr>
          </a:p>
        </p:txBody>
      </p:sp>
    </p:spTree>
    <p:extLst>
      <p:ext uri="{BB962C8B-B14F-4D97-AF65-F5344CB8AC3E}">
        <p14:creationId xmlns:p14="http://schemas.microsoft.com/office/powerpoint/2010/main" val="1089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33</a:t>
            </a:fld>
            <a:endParaRPr lang="en-US" sz="1400" kern="0">
              <a:solidFill>
                <a:prstClr val="black"/>
              </a:solidFill>
              <a:cs typeface="Arial"/>
              <a:sym typeface="Arial"/>
            </a:endParaRPr>
          </a:p>
        </p:txBody>
      </p:sp>
    </p:spTree>
    <p:extLst>
      <p:ext uri="{BB962C8B-B14F-4D97-AF65-F5344CB8AC3E}">
        <p14:creationId xmlns:p14="http://schemas.microsoft.com/office/powerpoint/2010/main" val="3853033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34</a:t>
            </a:fld>
            <a:endParaRPr lang="en-US" sz="1400" kern="0">
              <a:solidFill>
                <a:prstClr val="black"/>
              </a:solidFill>
              <a:cs typeface="Arial"/>
              <a:sym typeface="Arial"/>
            </a:endParaRPr>
          </a:p>
        </p:txBody>
      </p:sp>
    </p:spTree>
    <p:extLst>
      <p:ext uri="{BB962C8B-B14F-4D97-AF65-F5344CB8AC3E}">
        <p14:creationId xmlns:p14="http://schemas.microsoft.com/office/powerpoint/2010/main" val="92445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35</a:t>
            </a:fld>
            <a:endParaRPr lang="en-US" sz="1400" kern="0">
              <a:solidFill>
                <a:prstClr val="black"/>
              </a:solidFill>
              <a:cs typeface="Arial"/>
              <a:sym typeface="Arial"/>
            </a:endParaRPr>
          </a:p>
        </p:txBody>
      </p:sp>
    </p:spTree>
    <p:extLst>
      <p:ext uri="{BB962C8B-B14F-4D97-AF65-F5344CB8AC3E}">
        <p14:creationId xmlns:p14="http://schemas.microsoft.com/office/powerpoint/2010/main" val="1163559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36</a:t>
            </a:fld>
            <a:endParaRPr lang="en-US" sz="1400" kern="0">
              <a:solidFill>
                <a:prstClr val="black"/>
              </a:solidFill>
              <a:cs typeface="Arial"/>
              <a:sym typeface="Arial"/>
            </a:endParaRPr>
          </a:p>
        </p:txBody>
      </p:sp>
    </p:spTree>
    <p:extLst>
      <p:ext uri="{BB962C8B-B14F-4D97-AF65-F5344CB8AC3E}">
        <p14:creationId xmlns:p14="http://schemas.microsoft.com/office/powerpoint/2010/main" val="3212708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37</a:t>
            </a:fld>
            <a:endParaRPr lang="en-US" sz="1400" kern="0">
              <a:solidFill>
                <a:prstClr val="black"/>
              </a:solidFill>
              <a:cs typeface="Arial"/>
              <a:sym typeface="Arial"/>
            </a:endParaRPr>
          </a:p>
        </p:txBody>
      </p:sp>
    </p:spTree>
    <p:extLst>
      <p:ext uri="{BB962C8B-B14F-4D97-AF65-F5344CB8AC3E}">
        <p14:creationId xmlns:p14="http://schemas.microsoft.com/office/powerpoint/2010/main" val="2569331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38</a:t>
            </a:fld>
            <a:endParaRPr lang="en-US" sz="1400" kern="0">
              <a:solidFill>
                <a:prstClr val="black"/>
              </a:solidFill>
              <a:cs typeface="Arial"/>
              <a:sym typeface="Arial"/>
            </a:endParaRPr>
          </a:p>
        </p:txBody>
      </p:sp>
    </p:spTree>
    <p:extLst>
      <p:ext uri="{BB962C8B-B14F-4D97-AF65-F5344CB8AC3E}">
        <p14:creationId xmlns:p14="http://schemas.microsoft.com/office/powerpoint/2010/main" val="2949191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cs typeface="Arial"/>
                <a:sym typeface="Arial"/>
              </a:rPr>
              <a:pPr algn="l">
                <a:buClr>
                  <a:srgbClr val="000000"/>
                </a:buClr>
                <a:buFont typeface="Arial"/>
                <a:buNone/>
                <a:defRPr/>
              </a:pPr>
              <a:t>39</a:t>
            </a:fld>
            <a:endParaRPr lang="en-US" sz="1400" kern="0">
              <a:solidFill>
                <a:prstClr val="black"/>
              </a:solidFill>
              <a:cs typeface="Arial"/>
              <a:sym typeface="Arial"/>
            </a:endParaRPr>
          </a:p>
        </p:txBody>
      </p:sp>
    </p:spTree>
    <p:extLst>
      <p:ext uri="{BB962C8B-B14F-4D97-AF65-F5344CB8AC3E}">
        <p14:creationId xmlns:p14="http://schemas.microsoft.com/office/powerpoint/2010/main" val="676568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504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241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7"/>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3"/>
            <a:ext cx="15773400" cy="2250281"/>
          </a:xfrm>
        </p:spPr>
        <p:txBody>
          <a:bodyPr/>
          <a:lstStyle>
            <a:lvl1pPr marL="0" indent="0">
              <a:buNone/>
              <a:defRPr sz="3600">
                <a:solidFill>
                  <a:schemeClr val="tx1"/>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923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9/12/2024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54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9/12/2024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837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9/12/2024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44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9/12/2024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216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9/12/2024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4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6"/>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9/12/2024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971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54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733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3"/>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6784E0F-B49E-4CF9-974F-F2E81701724C}" type="datetimeFigureOut">
              <a:rPr lang="en-US" smtClean="0">
                <a:solidFill>
                  <a:prstClr val="black">
                    <a:tint val="75000"/>
                  </a:prstClr>
                </a:solidFill>
              </a:rPr>
              <a:pPr/>
              <a:t>9/12/2024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035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566"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36.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34.sv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3.png"/><Relationship Id="rId3" Type="http://schemas.openxmlformats.org/officeDocument/2006/relationships/image" Target="../media/image12.sv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1.jpg"/><Relationship Id="rId10" Type="http://schemas.openxmlformats.org/officeDocument/2006/relationships/image" Target="../media/image19.svg"/><Relationship Id="rId4" Type="http://schemas.openxmlformats.org/officeDocument/2006/relationships/image" Target="../media/image28.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62.png"/><Relationship Id="rId3" Type="http://schemas.openxmlformats.org/officeDocument/2006/relationships/image" Target="../media/image25.svg"/><Relationship Id="rId12"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7.png"/><Relationship Id="rId10" Type="http://schemas.openxmlformats.org/officeDocument/2006/relationships/image" Target="../media/image36.png"/><Relationship Id="rId9" Type="http://schemas.openxmlformats.org/officeDocument/2006/relationships/image" Target="../media/image35.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9.svg"/><Relationship Id="rId7" Type="http://schemas.openxmlformats.org/officeDocument/2006/relationships/image" Target="../media/image7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42.png"/><Relationship Id="rId3" Type="http://schemas.openxmlformats.org/officeDocument/2006/relationships/image" Target="../media/image86.svg"/><Relationship Id="rId7" Type="http://schemas.openxmlformats.org/officeDocument/2006/relationships/image" Target="../media/image12.svg"/><Relationship Id="rId12" Type="http://schemas.openxmlformats.org/officeDocument/2006/relationships/image" Target="../media/image89.png"/><Relationship Id="rId17" Type="http://schemas.openxmlformats.org/officeDocument/2006/relationships/image" Target="NULL"/><Relationship Id="rId2" Type="http://schemas.openxmlformats.org/officeDocument/2006/relationships/image" Target="../media/image41.png"/><Relationship Id="rId16" Type="http://schemas.openxmlformats.org/officeDocument/2006/relationships/image" Target="../media/image46.png"/><Relationship Id="rId1" Type="http://schemas.openxmlformats.org/officeDocument/2006/relationships/slideLayout" Target="../slideLayouts/slideLayout7.xml"/><Relationship Id="rId11" Type="http://schemas.openxmlformats.org/officeDocument/2006/relationships/image" Target="../media/image88.png"/><Relationship Id="rId15" Type="http://schemas.openxmlformats.org/officeDocument/2006/relationships/image" Target="NULL"/><Relationship Id="rId10" Type="http://schemas.openxmlformats.org/officeDocument/2006/relationships/image" Target="../media/image87.png"/><Relationship Id="rId4" Type="http://schemas.openxmlformats.org/officeDocument/2006/relationships/image" Target="../media/image7.png"/><Relationship Id="rId9" Type="http://schemas.openxmlformats.org/officeDocument/2006/relationships/image" Target="../media/image25.pn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svg"/><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svg"/><Relationship Id="rId4" Type="http://schemas.openxmlformats.org/officeDocument/2006/relationships/image" Target="../media/image27.png"/><Relationship Id="rId9" Type="http://schemas.openxmlformats.org/officeDocument/2006/relationships/image" Target="../media/image92.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9.png"/><Relationship Id="rId7" Type="http://schemas.openxmlformats.org/officeDocument/2006/relationships/image" Target="../media/image6.svg"/><Relationship Id="rId12"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9.png"/><Relationship Id="rId5" Type="http://schemas.openxmlformats.org/officeDocument/2006/relationships/image" Target="../media/image4.svg"/><Relationship Id="rId10" Type="http://schemas.openxmlformats.org/officeDocument/2006/relationships/image" Target="../media/image96.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7.png"/><Relationship Id="rId10" Type="http://schemas.openxmlformats.org/officeDocument/2006/relationships/image" Target="../media/image36.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6.svg"/><Relationship Id="rId5" Type="http://schemas.openxmlformats.org/officeDocument/2006/relationships/image" Target="../media/image4.svg"/><Relationship Id="rId10" Type="http://schemas.openxmlformats.org/officeDocument/2006/relationships/image" Target="../media/image5.png"/><Relationship Id="rId9" Type="http://schemas.openxmlformats.org/officeDocument/2006/relationships/image" Target="../media/image34.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NULL"/><Relationship Id="rId7" Type="http://schemas.openxmlformats.org/officeDocument/2006/relationships/image" Target="../media/image34.svg"/><Relationship Id="rId12"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100.png"/><Relationship Id="rId5" Type="http://schemas.openxmlformats.org/officeDocument/2006/relationships/image" Target="../media/image4.png"/><Relationship Id="rId15" Type="http://schemas.openxmlformats.org/officeDocument/2006/relationships/image" Target="NULL"/><Relationship Id="rId10" Type="http://schemas.openxmlformats.org/officeDocument/2006/relationships/image" Target="../media/image51.png"/><Relationship Id="rId4" Type="http://schemas.openxmlformats.org/officeDocument/2006/relationships/image" Target="../media/image12.svg"/><Relationship Id="rId9" Type="http://schemas.openxmlformats.org/officeDocument/2006/relationships/image" Target="../media/image36.svg"/><Relationship Id="rId1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0.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1.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6.svg"/><Relationship Id="rId7" Type="http://schemas.openxmlformats.org/officeDocument/2006/relationships/image" Target="../media/image1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svg"/><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svg"/><Relationship Id="rId4" Type="http://schemas.openxmlformats.org/officeDocument/2006/relationships/image" Target="../media/image27.png"/><Relationship Id="rId9" Type="http://schemas.openxmlformats.org/officeDocument/2006/relationships/image" Target="../media/image103.png"/></Relationships>
</file>

<file path=ppt/slides/_rels/slide29.xml.rels><?xml version="1.0" encoding="UTF-8" standalone="yes"?>
<Relationships xmlns="http://schemas.openxmlformats.org/package/2006/relationships"><Relationship Id="rId8" Type="http://schemas.openxmlformats.org/officeDocument/2006/relationships/image" Target="../media/image56.jpg"/><Relationship Id="rId7" Type="http://schemas.openxmlformats.org/officeDocument/2006/relationships/image" Target="../media/image5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2.sv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7"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8.png"/><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notesSlide" Target="../notesSlides/notesSlide1.xml"/></Relationships>
</file>

<file path=ppt/slides/_rels/slide3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NULL"/><Relationship Id="rId3" Type="http://schemas.openxmlformats.org/officeDocument/2006/relationships/slideLayout" Target="../slideLayouts/slideLayout18.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audio2.wav"/><Relationship Id="rId11" Type="http://schemas.openxmlformats.org/officeDocument/2006/relationships/audio" Target="NULL"/><Relationship Id="rId5" Type="http://schemas.openxmlformats.org/officeDocument/2006/relationships/audio" Target="../media/audio1.wav"/><Relationship Id="rId10" Type="http://schemas.openxmlformats.org/officeDocument/2006/relationships/image" Target="../media/image65.png"/><Relationship Id="rId4" Type="http://schemas.openxmlformats.org/officeDocument/2006/relationships/notesSlide" Target="../notesSlides/notesSlide2.xml"/><Relationship Id="rId9" Type="http://schemas.openxmlformats.org/officeDocument/2006/relationships/image" Target="../media/image64.gif"/><Relationship Id="rId14" Type="http://schemas.openxmlformats.org/officeDocument/2006/relationships/audio" Target="NULL"/></Relationships>
</file>

<file path=ppt/slides/_rels/slide33.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audio" Target="../media/audio5.wav"/><Relationship Id="rId7" Type="http://schemas.openxmlformats.org/officeDocument/2006/relationships/image" Target="../media/image66.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69.wmf"/><Relationship Id="rId4" Type="http://schemas.openxmlformats.org/officeDocument/2006/relationships/audio" Target="../media/audio6.wav"/><Relationship Id="rId9" Type="http://schemas.openxmlformats.org/officeDocument/2006/relationships/image" Target="../media/image68.emf"/></Relationships>
</file>

<file path=ppt/slides/_rels/slide34.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audio" Target="../media/audio5.wav"/><Relationship Id="rId7"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69.wmf"/><Relationship Id="rId5" Type="http://schemas.openxmlformats.org/officeDocument/2006/relationships/audio" Target="../media/audio7.wav"/><Relationship Id="rId10" Type="http://schemas.openxmlformats.org/officeDocument/2006/relationships/image" Target="../media/image68.emf"/><Relationship Id="rId4" Type="http://schemas.openxmlformats.org/officeDocument/2006/relationships/audio" Target="../media/audio6.wav"/><Relationship Id="rId9" Type="http://schemas.openxmlformats.org/officeDocument/2006/relationships/image" Target="../media/image67.emf"/></Relationships>
</file>

<file path=ppt/slides/_rels/slide35.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audio" Target="../media/audio5.wav"/><Relationship Id="rId7" Type="http://schemas.openxmlformats.org/officeDocument/2006/relationships/image" Target="../media/image1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69.wmf"/><Relationship Id="rId5" Type="http://schemas.openxmlformats.org/officeDocument/2006/relationships/audio" Target="../media/audio7.wav"/><Relationship Id="rId10" Type="http://schemas.openxmlformats.org/officeDocument/2006/relationships/image" Target="../media/image68.emf"/><Relationship Id="rId4" Type="http://schemas.openxmlformats.org/officeDocument/2006/relationships/audio" Target="../media/audio6.wav"/><Relationship Id="rId9" Type="http://schemas.openxmlformats.org/officeDocument/2006/relationships/image" Target="../media/image67.emf"/></Relationships>
</file>

<file path=ppt/slides/_rels/slide36.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audio" Target="../media/audio5.wav"/><Relationship Id="rId7" Type="http://schemas.openxmlformats.org/officeDocument/2006/relationships/image" Target="../media/image1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69.wmf"/><Relationship Id="rId5" Type="http://schemas.openxmlformats.org/officeDocument/2006/relationships/audio" Target="../media/audio7.wav"/><Relationship Id="rId10" Type="http://schemas.openxmlformats.org/officeDocument/2006/relationships/image" Target="../media/image68.emf"/><Relationship Id="rId4" Type="http://schemas.openxmlformats.org/officeDocument/2006/relationships/audio" Target="../media/audio6.wav"/><Relationship Id="rId9" Type="http://schemas.openxmlformats.org/officeDocument/2006/relationships/image" Target="../media/image67.emf"/></Relationships>
</file>

<file path=ppt/slides/_rels/slide37.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audio" Target="../media/audio5.wav"/><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69.wmf"/><Relationship Id="rId5" Type="http://schemas.openxmlformats.org/officeDocument/2006/relationships/audio" Target="../media/audio7.wav"/><Relationship Id="rId10" Type="http://schemas.openxmlformats.org/officeDocument/2006/relationships/image" Target="../media/image68.emf"/><Relationship Id="rId4" Type="http://schemas.openxmlformats.org/officeDocument/2006/relationships/audio" Target="../media/audio6.wav"/><Relationship Id="rId9" Type="http://schemas.openxmlformats.org/officeDocument/2006/relationships/image" Target="../media/image67.emf"/></Relationships>
</file>

<file path=ppt/slides/_rels/slide38.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audio" Target="../media/audio5.wav"/><Relationship Id="rId7" Type="http://schemas.openxmlformats.org/officeDocument/2006/relationships/image" Target="../media/image66.e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69.wmf"/><Relationship Id="rId4" Type="http://schemas.openxmlformats.org/officeDocument/2006/relationships/audio" Target="../media/audio6.wav"/><Relationship Id="rId9" Type="http://schemas.openxmlformats.org/officeDocument/2006/relationships/image" Target="../media/image68.emf"/></Relationships>
</file>

<file path=ppt/slides/_rels/slide39.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audio" Target="../media/audio5.wav"/><Relationship Id="rId7"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69.wmf"/><Relationship Id="rId5" Type="http://schemas.openxmlformats.org/officeDocument/2006/relationships/audio" Target="../media/audio7.wav"/><Relationship Id="rId10" Type="http://schemas.openxmlformats.org/officeDocument/2006/relationships/image" Target="../media/image68.emf"/><Relationship Id="rId4" Type="http://schemas.openxmlformats.org/officeDocument/2006/relationships/audio" Target="../media/audio6.wav"/><Relationship Id="rId9" Type="http://schemas.openxmlformats.org/officeDocument/2006/relationships/image" Target="../media/image67.emf"/></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7" Type="http://schemas.openxmlformats.org/officeDocument/2006/relationships/image" Target="../media/image7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2.sv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8.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8.svg"/></Relationships>
</file>

<file path=ppt/slides/_rels/slide7.xml.rels><?xml version="1.0" encoding="UTF-8" standalone="yes"?>
<Relationships xmlns="http://schemas.openxmlformats.org/package/2006/relationships"><Relationship Id="rId7"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79.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5.png"/><Relationship Id="rId5" Type="http://schemas.openxmlformats.org/officeDocument/2006/relationships/image" Target="../media/image8.svg"/><Relationship Id="rId10" Type="http://schemas.openxmlformats.org/officeDocument/2006/relationships/image" Target="../media/image44.png"/><Relationship Id="rId4" Type="http://schemas.openxmlformats.org/officeDocument/2006/relationships/image" Target="../media/image2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68400" y="-883704"/>
            <a:ext cx="3555730" cy="28445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69262" y="-2057400"/>
            <a:ext cx="5195454" cy="4922693"/>
          </a:xfrm>
          <a:prstGeom prst="rect">
            <a:avLst/>
          </a:prstGeom>
        </p:spPr>
      </p:pic>
      <p:sp>
        <p:nvSpPr>
          <p:cNvPr id="8" name="TextBox 8"/>
          <p:cNvSpPr txBox="1"/>
          <p:nvPr/>
        </p:nvSpPr>
        <p:spPr>
          <a:xfrm>
            <a:off x="1396950" y="1673274"/>
            <a:ext cx="15577368" cy="1527854"/>
          </a:xfrm>
          <a:prstGeom prst="rect">
            <a:avLst/>
          </a:prstGeom>
        </p:spPr>
        <p:txBody>
          <a:bodyPr wrap="square" lIns="0" tIns="0" rIns="0" bIns="0" rtlCol="0" anchor="t">
            <a:spAutoFit/>
          </a:bodyPr>
          <a:lstStyle/>
          <a:p>
            <a:pPr algn="ctr">
              <a:lnSpc>
                <a:spcPts val="13662"/>
              </a:lnSpc>
            </a:pPr>
            <a:endParaRPr lang="en-US" sz="6600" b="1" dirty="0">
              <a:solidFill>
                <a:srgbClr val="624A3A"/>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30125" y="5422271"/>
            <a:ext cx="2552700" cy="4573241"/>
          </a:xfrm>
          <a:prstGeom prst="rect">
            <a:avLst/>
          </a:prstGeom>
        </p:spPr>
      </p:pic>
      <p:pic>
        <p:nvPicPr>
          <p:cNvPr id="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617347">
            <a:off x="441556" y="7109572"/>
            <a:ext cx="4076942" cy="3261554"/>
          </a:xfrm>
          <a:prstGeom prst="rect">
            <a:avLst/>
          </a:prstGeom>
        </p:spPr>
      </p:pic>
      <p:sp>
        <p:nvSpPr>
          <p:cNvPr id="2" name="TextBox 1"/>
          <p:cNvSpPr txBox="1"/>
          <p:nvPr/>
        </p:nvSpPr>
        <p:spPr>
          <a:xfrm>
            <a:off x="4724400" y="3857278"/>
            <a:ext cx="8298732" cy="1200329"/>
          </a:xfrm>
          <a:prstGeom prst="rect">
            <a:avLst/>
          </a:prstGeom>
          <a:noFill/>
        </p:spPr>
        <p:txBody>
          <a:bodyPr wrap="square" rtlCol="0">
            <a:spAutoFit/>
          </a:bodyPr>
          <a:lstStyle/>
          <a:p>
            <a:pPr algn="ctr"/>
            <a:endParaRPr lang="en-US" sz="7200" b="1" dirty="0">
              <a:solidFill>
                <a:schemeClr val="accent5">
                  <a:lumMod val="50000"/>
                </a:schemeClr>
              </a:solidFill>
              <a:latin typeface="Arial" panose="020B0604020202020204" pitchFamily="34" charset="0"/>
              <a:cs typeface="Arial" panose="020B0604020202020204" pitchFamily="34" charset="0"/>
            </a:endParaRPr>
          </a:p>
        </p:txBody>
      </p:sp>
      <p:pic>
        <p:nvPicPr>
          <p:cNvPr id="6" name="Người Tôi Yêu Tôi Thương - Hát tập thể gắn kết đội ngũ - Tuệ Đức Schoo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7243" y="0"/>
            <a:ext cx="18088005" cy="10174503"/>
          </a:xfrm>
          <a:prstGeom prst="rect">
            <a:avLst/>
          </a:prstGeom>
        </p:spPr>
      </p:pic>
    </p:spTree>
    <p:extLst>
      <p:ext uri="{BB962C8B-B14F-4D97-AF65-F5344CB8AC3E}">
        <p14:creationId xmlns:p14="http://schemas.microsoft.com/office/powerpoint/2010/main" val="2492194928"/>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1701" flipH="1">
            <a:off x="-1056908" y="5016718"/>
            <a:ext cx="6212580" cy="74963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1701" flipH="1">
            <a:off x="12762442" y="-8581145"/>
            <a:ext cx="8064909" cy="973141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flipV="1">
            <a:off x="15621000" y="7526666"/>
            <a:ext cx="3946094" cy="3738924"/>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56493">
            <a:off x="17057790" y="407560"/>
            <a:ext cx="403021" cy="1771523"/>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66537" flipH="1">
            <a:off x="971620" y="626851"/>
            <a:ext cx="377609" cy="1659820"/>
          </a:xfrm>
          <a:prstGeom prst="rect">
            <a:avLst/>
          </a:prstGeom>
        </p:spPr>
      </p:pic>
      <p:sp>
        <p:nvSpPr>
          <p:cNvPr id="14" name="TextBox 9"/>
          <p:cNvSpPr txBox="1"/>
          <p:nvPr/>
        </p:nvSpPr>
        <p:spPr>
          <a:xfrm>
            <a:off x="1828800" y="1092124"/>
            <a:ext cx="9829800" cy="677108"/>
          </a:xfrm>
          <a:prstGeom prst="rect">
            <a:avLst/>
          </a:prstGeom>
        </p:spPr>
        <p:txBody>
          <a:bodyPr wrap="square" lIns="0" tIns="0" rIns="0" bIns="0" rtlCol="0" anchor="ctr">
            <a:spAutoFit/>
          </a:bodyPr>
          <a:lstStyle/>
          <a:p>
            <a:pPr algn="just"/>
            <a:r>
              <a:rPr lang="en-US" sz="4400" b="1" dirty="0" smtClean="0">
                <a:solidFill>
                  <a:srgbClr val="202F5A"/>
                </a:solidFill>
                <a:latin typeface="Arial" panose="020B0604020202020204" pitchFamily="34" charset="0"/>
                <a:cs typeface="Arial" panose="020B0604020202020204" pitchFamily="34" charset="0"/>
              </a:rPr>
              <a:t>3.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kéo</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theo</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đảo</a:t>
            </a:r>
            <a:endParaRPr lang="en-US" sz="4400" b="1" dirty="0">
              <a:solidFill>
                <a:srgbClr val="202F5A"/>
              </a:solidFill>
              <a:latin typeface="Arial" panose="020B0604020202020204" pitchFamily="34" charset="0"/>
              <a:cs typeface="Arial" panose="020B0604020202020204" pitchFamily="34" charset="0"/>
            </a:endParaRPr>
          </a:p>
        </p:txBody>
      </p:sp>
      <p:sp>
        <p:nvSpPr>
          <p:cNvPr id="15" name="TextBox 14"/>
          <p:cNvSpPr txBox="1"/>
          <p:nvPr/>
        </p:nvSpPr>
        <p:spPr>
          <a:xfrm>
            <a:off x="1835727" y="2168871"/>
            <a:ext cx="5403274"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a. </a:t>
            </a:r>
            <a:r>
              <a:rPr lang="en-US" sz="4000" b="1" dirty="0" err="1" smtClean="0">
                <a:solidFill>
                  <a:srgbClr val="C00000"/>
                </a:solidFill>
                <a:latin typeface="Arial" panose="020B0604020202020204" pitchFamily="34" charset="0"/>
                <a:cs typeface="Arial" panose="020B0604020202020204" pitchFamily="34" charset="0"/>
              </a:rPr>
              <a:t>Mệnh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đề</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kéo</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theo</a:t>
            </a:r>
            <a:endParaRPr lang="en-US" sz="4000"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1828800" y="3276396"/>
            <a:ext cx="1676400" cy="1143000"/>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HĐ3</a:t>
            </a:r>
            <a:endParaRPr lang="en-US" sz="40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3962400" y="3024256"/>
            <a:ext cx="11036981"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Cặp từ quan hệ nào sau đây phù hợp với vị trí bị che khuất trong câu ghép ở hình bên</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A. Nếu …… thì </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B. Tuy ……. nhưng ……</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1641" y="6907700"/>
            <a:ext cx="6944591" cy="2865487"/>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5400" y="7886700"/>
            <a:ext cx="2402318" cy="2209705"/>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42751">
            <a:off x="1549755" y="6087401"/>
            <a:ext cx="1644732" cy="2591839"/>
          </a:xfrm>
          <a:prstGeom prst="rect">
            <a:avLst/>
          </a:prstGeom>
        </p:spPr>
      </p:pic>
      <p:sp>
        <p:nvSpPr>
          <p:cNvPr id="18" name="Oval 17"/>
          <p:cNvSpPr/>
          <p:nvPr/>
        </p:nvSpPr>
        <p:spPr>
          <a:xfrm>
            <a:off x="3697718" y="4917082"/>
            <a:ext cx="950482" cy="10094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8055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out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4"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4478000" y="-576398"/>
            <a:ext cx="2518722" cy="2386489"/>
          </a:xfrm>
          <a:prstGeom prst="rect">
            <a:avLst/>
          </a:prstGeom>
        </p:spPr>
      </p:pic>
      <p:pic>
        <p:nvPicPr>
          <p:cNvPr id="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6510" b="23882"/>
          <a:stretch>
            <a:fillRect/>
          </a:stretch>
        </p:blipFill>
        <p:spPr>
          <a:xfrm>
            <a:off x="11582400" y="3984044"/>
            <a:ext cx="6918619" cy="630771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3716000" y="7992273"/>
            <a:ext cx="2877378" cy="272631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600" y="2781300"/>
            <a:ext cx="3508359" cy="7077207"/>
          </a:xfrm>
          <a:prstGeom prst="rect">
            <a:avLst/>
          </a:prstGeom>
        </p:spPr>
      </p:pic>
      <p:sp>
        <p:nvSpPr>
          <p:cNvPr id="4" name="Rounded Rectangular Callout 3"/>
          <p:cNvSpPr/>
          <p:nvPr/>
        </p:nvSpPr>
        <p:spPr>
          <a:xfrm>
            <a:off x="1800687" y="1022326"/>
            <a:ext cx="2203141" cy="1173662"/>
          </a:xfrm>
          <a:prstGeom prst="wedgeRoundRectCallout">
            <a:avLst>
              <a:gd name="adj1" fmla="val 63648"/>
              <a:gd name="adj2" fmla="val 38796"/>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5" name="Rectangle 4"/>
          <p:cNvSpPr/>
          <p:nvPr/>
        </p:nvSpPr>
        <p:spPr>
          <a:xfrm>
            <a:off x="4343400" y="2512347"/>
            <a:ext cx="1201482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3 &lt; - </a:t>
            </a:r>
            <a:r>
              <a:rPr lang="en-US" sz="4400" dirty="0" smtClean="0">
                <a:latin typeface="Arial" panose="020B0604020202020204" pitchFamily="34" charset="0"/>
                <a:cs typeface="Arial" panose="020B0604020202020204" pitchFamily="34" charset="0"/>
              </a:rPr>
              <a:t>2 ⇒ (-3)</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&lt; (-2)</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đúng</a:t>
            </a:r>
            <a:r>
              <a:rPr lang="en-US" sz="4400" dirty="0" smtClean="0">
                <a:latin typeface="Arial" panose="020B0604020202020204" pitchFamily="34" charset="0"/>
                <a:cs typeface="Arial" panose="020B0604020202020204" pitchFamily="34" charset="0"/>
              </a:rPr>
              <a:t> hay </a:t>
            </a:r>
            <a:r>
              <a:rPr lang="en-US" sz="4400" dirty="0" err="1" smtClean="0">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467100"/>
            <a:ext cx="1828800" cy="197980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4353560" y="5595050"/>
                <a:ext cx="10306283" cy="833113"/>
              </a:xfrm>
              <a:prstGeom prst="rect">
                <a:avLst/>
              </a:prstGeom>
            </p:spPr>
            <p:txBody>
              <a:bodyPr wrap="none">
                <a:spAutoFit/>
              </a:bodyPr>
              <a:lstStyle/>
              <a:p>
                <a:r>
                  <a:rPr lang="en-US" sz="4400" dirty="0" smtClean="0">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a:t>
                </a:r>
                <a14:m>
                  <m:oMath xmlns:m="http://schemas.openxmlformats.org/officeDocument/2006/math">
                    <m:rad>
                      <m:radPr>
                        <m:degHide m:val="on"/>
                        <m:ctrlPr>
                          <a:rPr lang="en-US" sz="4400" i="1" smtClean="0">
                            <a:latin typeface="Cambria Math" panose="02040503050406030204" pitchFamily="18" charset="0"/>
                            <a:cs typeface="Arial" panose="020B0604020202020204" pitchFamily="34" charset="0"/>
                          </a:rPr>
                        </m:ctrlPr>
                      </m:radPr>
                      <m:deg/>
                      <m:e>
                        <m:r>
                          <a:rPr lang="en-US" sz="4400" b="0" i="1" smtClean="0">
                            <a:latin typeface="Cambria Math" panose="02040503050406030204" pitchFamily="18" charset="0"/>
                            <a:cs typeface="Arial" panose="020B0604020202020204" pitchFamily="34" charset="0"/>
                          </a:rPr>
                          <m:t>3</m:t>
                        </m:r>
                      </m:e>
                    </m:rad>
                  </m:oMath>
                </a14:m>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&lt; </a:t>
                </a:r>
                <a:r>
                  <a:rPr lang="en-US" sz="4400" dirty="0" smtClean="0">
                    <a:latin typeface="Arial" panose="020B0604020202020204" pitchFamily="34" charset="0"/>
                    <a:cs typeface="Arial" panose="020B0604020202020204" pitchFamily="34" charset="0"/>
                  </a:rPr>
                  <a:t>2 ⇒ 3 &lt; 4” </a:t>
                </a:r>
                <a:r>
                  <a:rPr lang="en-US" sz="4400" dirty="0" err="1" smtClean="0">
                    <a:latin typeface="Arial" panose="020B0604020202020204" pitchFamily="34" charset="0"/>
                    <a:cs typeface="Arial" panose="020B0604020202020204" pitchFamily="34" charset="0"/>
                  </a:rPr>
                  <a:t>đúng</a:t>
                </a:r>
                <a:r>
                  <a:rPr lang="en-US" sz="4400" dirty="0" smtClean="0">
                    <a:latin typeface="Arial" panose="020B0604020202020204" pitchFamily="34" charset="0"/>
                    <a:cs typeface="Arial" panose="020B0604020202020204" pitchFamily="34" charset="0"/>
                  </a:rPr>
                  <a:t> hay </a:t>
                </a:r>
                <a:r>
                  <a:rPr lang="en-US" sz="4400" dirty="0" err="1" smtClean="0">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a:t>
                </a:r>
              </a:p>
            </p:txBody>
          </p:sp>
        </mc:Choice>
        <mc:Fallback xmlns="">
          <p:sp>
            <p:nvSpPr>
              <p:cNvPr id="13" name="Rectangle 12"/>
              <p:cNvSpPr>
                <a:spLocks noRot="1" noChangeAspect="1" noMove="1" noResize="1" noEditPoints="1" noAdjustHandles="1" noChangeArrowheads="1" noChangeShapeType="1" noTextEdit="1"/>
              </p:cNvSpPr>
              <p:nvPr/>
            </p:nvSpPr>
            <p:spPr>
              <a:xfrm>
                <a:off x="4353560" y="5595050"/>
                <a:ext cx="10306283" cy="833113"/>
              </a:xfrm>
              <a:prstGeom prst="rect">
                <a:avLst/>
              </a:prstGeom>
              <a:blipFill rotWithShape="0">
                <a:blip r:embed="rId13"/>
                <a:stretch>
                  <a:fillRect l="-2365" t="-8088" r="-1419" b="-35294"/>
                </a:stretch>
              </a:blipFill>
            </p:spPr>
            <p:txBody>
              <a:bodyPr/>
              <a:lstStyle/>
              <a:p>
                <a:r>
                  <a:rPr lang="en-US">
                    <a:noFill/>
                  </a:rPr>
                  <a:t> </a:t>
                </a:r>
              </a:p>
            </p:txBody>
          </p:sp>
        </mc:Fallback>
      </mc:AlternateContent>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43899" y="6566561"/>
            <a:ext cx="2209801" cy="2174864"/>
          </a:xfrm>
          <a:prstGeom prst="rect">
            <a:avLst/>
          </a:prstGeom>
        </p:spPr>
      </p:pic>
    </p:spTree>
    <p:extLst>
      <p:ext uri="{BB962C8B-B14F-4D97-AF65-F5344CB8AC3E}">
        <p14:creationId xmlns:p14="http://schemas.microsoft.com/office/powerpoint/2010/main" val="427148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911909" y="-8962201"/>
            <a:ext cx="11207426" cy="1120742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8421" y="935182"/>
            <a:ext cx="3765726" cy="180533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3878" y="7581900"/>
            <a:ext cx="1444877" cy="1774090"/>
          </a:xfrm>
          <a:prstGeom prst="rect">
            <a:avLst/>
          </a:prstGeom>
        </p:spPr>
      </p:pic>
      <p:sp>
        <p:nvSpPr>
          <p:cNvPr id="16" name="Rounded Rectangular Callout 15"/>
          <p:cNvSpPr/>
          <p:nvPr/>
        </p:nvSpPr>
        <p:spPr>
          <a:xfrm>
            <a:off x="4572000" y="2753672"/>
            <a:ext cx="11125200" cy="4985086"/>
          </a:xfrm>
          <a:prstGeom prst="wedgeRoundRectCallout">
            <a:avLst>
              <a:gd name="adj1" fmla="val -58714"/>
              <a:gd name="adj2" fmla="val 2443"/>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prstClr val="black">
                    <a:lumMod val="95000"/>
                    <a:lumOff val="5000"/>
                  </a:prstClr>
                </a:solidFill>
                <a:latin typeface="Arial" panose="020B0604020202020204" pitchFamily="34" charset="0"/>
                <a:cs typeface="Arial" panose="020B0604020202020204" pitchFamily="34" charset="0"/>
              </a:rPr>
              <a:t>P </a:t>
            </a:r>
            <a:r>
              <a:rPr lang="en-US" sz="4400" dirty="0" err="1">
                <a:solidFill>
                  <a:prstClr val="black">
                    <a:lumMod val="95000"/>
                    <a:lumOff val="5000"/>
                  </a:prstClr>
                </a:solidFill>
                <a:latin typeface="Arial" panose="020B0604020202020204" pitchFamily="34" charset="0"/>
                <a:cs typeface="Arial" panose="020B0604020202020204" pitchFamily="34" charset="0"/>
              </a:rPr>
              <a:t>là</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giả</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thiết</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của</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định</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lí</a:t>
            </a:r>
            <a:r>
              <a:rPr lang="en-US" sz="4400" dirty="0">
                <a:solidFill>
                  <a:prstClr val="black">
                    <a:lumMod val="95000"/>
                    <a:lumOff val="5000"/>
                  </a:prstClr>
                </a:solidFill>
                <a:latin typeface="Arial" panose="020B0604020202020204" pitchFamily="34" charset="0"/>
                <a:cs typeface="Arial" panose="020B0604020202020204" pitchFamily="34" charset="0"/>
              </a:rPr>
              <a:t>, Q </a:t>
            </a:r>
            <a:r>
              <a:rPr lang="en-US" sz="4400" dirty="0" err="1">
                <a:solidFill>
                  <a:prstClr val="black">
                    <a:lumMod val="95000"/>
                    <a:lumOff val="5000"/>
                  </a:prstClr>
                </a:solidFill>
                <a:latin typeface="Arial" panose="020B0604020202020204" pitchFamily="34" charset="0"/>
                <a:cs typeface="Arial" panose="020B0604020202020204" pitchFamily="34" charset="0"/>
              </a:rPr>
              <a:t>là</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kết</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luận</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của</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định</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smtClean="0">
                <a:solidFill>
                  <a:prstClr val="black">
                    <a:lumMod val="95000"/>
                    <a:lumOff val="5000"/>
                  </a:prstClr>
                </a:solidFill>
                <a:latin typeface="Arial" panose="020B0604020202020204" pitchFamily="34" charset="0"/>
                <a:cs typeface="Arial" panose="020B0604020202020204" pitchFamily="34" charset="0"/>
              </a:rPr>
              <a:t>lí</a:t>
            </a:r>
            <a:r>
              <a:rPr lang="en-US" sz="4400" dirty="0" smtClean="0">
                <a:solidFill>
                  <a:prstClr val="black">
                    <a:lumMod val="95000"/>
                    <a:lumOff val="5000"/>
                  </a:prstClr>
                </a:solidFill>
                <a:latin typeface="Arial" panose="020B0604020202020204" pitchFamily="34" charset="0"/>
                <a:cs typeface="Arial" panose="020B0604020202020204" pitchFamily="34" charset="0"/>
              </a:rPr>
              <a:t>, </a:t>
            </a:r>
            <a:r>
              <a:rPr lang="en-US" sz="4400" dirty="0" err="1" smtClean="0">
                <a:solidFill>
                  <a:prstClr val="black">
                    <a:lumMod val="95000"/>
                    <a:lumOff val="5000"/>
                  </a:prstClr>
                </a:solidFill>
                <a:latin typeface="Arial" panose="020B0604020202020204" pitchFamily="34" charset="0"/>
                <a:cs typeface="Arial" panose="020B0604020202020204" pitchFamily="34" charset="0"/>
              </a:rPr>
              <a:t>hoặc</a:t>
            </a:r>
            <a:endParaRPr lang="en-US" sz="4400" dirty="0" smtClean="0">
              <a:solidFill>
                <a:prstClr val="black">
                  <a:lumMod val="95000"/>
                  <a:lumOff val="5000"/>
                </a:prstClr>
              </a:solidFill>
              <a:latin typeface="Arial" panose="020B0604020202020204" pitchFamily="34" charset="0"/>
              <a:cs typeface="Arial" panose="020B0604020202020204" pitchFamily="34" charset="0"/>
            </a:endParaRPr>
          </a:p>
          <a:p>
            <a:pPr algn="just">
              <a:lnSpc>
                <a:spcPct val="150000"/>
              </a:lnSpc>
            </a:pPr>
            <a:r>
              <a:rPr lang="en-US" sz="4400" dirty="0" smtClean="0">
                <a:solidFill>
                  <a:prstClr val="black">
                    <a:lumMod val="95000"/>
                    <a:lumOff val="5000"/>
                  </a:prstClr>
                </a:solidFill>
                <a:latin typeface="Arial" panose="020B0604020202020204" pitchFamily="34" charset="0"/>
                <a:cs typeface="Arial" panose="020B0604020202020204" pitchFamily="34" charset="0"/>
              </a:rPr>
              <a:t>“P </a:t>
            </a:r>
            <a:r>
              <a:rPr lang="en-US" sz="4400" dirty="0" err="1">
                <a:solidFill>
                  <a:prstClr val="black">
                    <a:lumMod val="95000"/>
                    <a:lumOff val="5000"/>
                  </a:prstClr>
                </a:solidFill>
                <a:latin typeface="Arial" panose="020B0604020202020204" pitchFamily="34" charset="0"/>
                <a:cs typeface="Arial" panose="020B0604020202020204" pitchFamily="34" charset="0"/>
              </a:rPr>
              <a:t>là</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điều</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kiện</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đủ</a:t>
            </a:r>
            <a:r>
              <a:rPr lang="en-US" sz="4400" dirty="0">
                <a:solidFill>
                  <a:srgbClr val="C00000"/>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để</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có</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smtClean="0">
                <a:solidFill>
                  <a:prstClr val="black">
                    <a:lumMod val="95000"/>
                    <a:lumOff val="5000"/>
                  </a:prstClr>
                </a:solidFill>
                <a:latin typeface="Arial" panose="020B0604020202020204" pitchFamily="34" charset="0"/>
                <a:cs typeface="Arial" panose="020B0604020202020204" pitchFamily="34" charset="0"/>
              </a:rPr>
              <a:t>Q” </a:t>
            </a:r>
            <a:r>
              <a:rPr lang="en-US" sz="4400" dirty="0" err="1">
                <a:solidFill>
                  <a:prstClr val="black">
                    <a:lumMod val="95000"/>
                    <a:lumOff val="5000"/>
                  </a:prstClr>
                </a:solidFill>
                <a:latin typeface="Arial" panose="020B0604020202020204" pitchFamily="34" charset="0"/>
                <a:cs typeface="Arial" panose="020B0604020202020204" pitchFamily="34" charset="0"/>
              </a:rPr>
              <a:t>hoặc</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smtClean="0">
                <a:solidFill>
                  <a:prstClr val="black">
                    <a:lumMod val="95000"/>
                    <a:lumOff val="5000"/>
                  </a:prstClr>
                </a:solidFill>
                <a:latin typeface="Arial" panose="020B0604020202020204" pitchFamily="34" charset="0"/>
                <a:cs typeface="Arial" panose="020B0604020202020204" pitchFamily="34" charset="0"/>
              </a:rPr>
              <a:t>“Q </a:t>
            </a:r>
            <a:r>
              <a:rPr lang="en-US" sz="4400" dirty="0" err="1">
                <a:solidFill>
                  <a:prstClr val="black">
                    <a:lumMod val="95000"/>
                    <a:lumOff val="5000"/>
                  </a:prstClr>
                </a:solidFill>
                <a:latin typeface="Arial" panose="020B0604020202020204" pitchFamily="34" charset="0"/>
                <a:cs typeface="Arial" panose="020B0604020202020204" pitchFamily="34" charset="0"/>
              </a:rPr>
              <a:t>là</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điều</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kiện</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cần</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để</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err="1">
                <a:solidFill>
                  <a:prstClr val="black">
                    <a:lumMod val="95000"/>
                    <a:lumOff val="5000"/>
                  </a:prstClr>
                </a:solidFill>
                <a:latin typeface="Arial" panose="020B0604020202020204" pitchFamily="34" charset="0"/>
                <a:cs typeface="Arial" panose="020B0604020202020204" pitchFamily="34" charset="0"/>
              </a:rPr>
              <a:t>có</a:t>
            </a:r>
            <a:r>
              <a:rPr lang="en-US" sz="4400" dirty="0">
                <a:solidFill>
                  <a:prstClr val="black">
                    <a:lumMod val="95000"/>
                    <a:lumOff val="5000"/>
                  </a:prstClr>
                </a:solidFill>
                <a:latin typeface="Arial" panose="020B0604020202020204" pitchFamily="34" charset="0"/>
                <a:cs typeface="Arial" panose="020B0604020202020204" pitchFamily="34" charset="0"/>
              </a:rPr>
              <a:t> </a:t>
            </a:r>
            <a:r>
              <a:rPr lang="en-US" sz="4400" dirty="0" smtClean="0">
                <a:solidFill>
                  <a:prstClr val="black">
                    <a:lumMod val="95000"/>
                    <a:lumOff val="5000"/>
                  </a:prstClr>
                </a:solidFill>
                <a:latin typeface="Arial" panose="020B0604020202020204" pitchFamily="34" charset="0"/>
                <a:cs typeface="Arial" panose="020B0604020202020204" pitchFamily="34" charset="0"/>
              </a:rPr>
              <a:t>P”.</a:t>
            </a:r>
            <a:endParaRPr lang="en-US" sz="4400" dirty="0">
              <a:solidFill>
                <a:prstClr val="black">
                  <a:lumMod val="95000"/>
                  <a:lumOff val="5000"/>
                </a:prst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3395358"/>
            <a:ext cx="2723154" cy="2749721"/>
          </a:xfrm>
          <a:prstGeom prst="rect">
            <a:avLst/>
          </a:prstGeom>
        </p:spPr>
      </p:pic>
      <p:sp>
        <p:nvSpPr>
          <p:cNvPr id="18" name="Pentagon 17"/>
          <p:cNvSpPr/>
          <p:nvPr/>
        </p:nvSpPr>
        <p:spPr>
          <a:xfrm>
            <a:off x="0" y="1430420"/>
            <a:ext cx="3505200" cy="1219200"/>
          </a:xfrm>
          <a:prstGeom prst="homePlate">
            <a:avLst>
              <a:gd name="adj" fmla="val 5170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prstClr val="white"/>
                </a:solidFill>
                <a:latin typeface="Arial" panose="020B0604020202020204" pitchFamily="34" charset="0"/>
                <a:cs typeface="Arial" panose="020B0604020202020204" pitchFamily="34" charset="0"/>
              </a:rPr>
              <a:t>KẾT LUẬN</a:t>
            </a:r>
            <a:endParaRPr lang="en-US" sz="4000" b="1" dirty="0">
              <a:solidFill>
                <a:prstClr val="white"/>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74155">
            <a:off x="13748164" y="8128279"/>
            <a:ext cx="1902117" cy="1932599"/>
          </a:xfrm>
          <a:prstGeom prst="rect">
            <a:avLst/>
          </a:prstGeom>
        </p:spPr>
      </p:pic>
    </p:spTree>
    <p:extLst>
      <p:ext uri="{BB962C8B-B14F-4D97-AF65-F5344CB8AC3E}">
        <p14:creationId xmlns:p14="http://schemas.microsoft.com/office/powerpoint/2010/main" val="373510982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16412687" y="-1191499"/>
            <a:ext cx="3496335" cy="33127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432801" y="8706464"/>
            <a:ext cx="2940627" cy="2786244"/>
          </a:xfrm>
          <a:prstGeom prst="rect">
            <a:avLst/>
          </a:prstGeom>
        </p:spPr>
      </p:pic>
      <p:grpSp>
        <p:nvGrpSpPr>
          <p:cNvPr id="19" name="Group 18"/>
          <p:cNvGrpSpPr/>
          <p:nvPr/>
        </p:nvGrpSpPr>
        <p:grpSpPr>
          <a:xfrm>
            <a:off x="762000" y="1028700"/>
            <a:ext cx="15816854" cy="3603807"/>
            <a:chOff x="974679" y="893507"/>
            <a:chExt cx="15816854" cy="3603807"/>
          </a:xfrm>
        </p:grpSpPr>
        <p:sp>
          <p:nvSpPr>
            <p:cNvPr id="20" name="Rounded Rectangle 19"/>
            <p:cNvSpPr/>
            <p:nvPr/>
          </p:nvSpPr>
          <p:spPr>
            <a:xfrm>
              <a:off x="2743200" y="952500"/>
              <a:ext cx="14048333" cy="35448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10"/>
            <p:cNvPicPr>
              <a:picLocks noChangeAspect="1"/>
            </p:cNvPicPr>
            <p:nvPr/>
          </p:nvPicPr>
          <p:blipFill>
            <a:blip r:embed="rId6"/>
            <a:srcRect/>
            <a:stretch>
              <a:fillRect/>
            </a:stretch>
          </p:blipFill>
          <p:spPr>
            <a:xfrm>
              <a:off x="974679" y="893507"/>
              <a:ext cx="3021807" cy="3429000"/>
            </a:xfrm>
            <a:prstGeom prst="rect">
              <a:avLst/>
            </a:prstGeom>
          </p:spPr>
        </p:pic>
        <mc:AlternateContent xmlns:mc="http://schemas.openxmlformats.org/markup-compatibility/2006" xmlns:a14="http://schemas.microsoft.com/office/drawing/2010/main">
          <mc:Choice Requires="a14">
            <p:sp>
              <p:nvSpPr>
                <p:cNvPr id="22" name="TextBox 21"/>
                <p:cNvSpPr txBox="1"/>
                <p:nvPr/>
              </p:nvSpPr>
              <p:spPr>
                <a:xfrm>
                  <a:off x="4021886" y="1155246"/>
                  <a:ext cx="12291060" cy="2862322"/>
                </a:xfrm>
                <a:prstGeom prst="rect">
                  <a:avLst/>
                </a:prstGeom>
                <a:noFill/>
              </p:spPr>
              <p:txBody>
                <a:bodyPr wrap="square" rtlCol="0">
                  <a:spAutoFit/>
                </a:bodyPr>
                <a:lstStyle/>
                <a:p>
                  <a:pPr algn="just">
                    <a:lnSpc>
                      <a:spcPct val="150000"/>
                    </a:lnSpc>
                  </a:pPr>
                  <a:r>
                    <a:rPr lang="en-US" sz="4200" b="1" dirty="0" smtClean="0">
                      <a:solidFill>
                        <a:srgbClr val="C00000"/>
                      </a:solidFill>
                      <a:latin typeface="Arial" panose="020B0604020202020204" pitchFamily="34" charset="0"/>
                      <a:cs typeface="Arial" panose="020B0604020202020204" pitchFamily="34" charset="0"/>
                    </a:rPr>
                    <a:t>Kết </a:t>
                  </a:r>
                  <a:r>
                    <a:rPr lang="en-US" sz="4200" b="1" dirty="0" err="1" smtClean="0">
                      <a:solidFill>
                        <a:srgbClr val="C00000"/>
                      </a:solidFill>
                      <a:latin typeface="Arial" panose="020B0604020202020204" pitchFamily="34" charset="0"/>
                      <a:cs typeface="Arial" panose="020B0604020202020204" pitchFamily="34" charset="0"/>
                    </a:rPr>
                    <a:t>luận</a:t>
                  </a:r>
                  <a:r>
                    <a:rPr lang="en-US" sz="4200" b="1" dirty="0" smtClean="0">
                      <a:solidFill>
                        <a:srgbClr val="C00000"/>
                      </a:solidFill>
                      <a:latin typeface="Arial" panose="020B0604020202020204" pitchFamily="34" charset="0"/>
                      <a:cs typeface="Arial" panose="020B0604020202020204" pitchFamily="34" charset="0"/>
                    </a:rPr>
                    <a:t>:</a:t>
                  </a:r>
                </a:p>
                <a:p>
                  <a:pPr algn="just">
                    <a:lnSpc>
                      <a:spcPct val="150000"/>
                    </a:lnSpc>
                  </a:pPr>
                  <a:r>
                    <a:rPr lang="nl-NL" sz="4200" dirty="0">
                      <a:latin typeface="Arial" panose="020B0604020202020204" pitchFamily="34" charset="0"/>
                      <a:cs typeface="Arial" panose="020B0604020202020204" pitchFamily="34" charset="0"/>
                    </a:rPr>
                    <a:t>Mệnh đề </a:t>
                  </a:r>
                  <a:r>
                    <a:rPr lang="nl-NL" sz="4200" dirty="0" smtClean="0">
                      <a:latin typeface="Arial" panose="020B0604020202020204" pitchFamily="34" charset="0"/>
                      <a:cs typeface="Arial" panose="020B0604020202020204" pitchFamily="34" charset="0"/>
                    </a:rPr>
                    <a:t>“P </a:t>
                  </a:r>
                  <a:r>
                    <a:rPr lang="nl-NL" sz="4200" dirty="0">
                      <a:latin typeface="Arial" panose="020B0604020202020204" pitchFamily="34" charset="0"/>
                      <a:cs typeface="Arial" panose="020B0604020202020204" pitchFamily="34" charset="0"/>
                    </a:rPr>
                    <a:t>nếu và chỉ nếu </a:t>
                  </a:r>
                  <a:r>
                    <a:rPr lang="nl-NL" sz="4200" dirty="0" smtClean="0">
                      <a:latin typeface="Arial" panose="020B0604020202020204" pitchFamily="34" charset="0"/>
                      <a:cs typeface="Arial" panose="020B0604020202020204" pitchFamily="34" charset="0"/>
                    </a:rPr>
                    <a:t>Q” </a:t>
                  </a:r>
                  <a:r>
                    <a:rPr lang="nl-NL" sz="4200" dirty="0">
                      <a:latin typeface="Arial" panose="020B0604020202020204" pitchFamily="34" charset="0"/>
                      <a:cs typeface="Arial" panose="020B0604020202020204" pitchFamily="34" charset="0"/>
                    </a:rPr>
                    <a:t>được gọi là một mệnh đề tương đương và kí hiệu là </a:t>
                  </a:r>
                  <a14:m>
                    <m:oMath xmlns:m="http://schemas.openxmlformats.org/officeDocument/2006/math">
                      <m:r>
                        <m:rPr>
                          <m:sty m:val="p"/>
                        </m:rPr>
                        <a:rPr lang="nl-NL" sz="4200" i="0">
                          <a:latin typeface="Cambria Math" panose="02040503050406030204" pitchFamily="18" charset="0"/>
                        </a:rPr>
                        <m:t>P</m:t>
                      </m:r>
                      <m:r>
                        <a:rPr lang="nl-NL" sz="4200" i="0">
                          <a:latin typeface="Cambria Math" panose="02040503050406030204" pitchFamily="18" charset="0"/>
                        </a:rPr>
                        <m:t>⇔</m:t>
                      </m:r>
                      <m:r>
                        <m:rPr>
                          <m:sty m:val="p"/>
                        </m:rPr>
                        <a:rPr lang="nl-NL" sz="4200" i="0">
                          <a:latin typeface="Cambria Math" panose="02040503050406030204" pitchFamily="18" charset="0"/>
                        </a:rPr>
                        <m:t>Q</m:t>
                      </m:r>
                    </m:oMath>
                  </a14:m>
                  <a:r>
                    <a:rPr lang="nl-NL"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021886" y="1155246"/>
                  <a:ext cx="12291060" cy="2862322"/>
                </a:xfrm>
                <a:prstGeom prst="rect">
                  <a:avLst/>
                </a:prstGeom>
                <a:blipFill rotWithShape="0">
                  <a:blip r:embed="rId7"/>
                  <a:stretch>
                    <a:fillRect l="-1935" r="-1885" b="-959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2039167" y="4958912"/>
                <a:ext cx="15031040" cy="3785652"/>
              </a:xfrm>
              <a:prstGeom prst="rect">
                <a:avLst/>
              </a:prstGeom>
            </p:spPr>
            <p:txBody>
              <a:bodyPr wrap="square">
                <a:spAutoFit/>
              </a:bodyPr>
              <a:lstStyle/>
              <a:p>
                <a:pPr algn="just">
                  <a:lnSpc>
                    <a:spcPct val="150000"/>
                  </a:lnSpc>
                </a:pPr>
                <a:r>
                  <a:rPr lang="vi-VN" sz="4000" b="1" dirty="0">
                    <a:solidFill>
                      <a:schemeClr val="tx2">
                        <a:lumMod val="50000"/>
                      </a:schemeClr>
                    </a:solidFill>
                    <a:latin typeface="Arial" panose="020B0604020202020204" pitchFamily="34" charset="0"/>
                    <a:cs typeface="Arial" panose="020B0604020202020204" pitchFamily="34" charset="0"/>
                  </a:rPr>
                  <a:t>Nhận xét:</a:t>
                </a:r>
              </a:p>
              <a:p>
                <a:pPr algn="just">
                  <a:lnSpc>
                    <a:spcPct val="150000"/>
                  </a:lnSpc>
                </a:pPr>
                <a:r>
                  <a:rPr lang="vi-VN" sz="4000" dirty="0">
                    <a:latin typeface="Arial" panose="020B0604020202020204" pitchFamily="34" charset="0"/>
                    <a:cs typeface="Arial" panose="020B0604020202020204" pitchFamily="34" charset="0"/>
                  </a:rPr>
                  <a:t>Nếu cả hai mệnh đề </a:t>
                </a:r>
                <a:r>
                  <a:rPr lang="vi-VN" sz="4000" dirty="0" smtClean="0">
                    <a:latin typeface="Arial" panose="020B0604020202020204" pitchFamily="34" charset="0"/>
                    <a:cs typeface="Arial" panose="020B0604020202020204" pitchFamily="34" charset="0"/>
                  </a:rPr>
                  <a:t>P</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Q và </a:t>
                </a:r>
                <a:r>
                  <a:rPr lang="vi-VN" sz="4000" dirty="0" smtClean="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P đều đúng thì mệnh đề tương đương </a:t>
                </a:r>
                <a:r>
                  <a:rPr lang="vi-VN" sz="4000" dirty="0" smtClean="0">
                    <a:latin typeface="Arial" panose="020B0604020202020204" pitchFamily="34" charset="0"/>
                    <a:cs typeface="Arial" panose="020B0604020202020204" pitchFamily="34" charset="0"/>
                  </a:rPr>
                  <a:t>P</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Q </a:t>
                </a:r>
                <a:r>
                  <a:rPr lang="vi-VN" sz="4000" dirty="0">
                    <a:latin typeface="Arial" panose="020B0604020202020204" pitchFamily="34" charset="0"/>
                    <a:cs typeface="Arial" panose="020B0604020202020204" pitchFamily="34" charset="0"/>
                  </a:rPr>
                  <a:t>đúng. Khi đó ta nói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P </a:t>
                </a:r>
                <a:r>
                  <a:rPr lang="vi-VN" sz="4000" dirty="0">
                    <a:solidFill>
                      <a:srgbClr val="C00000"/>
                    </a:solidFill>
                    <a:latin typeface="Arial" panose="020B0604020202020204" pitchFamily="34" charset="0"/>
                    <a:cs typeface="Arial" panose="020B0604020202020204" pitchFamily="34" charset="0"/>
                  </a:rPr>
                  <a:t>tương đương</a:t>
                </a:r>
                <a:r>
                  <a:rPr lang="vi-VN" sz="4000" dirty="0">
                    <a:latin typeface="Arial" panose="020B0604020202020204" pitchFamily="34" charset="0"/>
                    <a:cs typeface="Arial" panose="020B0604020202020204" pitchFamily="34" charset="0"/>
                  </a:rPr>
                  <a:t> với </a:t>
                </a:r>
                <a:r>
                  <a:rPr lang="vi-VN" sz="4000" dirty="0" smtClean="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hoặc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P </a:t>
                </a:r>
                <a:r>
                  <a:rPr lang="vi-VN" sz="4000" dirty="0">
                    <a:latin typeface="Arial" panose="020B0604020202020204" pitchFamily="34" charset="0"/>
                    <a:cs typeface="Arial" panose="020B0604020202020204" pitchFamily="34" charset="0"/>
                  </a:rPr>
                  <a:t>là </a:t>
                </a:r>
                <a:r>
                  <a:rPr lang="vi-VN" sz="4000" dirty="0">
                    <a:solidFill>
                      <a:srgbClr val="C00000"/>
                    </a:solidFill>
                    <a:latin typeface="Arial" panose="020B0604020202020204" pitchFamily="34" charset="0"/>
                    <a:cs typeface="Arial" panose="020B0604020202020204" pitchFamily="34" charset="0"/>
                  </a:rPr>
                  <a:t>điều kiện cần và đủ </a:t>
                </a:r>
                <a:r>
                  <a:rPr lang="vi-VN" sz="4000" dirty="0">
                    <a:latin typeface="Arial" panose="020B0604020202020204" pitchFamily="34" charset="0"/>
                    <a:cs typeface="Arial" panose="020B0604020202020204" pitchFamily="34" charset="0"/>
                  </a:rPr>
                  <a:t>để có </a:t>
                </a:r>
                <a:r>
                  <a:rPr lang="vi-VN" sz="4000" dirty="0" smtClean="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hoặc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P </a:t>
                </a:r>
                <a:r>
                  <a:rPr lang="vi-VN" sz="4000" dirty="0">
                    <a:latin typeface="Arial" panose="020B0604020202020204" pitchFamily="34" charset="0"/>
                    <a:cs typeface="Arial" panose="020B0604020202020204" pitchFamily="34" charset="0"/>
                  </a:rPr>
                  <a:t>khi và chỉ khi </a:t>
                </a:r>
                <a:r>
                  <a:rPr lang="vi-VN" sz="4000" dirty="0" smtClean="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39167" y="4958912"/>
                <a:ext cx="15031040" cy="3785652"/>
              </a:xfrm>
              <a:prstGeom prst="rect">
                <a:avLst/>
              </a:prstGeom>
              <a:blipFill rotWithShape="0">
                <a:blip r:embed="rId8"/>
                <a:stretch>
                  <a:fillRect l="-1460" r="-1460" b="-3060"/>
                </a:stretch>
              </a:blipFill>
            </p:spPr>
            <p:txBody>
              <a:bodyPr/>
              <a:lstStyle/>
              <a:p>
                <a:r>
                  <a:rPr lang="en-US">
                    <a:noFill/>
                  </a:rPr>
                  <a:t> </a:t>
                </a:r>
              </a:p>
            </p:txBody>
          </p:sp>
        </mc:Fallback>
      </mc:AlternateContent>
    </p:spTree>
    <p:extLst>
      <p:ext uri="{BB962C8B-B14F-4D97-AF65-F5344CB8AC3E}">
        <p14:creationId xmlns:p14="http://schemas.microsoft.com/office/powerpoint/2010/main" val="1401514987"/>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ppt_w+.3"/>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33547" b="24516"/>
          <a:stretch>
            <a:fillRect/>
          </a:stretch>
        </p:blipFill>
        <p:spPr>
          <a:xfrm>
            <a:off x="13143414" y="4276442"/>
            <a:ext cx="5470259" cy="621362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7894" t="71001" b="3774"/>
          <a:stretch>
            <a:fillRect/>
          </a:stretch>
        </p:blipFill>
        <p:spPr>
          <a:xfrm>
            <a:off x="-587503" y="-439061"/>
            <a:ext cx="5839724" cy="282701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4" y="2552700"/>
            <a:ext cx="7734300" cy="7734300"/>
          </a:xfrm>
          <a:prstGeom prst="rect">
            <a:avLst/>
          </a:prstGeom>
        </p:spPr>
      </p:pic>
      <p:sp>
        <p:nvSpPr>
          <p:cNvPr id="7" name="Rounded Rectangle 6"/>
          <p:cNvSpPr/>
          <p:nvPr/>
        </p:nvSpPr>
        <p:spPr>
          <a:xfrm>
            <a:off x="1700530" y="1366520"/>
            <a:ext cx="3352800"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Luyện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tập</a:t>
            </a:r>
            <a:r>
              <a:rPr lang="en-US" sz="4000" b="1" dirty="0" smtClean="0">
                <a:solidFill>
                  <a:schemeClr val="bg1"/>
                </a:solidFill>
                <a:latin typeface="Arial" panose="020B0604020202020204" pitchFamily="34" charset="0"/>
                <a:cs typeface="Arial" panose="020B0604020202020204" pitchFamily="34" charset="0"/>
              </a:rPr>
              <a:t> 4</a:t>
            </a:r>
            <a:endParaRPr lang="en-US" sz="40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5867400" y="1104900"/>
            <a:ext cx="10521179"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nhiên</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n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2.</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086600" y="3043892"/>
            <a:ext cx="9070082" cy="5805468"/>
          </a:xfrm>
          <a:prstGeom prst="rect">
            <a:avLst/>
          </a:prstGeom>
        </p:spPr>
      </p:pic>
      <p:sp>
        <p:nvSpPr>
          <p:cNvPr id="4" name="Rectangle 3"/>
          <p:cNvSpPr/>
          <p:nvPr/>
        </p:nvSpPr>
        <p:spPr>
          <a:xfrm>
            <a:off x="8311129" y="4492605"/>
            <a:ext cx="7010400" cy="2748253"/>
          </a:xfrm>
          <a:prstGeom prst="rect">
            <a:avLst/>
          </a:prstGeom>
        </p:spPr>
        <p:txBody>
          <a:bodyPr wrap="square">
            <a:spAutoFit/>
          </a:bodyPr>
          <a:lstStyle/>
          <a:p>
            <a:pPr algn="just">
              <a:lnSpc>
                <a:spcPct val="150000"/>
              </a:lnSpc>
            </a:pPr>
            <a:r>
              <a:rPr lang="en-US" sz="4000" dirty="0" err="1">
                <a:solidFill>
                  <a:srgbClr val="002060"/>
                </a:solidFill>
                <a:latin typeface="Arial" panose="020B0604020202020204" pitchFamily="34" charset="0"/>
                <a:cs typeface="Arial" panose="020B0604020202020204" pitchFamily="34" charset="0"/>
              </a:rPr>
              <a:t>Một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số</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có</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tận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cùng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là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số</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chẵn</a:t>
            </a:r>
            <a:r>
              <a:rPr lang="en-US" sz="4000" dirty="0">
                <a:solidFill>
                  <a:srgbClr val="002060"/>
                </a:solidFill>
                <a:latin typeface="Arial" panose="020B0604020202020204" pitchFamily="34" charset="0"/>
                <a:cs typeface="Arial" panose="020B0604020202020204" pitchFamily="34" charset="0"/>
              </a:rPr>
              <a:t> (0, 2, 4, 6, 8) </a:t>
            </a:r>
            <a:r>
              <a:rPr lang="en-US" sz="4000" dirty="0" err="1">
                <a:solidFill>
                  <a:srgbClr val="002060"/>
                </a:solidFill>
                <a:latin typeface="Arial" panose="020B0604020202020204" pitchFamily="34" charset="0"/>
                <a:cs typeface="Arial" panose="020B0604020202020204" pitchFamily="34" charset="0"/>
              </a:rPr>
              <a:t>là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điều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kiện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cần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đủ</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để</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số</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đó</a:t>
            </a:r>
            <a:r>
              <a:rPr lang="en-US" sz="4000" dirty="0">
                <a:solidFill>
                  <a:srgbClr val="002060"/>
                </a:solidFill>
                <a:latin typeface="Arial" panose="020B0604020202020204" pitchFamily="34" charset="0"/>
                <a:cs typeface="Arial" panose="020B0604020202020204" pitchFamily="34" charset="0"/>
              </a:rPr>
              <a:t> chia </a:t>
            </a:r>
            <a:r>
              <a:rPr lang="en-US" sz="4000" dirty="0" err="1">
                <a:solidFill>
                  <a:srgbClr val="002060"/>
                </a:solidFill>
                <a:latin typeface="Arial" panose="020B0604020202020204" pitchFamily="34" charset="0"/>
                <a:cs typeface="Arial" panose="020B0604020202020204" pitchFamily="34" charset="0"/>
              </a:rPr>
              <a:t>hết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cho</a:t>
            </a:r>
            <a:r>
              <a:rPr lang="en-US" sz="4000" dirty="0">
                <a:solidFill>
                  <a:srgbClr val="002060"/>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527535989"/>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49377" y="-315227"/>
            <a:ext cx="2971800" cy="281578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21701" flipH="1">
            <a:off x="11509289" y="-10018452"/>
            <a:ext cx="10120920" cy="12212271"/>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6002000" y="7383600"/>
            <a:ext cx="3851259" cy="3649068"/>
          </a:xfrm>
          <a:prstGeom prst="rect">
            <a:avLst/>
          </a:prstGeom>
        </p:spPr>
      </p:pic>
      <mc:AlternateContent xmlns:mc="http://schemas.openxmlformats.org/markup-compatibility/2006" xmlns:a14="http://schemas.microsoft.com/office/drawing/2010/main">
        <mc:Choice Requires="a14">
          <p:sp>
            <p:nvSpPr>
              <p:cNvPr id="12" name="TextBox 9"/>
              <p:cNvSpPr txBox="1"/>
              <p:nvPr/>
            </p:nvSpPr>
            <p:spPr>
              <a:xfrm>
                <a:off x="1981200" y="941363"/>
                <a:ext cx="9829800" cy="677108"/>
              </a:xfrm>
              <a:prstGeom prst="rect">
                <a:avLst/>
              </a:prstGeom>
            </p:spPr>
            <p:txBody>
              <a:bodyPr wrap="square" lIns="0" tIns="0" rIns="0" bIns="0" rtlCol="0" anchor="ctr">
                <a:spAutoFit/>
              </a:bodyPr>
              <a:lstStyle/>
              <a:p>
                <a:pPr algn="just"/>
                <a:r>
                  <a:rPr lang="en-US" sz="4400" b="1" dirty="0" smtClean="0">
                    <a:solidFill>
                      <a:srgbClr val="202F5A"/>
                    </a:solidFill>
                    <a:latin typeface="Arial" panose="020B0604020202020204" pitchFamily="34" charset="0"/>
                    <a:cs typeface="Arial" panose="020B0604020202020204" pitchFamily="34" charset="0"/>
                  </a:rPr>
                  <a:t>5.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có</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chứa</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kí</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hiệu</a:t>
                </a:r>
                <a:r>
                  <a:rPr lang="en-US" sz="4400" b="1" dirty="0" smtClean="0">
                    <a:solidFill>
                      <a:srgbClr val="202F5A"/>
                    </a:solidFill>
                    <a:latin typeface="Arial" panose="020B0604020202020204" pitchFamily="34" charset="0"/>
                    <a:cs typeface="Arial" panose="020B0604020202020204" pitchFamily="34" charset="0"/>
                  </a:rPr>
                  <a:t> </a:t>
                </a:r>
                <a14:m>
                  <m:oMath xmlns:m="http://schemas.openxmlformats.org/officeDocument/2006/math">
                    <m:r>
                      <a:rPr lang="en-US" sz="4400" b="1" i="1" smtClean="0">
                        <a:solidFill>
                          <a:srgbClr val="202F5A"/>
                        </a:solidFill>
                        <a:latin typeface="Cambria Math" panose="02040503050406030204" pitchFamily="18" charset="0"/>
                        <a:ea typeface="Cambria Math" panose="02040503050406030204" pitchFamily="18" charset="0"/>
                        <a:cs typeface="Arial" panose="020B0604020202020204" pitchFamily="34" charset="0"/>
                      </a:rPr>
                      <m:t>∀</m:t>
                    </m:r>
                  </m:oMath>
                </a14:m>
                <a:r>
                  <a:rPr lang="en-US" sz="4400" b="1" dirty="0" smtClean="0">
                    <a:solidFill>
                      <a:srgbClr val="202F5A"/>
                    </a:solidFill>
                    <a:latin typeface="Arial" panose="020B0604020202020204" pitchFamily="34" charset="0"/>
                    <a:cs typeface="Arial" panose="020B0604020202020204" pitchFamily="34" charset="0"/>
                  </a:rPr>
                  <a:t>, </a:t>
                </a:r>
                <a14:m>
                  <m:oMath xmlns:m="http://schemas.openxmlformats.org/officeDocument/2006/math">
                    <m:r>
                      <a:rPr lang="en-US" sz="4400" b="1" i="1" smtClean="0">
                        <a:solidFill>
                          <a:srgbClr val="202F5A"/>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400" b="1" dirty="0">
                  <a:solidFill>
                    <a:srgbClr val="202F5A"/>
                  </a:solidFill>
                  <a:latin typeface="Arial" panose="020B0604020202020204" pitchFamily="34" charset="0"/>
                  <a:cs typeface="Arial" panose="020B0604020202020204" pitchFamily="34" charset="0"/>
                </a:endParaRPr>
              </a:p>
            </p:txBody>
          </p:sp>
        </mc:Choice>
        <mc:Fallback xmlns="">
          <p:sp>
            <p:nvSpPr>
              <p:cNvPr id="12" name="TextBox 9"/>
              <p:cNvSpPr txBox="1">
                <a:spLocks noRot="1" noChangeAspect="1" noMove="1" noResize="1" noEditPoints="1" noAdjustHandles="1" noChangeArrowheads="1" noChangeShapeType="1" noTextEdit="1"/>
              </p:cNvSpPr>
              <p:nvPr/>
            </p:nvSpPr>
            <p:spPr>
              <a:xfrm>
                <a:off x="1981200" y="941363"/>
                <a:ext cx="9829800" cy="677108"/>
              </a:xfrm>
              <a:prstGeom prst="rect">
                <a:avLst/>
              </a:prstGeom>
              <a:blipFill rotWithShape="0">
                <a:blip r:embed="rId8"/>
                <a:stretch>
                  <a:fillRect l="-3410" t="-25225" b="-48649"/>
                </a:stretch>
              </a:blipFill>
            </p:spPr>
            <p:txBody>
              <a:bodyPr/>
              <a:lstStyle/>
              <a:p>
                <a:r>
                  <a:rPr lang="en-US">
                    <a:noFill/>
                  </a:rPr>
                  <a:t> </a:t>
                </a:r>
              </a:p>
            </p:txBody>
          </p:sp>
        </mc:Fallback>
      </mc:AlternateContent>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1184" y="1836318"/>
            <a:ext cx="1666867" cy="2347025"/>
          </a:xfrm>
          <a:prstGeom prst="rect">
            <a:avLst/>
          </a:prstGeom>
        </p:spPr>
      </p:pic>
      <mc:AlternateContent xmlns:mc="http://schemas.openxmlformats.org/markup-compatibility/2006" xmlns:a14="http://schemas.microsoft.com/office/drawing/2010/main">
        <mc:Choice Requires="a14">
          <p:sp>
            <p:nvSpPr>
              <p:cNvPr id="4" name="Rounded Rectangular Callout 3"/>
              <p:cNvSpPr/>
              <p:nvPr/>
            </p:nvSpPr>
            <p:spPr>
              <a:xfrm>
                <a:off x="6367106" y="1840266"/>
                <a:ext cx="7812078" cy="2362200"/>
              </a:xfrm>
              <a:prstGeom prst="wedgeRoundRectCallout">
                <a:avLst>
                  <a:gd name="adj1" fmla="val -56642"/>
                  <a:gd name="adj2" fmla="val -6122"/>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smtClean="0">
                    <a:solidFill>
                      <a:schemeClr val="tx1">
                        <a:lumMod val="95000"/>
                        <a:lumOff val="5000"/>
                      </a:schemeClr>
                    </a:solidFill>
                    <a:latin typeface="Arial" panose="020B0604020202020204" pitchFamily="34" charset="0"/>
                    <a:cs typeface="Arial" panose="020B0604020202020204" pitchFamily="34" charset="0"/>
                  </a:rPr>
                  <a:t>Kí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hiệu</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4000" i="1" smtClean="0">
                        <a:solidFill>
                          <a:schemeClr val="tx1">
                            <a:lumMod val="95000"/>
                            <a:lumOff val="5000"/>
                          </a:schemeClr>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đọc</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là</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với</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mọi</a:t>
                </a:r>
                <a:r>
                  <a:rPr lang="en-US" sz="4000" dirty="0" smtClean="0">
                    <a:solidFill>
                      <a:schemeClr val="tx1">
                        <a:lumMod val="95000"/>
                        <a:lumOff val="5000"/>
                      </a:schemeClr>
                    </a:solidFill>
                    <a:latin typeface="Arial" panose="020B0604020202020204" pitchFamily="34" charset="0"/>
                    <a:cs typeface="Arial" panose="020B0604020202020204" pitchFamily="34" charset="0"/>
                  </a:rPr>
                  <a:t>”;</a:t>
                </a:r>
              </a:p>
              <a:p>
                <a:pPr algn="ctr">
                  <a:lnSpc>
                    <a:spcPct val="150000"/>
                  </a:lnSpc>
                </a:pPr>
                <a:r>
                  <a:rPr lang="en-US" sz="4000" dirty="0" err="1" smtClean="0">
                    <a:solidFill>
                      <a:schemeClr val="tx1">
                        <a:lumMod val="95000"/>
                        <a:lumOff val="5000"/>
                      </a:schemeClr>
                    </a:solidFill>
                    <a:latin typeface="Arial" panose="020B0604020202020204" pitchFamily="34" charset="0"/>
                    <a:cs typeface="Arial" panose="020B0604020202020204" pitchFamily="34" charset="0"/>
                  </a:rPr>
                  <a:t>Kí</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hiệu</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14:m>
                  <m:oMath xmlns:m="http://schemas.openxmlformats.org/officeDocument/2006/math">
                    <m:r>
                      <a:rPr lang="en-US" sz="4000" i="1" smtClean="0">
                        <a:solidFill>
                          <a:schemeClr val="tx1">
                            <a:lumMod val="95000"/>
                            <a:lumOff val="5000"/>
                          </a:schemeClr>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đọc</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là</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tồn</a:t>
                </a:r>
                <a:r>
                  <a:rPr lang="en-US" sz="4000" dirty="0" smtClean="0">
                    <a:solidFill>
                      <a:schemeClr val="tx1">
                        <a:lumMod val="95000"/>
                        <a:lumOff val="5000"/>
                      </a:schemeClr>
                    </a:solidFill>
                    <a:latin typeface="Arial" panose="020B0604020202020204" pitchFamily="34" charset="0"/>
                    <a:cs typeface="Arial" panose="020B0604020202020204" pitchFamily="34" charset="0"/>
                  </a:rPr>
                  <a:t> </a:t>
                </a:r>
                <a:r>
                  <a:rPr lang="en-US" sz="4000" dirty="0" err="1" smtClean="0">
                    <a:solidFill>
                      <a:schemeClr val="tx1">
                        <a:lumMod val="95000"/>
                        <a:lumOff val="5000"/>
                      </a:schemeClr>
                    </a:solidFill>
                    <a:latin typeface="Arial" panose="020B0604020202020204" pitchFamily="34" charset="0"/>
                    <a:cs typeface="Arial" panose="020B0604020202020204" pitchFamily="34" charset="0"/>
                  </a:rPr>
                  <a:t>tại</a:t>
                </a:r>
                <a:r>
                  <a:rPr lang="en-US" sz="4000" dirty="0" smtClean="0">
                    <a:solidFill>
                      <a:schemeClr val="tx1">
                        <a:lumMod val="95000"/>
                        <a:lumOff val="5000"/>
                      </a:schemeClr>
                    </a:solidFill>
                    <a:latin typeface="Arial" panose="020B0604020202020204" pitchFamily="34" charset="0"/>
                    <a:cs typeface="Arial" panose="020B0604020202020204" pitchFamily="34" charset="0"/>
                  </a:rPr>
                  <a:t>”.</a:t>
                </a:r>
                <a:endParaRPr lang="en-US" sz="4000" dirty="0">
                  <a:solidFill>
                    <a:schemeClr val="tx1">
                      <a:lumMod val="95000"/>
                      <a:lumOff val="5000"/>
                    </a:schemeClr>
                  </a:solidFill>
                  <a:latin typeface="Arial" panose="020B0604020202020204" pitchFamily="34" charset="0"/>
                  <a:cs typeface="Arial" panose="020B0604020202020204" pitchFamily="34" charset="0"/>
                </a:endParaRPr>
              </a:p>
            </p:txBody>
          </p:sp>
        </mc:Choice>
        <mc:Fallback xmlns="">
          <p:sp>
            <p:nvSpPr>
              <p:cNvPr id="4" name="Rounded Rectangular Callout 3"/>
              <p:cNvSpPr>
                <a:spLocks noRot="1" noChangeAspect="1" noMove="1" noResize="1" noEditPoints="1" noAdjustHandles="1" noChangeArrowheads="1" noChangeShapeType="1" noTextEdit="1"/>
              </p:cNvSpPr>
              <p:nvPr/>
            </p:nvSpPr>
            <p:spPr>
              <a:xfrm>
                <a:off x="6367106" y="1840266"/>
                <a:ext cx="7812078" cy="2362200"/>
              </a:xfrm>
              <a:prstGeom prst="wedgeRoundRectCallout">
                <a:avLst>
                  <a:gd name="adj1" fmla="val -56642"/>
                  <a:gd name="adj2" fmla="val -6122"/>
                  <a:gd name="adj3" fmla="val 16667"/>
                </a:avLst>
              </a:prstGeom>
              <a:blipFill rotWithShape="0">
                <a:blip r:embed="rId10"/>
                <a:stretch>
                  <a:fillRect/>
                </a:stretch>
              </a:blipFill>
              <a:ln>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2108874" y="4924001"/>
                <a:ext cx="4876800" cy="101566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P: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0” </a:t>
                </a:r>
                <a:endParaRPr lang="en-US" sz="4000" dirty="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2108874" y="4924001"/>
                <a:ext cx="4876800" cy="1015663"/>
              </a:xfrm>
              <a:prstGeom prst="rect">
                <a:avLst/>
              </a:prstGeom>
              <a:blipFill rotWithShape="0">
                <a:blip r:embed="rId11"/>
                <a:stretch>
                  <a:fillRect l="-4375"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2108874" y="6096280"/>
                <a:ext cx="4876800" cy="101566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a:t>
                </a:r>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ℚ</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2” </a:t>
                </a:r>
                <a:endParaRPr lang="en-US" sz="4000" dirty="0">
                  <a:latin typeface="Arial" panose="020B0604020202020204" pitchFamily="34" charset="0"/>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2108874" y="6096280"/>
                <a:ext cx="4876800" cy="1015663"/>
              </a:xfrm>
              <a:prstGeom prst="rect">
                <a:avLst/>
              </a:prstGeom>
              <a:blipFill rotWithShape="0">
                <a:blip r:embed="rId12"/>
                <a:stretch>
                  <a:fillRect l="-4375" b="-13772"/>
                </a:stretch>
              </a:blipFill>
            </p:spPr>
            <p:txBody>
              <a:bodyPr/>
              <a:lstStyle/>
              <a:p>
                <a:r>
                  <a:rPr lang="en-US">
                    <a:noFill/>
                  </a:rPr>
                  <a:t> </a:t>
                </a:r>
              </a:p>
            </p:txBody>
          </p:sp>
        </mc:Fallback>
      </mc:AlternateContent>
      <p:sp>
        <p:nvSpPr>
          <p:cNvPr id="7" name="TextBox 6"/>
          <p:cNvSpPr txBox="1"/>
          <p:nvPr/>
        </p:nvSpPr>
        <p:spPr>
          <a:xfrm>
            <a:off x="1219200" y="4074357"/>
            <a:ext cx="1828800" cy="707886"/>
          </a:xfrm>
          <a:prstGeom prst="rect">
            <a:avLst/>
          </a:prstGeom>
          <a:noFill/>
        </p:spPr>
        <p:txBody>
          <a:bodyPr wrap="square" rtlCol="0">
            <a:spAutoFit/>
          </a:bodyPr>
          <a:lstStyle/>
          <a:p>
            <a:r>
              <a:rPr lang="en-US" sz="4000" b="1" u="sng" dirty="0" err="1" smtClean="0">
                <a:solidFill>
                  <a:srgbClr val="C00000"/>
                </a:solidFill>
                <a:latin typeface="Arial" panose="020B0604020202020204" pitchFamily="34" charset="0"/>
                <a:cs typeface="Arial" panose="020B0604020202020204" pitchFamily="34" charset="0"/>
              </a:rPr>
              <a:t>Ví</a:t>
            </a:r>
            <a:r>
              <a:rPr lang="en-US" sz="4000" b="1" u="sng" dirty="0" smtClean="0">
                <a:solidFill>
                  <a:srgbClr val="C00000"/>
                </a:solidFill>
                <a:latin typeface="Arial" panose="020B0604020202020204" pitchFamily="34" charset="0"/>
                <a:cs typeface="Arial" panose="020B0604020202020204" pitchFamily="34" charset="0"/>
              </a:rPr>
              <a:t> </a:t>
            </a:r>
            <a:r>
              <a:rPr lang="en-US" sz="4000" b="1" u="sng" dirty="0" err="1" smtClean="0">
                <a:solidFill>
                  <a:srgbClr val="C00000"/>
                </a:solidFill>
                <a:latin typeface="Arial" panose="020B0604020202020204" pitchFamily="34" charset="0"/>
                <a:cs typeface="Arial" panose="020B0604020202020204" pitchFamily="34" charset="0"/>
              </a:rPr>
              <a:t>dụ</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1226127" y="4970168"/>
            <a:ext cx="10577947" cy="1015663"/>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a:t>
            </a:r>
            <a:r>
              <a:rPr lang="en-US" sz="4000" dirty="0" err="1" smtClean="0">
                <a:latin typeface="Arial" panose="020B0604020202020204" pitchFamily="34" charset="0"/>
                <a:cs typeface="Arial" panose="020B0604020202020204" pitchFamily="34" charset="0"/>
              </a:rPr>
              <a:t>Mọi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thực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âm</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9" name="TextBox 18"/>
          <p:cNvSpPr txBox="1"/>
          <p:nvPr/>
        </p:nvSpPr>
        <p:spPr>
          <a:xfrm>
            <a:off x="1246909" y="6028266"/>
            <a:ext cx="9112982" cy="1938992"/>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hữu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tỉ</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2”.</a:t>
            </a:r>
            <a:endParaRPr lang="en-US" sz="4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95640" y="8191500"/>
            <a:ext cx="1651468" cy="1446952"/>
          </a:xfrm>
          <a:prstGeom prst="rect">
            <a:avLst/>
          </a:prstGeom>
        </p:spPr>
      </p:pic>
      <p:sp>
        <p:nvSpPr>
          <p:cNvPr id="10" name="TextBox 9"/>
          <p:cNvSpPr txBox="1"/>
          <p:nvPr/>
        </p:nvSpPr>
        <p:spPr>
          <a:xfrm>
            <a:off x="2895600" y="8191500"/>
            <a:ext cx="12337474" cy="901593"/>
          </a:xfrm>
          <a:prstGeom prst="rect">
            <a:avLst/>
          </a:prstGeom>
          <a:noFill/>
        </p:spPr>
        <p:txBody>
          <a:bodyPr wrap="square" rtlCol="0">
            <a:spAutoFit/>
          </a:bodyPr>
          <a:lstStyle/>
          <a:p>
            <a:pPr algn="just">
              <a:lnSpc>
                <a:spcPct val="150000"/>
              </a:lnSpc>
            </a:pPr>
            <a:r>
              <a:rPr lang="en-US" sz="4000" i="1" dirty="0" err="1" smtClean="0">
                <a:latin typeface="Arial" panose="020B0604020202020204" pitchFamily="34" charset="0"/>
                <a:cs typeface="Arial" panose="020B0604020202020204" pitchFamily="34" charset="0"/>
              </a:rPr>
              <a:t>Em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hãy</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xác</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định</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tính</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đúng</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sai</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của</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hai</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mệnh</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đề</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trên</a:t>
            </a:r>
            <a:r>
              <a:rPr lang="en-US" sz="4000" i="1" dirty="0" smtClean="0">
                <a:latin typeface="Arial" panose="020B0604020202020204" pitchFamily="34" charset="0"/>
                <a:cs typeface="Arial" panose="020B0604020202020204" pitchFamily="34" charset="0"/>
              </a:rPr>
              <a:t>.</a:t>
            </a:r>
            <a:endParaRPr lang="en-US" sz="4000" i="1" dirty="0">
              <a:latin typeface="Arial" panose="020B0604020202020204" pitchFamily="34" charset="0"/>
              <a:cs typeface="Arial" panose="020B0604020202020204" pitchFamily="34" charset="0"/>
            </a:endParaRPr>
          </a:p>
        </p:txBody>
      </p:sp>
      <p:pic>
        <p:nvPicPr>
          <p:cNvPr id="28" name="Picture 5">
            <a:extLst>
              <a:ext uri="{FF2B5EF4-FFF2-40B4-BE49-F238E27FC236}">
                <a16:creationId xmlns="" xmlns:a16="http://schemas.microsoft.com/office/drawing/2014/main" id="{31EA41D2-9796-7E4F-2882-9DC49D5A8C0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862489" y="4977375"/>
            <a:ext cx="853046" cy="742494"/>
          </a:xfrm>
          <a:prstGeom prst="rect">
            <a:avLst/>
          </a:prstGeom>
        </p:spPr>
      </p:pic>
      <p:pic>
        <p:nvPicPr>
          <p:cNvPr id="29"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855562" y="6496539"/>
            <a:ext cx="850122" cy="757381"/>
          </a:xfrm>
          <a:prstGeom prst="rect">
            <a:avLst/>
          </a:prstGeom>
        </p:spPr>
      </p:pic>
    </p:spTree>
    <p:extLst>
      <p:ext uri="{BB962C8B-B14F-4D97-AF65-F5344CB8AC3E}">
        <p14:creationId xmlns:p14="http://schemas.microsoft.com/office/powerpoint/2010/main" val="118875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strVal val="#ppt_w+.3"/>
                                          </p:val>
                                        </p:tav>
                                        <p:tav tm="100000">
                                          <p:val>
                                            <p:strVal val="#ppt_w"/>
                                          </p:val>
                                        </p:tav>
                                      </p:tavLst>
                                    </p:anim>
                                    <p:anim calcmode="lin" valueType="num">
                                      <p:cBhvr>
                                        <p:cTn id="33" dur="500" fill="hold"/>
                                        <p:tgtEl>
                                          <p:spTgt spid="19"/>
                                        </p:tgtEl>
                                        <p:attrNameLst>
                                          <p:attrName>ppt_h</p:attrName>
                                        </p:attrNameLst>
                                      </p:cBhvr>
                                      <p:tavLst>
                                        <p:tav tm="0">
                                          <p:val>
                                            <p:strVal val="#ppt_h"/>
                                          </p:val>
                                        </p:tav>
                                        <p:tav tm="100000">
                                          <p:val>
                                            <p:strVal val="#ppt_h"/>
                                          </p:val>
                                        </p:tav>
                                      </p:tavLst>
                                    </p:anim>
                                    <p:animEffect transition="in" filter="fade">
                                      <p:cBhvr>
                                        <p:cTn id="34" dur="500"/>
                                        <p:tgtEl>
                                          <p:spTgt spid="19"/>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strVal val="#ppt_w+.3"/>
                                          </p:val>
                                        </p:tav>
                                        <p:tav tm="100000">
                                          <p:val>
                                            <p:strVal val="#ppt_w"/>
                                          </p:val>
                                        </p:tav>
                                      </p:tavLst>
                                    </p:anim>
                                    <p:anim calcmode="lin" valueType="num">
                                      <p:cBhvr>
                                        <p:cTn id="38" dur="500" fill="hold"/>
                                        <p:tgtEl>
                                          <p:spTgt spid="17"/>
                                        </p:tgtEl>
                                        <p:attrNameLst>
                                          <p:attrName>ppt_h</p:attrName>
                                        </p:attrNameLst>
                                      </p:cBhvr>
                                      <p:tavLst>
                                        <p:tav tm="0">
                                          <p:val>
                                            <p:strVal val="#ppt_h"/>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6" grpId="0"/>
      <p:bldP spid="17" grpId="0"/>
      <p:bldP spid="7" grpId="0"/>
      <p:bldP spid="8" grpId="0"/>
      <p:bldP spid="1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1701" flipH="1">
            <a:off x="11064779" y="-9712288"/>
            <a:ext cx="10120920" cy="122122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flipV="1">
            <a:off x="15386289" y="7007296"/>
            <a:ext cx="3494329" cy="3310877"/>
          </a:xfrm>
          <a:prstGeom prst="rect">
            <a:avLst/>
          </a:prstGeom>
        </p:spPr>
      </p:pic>
      <p:sp>
        <p:nvSpPr>
          <p:cNvPr id="11" name="Rounded Rectangle 10"/>
          <p:cNvSpPr/>
          <p:nvPr/>
        </p:nvSpPr>
        <p:spPr>
          <a:xfrm>
            <a:off x="1267691" y="1358902"/>
            <a:ext cx="3352800" cy="1219200"/>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prstClr val="white"/>
                </a:solidFill>
                <a:latin typeface="Arial" panose="020B0604020202020204" pitchFamily="34" charset="0"/>
                <a:cs typeface="Arial" panose="020B0604020202020204" pitchFamily="34" charset="0"/>
              </a:rPr>
              <a:t>Luyện</a:t>
            </a:r>
            <a:r>
              <a:rPr lang="en-US" sz="4000" b="1" dirty="0" smtClean="0">
                <a:solidFill>
                  <a:prstClr val="white"/>
                </a:solidFill>
                <a:latin typeface="Arial" panose="020B0604020202020204" pitchFamily="34" charset="0"/>
                <a:cs typeface="Arial" panose="020B0604020202020204" pitchFamily="34" charset="0"/>
              </a:rPr>
              <a:t> </a:t>
            </a:r>
            <a:r>
              <a:rPr lang="en-US" sz="4000" b="1" dirty="0" err="1" smtClean="0">
                <a:solidFill>
                  <a:prstClr val="white"/>
                </a:solidFill>
                <a:latin typeface="Arial" panose="020B0604020202020204" pitchFamily="34" charset="0"/>
                <a:cs typeface="Arial" panose="020B0604020202020204" pitchFamily="34" charset="0"/>
              </a:rPr>
              <a:t>tập</a:t>
            </a:r>
            <a:r>
              <a:rPr lang="en-US" sz="4000" b="1" dirty="0" smtClean="0">
                <a:solidFill>
                  <a:prstClr val="white"/>
                </a:solidFill>
                <a:latin typeface="Arial" panose="020B0604020202020204" pitchFamily="34" charset="0"/>
                <a:cs typeface="Arial" panose="020B0604020202020204" pitchFamily="34" charset="0"/>
              </a:rPr>
              <a:t> 5</a:t>
            </a:r>
            <a:endParaRPr lang="en-US" sz="4000" b="1" dirty="0">
              <a:solidFill>
                <a:prstClr val="white"/>
              </a:solidFill>
              <a:latin typeface="Arial" panose="020B0604020202020204" pitchFamily="34" charset="0"/>
              <a:cs typeface="Arial" panose="020B0604020202020204" pitchFamily="34" charset="0"/>
            </a:endParaRPr>
          </a:p>
        </p:txBody>
      </p:sp>
      <p:grpSp>
        <p:nvGrpSpPr>
          <p:cNvPr id="15" name="Group 14"/>
          <p:cNvGrpSpPr/>
          <p:nvPr/>
        </p:nvGrpSpPr>
        <p:grpSpPr>
          <a:xfrm>
            <a:off x="1799359" y="3992147"/>
            <a:ext cx="2289464" cy="2036566"/>
            <a:chOff x="966355" y="4714871"/>
            <a:chExt cx="2289464" cy="203656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7" name="TextBox 16"/>
            <p:cNvSpPr txBox="1"/>
            <p:nvPr/>
          </p:nvSpPr>
          <p:spPr>
            <a:xfrm>
              <a:off x="966355" y="5229504"/>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505" y="7862573"/>
            <a:ext cx="2070931" cy="1904888"/>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46440">
            <a:off x="2654741" y="8705458"/>
            <a:ext cx="1502653" cy="1979105"/>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4865254" y="1129825"/>
                <a:ext cx="12268200"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bằng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hay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+ 1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0</a:t>
                </a:r>
                <a:endParaRPr lang="en-US" sz="4000" dirty="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865254" y="1129825"/>
                <a:ext cx="12268200" cy="2862322"/>
              </a:xfrm>
              <a:prstGeom prst="rect">
                <a:avLst/>
              </a:prstGeom>
              <a:blipFill rotWithShape="0">
                <a:blip r:embed="rId9"/>
                <a:stretch>
                  <a:fillRect l="-1739" r="-1739" b="-4255"/>
                </a:stretch>
              </a:blipFill>
            </p:spPr>
            <p:txBody>
              <a:bodyPr/>
              <a:lstStyle/>
              <a:p>
                <a:r>
                  <a:rPr lang="en-US">
                    <a:noFill/>
                  </a:rPr>
                  <a:t> </a:t>
                </a:r>
              </a:p>
            </p:txBody>
          </p:sp>
        </mc:Fallback>
      </mc:AlternateContent>
      <p:sp>
        <p:nvSpPr>
          <p:cNvPr id="5" name="Rectangle 4"/>
          <p:cNvSpPr/>
          <p:nvPr/>
        </p:nvSpPr>
        <p:spPr>
          <a:xfrm>
            <a:off x="4648200" y="4891896"/>
            <a:ext cx="11125200" cy="286232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Với </a:t>
            </a:r>
            <a:r>
              <a:rPr lang="vi-VN" sz="4000" dirty="0">
                <a:latin typeface="Arial" panose="020B0604020202020204" pitchFamily="34" charset="0"/>
                <a:cs typeface="Arial" panose="020B0604020202020204" pitchFamily="34" charset="0"/>
              </a:rPr>
              <a:t>mọi số thực, tổng bình phương của nó và 1 luôn nhỏ hơn hoặc bằng </a:t>
            </a:r>
            <a:r>
              <a:rPr lang="vi-VN" sz="4000" dirty="0" smtClean="0">
                <a:latin typeface="Arial" panose="020B0604020202020204" pitchFamily="34" charset="0"/>
                <a:cs typeface="Arial" panose="020B0604020202020204" pitchFamily="34" charset="0"/>
              </a:rPr>
              <a:t>0</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Mệnh đề sai.</a:t>
            </a:r>
          </a:p>
        </p:txBody>
      </p:sp>
    </p:spTree>
    <p:extLst>
      <p:ext uri="{BB962C8B-B14F-4D97-AF65-F5344CB8AC3E}">
        <p14:creationId xmlns:p14="http://schemas.microsoft.com/office/powerpoint/2010/main" val="108951738"/>
      </p:ext>
    </p:extLst>
  </p:cSld>
  <p:clrMapOvr>
    <a:masterClrMapping/>
  </p:clrMapOvr>
  <mc:AlternateContent xmlns:mc="http://schemas.openxmlformats.org/markup-compatibility/2006" xmlns:p14="http://schemas.microsoft.com/office/powerpoint/2010/main">
    <mc:Choice Requires="p14">
      <p:transition spd="slow" p14:dur="12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45129">
            <a:off x="15716373" y="84198"/>
            <a:ext cx="3024981" cy="24199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12700"/>
            <a:ext cx="2286000" cy="216598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flipV="1">
            <a:off x="15294424" y="7658100"/>
            <a:ext cx="3024056" cy="2865293"/>
          </a:xfrm>
          <a:prstGeom prst="rect">
            <a:avLst/>
          </a:prstGeom>
        </p:spPr>
      </p:pic>
      <p:sp>
        <p:nvSpPr>
          <p:cNvPr id="7" name="Rounded Rectangle 6"/>
          <p:cNvSpPr/>
          <p:nvPr/>
        </p:nvSpPr>
        <p:spPr>
          <a:xfrm>
            <a:off x="2518756" y="1111045"/>
            <a:ext cx="2306782" cy="1219200"/>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6</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5074920" y="751149"/>
                <a:ext cx="10189024" cy="286232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Viết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a:t>
                </a:r>
                <a:r>
                  <a:rPr lang="en-US" sz="4000" dirty="0" smtClean="0">
                    <a:latin typeface="Arial" panose="020B0604020202020204" pitchFamily="34" charset="0"/>
                    <a:cs typeface="Arial" panose="020B0604020202020204" pitchFamily="34" charset="0"/>
                  </a:rPr>
                  <a:t>.</a:t>
                </a:r>
              </a:p>
              <a:p>
                <a:pPr algn="ctr">
                  <a:lnSpc>
                    <a:spcPct val="150000"/>
                  </a:lnSpc>
                </a:pPr>
                <a:r>
                  <a:rPr lang="en-US" sz="4000" dirty="0" smtClean="0">
                    <a:latin typeface="Arial" panose="020B0604020202020204" pitchFamily="34" charset="0"/>
                    <a:cs typeface="Arial" panose="020B0604020202020204" pitchFamily="34" charset="0"/>
                  </a:rPr>
                  <a:t>P: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x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smtClean="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dirty="0" smtClean="0">
                    <a:latin typeface="Arial" panose="020B0604020202020204" pitchFamily="34" charset="0"/>
                    <a:cs typeface="Arial" panose="020B0604020202020204" pitchFamily="34" charset="0"/>
                  </a:rPr>
                  <a:t>,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+ 1 = 0”</a:t>
                </a:r>
                <a:endParaRPr lang="en-US" sz="4000" dirty="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074920" y="751149"/>
                <a:ext cx="10189024" cy="2862322"/>
              </a:xfrm>
              <a:prstGeom prst="rect">
                <a:avLst/>
              </a:prstGeom>
              <a:blipFill rotWithShape="0">
                <a:blip r:embed="rId10"/>
                <a:stretch>
                  <a:fillRect l="-2154" r="-2095" b="-4255"/>
                </a:stretch>
              </a:blipFill>
            </p:spPr>
            <p:txBody>
              <a:bodyPr/>
              <a:lstStyle/>
              <a:p>
                <a:r>
                  <a:rPr lang="en-US">
                    <a:noFill/>
                  </a:rPr>
                  <a:t> </a:t>
                </a:r>
              </a:p>
            </p:txBody>
          </p:sp>
        </mc:Fallback>
      </mc:AlternateContent>
      <p:sp>
        <p:nvSpPr>
          <p:cNvPr id="3" name="TextBox 2"/>
          <p:cNvSpPr txBox="1"/>
          <p:nvPr/>
        </p:nvSpPr>
        <p:spPr>
          <a:xfrm>
            <a:off x="1919007" y="4579173"/>
            <a:ext cx="14887445" cy="4144661"/>
          </a:xfrm>
          <a:prstGeom prst="rect">
            <a:avLst/>
          </a:prstGeom>
          <a:noFill/>
        </p:spPr>
        <p:txBody>
          <a:bodyPr wrap="square" rtlCol="0">
            <a:spAutoFit/>
          </a:bodyPr>
          <a:lstStyle/>
          <a:p>
            <a:pPr algn="just">
              <a:lnSpc>
                <a:spcPct val="150000"/>
              </a:lnSpc>
            </a:pP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P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thể</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phát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biểu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Tồn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0”.</a:t>
            </a:r>
          </a:p>
          <a:p>
            <a:pPr algn="just">
              <a:lnSpc>
                <a:spcPct val="150000"/>
              </a:lnSpc>
            </a:pPr>
            <a:r>
              <a:rPr lang="en-US" sz="3600" dirty="0" err="1" smtClean="0">
                <a:latin typeface="Arial" panose="020B0604020202020204" pitchFamily="34" charset="0"/>
                <a:cs typeface="Arial" panose="020B0604020202020204" pitchFamily="34" charset="0"/>
              </a:rPr>
              <a:t>Phủ</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định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P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Không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tồn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tại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một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mà</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của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nó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cộng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với</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bằng</a:t>
            </a:r>
            <a:r>
              <a:rPr lang="en-US" sz="3600" dirty="0" smtClean="0">
                <a:latin typeface="Arial" panose="020B0604020202020204" pitchFamily="34" charset="0"/>
                <a:cs typeface="Arial" panose="020B0604020202020204" pitchFamily="34" charset="0"/>
              </a:rPr>
              <a:t> 0”, </a:t>
            </a:r>
            <a:r>
              <a:rPr lang="en-US" sz="3600" dirty="0" err="1" smtClean="0">
                <a:latin typeface="Arial" panose="020B0604020202020204" pitchFamily="34" charset="0"/>
                <a:cs typeface="Arial" panose="020B0604020202020204" pitchFamily="34" charset="0"/>
              </a:rPr>
              <a:t>tức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en-US" sz="3600" dirty="0" err="1" smtClean="0">
                <a:latin typeface="Arial" panose="020B0604020202020204" pitchFamily="34" charset="0"/>
                <a:cs typeface="Arial" panose="020B0604020202020204" pitchFamily="34" charset="0"/>
              </a:rPr>
              <a:t>Mọi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số</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thực</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đều</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có</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bình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phương</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cộng</a:t>
            </a:r>
            <a:r>
              <a:rPr lang="en-US" sz="3600" dirty="0" smtClean="0">
                <a:latin typeface="Arial" panose="020B0604020202020204" pitchFamily="34" charset="0"/>
                <a:cs typeface="Arial" panose="020B0604020202020204" pitchFamily="34" charset="0"/>
              </a:rPr>
              <a:t> 1 </a:t>
            </a:r>
            <a:r>
              <a:rPr lang="en-US" sz="3600" dirty="0" err="1" smtClean="0">
                <a:latin typeface="Arial" panose="020B0604020202020204" pitchFamily="34" charset="0"/>
                <a:cs typeface="Arial" panose="020B0604020202020204" pitchFamily="34" charset="0"/>
              </a:rPr>
              <a:t>khác</a:t>
            </a:r>
            <a:r>
              <a:rPr lang="en-US" sz="3600" dirty="0" smtClean="0">
                <a:latin typeface="Arial" panose="020B0604020202020204" pitchFamily="34" charset="0"/>
                <a:cs typeface="Arial" panose="020B0604020202020204" pitchFamily="34" charset="0"/>
              </a:rPr>
              <a:t> 0”.</a:t>
            </a:r>
            <a:endParaRPr lang="en-US" sz="3600" dirty="0">
              <a:latin typeface="Arial" panose="020B0604020202020204" pitchFamily="34" charset="0"/>
              <a:cs typeface="Arial" panose="020B0604020202020204" pitchFamily="34" charset="0"/>
            </a:endParaRPr>
          </a:p>
        </p:txBody>
      </p:sp>
      <p:grpSp>
        <p:nvGrpSpPr>
          <p:cNvPr id="8" name="Group 7"/>
          <p:cNvGrpSpPr/>
          <p:nvPr/>
        </p:nvGrpSpPr>
        <p:grpSpPr>
          <a:xfrm>
            <a:off x="1602624" y="2864795"/>
            <a:ext cx="2304704" cy="1602619"/>
            <a:chOff x="966355" y="4714871"/>
            <a:chExt cx="2304704" cy="1602619"/>
          </a:xfrm>
        </p:grpSpPr>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355" y="4714871"/>
              <a:ext cx="2289464" cy="1602619"/>
            </a:xfrm>
            <a:prstGeom prst="rect">
              <a:avLst/>
            </a:prstGeom>
          </p:spPr>
        </p:pic>
        <p:sp>
          <p:nvSpPr>
            <p:cNvPr id="10" name="TextBox 9"/>
            <p:cNvSpPr txBox="1"/>
            <p:nvPr/>
          </p:nvSpPr>
          <p:spPr>
            <a:xfrm>
              <a:off x="981595" y="5040471"/>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Rectangle 11"/>
              <p:cNvSpPr/>
              <p:nvPr/>
            </p:nvSpPr>
            <p:spPr>
              <a:xfrm>
                <a:off x="5211784" y="8915533"/>
                <a:ext cx="4952568" cy="70807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bar>
                        <m:barPr>
                          <m:pos m:val="top"/>
                          <m:ctrlPr>
                            <a:rPr lang="en-US" sz="3600" i="1" smtClean="0">
                              <a:latin typeface="Cambria Math" panose="02040503050406030204" pitchFamily="18" charset="0"/>
                            </a:rPr>
                          </m:ctrlPr>
                        </m:barPr>
                        <m:e>
                          <m:r>
                            <m:rPr>
                              <m:sty m:val="p"/>
                            </m:rPr>
                            <a:rPr lang="en-US" sz="3600" i="0">
                              <a:latin typeface="Cambria Math" panose="02040503050406030204" pitchFamily="18" charset="0"/>
                            </a:rPr>
                            <m:t>P</m:t>
                          </m:r>
                        </m:e>
                      </m:bar>
                      <m:func>
                        <m:funcPr>
                          <m:ctrlPr>
                            <a:rPr lang="en-US" sz="3600" i="1">
                              <a:latin typeface="Cambria Math" panose="02040503050406030204" pitchFamily="18" charset="0"/>
                            </a:rPr>
                          </m:ctrlPr>
                        </m:funcPr>
                        <m:fName>
                          <m:r>
                            <a:rPr lang="en-US" sz="3600" b="0" i="1" smtClean="0">
                              <a:latin typeface="Cambria Math" panose="02040503050406030204" pitchFamily="18" charset="0"/>
                            </a:rPr>
                            <m:t>: </m:t>
                          </m:r>
                        </m:fName>
                        <m:e>
                          <m:r>
                            <a:rPr lang="en-US" sz="3600" i="0">
                              <a:latin typeface="Cambria Math" panose="02040503050406030204" pitchFamily="18" charset="0"/>
                            </a:rPr>
                            <m:t>∀</m:t>
                          </m:r>
                        </m:e>
                      </m:func>
                      <m:r>
                        <a:rPr lang="en-US" sz="3600" i="1">
                          <a:latin typeface="Cambria Math" panose="02040503050406030204" pitchFamily="18" charset="0"/>
                        </a:rPr>
                        <m:t>𝑥</m:t>
                      </m:r>
                      <m:r>
                        <a:rPr lang="en-US" sz="3600" i="0">
                          <a:latin typeface="Cambria Math" panose="02040503050406030204" pitchFamily="18" charset="0"/>
                        </a:rPr>
                        <m:t>∈</m:t>
                      </m:r>
                      <m:r>
                        <a:rPr lang="en-US" sz="3600" i="0">
                          <a:latin typeface="Cambria Math" panose="02040503050406030204" pitchFamily="18" charset="0"/>
                        </a:rPr>
                        <m:t>ℝ</m:t>
                      </m:r>
                      <m:r>
                        <a:rPr lang="en-US" sz="3600" i="0">
                          <a:latin typeface="Cambria Math" panose="02040503050406030204" pitchFamily="18" charset="0"/>
                        </a:rPr>
                        <m:t>,</m:t>
                      </m:r>
                      <m:sSup>
                        <m:sSupPr>
                          <m:ctrlPr>
                            <a:rPr lang="en-US" sz="3600" i="1">
                              <a:latin typeface="Cambria Math" panose="02040503050406030204" pitchFamily="18" charset="0"/>
                            </a:rPr>
                          </m:ctrlPr>
                        </m:sSupPr>
                        <m:e>
                          <m:r>
                            <a:rPr lang="en-US" sz="3600" i="1">
                              <a:latin typeface="Cambria Math" panose="02040503050406030204" pitchFamily="18" charset="0"/>
                            </a:rPr>
                            <m:t>𝑥</m:t>
                          </m:r>
                        </m:e>
                        <m:sup>
                          <m:r>
                            <a:rPr lang="en-US" sz="3600" i="0">
                              <a:latin typeface="Cambria Math" panose="02040503050406030204" pitchFamily="18" charset="0"/>
                            </a:rPr>
                            <m:t>2</m:t>
                          </m:r>
                        </m:sup>
                      </m:sSup>
                      <m:r>
                        <a:rPr lang="en-US" sz="3600" i="0">
                          <a:latin typeface="Cambria Math" panose="02040503050406030204" pitchFamily="18" charset="0"/>
                        </a:rPr>
                        <m:t>+1≠0</m:t>
                      </m:r>
                    </m:oMath>
                  </m:oMathPara>
                </a14:m>
                <a:endParaRPr lang="en-US" sz="36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211784" y="8915533"/>
                <a:ext cx="4952568" cy="708079"/>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0164352" y="8946408"/>
                <a:ext cx="4343400" cy="646331"/>
              </a:xfrm>
              <a:prstGeom prst="rect">
                <a:avLst/>
              </a:prstGeom>
              <a:noFill/>
            </p:spPr>
            <p:txBody>
              <a:bodyPr wrap="square" rtlCol="0">
                <a:spAutoFit/>
              </a:bodyPr>
              <a:lstStyle/>
              <a:p>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mệnh</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đề</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đúng</a:t>
                </a:r>
                <a:endParaRPr lang="en-US" sz="3600" dirty="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0164352" y="8946408"/>
                <a:ext cx="4343400" cy="646331"/>
              </a:xfrm>
              <a:prstGeom prst="rect">
                <a:avLst/>
              </a:prstGeom>
              <a:blipFill rotWithShape="0">
                <a:blip r:embed="rId13"/>
                <a:stretch>
                  <a:fillRect t="-15094" b="-34906"/>
                </a:stretch>
              </a:blipFill>
            </p:spPr>
            <p:txBody>
              <a:bodyPr/>
              <a:lstStyle/>
              <a:p>
                <a:r>
                  <a:rPr lang="en-US">
                    <a:noFill/>
                  </a:rPr>
                  <a:t> </a:t>
                </a:r>
              </a:p>
            </p:txBody>
          </p:sp>
        </mc:Fallback>
      </mc:AlternateContent>
    </p:spTree>
    <p:extLst>
      <p:ext uri="{BB962C8B-B14F-4D97-AF65-F5344CB8AC3E}">
        <p14:creationId xmlns:p14="http://schemas.microsoft.com/office/powerpoint/2010/main" val="317389677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4325600" y="-311729"/>
            <a:ext cx="2277456" cy="2157889"/>
          </a:xfrm>
          <a:prstGeom prst="rect">
            <a:avLst/>
          </a:prstGeom>
        </p:spPr>
      </p:pic>
      <p:pic>
        <p:nvPicPr>
          <p:cNvPr id="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6510" b="23882"/>
          <a:stretch>
            <a:fillRect/>
          </a:stretch>
        </p:blipFill>
        <p:spPr>
          <a:xfrm>
            <a:off x="11582400" y="3984044"/>
            <a:ext cx="6918619" cy="6307716"/>
          </a:xfrm>
          <a:prstGeom prst="rect">
            <a:avLst/>
          </a:prstGeom>
        </p:spPr>
      </p:pic>
      <p:pic>
        <p:nvPicPr>
          <p:cNvPr id="3"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5081" t="73707"/>
          <a:stretch>
            <a:fillRect/>
          </a:stretch>
        </p:blipFill>
        <p:spPr>
          <a:xfrm>
            <a:off x="-1066800" y="-218898"/>
            <a:ext cx="4869699" cy="1972229"/>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4519986" y="8496300"/>
            <a:ext cx="2083070" cy="1973709"/>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6964" y="3178949"/>
            <a:ext cx="3380234" cy="6818747"/>
          </a:xfrm>
          <a:prstGeom prst="rect">
            <a:avLst/>
          </a:prstGeom>
        </p:spPr>
      </p:pic>
      <p:sp>
        <p:nvSpPr>
          <p:cNvPr id="8" name="Rounded Rectangle 7"/>
          <p:cNvSpPr/>
          <p:nvPr/>
        </p:nvSpPr>
        <p:spPr>
          <a:xfrm>
            <a:off x="1212099" y="1565163"/>
            <a:ext cx="3352800" cy="1219200"/>
          </a:xfrm>
          <a:prstGeom prst="roundRect">
            <a:avLst/>
          </a:prstGeom>
          <a:solidFill>
            <a:schemeClr val="accent4">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prstClr val="white"/>
                </a:solidFill>
                <a:latin typeface="Arial" panose="020B0604020202020204" pitchFamily="34" charset="0"/>
                <a:cs typeface="Arial" panose="020B0604020202020204" pitchFamily="34" charset="0"/>
              </a:rPr>
              <a:t>Luyện</a:t>
            </a:r>
            <a:r>
              <a:rPr lang="en-US" sz="4000" b="1" dirty="0" smtClean="0">
                <a:solidFill>
                  <a:prstClr val="white"/>
                </a:solidFill>
                <a:latin typeface="Arial" panose="020B0604020202020204" pitchFamily="34" charset="0"/>
                <a:cs typeface="Arial" panose="020B0604020202020204" pitchFamily="34" charset="0"/>
              </a:rPr>
              <a:t> </a:t>
            </a:r>
            <a:r>
              <a:rPr lang="en-US" sz="4000" b="1" dirty="0" err="1" smtClean="0">
                <a:solidFill>
                  <a:prstClr val="white"/>
                </a:solidFill>
                <a:latin typeface="Arial" panose="020B0604020202020204" pitchFamily="34" charset="0"/>
                <a:cs typeface="Arial" panose="020B0604020202020204" pitchFamily="34" charset="0"/>
              </a:rPr>
              <a:t>tập</a:t>
            </a:r>
            <a:r>
              <a:rPr lang="en-US" sz="4000" b="1" dirty="0" smtClean="0">
                <a:solidFill>
                  <a:prstClr val="white"/>
                </a:solidFill>
                <a:latin typeface="Arial" panose="020B0604020202020204" pitchFamily="34" charset="0"/>
                <a:cs typeface="Arial" panose="020B0604020202020204" pitchFamily="34" charset="0"/>
              </a:rPr>
              <a:t> </a:t>
            </a:r>
            <a:r>
              <a:rPr lang="en-US" sz="4000" b="1" dirty="0">
                <a:solidFill>
                  <a:prstClr val="white"/>
                </a:solidFill>
                <a:latin typeface="Arial" panose="020B0604020202020204" pitchFamily="34" charset="0"/>
                <a:cs typeface="Arial" panose="020B0604020202020204" pitchFamily="34" charset="0"/>
              </a:rPr>
              <a:t>6</a:t>
            </a:r>
          </a:p>
        </p:txBody>
      </p:sp>
      <p:sp>
        <p:nvSpPr>
          <p:cNvPr id="4" name="Rectangle 3"/>
          <p:cNvSpPr/>
          <p:nvPr/>
        </p:nvSpPr>
        <p:spPr>
          <a:xfrm>
            <a:off x="4876800" y="1565163"/>
            <a:ext cx="12031056" cy="655564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Trong tiết học môn Toán, Nam phát biểu: “Mọi số thực đều có bình phương khác 1”.</a:t>
            </a:r>
          </a:p>
          <a:p>
            <a:pPr algn="just">
              <a:lnSpc>
                <a:spcPct val="150000"/>
              </a:lnSpc>
            </a:pPr>
            <a:r>
              <a:rPr lang="vi-VN" sz="4000" dirty="0" smtClean="0">
                <a:latin typeface="Arial" panose="020B0604020202020204" pitchFamily="34" charset="0"/>
                <a:cs typeface="Arial" panose="020B0604020202020204" pitchFamily="34" charset="0"/>
              </a:rPr>
              <a:t>Mai </a:t>
            </a:r>
            <a:r>
              <a:rPr lang="vi-VN" sz="4000" dirty="0">
                <a:latin typeface="Arial" panose="020B0604020202020204" pitchFamily="34" charset="0"/>
                <a:cs typeface="Arial" panose="020B0604020202020204" pitchFamily="34" charset="0"/>
              </a:rPr>
              <a:t>phát biểu: “Có một số thực mà bình phương của nó bằng 1”.</a:t>
            </a: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Hãy cho biết bạn nào phát biểu đúng.</a:t>
            </a: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Dùng kí hiệu ∀,∃ để viết lại các phát biểu của Nam và Mai dưới dạng mệnh đề.</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045879"/>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03597" y="594188"/>
            <a:ext cx="1355659" cy="1499623"/>
          </a:xfrm>
          <a:prstGeom prst="rect">
            <a:avLst/>
          </a:prstGeom>
        </p:spPr>
      </p:pic>
      <p:grpSp>
        <p:nvGrpSpPr>
          <p:cNvPr id="22" name="Group 21"/>
          <p:cNvGrpSpPr/>
          <p:nvPr/>
        </p:nvGrpSpPr>
        <p:grpSpPr>
          <a:xfrm>
            <a:off x="7671020" y="3582482"/>
            <a:ext cx="2482145" cy="1805803"/>
            <a:chOff x="1311628" y="5710651"/>
            <a:chExt cx="2482145" cy="1805803"/>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21" name="TextBox 20"/>
            <p:cNvSpPr txBox="1"/>
            <p:nvPr/>
          </p:nvSpPr>
          <p:spPr>
            <a:xfrm>
              <a:off x="1311628" y="6146333"/>
              <a:ext cx="2482145" cy="707886"/>
            </a:xfrm>
            <a:prstGeom prst="rect">
              <a:avLst/>
            </a:prstGeom>
            <a:noFill/>
          </p:spPr>
          <p:txBody>
            <a:bodyPr wrap="square" rtlCol="0">
              <a:spAutoFit/>
            </a:bodyPr>
            <a:lstStyle/>
            <a:p>
              <a:pPr algn="ctr"/>
              <a:r>
                <a:rPr lang="en-US" sz="4000" b="1" dirty="0" err="1" smtClean="0">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grpSp>
      <p:sp>
        <p:nvSpPr>
          <p:cNvPr id="2" name="Rectangle 1"/>
          <p:cNvSpPr/>
          <p:nvPr/>
        </p:nvSpPr>
        <p:spPr>
          <a:xfrm>
            <a:off x="4876800" y="5524500"/>
            <a:ext cx="9144000" cy="3785652"/>
          </a:xfrm>
          <a:prstGeom prst="rect">
            <a:avLst/>
          </a:prstGeom>
        </p:spPr>
        <p:txBody>
          <a:bodyPr>
            <a:spAutoFit/>
          </a:bodyPr>
          <a:lstStyle/>
          <a:p>
            <a:pPr algn="just">
              <a:lnSpc>
                <a:spcPct val="150000"/>
              </a:lnSpc>
            </a:pPr>
            <a:r>
              <a:rPr lang="en-US" sz="4000" dirty="0">
                <a:latin typeface="Arial" panose="020B0604020202020204" pitchFamily="34" charset="0"/>
                <a:cs typeface="Arial" panose="020B0604020202020204" pitchFamily="34" charset="0"/>
              </a:rPr>
              <a:t>a) Nam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Mai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p>
          <a:p>
            <a:pPr algn="just">
              <a:lnSpc>
                <a:spcPct val="150000"/>
              </a:lnSpc>
            </a:pP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Nam: </a:t>
            </a:r>
            <a:r>
              <a:rPr lang="en-US" sz="4000" dirty="0" smtClean="0">
                <a:latin typeface="Arial" panose="020B0604020202020204" pitchFamily="34" charset="0"/>
                <a:cs typeface="Arial" panose="020B0604020202020204" pitchFamily="34" charset="0"/>
              </a:rPr>
              <a:t>“∀x ∈ R, x</a:t>
            </a:r>
            <a:r>
              <a:rPr lang="en-US" sz="4000" baseline="30000" dirty="0" smtClean="0">
                <a:latin typeface="Arial" panose="020B0604020202020204" pitchFamily="34" charset="0"/>
                <a:cs typeface="Arial" panose="020B0604020202020204" pitchFamily="34" charset="0"/>
              </a:rPr>
              <a:t>2 </a:t>
            </a:r>
            <a:r>
              <a:rPr lang="en-US" sz="4000" dirty="0" smtClean="0">
                <a:latin typeface="Arial" panose="020B0604020202020204" pitchFamily="34" charset="0"/>
                <a:cs typeface="Arial" panose="020B0604020202020204" pitchFamily="34" charset="0"/>
              </a:rPr>
              <a:t>≠ 1”.</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Mai: "</a:t>
            </a:r>
            <a:r>
              <a:rPr lang="en-US" sz="4000" dirty="0" smtClean="0">
                <a:latin typeface="Arial" panose="020B0604020202020204" pitchFamily="34" charset="0"/>
                <a:cs typeface="Arial" panose="020B0604020202020204" pitchFamily="34" charset="0"/>
              </a:rPr>
              <a:t>∃ x ∈ R, 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1”.</a:t>
            </a:r>
            <a:endParaRPr lang="en-US" sz="4000" dirty="0">
              <a:latin typeface="Arial" panose="020B0604020202020204" pitchFamily="34" charset="0"/>
              <a:cs typeface="Arial" panose="020B0604020202020204" pitchFamily="34" charset="0"/>
            </a:endParaRPr>
          </a:p>
        </p:txBody>
      </p:sp>
      <p:sp>
        <p:nvSpPr>
          <p:cNvPr id="3" name="Rectangle 2"/>
          <p:cNvSpPr/>
          <p:nvPr/>
        </p:nvSpPr>
        <p:spPr>
          <a:xfrm>
            <a:off x="1745986" y="1108625"/>
            <a:ext cx="14332214" cy="286232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Nam phát biểu: “Mọi số thực đều có bình phương khác 1”.</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Mai phát biểu: “Có một số thực mà bình phương của nó bằng 1”.</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6049" y="4518403"/>
            <a:ext cx="3156268" cy="7354391"/>
          </a:xfrm>
          <a:prstGeom prst="rect">
            <a:avLst/>
          </a:prstGeom>
        </p:spPr>
      </p:pic>
    </p:spTree>
    <p:extLst>
      <p:ext uri="{BB962C8B-B14F-4D97-AF65-F5344CB8AC3E}">
        <p14:creationId xmlns:p14="http://schemas.microsoft.com/office/powerpoint/2010/main" val="13900847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3"/>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68400" y="-883704"/>
            <a:ext cx="3555730" cy="28445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69262" y="-2057400"/>
            <a:ext cx="5195454" cy="4922693"/>
          </a:xfrm>
          <a:prstGeom prst="rect">
            <a:avLst/>
          </a:prstGeom>
        </p:spPr>
      </p:pic>
      <p:sp>
        <p:nvSpPr>
          <p:cNvPr id="8" name="TextBox 8"/>
          <p:cNvSpPr txBox="1"/>
          <p:nvPr/>
        </p:nvSpPr>
        <p:spPr>
          <a:xfrm>
            <a:off x="1396950" y="1673274"/>
            <a:ext cx="15577368" cy="1527854"/>
          </a:xfrm>
          <a:prstGeom prst="rect">
            <a:avLst/>
          </a:prstGeom>
        </p:spPr>
        <p:txBody>
          <a:bodyPr wrap="square" lIns="0" tIns="0" rIns="0" bIns="0" rtlCol="0" anchor="t">
            <a:spAutoFit/>
          </a:bodyPr>
          <a:lstStyle/>
          <a:p>
            <a:pPr algn="ctr">
              <a:lnSpc>
                <a:spcPts val="13662"/>
              </a:lnSpc>
            </a:pPr>
            <a:r>
              <a:rPr lang="en-US" sz="6600" b="1" dirty="0" smtClean="0">
                <a:solidFill>
                  <a:srgbClr val="624A3A"/>
                </a:solidFill>
                <a:latin typeface="Arial" panose="020B0604020202020204" pitchFamily="34" charset="0"/>
                <a:cs typeface="Arial" panose="020B0604020202020204" pitchFamily="34" charset="0"/>
              </a:rPr>
              <a:t>CHƯƠNG I: MỆNH ĐỀ VÀ TẬP HỢP</a:t>
            </a:r>
            <a:endParaRPr lang="en-US" sz="6600" b="1" dirty="0">
              <a:solidFill>
                <a:srgbClr val="624A3A"/>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30125" y="5422271"/>
            <a:ext cx="2552700" cy="4573241"/>
          </a:xfrm>
          <a:prstGeom prst="rect">
            <a:avLst/>
          </a:prstGeom>
        </p:spPr>
      </p:pic>
      <p:pic>
        <p:nvPicPr>
          <p:cNvPr id="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617347">
            <a:off x="441556" y="7109572"/>
            <a:ext cx="4076942" cy="3261554"/>
          </a:xfrm>
          <a:prstGeom prst="rect">
            <a:avLst/>
          </a:prstGeom>
        </p:spPr>
      </p:pic>
      <p:sp>
        <p:nvSpPr>
          <p:cNvPr id="2" name="TextBox 1"/>
          <p:cNvSpPr txBox="1"/>
          <p:nvPr/>
        </p:nvSpPr>
        <p:spPr>
          <a:xfrm>
            <a:off x="4724400" y="3857278"/>
            <a:ext cx="8298732" cy="1200329"/>
          </a:xfrm>
          <a:prstGeom prst="rect">
            <a:avLst/>
          </a:prstGeom>
          <a:noFill/>
        </p:spPr>
        <p:txBody>
          <a:bodyPr wrap="square" rtlCol="0">
            <a:spAutoFit/>
          </a:bodyPr>
          <a:lstStyle/>
          <a:p>
            <a:pPr algn="ctr"/>
            <a:r>
              <a:rPr lang="en-US" sz="7200" b="1" dirty="0" smtClean="0">
                <a:solidFill>
                  <a:schemeClr val="accent5">
                    <a:lumMod val="50000"/>
                  </a:schemeClr>
                </a:solidFill>
                <a:latin typeface="Arial" panose="020B0604020202020204" pitchFamily="34" charset="0"/>
                <a:cs typeface="Arial" panose="020B0604020202020204" pitchFamily="34" charset="0"/>
              </a:rPr>
              <a:t>BÀI 1: MỆNH ĐỀ</a:t>
            </a:r>
            <a:endParaRPr lang="en-US" sz="7200" b="1" dirty="0">
              <a:solidFill>
                <a:schemeClr val="accent5">
                  <a:lumMod val="50000"/>
                </a:schemeClr>
              </a:solidFill>
              <a:latin typeface="Arial" panose="020B0604020202020204" pitchFamily="34" charset="0"/>
              <a:cs typeface="Arial" panose="020B0604020202020204" pitchFamily="34" charset="0"/>
            </a:endParaRPr>
          </a:p>
        </p:txBody>
      </p:sp>
      <p:sp>
        <p:nvSpPr>
          <p:cNvPr id="3" name="Rectangle 2"/>
          <p:cNvSpPr/>
          <p:nvPr/>
        </p:nvSpPr>
        <p:spPr>
          <a:xfrm>
            <a:off x="3013434" y="5758106"/>
            <a:ext cx="12344400" cy="2171428"/>
          </a:xfrm>
          <a:prstGeom prst="rect">
            <a:avLst/>
          </a:prstGeom>
        </p:spPr>
        <p:txBody>
          <a:bodyPr wrap="square">
            <a:spAutoFit/>
          </a:bodyPr>
          <a:lstStyle/>
          <a:p>
            <a:pPr algn="ctr">
              <a:lnSpc>
                <a:spcPct val="150000"/>
              </a:lnSpc>
            </a:pPr>
            <a:r>
              <a:rPr lang="en-US" sz="4800" b="1" dirty="0" err="1" smtClean="0">
                <a:solidFill>
                  <a:srgbClr val="C00000"/>
                </a:solidFill>
                <a:latin typeface="Arial" panose="020B0604020202020204" pitchFamily="34" charset="0"/>
                <a:cs typeface="Arial" panose="020B0604020202020204" pitchFamily="34" charset="0"/>
              </a:rPr>
              <a:t>Tiết</a:t>
            </a:r>
            <a:r>
              <a:rPr lang="en-US" sz="4800" b="1" dirty="0" smtClean="0">
                <a:solidFill>
                  <a:srgbClr val="C00000"/>
                </a:solidFill>
                <a:latin typeface="Arial" panose="020B0604020202020204" pitchFamily="34" charset="0"/>
                <a:cs typeface="Arial" panose="020B0604020202020204" pitchFamily="34" charset="0"/>
              </a:rPr>
              <a:t> 1: </a:t>
            </a:r>
            <a:r>
              <a:rPr lang="en-US" sz="4800" dirty="0" smtClean="0">
                <a:solidFill>
                  <a:srgbClr val="C00000"/>
                </a:solidFill>
                <a:latin typeface="Arial" panose="020B0604020202020204" pitchFamily="34" charset="0"/>
                <a:cs typeface="Arial" panose="020B0604020202020204" pitchFamily="34" charset="0"/>
              </a:rPr>
              <a:t>MỆNH ĐỀ, MỆNH ĐỀ CHỨA BIẾN. MỆNH ĐỀ PHỦ ĐỊNH</a:t>
            </a:r>
            <a:endParaRPr lang="en-US" sz="4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7256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8421" y="935182"/>
            <a:ext cx="3765726" cy="1805333"/>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935182"/>
            <a:ext cx="1444877" cy="177409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74155">
            <a:off x="3376399" y="418397"/>
            <a:ext cx="1902117" cy="1932599"/>
          </a:xfrm>
          <a:prstGeom prst="rect">
            <a:avLst/>
          </a:prstGeom>
        </p:spPr>
      </p:pic>
      <p:sp>
        <p:nvSpPr>
          <p:cNvPr id="11" name="TextBox 10"/>
          <p:cNvSpPr txBox="1"/>
          <p:nvPr/>
        </p:nvSpPr>
        <p:spPr>
          <a:xfrm>
            <a:off x="4648200" y="2740515"/>
            <a:ext cx="8298732" cy="1323439"/>
          </a:xfrm>
          <a:prstGeom prst="rect">
            <a:avLst/>
          </a:prstGeom>
          <a:noFill/>
        </p:spPr>
        <p:txBody>
          <a:bodyPr wrap="square" rtlCol="0">
            <a:spAutoFit/>
          </a:bodyPr>
          <a:lstStyle/>
          <a:p>
            <a:pPr algn="ctr"/>
            <a:r>
              <a:rPr lang="en-US" sz="8000" b="1" dirty="0" smtClean="0">
                <a:solidFill>
                  <a:srgbClr val="C00000"/>
                </a:solidFill>
                <a:latin typeface="Arial" panose="020B0604020202020204" pitchFamily="34" charset="0"/>
                <a:cs typeface="Arial" panose="020B0604020202020204" pitchFamily="34" charset="0"/>
              </a:rPr>
              <a:t>BÀI 1: MỆNH ĐỀ</a:t>
            </a:r>
            <a:endParaRPr lang="en-US" sz="80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1575081" y="4914900"/>
            <a:ext cx="14785723" cy="2585323"/>
          </a:xfrm>
          <a:prstGeom prst="rect">
            <a:avLst/>
          </a:prstGeom>
        </p:spPr>
        <p:txBody>
          <a:bodyPr wrap="square">
            <a:spAutoFit/>
          </a:bodyPr>
          <a:lstStyle/>
          <a:p>
            <a:pPr algn="ctr">
              <a:lnSpc>
                <a:spcPct val="150000"/>
              </a:lnSpc>
            </a:pPr>
            <a:r>
              <a:rPr lang="en-US" sz="5400" b="1" dirty="0" err="1" smtClean="0">
                <a:solidFill>
                  <a:srgbClr val="002060"/>
                </a:solidFill>
                <a:latin typeface="Arial" panose="020B0604020202020204" pitchFamily="34" charset="0"/>
                <a:cs typeface="Arial" panose="020B0604020202020204" pitchFamily="34" charset="0"/>
              </a:rPr>
              <a:t>Tiết</a:t>
            </a:r>
            <a:r>
              <a:rPr lang="en-US" sz="5400" b="1" dirty="0" smtClean="0">
                <a:solidFill>
                  <a:srgbClr val="002060"/>
                </a:solidFill>
                <a:latin typeface="Arial" panose="020B0604020202020204" pitchFamily="34" charset="0"/>
                <a:cs typeface="Arial" panose="020B0604020202020204" pitchFamily="34" charset="0"/>
              </a:rPr>
              <a:t> </a:t>
            </a:r>
            <a:r>
              <a:rPr lang="en-US" sz="5400" b="1" dirty="0">
                <a:solidFill>
                  <a:srgbClr val="002060"/>
                </a:solidFill>
                <a:latin typeface="Arial" panose="020B0604020202020204" pitchFamily="34" charset="0"/>
                <a:cs typeface="Arial" panose="020B0604020202020204" pitchFamily="34" charset="0"/>
              </a:rPr>
              <a:t>4</a:t>
            </a:r>
            <a:r>
              <a:rPr lang="en-US" sz="5400" b="1" dirty="0" smtClean="0">
                <a:solidFill>
                  <a:srgbClr val="002060"/>
                </a:solidFill>
                <a:latin typeface="Arial" panose="020B0604020202020204" pitchFamily="34" charset="0"/>
                <a:cs typeface="Arial" panose="020B0604020202020204" pitchFamily="34" charset="0"/>
              </a:rPr>
              <a:t>: </a:t>
            </a:r>
            <a:r>
              <a:rPr lang="fr-FR" sz="5400" dirty="0">
                <a:latin typeface="Arial" panose="020B0604020202020204" pitchFamily="34" charset="0"/>
                <a:cs typeface="Arial" panose="020B0604020202020204" pitchFamily="34" charset="0"/>
              </a:rPr>
              <a:t>CHỮA BÀI TẬP VÀ TÌM HIỂU LỊCH SỬ TOÁN HỌC VỀ LOGIC MỆNH ĐỀ</a:t>
            </a:r>
            <a:endParaRPr lang="en-US" sz="5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9728391"/>
      </p:ext>
    </p:extLst>
  </p:cSld>
  <p:clrMapOvr>
    <a:masterClrMapping/>
  </p:clrMapOvr>
  <p:transition spd="slow">
    <p:blinds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773" y="2578909"/>
            <a:ext cx="1301853" cy="20515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03597" y="594188"/>
            <a:ext cx="1355659" cy="1499623"/>
          </a:xfrm>
          <a:prstGeom prst="rect">
            <a:avLst/>
          </a:prstGeom>
        </p:spPr>
      </p:pic>
      <p:sp>
        <p:nvSpPr>
          <p:cNvPr id="2" name="TextBox 1"/>
          <p:cNvSpPr txBox="1"/>
          <p:nvPr/>
        </p:nvSpPr>
        <p:spPr>
          <a:xfrm>
            <a:off x="4038600" y="985815"/>
            <a:ext cx="9753600" cy="1107996"/>
          </a:xfrm>
          <a:prstGeom prst="rect">
            <a:avLst/>
          </a:prstGeom>
          <a:noFill/>
        </p:spPr>
        <p:txBody>
          <a:bodyPr wrap="square" rtlCol="0">
            <a:spAutoFit/>
          </a:bodyPr>
          <a:lstStyle/>
          <a:p>
            <a:pPr algn="ctr"/>
            <a:r>
              <a:rPr lang="en-US" sz="6600" b="1" dirty="0" smtClean="0">
                <a:solidFill>
                  <a:schemeClr val="tx2">
                    <a:lumMod val="75000"/>
                  </a:schemeClr>
                </a:solidFill>
                <a:latin typeface="Arial" panose="020B0604020202020204" pitchFamily="34" charset="0"/>
                <a:cs typeface="Arial" panose="020B0604020202020204" pitchFamily="34" charset="0"/>
              </a:rPr>
              <a:t>LUYỆN TẬP</a:t>
            </a:r>
            <a:endParaRPr lang="en-US" sz="6600" b="1" dirty="0">
              <a:solidFill>
                <a:schemeClr val="tx2">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2063853" y="2093811"/>
            <a:ext cx="14968453" cy="4708981"/>
          </a:xfrm>
          <a:prstGeom prst="rect">
            <a:avLst/>
          </a:prstGeom>
          <a:noFill/>
        </p:spPr>
        <p:txBody>
          <a:bodyPr wrap="square" rtlCol="0">
            <a:spAutoFit/>
          </a:bodyPr>
          <a:lstStyle/>
          <a:p>
            <a:pPr algn="just">
              <a:lnSpc>
                <a:spcPct val="150000"/>
              </a:lnSpc>
            </a:pP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1.1 (SGK - tr11)</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p>
          <a:p>
            <a:pPr algn="just">
              <a:lnSpc>
                <a:spcPct val="150000"/>
              </a:lnSpc>
            </a:pPr>
            <a:r>
              <a:rPr lang="vi-VN" sz="4000"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Trung Quốc là nước đông dân nhất trên thế </a:t>
            </a:r>
            <a:r>
              <a:rPr lang="vi-VN" sz="4000" dirty="0" smtClean="0">
                <a:latin typeface="Arial" panose="020B0604020202020204" pitchFamily="34" charset="0"/>
                <a:cs typeface="Arial" panose="020B0604020202020204" pitchFamily="34" charset="0"/>
              </a:rPr>
              <a:t>giới</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Bạn học trường nào?</a:t>
            </a:r>
          </a:p>
          <a:p>
            <a:pPr algn="just">
              <a:lnSpc>
                <a:spcPct val="150000"/>
              </a:lnSpc>
            </a:pPr>
            <a:r>
              <a:rPr lang="vi-VN" sz="4000"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Không được làm việc riêng trong giờ học</a:t>
            </a:r>
          </a:p>
          <a:p>
            <a:pPr algn="just">
              <a:lnSpc>
                <a:spcPct val="150000"/>
              </a:lnSpc>
            </a:pPr>
            <a:r>
              <a:rPr lang="vi-VN" sz="4000" dirty="0" smtClean="0">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Tôi sẽ sút bóng trúng xà ngang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grpSp>
        <p:nvGrpSpPr>
          <p:cNvPr id="12" name="Group 11"/>
          <p:cNvGrpSpPr/>
          <p:nvPr/>
        </p:nvGrpSpPr>
        <p:grpSpPr>
          <a:xfrm>
            <a:off x="1028700" y="6868168"/>
            <a:ext cx="2482145" cy="1805803"/>
            <a:chOff x="1311628" y="5710651"/>
            <a:chExt cx="2482145" cy="1805803"/>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15" name="TextBox 14"/>
            <p:cNvSpPr txBox="1"/>
            <p:nvPr/>
          </p:nvSpPr>
          <p:spPr>
            <a:xfrm>
              <a:off x="1311628" y="6146333"/>
              <a:ext cx="2482145" cy="707886"/>
            </a:xfrm>
            <a:prstGeom prst="rect">
              <a:avLst/>
            </a:prstGeom>
            <a:noFill/>
          </p:spPr>
          <p:txBody>
            <a:bodyPr wrap="square" rtlCol="0">
              <a:spAutoFit/>
            </a:bodyPr>
            <a:lstStyle/>
            <a:p>
              <a:pPr algn="ctr"/>
              <a:r>
                <a:rPr lang="en-US" sz="4000" b="1" dirty="0" err="1" smtClean="0">
                  <a:solidFill>
                    <a:prstClr val="black"/>
                  </a:solidFill>
                  <a:latin typeface="Arial" panose="020B0604020202020204" pitchFamily="34" charset="0"/>
                  <a:cs typeface="Arial" panose="020B0604020202020204" pitchFamily="34" charset="0"/>
                </a:rPr>
                <a:t>Giải</a:t>
              </a:r>
              <a:endParaRPr lang="en-US" sz="4000" b="1" dirty="0">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3811650" y="6802792"/>
            <a:ext cx="12039600" cy="2748253"/>
          </a:xfrm>
          <a:prstGeom prst="rect">
            <a:avLst/>
          </a:prstGeom>
        </p:spPr>
        <p:txBody>
          <a:bodyPr wrap="square">
            <a:spAutoFit/>
          </a:bodyPr>
          <a:lstStyle/>
          <a:p>
            <a:pPr algn="just">
              <a:lnSpc>
                <a:spcPct val="150000"/>
              </a:lnSpc>
            </a:pPr>
            <a:r>
              <a:rPr lang="vi-VN" sz="4000" dirty="0">
                <a:solidFill>
                  <a:srgbClr val="002060"/>
                </a:solidFill>
                <a:latin typeface="Arial" panose="020B0604020202020204" pitchFamily="34" charset="0"/>
                <a:cs typeface="Arial" panose="020B0604020202020204" pitchFamily="34" charset="0"/>
              </a:rPr>
              <a:t>Câu a là mệnh đề. Câu b, c, d không phải mệnh đề, chúng là câu hỏi, câu cầu khiến và câu không xác định được tính đúng sai.</a:t>
            </a:r>
            <a:endParaRPr lang="en-US" sz="4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5895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15483" flipH="1" flipV="1">
            <a:off x="13280544" y="7321815"/>
            <a:ext cx="7464832" cy="900733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535400" y="74145"/>
            <a:ext cx="1514797" cy="271380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15483" flipH="1" flipV="1">
            <a:off x="-1124053" y="-3810320"/>
            <a:ext cx="7464832" cy="900733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617347">
            <a:off x="350824" y="8198677"/>
            <a:ext cx="2534889" cy="2027911"/>
          </a:xfrm>
          <a:prstGeom prst="rect">
            <a:avLst/>
          </a:prstGeom>
        </p:spPr>
      </p:pic>
      <p:pic>
        <p:nvPicPr>
          <p:cNvPr id="15" name="Picture 9"/>
          <p:cNvPicPr>
            <a:picLocks noChangeAspect="1"/>
          </p:cNvPicPr>
          <p:nvPr/>
        </p:nvPicPr>
        <p:blipFill>
          <a:blip r:embed="rId10"/>
          <a:srcRect/>
          <a:stretch>
            <a:fillRect/>
          </a:stretch>
        </p:blipFill>
        <p:spPr>
          <a:xfrm>
            <a:off x="646241" y="663707"/>
            <a:ext cx="1980190" cy="2663933"/>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2937653" y="1930232"/>
                <a:ext cx="13597747" cy="6612003"/>
              </a:xfrm>
              <a:prstGeom prst="rect">
                <a:avLst/>
              </a:prstGeom>
              <a:noFill/>
            </p:spPr>
            <p:txBody>
              <a:bodyPr wrap="square" rtlCol="0">
                <a:spAutoFit/>
              </a:bodyPr>
              <a:lstStyle/>
              <a:p>
                <a:pPr algn="just">
                  <a:lnSpc>
                    <a:spcPct val="150000"/>
                  </a:lnSpc>
                </a:pPr>
                <a:r>
                  <a:rPr lang="en-US" sz="4400" b="1" dirty="0" smtClean="0">
                    <a:latin typeface="Arial" panose="020B0604020202020204" pitchFamily="34" charset="0"/>
                    <a:cs typeface="Arial" panose="020B0604020202020204" pitchFamily="34" charset="0"/>
                  </a:rPr>
                  <a:t>Bài 1.2 (SGK - tr11) </a:t>
                </a:r>
                <a:r>
                  <a:rPr lang="en-US" sz="4400" dirty="0" err="1" smtClean="0">
                    <a:latin typeface="Arial" panose="020B0604020202020204" pitchFamily="34" charset="0"/>
                    <a:cs typeface="Arial" panose="020B0604020202020204" pitchFamily="34" charset="0"/>
                  </a:rPr>
                  <a:t>Xác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định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tính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đúng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của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mỗi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mệnh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đề</a:t>
                </a:r>
                <a:r>
                  <a:rPr lang="en-US" sz="4400" dirty="0" smtClean="0">
                    <a:latin typeface="Arial" panose="020B0604020202020204" pitchFamily="34" charset="0"/>
                    <a:cs typeface="Arial" panose="020B0604020202020204" pitchFamily="34" charset="0"/>
                  </a:rPr>
                  <a:t>: </a:t>
                </a:r>
              </a:p>
              <a:p>
                <a:pPr algn="just">
                  <a:lnSpc>
                    <a:spcPct val="150000"/>
                  </a:lnSpc>
                </a:pPr>
                <a:r>
                  <a:rPr lang="vi-VN" sz="4400" dirty="0" smtClean="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a:t>
                </a:r>
                <a14:m>
                  <m:oMath xmlns:m="http://schemas.openxmlformats.org/officeDocument/2006/math">
                    <m:r>
                      <m:rPr>
                        <m:sty m:val="p"/>
                      </m:rPr>
                      <a:rPr lang="en-US" sz="4400" i="0" smtClean="0">
                        <a:latin typeface="Cambria Math" panose="02040503050406030204" pitchFamily="18" charset="0"/>
                        <a:ea typeface="Cambria Math" panose="02040503050406030204" pitchFamily="18" charset="0"/>
                        <a:cs typeface="Arial" panose="020B0604020202020204" pitchFamily="34" charset="0"/>
                      </a:rPr>
                      <m:t>π</m:t>
                    </m:r>
                  </m:oMath>
                </a14:m>
                <a:r>
                  <a:rPr lang="en-US" sz="4400" dirty="0" smtClean="0">
                    <a:latin typeface="Arial" panose="020B0604020202020204" pitchFamily="34" charset="0"/>
                    <a:cs typeface="Arial" panose="020B0604020202020204" pitchFamily="34" charset="0"/>
                  </a:rPr>
                  <a:t> &gt; </a:t>
                </a:r>
                <a14:m>
                  <m:oMath xmlns:m="http://schemas.openxmlformats.org/officeDocument/2006/math">
                    <m:f>
                      <m:fPr>
                        <m:ctrlPr>
                          <a:rPr lang="en-US"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10</m:t>
                        </m:r>
                      </m:num>
                      <m:den>
                        <m:r>
                          <a:rPr lang="en-US" sz="4400" b="0" i="1" smtClean="0">
                            <a:latin typeface="Cambria Math" panose="02040503050406030204" pitchFamily="18" charset="0"/>
                            <a:cs typeface="Arial" panose="020B0604020202020204" pitchFamily="34" charset="0"/>
                          </a:rPr>
                          <m:t>3</m:t>
                        </m:r>
                      </m:den>
                    </m:f>
                  </m:oMath>
                </a14:m>
                <a:r>
                  <a:rPr lang="en-US" sz="4400" dirty="0" smtClean="0">
                    <a:latin typeface="Arial" panose="020B0604020202020204" pitchFamily="34" charset="0"/>
                    <a:cs typeface="Arial" panose="020B0604020202020204" pitchFamily="34" charset="0"/>
                  </a:rPr>
                  <a:t>;</a:t>
                </a:r>
              </a:p>
              <a:p>
                <a:pPr algn="just">
                  <a:lnSpc>
                    <a:spcPct val="150000"/>
                  </a:lnSpc>
                </a:pPr>
                <a:r>
                  <a:rPr lang="vi-VN" sz="4400" dirty="0" smtClean="0">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Phương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trình</a:t>
                </a:r>
                <a:r>
                  <a:rPr lang="en-US" sz="4400" dirty="0" smtClean="0">
                    <a:latin typeface="Arial" panose="020B0604020202020204" pitchFamily="34" charset="0"/>
                    <a:cs typeface="Arial" panose="020B0604020202020204" pitchFamily="34" charset="0"/>
                  </a:rPr>
                  <a:t> 3x + 7 = 0 </a:t>
                </a:r>
                <a:r>
                  <a:rPr lang="en-US" sz="4400" dirty="0" err="1" smtClean="0">
                    <a:latin typeface="Arial" panose="020B0604020202020204" pitchFamily="34" charset="0"/>
                    <a:cs typeface="Arial" panose="020B0604020202020204" pitchFamily="34" charset="0"/>
                  </a:rPr>
                  <a:t>có</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nghiệm</a:t>
                </a:r>
                <a:r>
                  <a:rPr lang="en-US" sz="4400" dirty="0" smtClean="0">
                    <a:latin typeface="Arial" panose="020B0604020202020204" pitchFamily="34" charset="0"/>
                    <a:cs typeface="Arial" panose="020B0604020202020204" pitchFamily="34" charset="0"/>
                  </a:rPr>
                  <a:t>;</a:t>
                </a:r>
              </a:p>
              <a:p>
                <a:pPr algn="just">
                  <a:lnSpc>
                    <a:spcPct val="150000"/>
                  </a:lnSpc>
                </a:pPr>
                <a:r>
                  <a:rPr lang="vi-VN" sz="4400" dirty="0" smtClean="0">
                    <a:latin typeface="Arial" panose="020B0604020202020204" pitchFamily="34" charset="0"/>
                    <a:cs typeface="Arial" panose="020B0604020202020204" pitchFamily="34" charset="0"/>
                  </a:rPr>
                  <a:t>c</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Có</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ít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nhất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cộng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với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chính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nó</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bằng</a:t>
                </a:r>
                <a:r>
                  <a:rPr lang="en-US" sz="4400" dirty="0" smtClean="0">
                    <a:latin typeface="Arial" panose="020B0604020202020204" pitchFamily="34" charset="0"/>
                    <a:cs typeface="Arial" panose="020B0604020202020204" pitchFamily="34" charset="0"/>
                  </a:rPr>
                  <a:t> 0;</a:t>
                </a:r>
                <a:endParaRPr lang="vi-VN" sz="4400" dirty="0">
                  <a:latin typeface="Arial" panose="020B0604020202020204" pitchFamily="34" charset="0"/>
                  <a:cs typeface="Arial" panose="020B0604020202020204" pitchFamily="34" charset="0"/>
                </a:endParaRPr>
              </a:p>
              <a:p>
                <a:pPr algn="just">
                  <a:lnSpc>
                    <a:spcPct val="150000"/>
                  </a:lnSpc>
                </a:pPr>
                <a:r>
                  <a:rPr lang="vi-VN" sz="4400" dirty="0" smtClean="0">
                    <a:latin typeface="Arial" panose="020B0604020202020204" pitchFamily="34" charset="0"/>
                    <a:cs typeface="Arial" panose="020B0604020202020204" pitchFamily="34" charset="0"/>
                  </a:rPr>
                  <a:t>d</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2 022 </a:t>
                </a:r>
                <a:r>
                  <a:rPr lang="en-US" sz="4400" dirty="0" err="1" smtClean="0">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hợp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937653" y="1930232"/>
                <a:ext cx="13597747" cy="6612003"/>
              </a:xfrm>
              <a:prstGeom prst="rect">
                <a:avLst/>
              </a:prstGeom>
              <a:blipFill rotWithShape="0">
                <a:blip r:embed="rId11"/>
                <a:stretch>
                  <a:fillRect l="-1838" r="-1793" b="-1568"/>
                </a:stretch>
              </a:blipFill>
            </p:spPr>
            <p:txBody>
              <a:bodyPr/>
              <a:lstStyle/>
              <a:p>
                <a:r>
                  <a:rPr lang="en-US">
                    <a:noFill/>
                  </a:rPr>
                  <a:t> </a:t>
                </a:r>
              </a:p>
            </p:txBody>
          </p:sp>
        </mc:Fallback>
      </mc:AlternateContent>
      <p:pic>
        <p:nvPicPr>
          <p:cNvPr id="11" name="Picture 5">
            <a:extLst>
              <a:ext uri="{FF2B5EF4-FFF2-40B4-BE49-F238E27FC236}">
                <a16:creationId xmlns=""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030200" y="5448300"/>
            <a:ext cx="853046" cy="742494"/>
          </a:xfrm>
          <a:prstGeom prst="rect">
            <a:avLst/>
          </a:prstGeom>
        </p:spPr>
      </p:pic>
      <p:pic>
        <p:nvPicPr>
          <p:cNvPr id="12"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058246" y="4311175"/>
            <a:ext cx="850122" cy="757381"/>
          </a:xfrm>
          <a:prstGeom prst="rect">
            <a:avLst/>
          </a:prstGeom>
        </p:spPr>
      </p:pic>
      <p:pic>
        <p:nvPicPr>
          <p:cNvPr id="13" name="Picture 5">
            <a:extLst>
              <a:ext uri="{FF2B5EF4-FFF2-40B4-BE49-F238E27FC236}">
                <a16:creationId xmlns=""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859000" y="6541622"/>
            <a:ext cx="853046" cy="742494"/>
          </a:xfrm>
          <a:prstGeom prst="rect">
            <a:avLst/>
          </a:prstGeom>
        </p:spPr>
      </p:pic>
      <p:pic>
        <p:nvPicPr>
          <p:cNvPr id="14" name="Picture 5">
            <a:extLst>
              <a:ext uri="{FF2B5EF4-FFF2-40B4-BE49-F238E27FC236}">
                <a16:creationId xmlns="" xmlns:a16="http://schemas.microsoft.com/office/drawing/2014/main" id="{31EA41D2-9796-7E4F-2882-9DC49D5A8C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10415" y="7592291"/>
            <a:ext cx="853046" cy="742494"/>
          </a:xfrm>
          <a:prstGeom prst="rect">
            <a:avLst/>
          </a:prstGeom>
        </p:spPr>
      </p:pic>
    </p:spTree>
    <p:extLst>
      <p:ext uri="{BB962C8B-B14F-4D97-AF65-F5344CB8AC3E}">
        <p14:creationId xmlns:p14="http://schemas.microsoft.com/office/powerpoint/2010/main" val="119520686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sp>
        <p:nvSpPr>
          <p:cNvPr id="3" name="Rounded Rectangle 2"/>
          <p:cNvSpPr/>
          <p:nvPr/>
        </p:nvSpPr>
        <p:spPr>
          <a:xfrm>
            <a:off x="1043940" y="809100"/>
            <a:ext cx="16253460" cy="8677800"/>
          </a:xfrm>
          <a:prstGeom prst="roundRect">
            <a:avLst>
              <a:gd name="adj" fmla="val 1245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392120"/>
            <a:ext cx="2671218" cy="143974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8119" y="6055589"/>
            <a:ext cx="1985017" cy="4673062"/>
          </a:xfrm>
          <a:prstGeom prst="rect">
            <a:avLst/>
          </a:prstGeom>
        </p:spPr>
      </p:pic>
      <p:sp>
        <p:nvSpPr>
          <p:cNvPr id="8" name="Rectangle 7"/>
          <p:cNvSpPr/>
          <p:nvPr/>
        </p:nvSpPr>
        <p:spPr>
          <a:xfrm>
            <a:off x="2040299" y="871365"/>
            <a:ext cx="14726897" cy="4247317"/>
          </a:xfrm>
          <a:prstGeom prst="rect">
            <a:avLst/>
          </a:prstGeom>
        </p:spPr>
        <p:txBody>
          <a:bodyPr wrap="square">
            <a:spAutoFit/>
          </a:bodyPr>
          <a:lstStyle/>
          <a:p>
            <a:pPr algn="just">
              <a:lnSpc>
                <a:spcPct val="150000"/>
              </a:lnSpc>
            </a:pPr>
            <a:r>
              <a:rPr lang="vi-VN" sz="3600" b="1" dirty="0">
                <a:solidFill>
                  <a:srgbClr val="C00000"/>
                </a:solidFill>
                <a:latin typeface="Arial" panose="020B0604020202020204" pitchFamily="34" charset="0"/>
                <a:cs typeface="Arial" panose="020B0604020202020204" pitchFamily="34" charset="0"/>
              </a:rPr>
              <a:t>Bài </a:t>
            </a:r>
            <a:r>
              <a:rPr lang="vi-VN" sz="3600" b="1" dirty="0" smtClean="0">
                <a:solidFill>
                  <a:srgbClr val="C00000"/>
                </a:solidFill>
                <a:latin typeface="Arial" panose="020B0604020202020204" pitchFamily="34" charset="0"/>
                <a:cs typeface="Arial" panose="020B0604020202020204" pitchFamily="34" charset="0"/>
              </a:rPr>
              <a:t>1.3</a:t>
            </a:r>
            <a:r>
              <a:rPr lang="en-US" sz="3600" b="1" dirty="0" smtClean="0">
                <a:solidFill>
                  <a:srgbClr val="C00000"/>
                </a:solidFill>
                <a:latin typeface="Arial" panose="020B0604020202020204" pitchFamily="34" charset="0"/>
                <a:cs typeface="Arial" panose="020B0604020202020204" pitchFamily="34" charset="0"/>
              </a:rPr>
              <a:t> (SGK - tr11) </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Cho hai câu sau</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P: “Tam giác ABC là tam giác vuông</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Q: “Tam giác ABC có một góc bằng tổng hai góc còn lại</a:t>
            </a:r>
            <a:r>
              <a:rPr lang="vi-VN"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lnSpc>
                <a:spcPct val="150000"/>
              </a:lnSpc>
            </a:pPr>
            <a:r>
              <a:rPr lang="vi-VN" sz="3600" dirty="0">
                <a:latin typeface="Arial" panose="020B0604020202020204" pitchFamily="34" charset="0"/>
                <a:cs typeface="Arial" panose="020B0604020202020204" pitchFamily="34" charset="0"/>
              </a:rPr>
              <a:t>Hãy phát biểu mệnh đề tương đương P ⇔ Q và xác định tính đúng sai của mệnh đề này.</a:t>
            </a:r>
            <a:endParaRPr lang="en-US" sz="3600" dirty="0">
              <a:latin typeface="Arial" panose="020B0604020202020204" pitchFamily="34" charset="0"/>
              <a:cs typeface="Arial" panose="020B0604020202020204" pitchFamily="34" charset="0"/>
            </a:endParaRPr>
          </a:p>
        </p:txBody>
      </p:sp>
      <p:sp>
        <p:nvSpPr>
          <p:cNvPr id="11" name="Rectangle 10"/>
          <p:cNvSpPr/>
          <p:nvPr/>
        </p:nvSpPr>
        <p:spPr>
          <a:xfrm>
            <a:off x="3715158" y="5148000"/>
            <a:ext cx="12321540" cy="4247317"/>
          </a:xfrm>
          <a:prstGeom prst="rect">
            <a:avLst/>
          </a:prstGeom>
        </p:spPr>
        <p:txBody>
          <a:bodyPr wrap="square">
            <a:spAutoFit/>
          </a:bodyPr>
          <a:lstStyle/>
          <a:p>
            <a:pPr algn="just">
              <a:lnSpc>
                <a:spcPct val="150000"/>
              </a:lnSpc>
            </a:pPr>
            <a:r>
              <a:rPr lang="en-US" sz="3600" dirty="0" err="1">
                <a:solidFill>
                  <a:srgbClr val="002060"/>
                </a:solidFill>
                <a:latin typeface="Arial" panose="020B0604020202020204" pitchFamily="34" charset="0"/>
                <a:cs typeface="Arial" panose="020B0604020202020204" pitchFamily="34" charset="0"/>
              </a:rPr>
              <a:t>Mệnh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đề</a:t>
            </a:r>
            <a:r>
              <a:rPr lang="en-US" sz="3600" dirty="0">
                <a:solidFill>
                  <a:srgbClr val="002060"/>
                </a:solidFill>
                <a:latin typeface="Arial" panose="020B0604020202020204" pitchFamily="34" charset="0"/>
                <a:cs typeface="Arial" panose="020B0604020202020204" pitchFamily="34" charset="0"/>
              </a:rPr>
              <a:t> </a:t>
            </a:r>
            <a:r>
              <a:rPr lang="en-US" sz="3600" dirty="0" smtClean="0">
                <a:solidFill>
                  <a:srgbClr val="002060"/>
                </a:solidFill>
                <a:latin typeface="Arial" panose="020B0604020202020204" pitchFamily="34" charset="0"/>
                <a:cs typeface="Arial" panose="020B0604020202020204" pitchFamily="34" charset="0"/>
              </a:rPr>
              <a:t>P ⇔ Q</a:t>
            </a:r>
            <a:r>
              <a:rPr lang="en-US" sz="3600" dirty="0">
                <a:solidFill>
                  <a:srgbClr val="002060"/>
                </a:solidFill>
                <a:latin typeface="Arial" panose="020B0604020202020204" pitchFamily="34" charset="0"/>
                <a:cs typeface="Arial" panose="020B0604020202020204" pitchFamily="34" charset="0"/>
              </a:rPr>
              <a:t>: </a:t>
            </a:r>
            <a:r>
              <a:rPr lang="en-US" sz="3600" dirty="0" smtClean="0">
                <a:solidFill>
                  <a:srgbClr val="002060"/>
                </a:solidFill>
                <a:latin typeface="Arial" panose="020B0604020202020204" pitchFamily="34" charset="0"/>
                <a:cs typeface="Arial" panose="020B0604020202020204" pitchFamily="34" charset="0"/>
              </a:rPr>
              <a:t>“</a:t>
            </a:r>
            <a:r>
              <a:rPr lang="en-US" sz="3600" i="1" dirty="0" smtClean="0">
                <a:solidFill>
                  <a:srgbClr val="002060"/>
                </a:solidFill>
                <a:latin typeface="Arial" panose="020B0604020202020204" pitchFamily="34" charset="0"/>
                <a:cs typeface="Arial" panose="020B0604020202020204" pitchFamily="34" charset="0"/>
              </a:rPr>
              <a:t>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ABC </a:t>
            </a:r>
            <a:r>
              <a:rPr lang="en-US" sz="3600" i="1" dirty="0" err="1">
                <a:solidFill>
                  <a:srgbClr val="002060"/>
                </a:solidFill>
                <a:latin typeface="Arial" panose="020B0604020202020204" pitchFamily="34" charset="0"/>
                <a:cs typeface="Arial" panose="020B0604020202020204" pitchFamily="34" charset="0"/>
              </a:rPr>
              <a:t>là</a:t>
            </a:r>
            <a:r>
              <a:rPr lang="en-US" sz="3600" i="1" dirty="0">
                <a:solidFill>
                  <a:srgbClr val="002060"/>
                </a:solidFill>
                <a:latin typeface="Arial" panose="020B0604020202020204" pitchFamily="34" charset="0"/>
                <a:cs typeface="Arial" panose="020B0604020202020204" pitchFamily="34" charset="0"/>
              </a:rPr>
              <a:t> 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vuông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khi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và</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chỉ</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khi</a:t>
            </a:r>
            <a:r>
              <a:rPr lang="en-US" sz="3600" i="1" dirty="0">
                <a:solidFill>
                  <a:srgbClr val="002060"/>
                </a:solidFill>
                <a:latin typeface="Arial" panose="020B0604020202020204" pitchFamily="34" charset="0"/>
                <a:cs typeface="Arial" panose="020B0604020202020204" pitchFamily="34" charset="0"/>
              </a:rPr>
              <a:t> 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ABC </a:t>
            </a:r>
            <a:r>
              <a:rPr lang="en-US" sz="3600" i="1" dirty="0" err="1">
                <a:solidFill>
                  <a:srgbClr val="002060"/>
                </a:solidFill>
                <a:latin typeface="Arial" panose="020B0604020202020204" pitchFamily="34" charset="0"/>
                <a:cs typeface="Arial" panose="020B0604020202020204" pitchFamily="34" charset="0"/>
              </a:rPr>
              <a:t>có</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một</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góc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bằng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tổng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hai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góc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còn</a:t>
            </a:r>
            <a:r>
              <a:rPr lang="en-US" sz="3600" i="1" dirty="0">
                <a:solidFill>
                  <a:srgbClr val="002060"/>
                </a:solidFill>
                <a:latin typeface="Arial" panose="020B0604020202020204" pitchFamily="34" charset="0"/>
                <a:cs typeface="Arial" panose="020B0604020202020204" pitchFamily="34" charset="0"/>
              </a:rPr>
              <a:t> </a:t>
            </a:r>
            <a:r>
              <a:rPr lang="en-US" sz="3600" i="1" dirty="0" err="1" smtClean="0">
                <a:solidFill>
                  <a:srgbClr val="002060"/>
                </a:solidFill>
                <a:latin typeface="Arial" panose="020B0604020202020204" pitchFamily="34" charset="0"/>
                <a:cs typeface="Arial" panose="020B0604020202020204" pitchFamily="34" charset="0"/>
              </a:rPr>
              <a:t>lại</a:t>
            </a:r>
            <a:r>
              <a:rPr lang="en-US" sz="3600" dirty="0" smtClean="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Ngoài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ra</a:t>
            </a:r>
            <a:r>
              <a:rPr lang="en-US" sz="3600" dirty="0">
                <a:solidFill>
                  <a:srgbClr val="002060"/>
                </a:solidFill>
                <a:latin typeface="Arial" panose="020B0604020202020204" pitchFamily="34" charset="0"/>
                <a:cs typeface="Arial" panose="020B0604020202020204" pitchFamily="34" charset="0"/>
              </a:rPr>
              <a:t> ta </a:t>
            </a:r>
            <a:r>
              <a:rPr lang="en-US" sz="3600" dirty="0" err="1">
                <a:solidFill>
                  <a:srgbClr val="002060"/>
                </a:solidFill>
                <a:latin typeface="Arial" panose="020B0604020202020204" pitchFamily="34" charset="0"/>
                <a:cs typeface="Arial" panose="020B0604020202020204" pitchFamily="34" charset="0"/>
              </a:rPr>
              <a:t>cũng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có</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thể</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nói</a:t>
            </a:r>
            <a:r>
              <a:rPr lang="en-US" sz="3600" dirty="0">
                <a:solidFill>
                  <a:srgbClr val="002060"/>
                </a:solidFill>
                <a:latin typeface="Arial" panose="020B0604020202020204" pitchFamily="34" charset="0"/>
                <a:cs typeface="Arial" panose="020B0604020202020204" pitchFamily="34" charset="0"/>
              </a:rPr>
              <a:t>: </a:t>
            </a:r>
            <a:r>
              <a:rPr lang="en-US" sz="3600" dirty="0" smtClean="0">
                <a:solidFill>
                  <a:srgbClr val="002060"/>
                </a:solidFill>
                <a:latin typeface="Arial" panose="020B0604020202020204" pitchFamily="34" charset="0"/>
                <a:cs typeface="Arial" panose="020B0604020202020204" pitchFamily="34" charset="0"/>
              </a:rPr>
              <a:t>“</a:t>
            </a:r>
            <a:r>
              <a:rPr lang="en-US" sz="3600" i="1" dirty="0" smtClean="0">
                <a:solidFill>
                  <a:srgbClr val="002060"/>
                </a:solidFill>
                <a:latin typeface="Arial" panose="020B0604020202020204" pitchFamily="34" charset="0"/>
                <a:cs typeface="Arial" panose="020B0604020202020204" pitchFamily="34" charset="0"/>
              </a:rPr>
              <a:t>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ABC </a:t>
            </a:r>
            <a:r>
              <a:rPr lang="en-US" sz="3600" i="1" dirty="0" err="1">
                <a:solidFill>
                  <a:srgbClr val="002060"/>
                </a:solidFill>
                <a:latin typeface="Arial" panose="020B0604020202020204" pitchFamily="34" charset="0"/>
                <a:cs typeface="Arial" panose="020B0604020202020204" pitchFamily="34" charset="0"/>
              </a:rPr>
              <a:t>có</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một</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góc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bằng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tổng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hai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góc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còn</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lại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là</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điều</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kiện</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cần</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và</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đủ</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để</a:t>
            </a:r>
            <a:r>
              <a:rPr lang="en-US" sz="3600" i="1" dirty="0">
                <a:solidFill>
                  <a:srgbClr val="002060"/>
                </a:solidFill>
                <a:latin typeface="Arial" panose="020B0604020202020204" pitchFamily="34" charset="0"/>
                <a:cs typeface="Arial" panose="020B0604020202020204" pitchFamily="34" charset="0"/>
              </a:rPr>
              <a:t> 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ABC </a:t>
            </a:r>
            <a:r>
              <a:rPr lang="en-US" sz="3600" i="1" dirty="0" err="1">
                <a:solidFill>
                  <a:srgbClr val="002060"/>
                </a:solidFill>
                <a:latin typeface="Arial" panose="020B0604020202020204" pitchFamily="34" charset="0"/>
                <a:cs typeface="Arial" panose="020B0604020202020204" pitchFamily="34" charset="0"/>
              </a:rPr>
              <a:t>là</a:t>
            </a:r>
            <a:r>
              <a:rPr lang="en-US" sz="3600" i="1" dirty="0">
                <a:solidFill>
                  <a:srgbClr val="002060"/>
                </a:solidFill>
                <a:latin typeface="Arial" panose="020B0604020202020204" pitchFamily="34" charset="0"/>
                <a:cs typeface="Arial" panose="020B0604020202020204" pitchFamily="34" charset="0"/>
              </a:rPr>
              <a:t> tam </a:t>
            </a:r>
            <a:r>
              <a:rPr lang="en-US" sz="3600" i="1" dirty="0" err="1">
                <a:solidFill>
                  <a:srgbClr val="002060"/>
                </a:solidFill>
                <a:latin typeface="Arial" panose="020B0604020202020204" pitchFamily="34" charset="0"/>
                <a:cs typeface="Arial" panose="020B0604020202020204" pitchFamily="34" charset="0"/>
              </a:rPr>
              <a:t>giác</a:t>
            </a:r>
            <a:r>
              <a:rPr lang="en-US" sz="3600" i="1" dirty="0">
                <a:solidFill>
                  <a:srgbClr val="002060"/>
                </a:solidFill>
                <a:latin typeface="Arial" panose="020B0604020202020204" pitchFamily="34" charset="0"/>
                <a:cs typeface="Arial" panose="020B0604020202020204" pitchFamily="34" charset="0"/>
              </a:rPr>
              <a:t> </a:t>
            </a:r>
            <a:r>
              <a:rPr lang="en-US" sz="3600" i="1" dirty="0" err="1" smtClean="0">
                <a:solidFill>
                  <a:srgbClr val="002060"/>
                </a:solidFill>
                <a:latin typeface="Arial" panose="020B0604020202020204" pitchFamily="34" charset="0"/>
                <a:cs typeface="Arial" panose="020B0604020202020204" pitchFamily="34" charset="0"/>
              </a:rPr>
              <a:t>vuông</a:t>
            </a:r>
            <a:r>
              <a:rPr lang="en-US" sz="3600" dirty="0" smtClean="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Đây</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là</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mệnh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đề</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đúng</a:t>
            </a:r>
            <a:r>
              <a:rPr lang="en-US" sz="3600" dirty="0">
                <a:solidFill>
                  <a:srgbClr val="002060"/>
                </a:solidFill>
                <a:latin typeface="Arial" panose="020B0604020202020204" pitchFamily="34" charset="0"/>
                <a:cs typeface="Arial" panose="020B0604020202020204" pitchFamily="34" charset="0"/>
              </a:rPr>
              <a:t>. </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379" y="5118682"/>
            <a:ext cx="1358358" cy="1545378"/>
          </a:xfrm>
          <a:prstGeom prst="rect">
            <a:avLst/>
          </a:prstGeom>
        </p:spPr>
      </p:pic>
    </p:spTree>
    <p:extLst>
      <p:ext uri="{BB962C8B-B14F-4D97-AF65-F5344CB8AC3E}">
        <p14:creationId xmlns:p14="http://schemas.microsoft.com/office/powerpoint/2010/main" val="629972040"/>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anim calcmode="lin" valueType="num">
                                      <p:cBhvr>
                                        <p:cTn id="20" dur="750" fill="hold"/>
                                        <p:tgtEl>
                                          <p:spTgt spid="11"/>
                                        </p:tgtEl>
                                        <p:attrNameLst>
                                          <p:attrName>ppt_x</p:attrName>
                                        </p:attrNameLst>
                                      </p:cBhvr>
                                      <p:tavLst>
                                        <p:tav tm="0">
                                          <p:val>
                                            <p:strVal val="#ppt_x"/>
                                          </p:val>
                                        </p:tav>
                                        <p:tav tm="100000">
                                          <p:val>
                                            <p:strVal val="#ppt_x"/>
                                          </p:val>
                                        </p:tav>
                                      </p:tavLst>
                                    </p:anim>
                                    <p:anim calcmode="lin" valueType="num">
                                      <p:cBhvr>
                                        <p:cTn id="21"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034544" flipH="1">
            <a:off x="-474322" y="-963260"/>
            <a:ext cx="3873276" cy="4673636"/>
          </a:xfrm>
          <a:prstGeom prst="rect">
            <a:avLst/>
          </a:prstGeom>
        </p:spPr>
      </p:pic>
      <p:pic>
        <p:nvPicPr>
          <p:cNvPr id="10"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4926360" flipH="1">
            <a:off x="14887426" y="6677212"/>
            <a:ext cx="3873276" cy="467363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782799" y="2331157"/>
            <a:ext cx="3200400" cy="745722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963" y="5272380"/>
            <a:ext cx="1908213" cy="4493141"/>
          </a:xfrm>
          <a:prstGeom prst="rect">
            <a:avLst/>
          </a:prstGeom>
        </p:spPr>
      </p:pic>
      <p:sp>
        <p:nvSpPr>
          <p:cNvPr id="2" name="Rectangle 1"/>
          <p:cNvSpPr/>
          <p:nvPr/>
        </p:nvSpPr>
        <p:spPr>
          <a:xfrm>
            <a:off x="2758438" y="2042405"/>
            <a:ext cx="12009121" cy="5632311"/>
          </a:xfrm>
          <a:prstGeom prst="rect">
            <a:avLst/>
          </a:prstGeom>
        </p:spPr>
        <p:txBody>
          <a:bodyPr wrap="square">
            <a:spAutoFit/>
          </a:bodyPr>
          <a:lstStyle/>
          <a:p>
            <a:pPr algn="just">
              <a:lnSpc>
                <a:spcPct val="150000"/>
              </a:lnSpc>
            </a:pPr>
            <a:r>
              <a:rPr lang="en-US" sz="4000" b="1" dirty="0" err="1" smtClean="0">
                <a:latin typeface="Arial" panose="020B0604020202020204" pitchFamily="34" charset="0"/>
                <a:cs typeface="Arial" panose="020B0604020202020204" pitchFamily="34" charset="0"/>
              </a:rPr>
              <a:t>Bài</a:t>
            </a:r>
            <a:r>
              <a:rPr lang="en-US" sz="4000" b="1" dirty="0" smtClean="0">
                <a:latin typeface="Arial" panose="020B0604020202020204" pitchFamily="34" charset="0"/>
                <a:cs typeface="Arial" panose="020B0604020202020204" pitchFamily="34" charset="0"/>
              </a:rPr>
              <a:t> </a:t>
            </a:r>
            <a:r>
              <a:rPr lang="vi-VN" sz="4000" b="1" dirty="0" smtClean="0">
                <a:latin typeface="Arial" panose="020B0604020202020204" pitchFamily="34" charset="0"/>
                <a:cs typeface="Arial" panose="020B0604020202020204" pitchFamily="34" charset="0"/>
              </a:rPr>
              <a:t>1.4</a:t>
            </a:r>
            <a:r>
              <a:rPr lang="en-US" sz="4000" b="1" dirty="0" smtClean="0">
                <a:latin typeface="Arial" panose="020B0604020202020204" pitchFamily="34" charset="0"/>
                <a:cs typeface="Arial" panose="020B0604020202020204" pitchFamily="34" charset="0"/>
              </a:rPr>
              <a:t> (SGK-tr11)</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Phát biểu mệnh đề đảo của mỗi mệnh đề sau và xác định tính đúng sai của chúng</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P: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Nếu </a:t>
            </a:r>
            <a:r>
              <a:rPr lang="vi-VN" sz="4000" dirty="0">
                <a:latin typeface="Arial" panose="020B0604020202020204" pitchFamily="34" charset="0"/>
                <a:cs typeface="Arial" panose="020B0604020202020204" pitchFamily="34" charset="0"/>
              </a:rPr>
              <a:t>số tự nhiên n có chữ số tận cùng là 5 thì n chia hết cho 5</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Q: “Nếu tứ giác ABCD là hình chữ nhật thì tứ giác ABCD có hai đường chéo bằng nhau”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82120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grpSp>
        <p:nvGrpSpPr>
          <p:cNvPr id="19" name="Group 18"/>
          <p:cNvGrpSpPr/>
          <p:nvPr/>
        </p:nvGrpSpPr>
        <p:grpSpPr>
          <a:xfrm>
            <a:off x="533400" y="1181100"/>
            <a:ext cx="16383001" cy="8305800"/>
            <a:chOff x="974679" y="893507"/>
            <a:chExt cx="16383001" cy="8305800"/>
          </a:xfrm>
        </p:grpSpPr>
        <p:sp>
          <p:nvSpPr>
            <p:cNvPr id="20" name="Rounded Rectangle 19"/>
            <p:cNvSpPr/>
            <p:nvPr/>
          </p:nvSpPr>
          <p:spPr>
            <a:xfrm>
              <a:off x="2346280" y="952500"/>
              <a:ext cx="15011400" cy="8246807"/>
            </a:xfrm>
            <a:prstGeom prst="roundRect">
              <a:avLst>
                <a:gd name="adj" fmla="val 80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10"/>
            <p:cNvPicPr>
              <a:picLocks noChangeAspect="1"/>
            </p:cNvPicPr>
            <p:nvPr/>
          </p:nvPicPr>
          <p:blipFill>
            <a:blip r:embed="rId2"/>
            <a:srcRect/>
            <a:stretch>
              <a:fillRect/>
            </a:stretch>
          </p:blipFill>
          <p:spPr>
            <a:xfrm>
              <a:off x="974679" y="893507"/>
              <a:ext cx="3021807" cy="3429000"/>
            </a:xfrm>
            <a:prstGeom prst="rect">
              <a:avLst/>
            </a:prstGeom>
          </p:spPr>
        </p:pic>
      </p:grpSp>
      <p:pic>
        <p:nvPicPr>
          <p:cNvPr id="10"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66039" y="8152771"/>
            <a:ext cx="2940627" cy="2786244"/>
          </a:xfrm>
          <a:prstGeom prst="rect">
            <a:avLst/>
          </a:prstGeom>
        </p:spPr>
      </p:pic>
      <p:sp>
        <p:nvSpPr>
          <p:cNvPr id="4" name="Rectangle 3"/>
          <p:cNvSpPr/>
          <p:nvPr/>
        </p:nvSpPr>
        <p:spPr>
          <a:xfrm>
            <a:off x="3124200" y="3543300"/>
            <a:ext cx="12877800" cy="4708981"/>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Mệnh </a:t>
            </a:r>
            <a:r>
              <a:rPr lang="vi-VN" sz="4000" b="1" dirty="0" smtClean="0">
                <a:latin typeface="Arial" panose="020B0604020202020204" pitchFamily="34" charset="0"/>
                <a:cs typeface="Arial" panose="020B0604020202020204" pitchFamily="34" charset="0"/>
              </a:rPr>
              <a:t>đ</a:t>
            </a:r>
            <a:r>
              <a:rPr lang="en-US" sz="4000" b="1" dirty="0" smtClean="0">
                <a:latin typeface="Arial" panose="020B0604020202020204" pitchFamily="34" charset="0"/>
                <a:cs typeface="Arial" panose="020B0604020202020204" pitchFamily="34" charset="0"/>
              </a:rPr>
              <a:t>ề</a:t>
            </a:r>
            <a:r>
              <a:rPr lang="vi-VN" sz="4000" b="1" dirty="0" smtClean="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đảo của </a:t>
            </a:r>
            <a:r>
              <a:rPr lang="vi-VN" sz="4000" b="1" dirty="0" smtClean="0">
                <a:latin typeface="Arial" panose="020B0604020202020204" pitchFamily="34" charset="0"/>
                <a:cs typeface="Arial" panose="020B0604020202020204" pitchFamily="34" charset="0"/>
              </a:rPr>
              <a:t>P: </a:t>
            </a:r>
            <a:r>
              <a:rPr lang="en-US" sz="4000" dirty="0" smtClean="0">
                <a:latin typeface="Arial" panose="020B0604020202020204" pitchFamily="34" charset="0"/>
                <a:cs typeface="Arial" panose="020B0604020202020204" pitchFamily="34" charset="0"/>
              </a:rPr>
              <a:t>“</a:t>
            </a:r>
            <a:r>
              <a:rPr lang="vi-VN" sz="4000" i="1" dirty="0" smtClean="0">
                <a:latin typeface="Arial" panose="020B0604020202020204" pitchFamily="34" charset="0"/>
                <a:cs typeface="Arial" panose="020B0604020202020204" pitchFamily="34" charset="0"/>
              </a:rPr>
              <a:t>Nếu </a:t>
            </a:r>
            <a:r>
              <a:rPr lang="vi-VN" sz="4000" i="1" dirty="0">
                <a:latin typeface="Arial" panose="020B0604020202020204" pitchFamily="34" charset="0"/>
                <a:cs typeface="Arial" panose="020B0604020202020204" pitchFamily="34" charset="0"/>
              </a:rPr>
              <a:t>số tự nhiên n chia hết cho 5 thì n có chữ số </a:t>
            </a:r>
            <a:r>
              <a:rPr lang="vi-VN" sz="4000" i="1" dirty="0" smtClean="0">
                <a:latin typeface="Arial" panose="020B0604020202020204" pitchFamily="34" charset="0"/>
                <a:cs typeface="Arial" panose="020B0604020202020204" pitchFamily="34" charset="0"/>
              </a:rPr>
              <a:t>t</a:t>
            </a:r>
            <a:r>
              <a:rPr lang="en-US" sz="4000" i="1" dirty="0" smtClean="0">
                <a:latin typeface="Arial" panose="020B0604020202020204" pitchFamily="34" charset="0"/>
                <a:cs typeface="Arial" panose="020B0604020202020204" pitchFamily="34" charset="0"/>
              </a:rPr>
              <a:t>ậ</a:t>
            </a:r>
            <a:r>
              <a:rPr lang="vi-VN" sz="4000" i="1" dirty="0" smtClean="0">
                <a:latin typeface="Arial" panose="020B0604020202020204" pitchFamily="34" charset="0"/>
                <a:cs typeface="Arial" panose="020B0604020202020204" pitchFamily="34" charset="0"/>
              </a:rPr>
              <a:t>n </a:t>
            </a:r>
            <a:r>
              <a:rPr lang="vi-VN" sz="4000" i="1" dirty="0">
                <a:latin typeface="Arial" panose="020B0604020202020204" pitchFamily="34" charset="0"/>
                <a:cs typeface="Arial" panose="020B0604020202020204" pitchFamily="34" charset="0"/>
              </a:rPr>
              <a:t>cùng là </a:t>
            </a:r>
            <a:r>
              <a:rPr lang="vi-VN" sz="4000" i="1" dirty="0" smtClean="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Mệnh đề này sai.</a:t>
            </a:r>
          </a:p>
          <a:p>
            <a:pPr algn="just">
              <a:lnSpc>
                <a:spcPct val="150000"/>
              </a:lnSpc>
            </a:pPr>
            <a:r>
              <a:rPr lang="vi-VN" sz="4000" b="1" dirty="0">
                <a:latin typeface="Arial" panose="020B0604020202020204" pitchFamily="34" charset="0"/>
                <a:cs typeface="Arial" panose="020B0604020202020204" pitchFamily="34" charset="0"/>
              </a:rPr>
              <a:t>Mệnh đề đảo của </a:t>
            </a:r>
            <a:r>
              <a:rPr lang="vi-VN" sz="4000" b="1" dirty="0" smtClean="0">
                <a:latin typeface="Arial" panose="020B0604020202020204" pitchFamily="34" charset="0"/>
                <a:cs typeface="Arial" panose="020B0604020202020204" pitchFamily="34" charset="0"/>
              </a:rPr>
              <a:t>Q: </a:t>
            </a:r>
            <a:r>
              <a:rPr lang="en-US" sz="4000" dirty="0" smtClean="0">
                <a:latin typeface="Arial" panose="020B0604020202020204" pitchFamily="34" charset="0"/>
                <a:cs typeface="Arial" panose="020B0604020202020204" pitchFamily="34" charset="0"/>
              </a:rPr>
              <a:t>“</a:t>
            </a:r>
            <a:r>
              <a:rPr lang="vi-VN" sz="4000" i="1" dirty="0" smtClean="0">
                <a:latin typeface="Arial" panose="020B0604020202020204" pitchFamily="34" charset="0"/>
                <a:cs typeface="Arial" panose="020B0604020202020204" pitchFamily="34" charset="0"/>
              </a:rPr>
              <a:t>Nếu </a:t>
            </a:r>
            <a:r>
              <a:rPr lang="vi-VN" sz="4000" i="1" dirty="0">
                <a:latin typeface="Arial" panose="020B0604020202020204" pitchFamily="34" charset="0"/>
                <a:cs typeface="Arial" panose="020B0604020202020204" pitchFamily="34" charset="0"/>
              </a:rPr>
              <a:t>tứ giác ABCD có hai đường chéo bằng nhau thì tứ giác ABCD là hình chữ </a:t>
            </a:r>
            <a:r>
              <a:rPr lang="vi-VN" sz="4000" i="1" dirty="0" smtClean="0">
                <a:latin typeface="Arial" panose="020B0604020202020204" pitchFamily="34" charset="0"/>
                <a:cs typeface="Arial" panose="020B0604020202020204" pitchFamily="34" charset="0"/>
              </a:rPr>
              <a:t>nhật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Mệnh đề này sai.</a:t>
            </a:r>
          </a:p>
        </p:txBody>
      </p:sp>
      <p:grpSp>
        <p:nvGrpSpPr>
          <p:cNvPr id="12" name="Group 11"/>
          <p:cNvGrpSpPr/>
          <p:nvPr/>
        </p:nvGrpSpPr>
        <p:grpSpPr>
          <a:xfrm>
            <a:off x="7694483" y="1547906"/>
            <a:ext cx="2289464" cy="1692661"/>
            <a:chOff x="966355" y="4714871"/>
            <a:chExt cx="2289464" cy="2036566"/>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4" name="TextBox 13"/>
            <p:cNvSpPr txBox="1"/>
            <p:nvPr/>
          </p:nvSpPr>
          <p:spPr>
            <a:xfrm>
              <a:off x="966355" y="5216291"/>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5"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15621000" y="-482846"/>
            <a:ext cx="3496335" cy="3312778"/>
          </a:xfrm>
          <a:prstGeom prst="rect">
            <a:avLst/>
          </a:prstGeom>
        </p:spPr>
      </p:pic>
    </p:spTree>
    <p:extLst>
      <p:ext uri="{BB962C8B-B14F-4D97-AF65-F5344CB8AC3E}">
        <p14:creationId xmlns:p14="http://schemas.microsoft.com/office/powerpoint/2010/main" val="15854115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15483" flipH="1" flipV="1">
            <a:off x="-1695553" y="-3937320"/>
            <a:ext cx="7464832" cy="90073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15483" flipH="1" flipV="1">
            <a:off x="12539407" y="8854406"/>
            <a:ext cx="7464832" cy="9007339"/>
          </a:xfrm>
          <a:prstGeom prst="rect">
            <a:avLst/>
          </a:prstGeom>
        </p:spPr>
      </p:pic>
      <p:sp>
        <p:nvSpPr>
          <p:cNvPr id="3" name="Rectangle 2"/>
          <p:cNvSpPr/>
          <p:nvPr/>
        </p:nvSpPr>
        <p:spPr>
          <a:xfrm>
            <a:off x="1905000" y="952500"/>
            <a:ext cx="14803337" cy="4708981"/>
          </a:xfrm>
          <a:prstGeom prst="rect">
            <a:avLst/>
          </a:prstGeom>
        </p:spPr>
        <p:txBody>
          <a:bodyPr wrap="square">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1.5 (SGK-tr11).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a:t>
            </a:r>
            <a:r>
              <a:rPr lang="en-US" sz="4000" dirty="0" smtClean="0">
                <a:latin typeface="Arial" panose="020B0604020202020204" pitchFamily="34" charset="0"/>
                <a:cs typeface="Arial" panose="020B0604020202020204" pitchFamily="34" charset="0"/>
              </a:rPr>
              <a:t>a</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&lt; </a:t>
            </a:r>
            <a:r>
              <a:rPr lang="en-US" sz="4000" dirty="0" smtClean="0">
                <a:latin typeface="Arial" panose="020B0604020202020204" pitchFamily="34" charset="0"/>
                <a:cs typeface="Arial" panose="020B0604020202020204" pitchFamily="34" charset="0"/>
              </a:rPr>
              <a:t>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Q: “</a:t>
            </a:r>
            <a:r>
              <a:rPr lang="en-US" sz="4000" dirty="0" smtClean="0">
                <a:latin typeface="Arial" panose="020B0604020202020204" pitchFamily="34" charset="0"/>
                <a:cs typeface="Arial" panose="020B0604020202020204" pitchFamily="34" charset="0"/>
              </a:rPr>
              <a:t>0 &lt; a &lt; </a:t>
            </a:r>
            <a:r>
              <a:rPr lang="en-US" sz="4000" dirty="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P ⇒ Q</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smtClean="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b.</a:t>
            </a:r>
          </a:p>
        </p:txBody>
      </p:sp>
      <p:sp>
        <p:nvSpPr>
          <p:cNvPr id="4" name="Rectangle 3"/>
          <p:cNvSpPr/>
          <p:nvPr/>
        </p:nvSpPr>
        <p:spPr>
          <a:xfrm>
            <a:off x="4925291" y="6078642"/>
            <a:ext cx="13335000" cy="286232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smtClean="0">
                <a:latin typeface="Arial" panose="020B0604020202020204" pitchFamily="34" charset="0"/>
                <a:cs typeface="Arial" panose="020B0604020202020204" pitchFamily="34" charset="0"/>
              </a:rPr>
              <a:t>P ⇒ Q: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&lt; 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0 &lt; a &lt; b”.</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Q ⇒ P: “</a:t>
            </a:r>
            <a:r>
              <a:rPr lang="en-US" sz="4000" dirty="0" err="1"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0 &lt; a &lt; b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&lt; b</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P ⇒ Q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Q ⇒ P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a:t>
            </a:r>
          </a:p>
        </p:txBody>
      </p:sp>
      <p:grpSp>
        <p:nvGrpSpPr>
          <p:cNvPr id="6" name="Group 5"/>
          <p:cNvGrpSpPr/>
          <p:nvPr/>
        </p:nvGrpSpPr>
        <p:grpSpPr>
          <a:xfrm>
            <a:off x="1905000" y="5985131"/>
            <a:ext cx="2289464" cy="1692661"/>
            <a:chOff x="966355" y="4714871"/>
            <a:chExt cx="2289464" cy="2036566"/>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8" name="TextBox 7"/>
            <p:cNvSpPr txBox="1"/>
            <p:nvPr/>
          </p:nvSpPr>
          <p:spPr>
            <a:xfrm>
              <a:off x="966355" y="5216291"/>
              <a:ext cx="2289464" cy="707886"/>
            </a:xfrm>
            <a:prstGeom prst="rect">
              <a:avLst/>
            </a:prstGeom>
            <a:noFill/>
          </p:spPr>
          <p:txBody>
            <a:bodyPr wrap="square" rtlCol="0">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7871" y="2324100"/>
            <a:ext cx="3261638" cy="156366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65" y="7509803"/>
            <a:ext cx="1881298" cy="2372893"/>
          </a:xfrm>
          <a:prstGeom prst="rect">
            <a:avLst/>
          </a:prstGeom>
        </p:spPr>
      </p:pic>
    </p:spTree>
    <p:extLst>
      <p:ext uri="{BB962C8B-B14F-4D97-AF65-F5344CB8AC3E}">
        <p14:creationId xmlns:p14="http://schemas.microsoft.com/office/powerpoint/2010/main" val="273336331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43000" y="-1028699"/>
            <a:ext cx="3352800" cy="317677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21701" flipH="1">
            <a:off x="11509289" y="-10018452"/>
            <a:ext cx="10120920" cy="12212271"/>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5163800" y="7505700"/>
            <a:ext cx="4693227" cy="4446833"/>
          </a:xfrm>
          <a:prstGeom prst="rect">
            <a:avLst/>
          </a:prstGeom>
        </p:spPr>
      </p:pic>
      <p:grpSp>
        <p:nvGrpSpPr>
          <p:cNvPr id="27" name="Group 26"/>
          <p:cNvGrpSpPr/>
          <p:nvPr/>
        </p:nvGrpSpPr>
        <p:grpSpPr>
          <a:xfrm>
            <a:off x="1456898" y="4199103"/>
            <a:ext cx="2289464" cy="2036566"/>
            <a:chOff x="966355" y="4714871"/>
            <a:chExt cx="2289464" cy="2036566"/>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25" name="TextBox 24"/>
            <p:cNvSpPr txBox="1"/>
            <p:nvPr/>
          </p:nvSpPr>
          <p:spPr>
            <a:xfrm>
              <a:off x="966355" y="5229504"/>
              <a:ext cx="2289464"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p:sp>
        <p:nvSpPr>
          <p:cNvPr id="3" name="Rectangle 2"/>
          <p:cNvSpPr/>
          <p:nvPr/>
        </p:nvSpPr>
        <p:spPr>
          <a:xfrm>
            <a:off x="2133313" y="1377635"/>
            <a:ext cx="14436436" cy="3139321"/>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a:t>
            </a:r>
            <a:r>
              <a:rPr lang="en-US" sz="4400" b="1" dirty="0" smtClean="0">
                <a:latin typeface="Arial" panose="020B0604020202020204" pitchFamily="34" charset="0"/>
                <a:cs typeface="Arial" panose="020B0604020202020204" pitchFamily="34" charset="0"/>
              </a:rPr>
              <a:t>1.6 (SGK-tr11).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phủ</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nó</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a:p>
            <a:pPr algn="ctr">
              <a:lnSpc>
                <a:spcPct val="150000"/>
              </a:lnSpc>
            </a:pPr>
            <a:r>
              <a:rPr lang="en-US" sz="4400" dirty="0">
                <a:latin typeface="Arial" panose="020B0604020202020204" pitchFamily="34" charset="0"/>
                <a:cs typeface="Arial" panose="020B0604020202020204" pitchFamily="34" charset="0"/>
              </a:rPr>
              <a:t>Q: “∃</a:t>
            </a:r>
            <a:r>
              <a:rPr lang="en-US" sz="4400" dirty="0" smtClean="0">
                <a:latin typeface="Arial" panose="020B0604020202020204" pitchFamily="34" charset="0"/>
                <a:cs typeface="Arial" panose="020B0604020202020204" pitchFamily="34" charset="0"/>
              </a:rPr>
              <a:t>n ∈ N</a:t>
            </a:r>
            <a:r>
              <a:rPr lang="en-US" sz="4400" dirty="0">
                <a:latin typeface="Arial" panose="020B0604020202020204" pitchFamily="34" charset="0"/>
                <a:cs typeface="Arial" panose="020B0604020202020204" pitchFamily="34" charset="0"/>
              </a:rPr>
              <a:t>, n chia </a:t>
            </a:r>
            <a:r>
              <a:rPr lang="en-US" sz="4400" dirty="0" err="1">
                <a:latin typeface="Arial" panose="020B0604020202020204" pitchFamily="34" charset="0"/>
                <a:cs typeface="Arial" panose="020B0604020202020204" pitchFamily="34" charset="0"/>
              </a:rPr>
              <a:t>hết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n </a:t>
            </a:r>
            <a:r>
              <a:rPr lang="en-US" sz="4400" dirty="0" smtClean="0">
                <a:latin typeface="Arial" panose="020B0604020202020204" pitchFamily="34" charset="0"/>
                <a:cs typeface="Arial" panose="020B0604020202020204" pitchFamily="34" charset="0"/>
              </a:rPr>
              <a:t>+ 1</a:t>
            </a:r>
            <a:r>
              <a:rPr lang="en-US" sz="4400" dirty="0">
                <a:latin typeface="Arial" panose="020B0604020202020204" pitchFamily="34" charset="0"/>
                <a:cs typeface="Arial" panose="020B0604020202020204" pitchFamily="34" charset="0"/>
              </a:rPr>
              <a:t>”</a:t>
            </a:r>
          </a:p>
        </p:txBody>
      </p:sp>
      <p:sp>
        <p:nvSpPr>
          <p:cNvPr id="4" name="Rectangle 3"/>
          <p:cNvSpPr/>
          <p:nvPr/>
        </p:nvSpPr>
        <p:spPr>
          <a:xfrm>
            <a:off x="3746362" y="5917816"/>
            <a:ext cx="13042889"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Q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phủ</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Q</a:t>
            </a:r>
            <a:r>
              <a:rPr lang="en-US" sz="4400" dirty="0" smtClean="0">
                <a:latin typeface="Arial" panose="020B0604020202020204" pitchFamily="34" charset="0"/>
                <a:cs typeface="Arial" panose="020B0604020202020204" pitchFamily="34" charset="0"/>
              </a:rPr>
              <a:t>: “∀n ∈ N, n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chia </a:t>
            </a:r>
            <a:r>
              <a:rPr lang="en-US" sz="4400" dirty="0" err="1">
                <a:latin typeface="Arial" panose="020B0604020202020204" pitchFamily="34" charset="0"/>
                <a:cs typeface="Arial" panose="020B0604020202020204" pitchFamily="34" charset="0"/>
              </a:rPr>
              <a:t>hết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n + 1”.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sai</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828301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1701" flipH="1">
            <a:off x="11064779" y="-9712288"/>
            <a:ext cx="10120920" cy="1221227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flipV="1">
            <a:off x="15316200" y="7429181"/>
            <a:ext cx="3646054" cy="3454636"/>
          </a:xfrm>
          <a:prstGeom prst="rect">
            <a:avLst/>
          </a:prstGeom>
        </p:spPr>
      </p:pic>
      <p:grpSp>
        <p:nvGrpSpPr>
          <p:cNvPr id="15" name="Group 14"/>
          <p:cNvGrpSpPr/>
          <p:nvPr/>
        </p:nvGrpSpPr>
        <p:grpSpPr>
          <a:xfrm>
            <a:off x="4234295" y="6410898"/>
            <a:ext cx="2289464" cy="2036566"/>
            <a:chOff x="966355" y="4714871"/>
            <a:chExt cx="2289464" cy="203656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355" y="4714871"/>
              <a:ext cx="2289464" cy="2036566"/>
            </a:xfrm>
            <a:prstGeom prst="rect">
              <a:avLst/>
            </a:prstGeom>
          </p:spPr>
        </p:pic>
        <p:sp>
          <p:nvSpPr>
            <p:cNvPr id="17" name="TextBox 16"/>
            <p:cNvSpPr txBox="1"/>
            <p:nvPr/>
          </p:nvSpPr>
          <p:spPr>
            <a:xfrm>
              <a:off x="966355" y="5229504"/>
              <a:ext cx="2289464"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505" y="7862573"/>
            <a:ext cx="2070931" cy="1904888"/>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46440">
            <a:off x="2654741" y="8705458"/>
            <a:ext cx="1502653" cy="1979105"/>
          </a:xfrm>
          <a:prstGeom prst="rect">
            <a:avLst/>
          </a:prstGeom>
        </p:spPr>
      </p:pic>
      <p:sp>
        <p:nvSpPr>
          <p:cNvPr id="4" name="Rectangle 3"/>
          <p:cNvSpPr/>
          <p:nvPr/>
        </p:nvSpPr>
        <p:spPr>
          <a:xfrm>
            <a:off x="1938483" y="1002393"/>
            <a:ext cx="13405426" cy="5170646"/>
          </a:xfrm>
          <a:prstGeom prst="rect">
            <a:avLst/>
          </a:prstGeom>
        </p:spPr>
        <p:txBody>
          <a:bodyPr wrap="square">
            <a:spAutoFit/>
          </a:bodyPr>
          <a:lstStyle/>
          <a:p>
            <a:pPr algn="just">
              <a:lnSpc>
                <a:spcPct val="150000"/>
              </a:lnSpc>
            </a:pP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1.7 (SGK-tr11): </a:t>
            </a:r>
            <a:r>
              <a:rPr lang="vi-VN" sz="4400" dirty="0" smtClean="0">
                <a:latin typeface="Arial" panose="020B0604020202020204" pitchFamily="34" charset="0"/>
                <a:cs typeface="Arial" panose="020B0604020202020204" pitchFamily="34" charset="0"/>
              </a:rPr>
              <a:t>Dùng </a:t>
            </a:r>
            <a:r>
              <a:rPr lang="vi-VN" sz="4400" dirty="0">
                <a:latin typeface="Arial" panose="020B0604020202020204" pitchFamily="34" charset="0"/>
                <a:cs typeface="Arial" panose="020B0604020202020204" pitchFamily="34" charset="0"/>
              </a:rPr>
              <a:t>kí hiệu ∀,∃ để viết các mệnh đề sau</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algn="just">
              <a:lnSpc>
                <a:spcPct val="150000"/>
              </a:lnSpc>
            </a:pPr>
            <a:r>
              <a:rPr lang="vi-VN" sz="4400" dirty="0">
                <a:latin typeface="Arial" panose="020B0604020202020204" pitchFamily="34" charset="0"/>
                <a:cs typeface="Arial" panose="020B0604020202020204" pitchFamily="34" charset="0"/>
              </a:rPr>
              <a:t>P: “Mọi số tự nhiên đều có bình phương lớn hơn hoặc bằng chính nó</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a:p>
            <a:pPr algn="just">
              <a:lnSpc>
                <a:spcPct val="150000"/>
              </a:lnSpc>
            </a:pPr>
            <a:r>
              <a:rPr lang="vi-VN" sz="4400" dirty="0">
                <a:latin typeface="Arial" panose="020B0604020202020204" pitchFamily="34" charset="0"/>
                <a:cs typeface="Arial" panose="020B0604020202020204" pitchFamily="34" charset="0"/>
              </a:rPr>
              <a:t>Q: “Có một số thực cộng với chính nó bằng 0</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7401791" y="6453946"/>
                <a:ext cx="7239000" cy="2123658"/>
              </a:xfrm>
              <a:prstGeom prst="rect">
                <a:avLst/>
              </a:prstGeom>
            </p:spPr>
            <p:txBody>
              <a:bodyPr wrap="square">
                <a:spAutoFit/>
              </a:bodyPr>
              <a:lstStyle/>
              <a:p>
                <a:pPr algn="just">
                  <a:lnSpc>
                    <a:spcPct val="150000"/>
                  </a:lnSpc>
                </a:pPr>
                <a:r>
                  <a:rPr lang="pt-BR" sz="4400" dirty="0">
                    <a:latin typeface="Arial" panose="020B0604020202020204" pitchFamily="34" charset="0"/>
                    <a:cs typeface="Arial" panose="020B0604020202020204" pitchFamily="34" charset="0"/>
                  </a:rPr>
                  <a:t>a) ∀</a:t>
                </a:r>
                <a:r>
                  <a:rPr lang="pt-BR" sz="4400" dirty="0" smtClean="0">
                    <a:latin typeface="Arial" panose="020B0604020202020204" pitchFamily="34" charset="0"/>
                    <a:cs typeface="Arial" panose="020B0604020202020204" pitchFamily="34" charset="0"/>
                  </a:rPr>
                  <a:t>n ∈ </a:t>
                </a:r>
                <a14:m>
                  <m:oMath xmlns:m="http://schemas.openxmlformats.org/officeDocument/2006/math">
                    <m:r>
                      <a:rPr lang="pt-BR" sz="4400" i="1" smtClean="0">
                        <a:latin typeface="Cambria Math" panose="02040503050406030204" pitchFamily="18" charset="0"/>
                        <a:ea typeface="Cambria Math" panose="02040503050406030204" pitchFamily="18" charset="0"/>
                        <a:cs typeface="Arial" panose="020B0604020202020204" pitchFamily="34" charset="0"/>
                      </a:rPr>
                      <m:t>ℕ</m:t>
                    </m:r>
                  </m:oMath>
                </a14:m>
                <a:r>
                  <a:rPr lang="pt-BR" sz="4400" dirty="0" smtClean="0">
                    <a:latin typeface="Arial" panose="020B0604020202020204" pitchFamily="34" charset="0"/>
                    <a:cs typeface="Arial" panose="020B0604020202020204" pitchFamily="34" charset="0"/>
                  </a:rPr>
                  <a:t>, n</a:t>
                </a:r>
                <a:r>
                  <a:rPr lang="pt-BR" sz="4400" baseline="30000" dirty="0" smtClean="0">
                    <a:latin typeface="Arial" panose="020B0604020202020204" pitchFamily="34" charset="0"/>
                    <a:cs typeface="Arial" panose="020B0604020202020204" pitchFamily="34" charset="0"/>
                  </a:rPr>
                  <a:t>2</a:t>
                </a:r>
                <a:r>
                  <a:rPr lang="pt-BR" sz="4400" dirty="0" smtClean="0">
                    <a:latin typeface="Arial" panose="020B0604020202020204" pitchFamily="34" charset="0"/>
                    <a:cs typeface="Arial" panose="020B0604020202020204" pitchFamily="34" charset="0"/>
                  </a:rPr>
                  <a:t> ≥ n</a:t>
                </a:r>
                <a:endParaRPr lang="pt-BR" sz="4400" dirty="0">
                  <a:latin typeface="Arial" panose="020B0604020202020204" pitchFamily="34" charset="0"/>
                  <a:cs typeface="Arial" panose="020B0604020202020204" pitchFamily="34" charset="0"/>
                </a:endParaRPr>
              </a:p>
              <a:p>
                <a:pPr algn="just">
                  <a:lnSpc>
                    <a:spcPct val="150000"/>
                  </a:lnSpc>
                </a:pPr>
                <a:r>
                  <a:rPr lang="pt-BR" sz="4400" dirty="0">
                    <a:latin typeface="Arial" panose="020B0604020202020204" pitchFamily="34" charset="0"/>
                    <a:cs typeface="Arial" panose="020B0604020202020204" pitchFamily="34" charset="0"/>
                  </a:rPr>
                  <a:t>b) ∃</a:t>
                </a:r>
                <a:r>
                  <a:rPr lang="pt-BR" sz="4400" dirty="0" smtClean="0">
                    <a:latin typeface="Arial" panose="020B0604020202020204" pitchFamily="34" charset="0"/>
                    <a:cs typeface="Arial" panose="020B0604020202020204" pitchFamily="34" charset="0"/>
                  </a:rPr>
                  <a:t>x ∈ </a:t>
                </a:r>
                <a14:m>
                  <m:oMath xmlns:m="http://schemas.openxmlformats.org/officeDocument/2006/math">
                    <m:r>
                      <a:rPr lang="pt-BR" sz="4400" i="1" smtClean="0">
                        <a:latin typeface="Cambria Math" panose="02040503050406030204" pitchFamily="18" charset="0"/>
                        <a:ea typeface="Cambria Math" panose="02040503050406030204" pitchFamily="18" charset="0"/>
                        <a:cs typeface="Arial" panose="020B0604020202020204" pitchFamily="34" charset="0"/>
                      </a:rPr>
                      <m:t>ℝ</m:t>
                    </m:r>
                  </m:oMath>
                </a14:m>
                <a:r>
                  <a:rPr lang="pt-BR" sz="4400" dirty="0" smtClean="0">
                    <a:latin typeface="Arial" panose="020B0604020202020204" pitchFamily="34" charset="0"/>
                    <a:cs typeface="Arial" panose="020B0604020202020204" pitchFamily="34" charset="0"/>
                  </a:rPr>
                  <a:t>, x + x = 0</a:t>
                </a:r>
                <a:r>
                  <a:rPr lang="pt-BR" sz="4400" dirty="0">
                    <a:latin typeface="Arial" panose="020B060402020202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401791" y="6453946"/>
                <a:ext cx="7239000" cy="2123658"/>
              </a:xfrm>
              <a:prstGeom prst="rect">
                <a:avLst/>
              </a:prstGeom>
              <a:blipFill rotWithShape="0">
                <a:blip r:embed="rId9"/>
                <a:stretch>
                  <a:fillRect l="-3367" b="-7184"/>
                </a:stretch>
              </a:blipFill>
            </p:spPr>
            <p:txBody>
              <a:bodyPr/>
              <a:lstStyle/>
              <a:p>
                <a:r>
                  <a:rPr lang="en-US">
                    <a:noFill/>
                  </a:rPr>
                  <a:t> </a:t>
                </a:r>
              </a:p>
            </p:txBody>
          </p:sp>
        </mc:Fallback>
      </mc:AlternateContent>
    </p:spTree>
    <p:extLst>
      <p:ext uri="{BB962C8B-B14F-4D97-AF65-F5344CB8AC3E}">
        <p14:creationId xmlns:p14="http://schemas.microsoft.com/office/powerpoint/2010/main" val="371179675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down)">
                                      <p:cBhvr>
                                        <p:cTn id="13" dur="500"/>
                                        <p:tgtEl>
                                          <p:spTgt spid="15"/>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2421657"/>
            <a:ext cx="1355659" cy="1499623"/>
          </a:xfrm>
          <a:prstGeom prst="rect">
            <a:avLst/>
          </a:prstGeom>
        </p:spPr>
      </p:pic>
      <p:sp>
        <p:nvSpPr>
          <p:cNvPr id="2" name="TextBox 1"/>
          <p:cNvSpPr txBox="1"/>
          <p:nvPr/>
        </p:nvSpPr>
        <p:spPr>
          <a:xfrm>
            <a:off x="0" y="985815"/>
            <a:ext cx="18288000" cy="1107996"/>
          </a:xfrm>
          <a:prstGeom prst="rect">
            <a:avLst/>
          </a:prstGeom>
          <a:solidFill>
            <a:schemeClr val="bg1"/>
          </a:solidFill>
        </p:spPr>
        <p:txBody>
          <a:bodyPr wrap="square" rtlCol="0">
            <a:spAutoFit/>
          </a:bodyPr>
          <a:lstStyle/>
          <a:p>
            <a:pPr algn="ctr"/>
            <a:r>
              <a:rPr lang="en-US" sz="6600" b="1" dirty="0" smtClean="0">
                <a:solidFill>
                  <a:srgbClr val="1F497D">
                    <a:lumMod val="75000"/>
                  </a:srgbClr>
                </a:solidFill>
                <a:latin typeface="Arial" panose="020B0604020202020204" pitchFamily="34" charset="0"/>
                <a:cs typeface="Arial" panose="020B0604020202020204" pitchFamily="34" charset="0"/>
              </a:rPr>
              <a:t>VẬN DỤNG</a:t>
            </a:r>
            <a:endParaRPr lang="en-US" sz="6600" b="1" dirty="0">
              <a:solidFill>
                <a:srgbClr val="1F497D">
                  <a:lumMod val="75000"/>
                </a:srgbClr>
              </a:solidFill>
              <a:latin typeface="Arial" panose="020B0604020202020204" pitchFamily="34" charset="0"/>
              <a:cs typeface="Arial" panose="020B0604020202020204" pitchFamily="34" charset="0"/>
            </a:endParaRPr>
          </a:p>
        </p:txBody>
      </p:sp>
      <p:sp>
        <p:nvSpPr>
          <p:cNvPr id="3" name="Rectangle 2"/>
          <p:cNvSpPr/>
          <p:nvPr/>
        </p:nvSpPr>
        <p:spPr>
          <a:xfrm>
            <a:off x="2478793" y="2269471"/>
            <a:ext cx="137922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Lôgic mệnh đề lần đầu tiên được phát triển một cách có hệ thống bởi nhà triết học Hy Lạp Aristotle hơn 2300 năm trước và được thảo luận bởi nhà toán học người Anh George Boole vào năm 1854 trong cuốn sách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The </a:t>
            </a:r>
            <a:r>
              <a:rPr lang="vi-VN" sz="4000" dirty="0">
                <a:latin typeface="Arial" panose="020B0604020202020204" pitchFamily="34" charset="0"/>
                <a:cs typeface="Arial" panose="020B0604020202020204" pitchFamily="34" charset="0"/>
              </a:rPr>
              <a:t>Laws of </a:t>
            </a:r>
            <a:r>
              <a:rPr lang="vi-VN" sz="4000" dirty="0" smtClean="0">
                <a:latin typeface="Arial" panose="020B0604020202020204" pitchFamily="34" charset="0"/>
                <a:cs typeface="Arial" panose="020B0604020202020204" pitchFamily="34" charset="0"/>
              </a:rPr>
              <a:t>Think</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9" name="Group 8"/>
          <p:cNvGrpSpPr/>
          <p:nvPr/>
        </p:nvGrpSpPr>
        <p:grpSpPr>
          <a:xfrm>
            <a:off x="5181600" y="6207309"/>
            <a:ext cx="7620000" cy="3913590"/>
            <a:chOff x="5181600" y="6207309"/>
            <a:chExt cx="7620000" cy="391359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6207309"/>
              <a:ext cx="4438650" cy="391359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4893" y="6211720"/>
              <a:ext cx="3426707" cy="3883601"/>
            </a:xfrm>
            <a:prstGeom prst="rect">
              <a:avLst/>
            </a:prstGeom>
          </p:spPr>
        </p:pic>
      </p:gr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146" y="6617223"/>
            <a:ext cx="3991595" cy="3432772"/>
          </a:xfrm>
          <a:prstGeom prst="rect">
            <a:avLst/>
          </a:prstGeom>
        </p:spPr>
      </p:pic>
    </p:spTree>
    <p:extLst>
      <p:ext uri="{BB962C8B-B14F-4D97-AF65-F5344CB8AC3E}">
        <p14:creationId xmlns:p14="http://schemas.microsoft.com/office/powerpoint/2010/main" val="9594656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1"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4)">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1701" flipV="1">
            <a:off x="13260492" y="-4055950"/>
            <a:ext cx="8427807" cy="101693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905335" y="-2461346"/>
            <a:ext cx="5195454" cy="4922693"/>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420199" y="6515100"/>
            <a:ext cx="3054196" cy="3152718"/>
          </a:xfrm>
          <a:prstGeom prst="rect">
            <a:avLst/>
          </a:prstGeom>
        </p:spPr>
      </p:pic>
      <p:sp>
        <p:nvSpPr>
          <p:cNvPr id="14" name="TextBox 9"/>
          <p:cNvSpPr txBox="1"/>
          <p:nvPr/>
        </p:nvSpPr>
        <p:spPr>
          <a:xfrm>
            <a:off x="1831237" y="1281851"/>
            <a:ext cx="9829800" cy="677108"/>
          </a:xfrm>
          <a:prstGeom prst="rect">
            <a:avLst/>
          </a:prstGeom>
        </p:spPr>
        <p:txBody>
          <a:bodyPr wrap="square" lIns="0" tIns="0" rIns="0" bIns="0" rtlCol="0" anchor="ctr">
            <a:spAutoFit/>
          </a:bodyPr>
          <a:lstStyle/>
          <a:p>
            <a:pPr algn="just"/>
            <a:r>
              <a:rPr lang="en-US" sz="4400" b="1" dirty="0" smtClean="0">
                <a:solidFill>
                  <a:srgbClr val="202F5A"/>
                </a:solidFill>
                <a:latin typeface="Arial" panose="020B0604020202020204" pitchFamily="34" charset="0"/>
                <a:cs typeface="Arial" panose="020B0604020202020204" pitchFamily="34" charset="0"/>
              </a:rPr>
              <a:t>1.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chứa</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biến</a:t>
            </a:r>
            <a:r>
              <a:rPr lang="en-US" sz="4400" b="1" dirty="0" smtClean="0">
                <a:solidFill>
                  <a:srgbClr val="202F5A"/>
                </a:solidFill>
                <a:latin typeface="Arial" panose="020B0604020202020204" pitchFamily="34" charset="0"/>
                <a:cs typeface="Arial" panose="020B0604020202020204" pitchFamily="34" charset="0"/>
              </a:rPr>
              <a:t> </a:t>
            </a:r>
            <a:endParaRPr lang="en-US" sz="4400" b="1" dirty="0">
              <a:solidFill>
                <a:srgbClr val="202F5A"/>
              </a:solidFill>
              <a:latin typeface="Arial" panose="020B0604020202020204" pitchFamily="34" charset="0"/>
              <a:cs typeface="Arial" panose="020B0604020202020204" pitchFamily="34" charset="0"/>
            </a:endParaRPr>
          </a:p>
        </p:txBody>
      </p:sp>
      <p:sp>
        <p:nvSpPr>
          <p:cNvPr id="15" name="TextBox 14"/>
          <p:cNvSpPr txBox="1"/>
          <p:nvPr/>
        </p:nvSpPr>
        <p:spPr>
          <a:xfrm>
            <a:off x="1838164" y="2358598"/>
            <a:ext cx="3114836"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a. </a:t>
            </a:r>
            <a:r>
              <a:rPr lang="en-US" sz="4000" b="1" dirty="0" err="1" smtClean="0">
                <a:solidFill>
                  <a:srgbClr val="C00000"/>
                </a:solidFill>
                <a:latin typeface="Arial" panose="020B0604020202020204" pitchFamily="34" charset="0"/>
                <a:cs typeface="Arial" panose="020B0604020202020204" pitchFamily="34" charset="0"/>
              </a:rPr>
              <a:t>Mệnh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đề</a:t>
            </a:r>
            <a:endParaRPr lang="en-US" sz="4000"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1838164" y="3466123"/>
            <a:ext cx="1590836" cy="9906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HĐ1</a:t>
            </a:r>
            <a:endParaRPr lang="en-US" sz="4000"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1865873" y="5429826"/>
            <a:ext cx="12192000" cy="3785652"/>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ở </a:t>
            </a:r>
            <a:r>
              <a:rPr lang="en-US" sz="4000" dirty="0" err="1" smtClean="0">
                <a:latin typeface="Arial" panose="020B0604020202020204" pitchFamily="34" charset="0"/>
                <a:cs typeface="Arial" panose="020B0604020202020204" pitchFamily="34" charset="0"/>
              </a:rPr>
              <a:t>tình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huống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mở</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đầu</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định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được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9"/>
          <a:stretch>
            <a:fillRect/>
          </a:stretch>
        </p:blipFill>
        <p:spPr>
          <a:xfrm>
            <a:off x="5344484" y="2539258"/>
            <a:ext cx="9796481" cy="27913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739571">
            <a:off x="13434009" y="5827207"/>
            <a:ext cx="6756651" cy="8152821"/>
          </a:xfrm>
          <a:prstGeom prst="rect">
            <a:avLst/>
          </a:prstGeom>
        </p:spPr>
      </p:pic>
      <p:sp>
        <p:nvSpPr>
          <p:cNvPr id="2" name="Rectangle 1"/>
          <p:cNvSpPr/>
          <p:nvPr/>
        </p:nvSpPr>
        <p:spPr>
          <a:xfrm>
            <a:off x="6177331" y="1293496"/>
            <a:ext cx="9220200"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Aristotle - triết gia cổ Hy Lạp, được trích dẫn là người tiên phong đặt nền móng cho môn luận lí học (lôgics).</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6332" y="550135"/>
            <a:ext cx="3191467" cy="407005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2596" y="4620194"/>
            <a:ext cx="4648200" cy="5267960"/>
          </a:xfrm>
          <a:prstGeom prst="ellipse">
            <a:avLst/>
          </a:prstGeom>
          <a:ln>
            <a:noFill/>
          </a:ln>
          <a:effectLst>
            <a:softEdge rad="112500"/>
          </a:effectLst>
        </p:spPr>
      </p:pic>
      <p:sp>
        <p:nvSpPr>
          <p:cNvPr id="6" name="Rectangle 5"/>
          <p:cNvSpPr/>
          <p:nvPr/>
        </p:nvSpPr>
        <p:spPr>
          <a:xfrm>
            <a:off x="2499124" y="5600700"/>
            <a:ext cx="9144000" cy="2748253"/>
          </a:xfrm>
          <a:prstGeom prst="rect">
            <a:avLst/>
          </a:prstGeom>
        </p:spPr>
        <p:txBody>
          <a:bodyPr>
            <a:spAutoFit/>
          </a:bodyPr>
          <a:lstStyle/>
          <a:p>
            <a:pPr algn="just">
              <a:lnSpc>
                <a:spcPct val="150000"/>
              </a:lnSpc>
            </a:pPr>
            <a:r>
              <a:rPr lang="vi-VN" sz="4000" dirty="0">
                <a:latin typeface="Arial" panose="020B0604020202020204" pitchFamily="34" charset="0"/>
                <a:cs typeface="Arial" panose="020B0604020202020204" pitchFamily="34" charset="0"/>
              </a:rPr>
              <a:t>George Boole là triết gia thế kỉ XIX. Đối tượng nghiên cứu chính của ông là: Toán học, lôgic, triết học.</a:t>
            </a:r>
            <a:endParaRPr lang="en-US" sz="4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57641" y="833745"/>
            <a:ext cx="1709385" cy="189091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864" y="6695922"/>
            <a:ext cx="1353600" cy="3055534"/>
          </a:xfrm>
          <a:prstGeom prst="rect">
            <a:avLst/>
          </a:prstGeom>
        </p:spPr>
      </p:pic>
    </p:spTree>
    <p:extLst>
      <p:ext uri="{BB962C8B-B14F-4D97-AF65-F5344CB8AC3E}">
        <p14:creationId xmlns:p14="http://schemas.microsoft.com/office/powerpoint/2010/main" val="395267343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406204" y="3985154"/>
            <a:ext cx="15351638" cy="4201150"/>
          </a:xfrm>
          <a:prstGeom prst="rect">
            <a:avLst/>
          </a:prstGeom>
          <a:noFill/>
        </p:spPr>
        <p:txBody>
          <a:bodyPr wrap="none" lIns="137160" tIns="68580" rIns="137160" bIns="68580">
            <a:spAutoFit/>
          </a:bodyPr>
          <a:lstStyle/>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ĐƯỜNG LÊN ĐỈNH</a:t>
            </a:r>
          </a:p>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434" y="1"/>
            <a:ext cx="4773179" cy="3586133"/>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16363308" y="8186303"/>
            <a:ext cx="1219200" cy="1219200"/>
          </a:xfrm>
          <a:prstGeom prst="rect">
            <a:avLst/>
          </a:prstGeom>
        </p:spPr>
      </p:pic>
    </p:spTree>
    <p:extLst>
      <p:ext uri="{BB962C8B-B14F-4D97-AF65-F5344CB8AC3E}">
        <p14:creationId xmlns:p14="http://schemas.microsoft.com/office/powerpoint/2010/main" val="3149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0" y="10632"/>
            <a:ext cx="13715999" cy="10287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cxnSp>
        <p:nvCxnSpPr>
          <p:cNvPr id="3" name="Straight Connector 2"/>
          <p:cNvCxnSpPr>
            <a:endCxn id="8" idx="1"/>
          </p:cNvCxnSpPr>
          <p:nvPr/>
        </p:nvCxnSpPr>
        <p:spPr>
          <a:xfrm>
            <a:off x="2785840" y="536052"/>
            <a:ext cx="1713572" cy="46180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54140"/>
            <a:ext cx="1692329" cy="46435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2817140"/>
            <a:ext cx="9258300" cy="464003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lnSpc>
                <a:spcPct val="150000"/>
              </a:lnSpc>
            </a:pPr>
            <a:endParaRPr lang="en-US" sz="4001" b="1" dirty="0">
              <a:solidFill>
                <a:prstClr val="white"/>
              </a:solidFill>
              <a:latin typeface="Arial" panose="020B0604020202020204" pitchFamily="34" charset="0"/>
              <a:cs typeface="Arial" panose="020B0604020202020204" pitchFamily="34" charset="0"/>
              <a:sym typeface="Arial"/>
            </a:endParaRPr>
          </a:p>
        </p:txBody>
      </p:sp>
      <p:cxnSp>
        <p:nvCxnSpPr>
          <p:cNvPr id="6" name="Straight Connector 5"/>
          <p:cNvCxnSpPr>
            <a:stCxn id="8" idx="1"/>
          </p:cNvCxnSpPr>
          <p:nvPr/>
        </p:nvCxnSpPr>
        <p:spPr>
          <a:xfrm flipH="1">
            <a:off x="2787314" y="5154134"/>
            <a:ext cx="1712099" cy="463464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4"/>
            <a:ext cx="1692329" cy="461907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3" y="2723471"/>
            <a:ext cx="29497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sp>
        <p:nvSpPr>
          <p:cNvPr id="9" name="Left Bracket 8"/>
          <p:cNvSpPr/>
          <p:nvPr/>
        </p:nvSpPr>
        <p:spPr>
          <a:xfrm rot="10800000">
            <a:off x="13505909" y="2723471"/>
            <a:ext cx="28523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10" name="Group 9"/>
          <p:cNvGrpSpPr/>
          <p:nvPr/>
        </p:nvGrpSpPr>
        <p:grpSpPr>
          <a:xfrm>
            <a:off x="4124809" y="4763852"/>
            <a:ext cx="763925" cy="763925"/>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13" name="Group 12"/>
          <p:cNvGrpSpPr/>
          <p:nvPr/>
        </p:nvGrpSpPr>
        <p:grpSpPr>
          <a:xfrm>
            <a:off x="13392527" y="4761746"/>
            <a:ext cx="763925" cy="763925"/>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2770389" y="458384"/>
            <a:ext cx="12713082" cy="257177"/>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2770389" y="9754879"/>
            <a:ext cx="12713082" cy="257177"/>
          </a:xfrm>
          <a:prstGeom prst="rect">
            <a:avLst/>
          </a:prstGeom>
          <a:noFill/>
          <a:ln w="9525">
            <a:noFill/>
            <a:miter lim="800000"/>
            <a:headEnd/>
            <a:tailEnd/>
          </a:ln>
        </p:spPr>
      </p:pic>
      <p:grpSp>
        <p:nvGrpSpPr>
          <p:cNvPr id="17" name="Group 16"/>
          <p:cNvGrpSpPr/>
          <p:nvPr/>
        </p:nvGrpSpPr>
        <p:grpSpPr>
          <a:xfrm>
            <a:off x="2457355" y="9506216"/>
            <a:ext cx="763925" cy="763925"/>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0" name="Group 19"/>
          <p:cNvGrpSpPr/>
          <p:nvPr/>
        </p:nvGrpSpPr>
        <p:grpSpPr>
          <a:xfrm>
            <a:off x="15056539" y="9506216"/>
            <a:ext cx="763925" cy="763925"/>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3" name="Group 22"/>
          <p:cNvGrpSpPr/>
          <p:nvPr/>
        </p:nvGrpSpPr>
        <p:grpSpPr>
          <a:xfrm>
            <a:off x="2457355" y="175586"/>
            <a:ext cx="763925" cy="763925"/>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nvGrpSpPr>
          <p:cNvPr id="26" name="Group 25"/>
          <p:cNvGrpSpPr/>
          <p:nvPr/>
        </p:nvGrpSpPr>
        <p:grpSpPr>
          <a:xfrm>
            <a:off x="15056539" y="175586"/>
            <a:ext cx="763925" cy="763925"/>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8349067" y="8927759"/>
            <a:ext cx="685800" cy="685800"/>
          </a:xfrm>
          <a:prstGeom prst="rect">
            <a:avLst/>
          </a:prstGeom>
        </p:spPr>
      </p:pic>
      <p:sp>
        <p:nvSpPr>
          <p:cNvPr id="16" name="Rectangle 15"/>
          <p:cNvSpPr/>
          <p:nvPr/>
        </p:nvSpPr>
        <p:spPr>
          <a:xfrm>
            <a:off x="4927456" y="2783481"/>
            <a:ext cx="8426351" cy="3786421"/>
          </a:xfrm>
          <a:prstGeom prst="rect">
            <a:avLst/>
          </a:prstGeom>
        </p:spPr>
        <p:txBody>
          <a:bodyPr wrap="square">
            <a:spAutoFit/>
          </a:bodyPr>
          <a:lstStyle/>
          <a:p>
            <a:pPr algn="just" defTabSz="1828755">
              <a:lnSpc>
                <a:spcPct val="150000"/>
              </a:lnSpc>
              <a:buClr>
                <a:srgbClr val="000000"/>
              </a:buClr>
            </a:pPr>
            <a:r>
              <a:rPr lang="vi-VN" sz="4001" kern="0" dirty="0">
                <a:solidFill>
                  <a:prstClr val="white"/>
                </a:solidFill>
                <a:latin typeface="Arial" panose="020B0604020202020204" pitchFamily="34" charset="0"/>
                <a:cs typeface="Arial" panose="020B0604020202020204" pitchFamily="34" charset="0"/>
                <a:sym typeface="Arial"/>
              </a:rPr>
              <a:t>Với mỗi câu hỏi,</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trong</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vòng</a:t>
            </a:r>
            <a:r>
              <a:rPr lang="en-US" sz="4001" kern="0" dirty="0">
                <a:solidFill>
                  <a:prstClr val="white"/>
                </a:solidFill>
                <a:latin typeface="Arial" panose="020B0604020202020204" pitchFamily="34" charset="0"/>
                <a:cs typeface="Arial" panose="020B0604020202020204" pitchFamily="34" charset="0"/>
                <a:sym typeface="Arial"/>
              </a:rPr>
              <a:t> 10s</a:t>
            </a:r>
            <a:r>
              <a:rPr lang="vi-VN" sz="4001" kern="0" dirty="0">
                <a:solidFill>
                  <a:prstClr val="white"/>
                </a:solidFill>
                <a:latin typeface="Arial" panose="020B0604020202020204" pitchFamily="34" charset="0"/>
                <a:cs typeface="Arial" panose="020B0604020202020204" pitchFamily="34" charset="0"/>
                <a:sym typeface="Arial"/>
              </a:rPr>
              <a:t> </a:t>
            </a:r>
            <a:r>
              <a:rPr lang="en-US" sz="4001" kern="0" dirty="0" err="1" smtClean="0">
                <a:solidFill>
                  <a:prstClr val="white"/>
                </a:solidFill>
                <a:latin typeface="Arial" panose="020B0604020202020204" pitchFamily="34" charset="0"/>
                <a:cs typeface="Arial" panose="020B0604020202020204" pitchFamily="34" charset="0"/>
                <a:sym typeface="Arial"/>
              </a:rPr>
              <a:t>bạn</a:t>
            </a:r>
            <a:r>
              <a:rPr lang="vi-VN" sz="4001" kern="0" dirty="0" smtClean="0">
                <a:solidFill>
                  <a:prstClr val="white"/>
                </a:solidFill>
                <a:latin typeface="Arial" panose="020B0604020202020204" pitchFamily="34" charset="0"/>
                <a:cs typeface="Arial" panose="020B0604020202020204" pitchFamily="34" charset="0"/>
                <a:sym typeface="Arial"/>
              </a:rPr>
              <a:t> </a:t>
            </a:r>
            <a:r>
              <a:rPr lang="vi-VN" sz="4001" kern="0" dirty="0">
                <a:solidFill>
                  <a:prstClr val="white"/>
                </a:solidFill>
                <a:latin typeface="Arial" panose="020B0604020202020204" pitchFamily="34" charset="0"/>
                <a:cs typeface="Arial" panose="020B0604020202020204" pitchFamily="34" charset="0"/>
                <a:sym typeface="Arial"/>
              </a:rPr>
              <a:t>nào </a:t>
            </a:r>
            <a:r>
              <a:rPr lang="en-US" sz="4001" kern="0" dirty="0" err="1" smtClean="0">
                <a:solidFill>
                  <a:prstClr val="white"/>
                </a:solidFill>
                <a:latin typeface="Arial" panose="020B0604020202020204" pitchFamily="34" charset="0"/>
                <a:cs typeface="Arial" panose="020B0604020202020204" pitchFamily="34" charset="0"/>
                <a:sym typeface="Arial"/>
              </a:rPr>
              <a:t>giơ</a:t>
            </a:r>
            <a:r>
              <a:rPr lang="en-US" sz="4001" kern="0" dirty="0" smtClean="0">
                <a:solidFill>
                  <a:prstClr val="white"/>
                </a:solidFill>
                <a:latin typeface="Arial" panose="020B0604020202020204" pitchFamily="34" charset="0"/>
                <a:cs typeface="Arial" panose="020B0604020202020204" pitchFamily="34" charset="0"/>
                <a:sym typeface="Arial"/>
              </a:rPr>
              <a:t> </a:t>
            </a:r>
            <a:r>
              <a:rPr lang="en-US" sz="4001" kern="0" dirty="0" err="1" smtClean="0">
                <a:solidFill>
                  <a:prstClr val="white"/>
                </a:solidFill>
                <a:latin typeface="Arial" panose="020B0604020202020204" pitchFamily="34" charset="0"/>
                <a:cs typeface="Arial" panose="020B0604020202020204" pitchFamily="34" charset="0"/>
                <a:sym typeface="Arial"/>
              </a:rPr>
              <a:t>tay</a:t>
            </a:r>
            <a:r>
              <a:rPr lang="en-US" sz="4001" kern="0" smtClean="0">
                <a:solidFill>
                  <a:prstClr val="white"/>
                </a:solidFill>
                <a:latin typeface="Arial" panose="020B0604020202020204" pitchFamily="34" charset="0"/>
                <a:cs typeface="Arial" panose="020B0604020202020204" pitchFamily="34" charset="0"/>
                <a:sym typeface="Arial"/>
              </a:rPr>
              <a:t> </a:t>
            </a:r>
            <a:r>
              <a:rPr lang="vi-VN" sz="4001" kern="0" smtClean="0">
                <a:solidFill>
                  <a:prstClr val="white"/>
                </a:solidFill>
                <a:latin typeface="Arial" panose="020B0604020202020204" pitchFamily="34" charset="0"/>
                <a:cs typeface="Arial" panose="020B0604020202020204" pitchFamily="34" charset="0"/>
                <a:sym typeface="Arial"/>
              </a:rPr>
              <a:t>trước </a:t>
            </a:r>
            <a:r>
              <a:rPr lang="vi-VN" sz="4001" kern="0" dirty="0">
                <a:solidFill>
                  <a:prstClr val="white"/>
                </a:solidFill>
                <a:latin typeface="Arial" panose="020B0604020202020204" pitchFamily="34" charset="0"/>
                <a:cs typeface="Arial" panose="020B0604020202020204" pitchFamily="34" charset="0"/>
                <a:sym typeface="Arial"/>
              </a:rPr>
              <a:t>được giành quyền trả lời trước. Trả lời sai sẽ nhường</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quyền</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trả</a:t>
            </a:r>
            <a:r>
              <a:rPr lang="en-US" sz="4001" kern="0" dirty="0">
                <a:solidFill>
                  <a:prstClr val="white"/>
                </a:solidFill>
                <a:latin typeface="Arial" panose="020B0604020202020204" pitchFamily="34" charset="0"/>
                <a:cs typeface="Arial" panose="020B0604020202020204" pitchFamily="34" charset="0"/>
                <a:sym typeface="Arial"/>
              </a:rPr>
              <a:t> </a:t>
            </a:r>
            <a:r>
              <a:rPr lang="en-US" sz="4001" kern="0" dirty="0" err="1">
                <a:solidFill>
                  <a:prstClr val="white"/>
                </a:solidFill>
                <a:latin typeface="Arial" panose="020B0604020202020204" pitchFamily="34" charset="0"/>
                <a:cs typeface="Arial" panose="020B0604020202020204" pitchFamily="34" charset="0"/>
                <a:sym typeface="Arial"/>
              </a:rPr>
              <a:t>lời</a:t>
            </a:r>
            <a:r>
              <a:rPr lang="vi-VN" sz="4001" kern="0" dirty="0">
                <a:solidFill>
                  <a:prstClr val="white"/>
                </a:solidFill>
                <a:latin typeface="Arial" panose="020B0604020202020204" pitchFamily="34" charset="0"/>
                <a:cs typeface="Arial" panose="020B0604020202020204" pitchFamily="34" charset="0"/>
                <a:sym typeface="Arial"/>
              </a:rPr>
              <a:t> cho các </a:t>
            </a:r>
            <a:r>
              <a:rPr lang="en-US" sz="4001" kern="0" dirty="0" err="1" smtClean="0">
                <a:solidFill>
                  <a:prstClr val="white"/>
                </a:solidFill>
                <a:latin typeface="Arial" panose="020B0604020202020204" pitchFamily="34" charset="0"/>
                <a:cs typeface="Arial" panose="020B0604020202020204" pitchFamily="34" charset="0"/>
                <a:sym typeface="Arial"/>
              </a:rPr>
              <a:t>bạn</a:t>
            </a:r>
            <a:r>
              <a:rPr lang="vi-VN" sz="4001" kern="0" dirty="0" smtClean="0">
                <a:solidFill>
                  <a:prstClr val="white"/>
                </a:solidFill>
                <a:latin typeface="Arial" panose="020B0604020202020204" pitchFamily="34" charset="0"/>
                <a:cs typeface="Arial" panose="020B0604020202020204" pitchFamily="34" charset="0"/>
                <a:sym typeface="Arial"/>
              </a:rPr>
              <a:t> </a:t>
            </a:r>
            <a:r>
              <a:rPr lang="vi-VN" sz="4001" kern="0" dirty="0">
                <a:solidFill>
                  <a:prstClr val="white"/>
                </a:solidFill>
                <a:latin typeface="Arial" panose="020B0604020202020204" pitchFamily="34" charset="0"/>
                <a:cs typeface="Arial" panose="020B0604020202020204" pitchFamily="34" charset="0"/>
                <a:sym typeface="Arial"/>
              </a:rPr>
              <a:t>còn lại. </a:t>
            </a:r>
            <a:endParaRPr lang="en-US" sz="4001" kern="0" dirty="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4552233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1"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2"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3"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4"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1141433"/>
            <a:ext cx="12418260"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b="1" dirty="0" err="1">
                <a:solidFill>
                  <a:srgbClr val="FFFF00"/>
                </a:solidFill>
                <a:latin typeface="Arial" panose="020B0604020202020204" pitchFamily="34" charset="0"/>
                <a:cs typeface="Arial" panose="020B0604020202020204" pitchFamily="34" charset="0"/>
              </a:rPr>
              <a:t>Câu</a:t>
            </a:r>
            <a:r>
              <a:rPr lang="fr-FR" sz="4000" b="1" dirty="0">
                <a:solidFill>
                  <a:srgbClr val="FFFF00"/>
                </a:solidFill>
                <a:latin typeface="Arial" panose="020B0604020202020204" pitchFamily="34" charset="0"/>
                <a:cs typeface="Arial" panose="020B0604020202020204" pitchFamily="34" charset="0"/>
              </a:rPr>
              <a:t> 1.</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Trong</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các</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câu</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sau</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câu</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nào</a:t>
            </a:r>
            <a:r>
              <a:rPr lang="fr-FR" sz="4000" dirty="0">
                <a:solidFill>
                  <a:srgbClr val="FFFF00"/>
                </a:solidFill>
                <a:latin typeface="Arial" panose="020B0604020202020204" pitchFamily="34" charset="0"/>
                <a:cs typeface="Arial" panose="020B0604020202020204" pitchFamily="34" charset="0"/>
              </a:rPr>
              <a:t> là </a:t>
            </a:r>
            <a:r>
              <a:rPr lang="fr-FR" sz="4000" dirty="0" err="1">
                <a:solidFill>
                  <a:srgbClr val="FFFF00"/>
                </a:solidFill>
                <a:latin typeface="Arial" panose="020B0604020202020204" pitchFamily="34" charset="0"/>
                <a:cs typeface="Arial" panose="020B0604020202020204" pitchFamily="34" charset="0"/>
              </a:rPr>
              <a:t>mệnh</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đề</a:t>
            </a:r>
            <a:r>
              <a:rPr lang="fr-FR" sz="4000" dirty="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fr-FR" sz="4000" dirty="0" smtClean="0">
                <a:solidFill>
                  <a:srgbClr val="FFFF00"/>
                </a:solidFill>
                <a:latin typeface="Arial" panose="020B0604020202020204" pitchFamily="34" charset="0"/>
                <a:cs typeface="Arial" panose="020B0604020202020204" pitchFamily="34" charset="0"/>
              </a:rPr>
              <a:t>15 </a:t>
            </a:r>
            <a:r>
              <a:rPr lang="fr-FR" sz="4000" dirty="0">
                <a:solidFill>
                  <a:srgbClr val="FFFF00"/>
                </a:solidFill>
                <a:latin typeface="Arial" panose="020B0604020202020204" pitchFamily="34" charset="0"/>
                <a:cs typeface="Arial" panose="020B0604020202020204" pitchFamily="34" charset="0"/>
              </a:rPr>
              <a:t>là </a:t>
            </a:r>
            <a:r>
              <a:rPr lang="fr-FR" sz="4000" dirty="0" err="1">
                <a:solidFill>
                  <a:srgbClr val="FFFF00"/>
                </a:solidFill>
                <a:latin typeface="Arial" panose="020B0604020202020204" pitchFamily="34" charset="0"/>
                <a:cs typeface="Arial" panose="020B0604020202020204" pitchFamily="34" charset="0"/>
              </a:rPr>
              <a:t>số</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nguyên</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tố</a:t>
            </a:r>
            <a:r>
              <a:rPr lang="fr-FR" sz="4000" dirty="0">
                <a:solidFill>
                  <a:srgbClr val="FFFF00"/>
                </a:solidFill>
                <a:latin typeface="Arial" panose="020B0604020202020204" pitchFamily="34" charset="0"/>
                <a:cs typeface="Arial" panose="020B0604020202020204" pitchFamily="34" charset="0"/>
              </a:rPr>
              <a:t>                      </a:t>
            </a:r>
            <a:endParaRPr lang="fr-FR" sz="40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smtClean="0">
                <a:solidFill>
                  <a:srgbClr val="FFFF00"/>
                </a:solidFill>
                <a:latin typeface="Arial" panose="020B0604020202020204" pitchFamily="34" charset="0"/>
                <a:cs typeface="Arial" panose="020B0604020202020204" pitchFamily="34" charset="0"/>
              </a:rPr>
              <a:t>B</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Không</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được</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đi</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học</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muộn</a:t>
            </a:r>
            <a:r>
              <a:rPr lang="fr-FR" sz="4000" dirty="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a:solidFill>
                  <a:srgbClr val="FFFF00"/>
                </a:solidFill>
                <a:latin typeface="Arial" panose="020B0604020202020204" pitchFamily="34" charset="0"/>
                <a:cs typeface="Arial" panose="020B0604020202020204" pitchFamily="34" charset="0"/>
              </a:rPr>
              <a:t>C. </a:t>
            </a:r>
            <a:r>
              <a:rPr lang="fr-FR" sz="4000" dirty="0" err="1">
                <a:solidFill>
                  <a:srgbClr val="FFFF00"/>
                </a:solidFill>
                <a:latin typeface="Arial" panose="020B0604020202020204" pitchFamily="34" charset="0"/>
                <a:cs typeface="Arial" panose="020B0604020202020204" pitchFamily="34" charset="0"/>
              </a:rPr>
              <a:t>Hôm</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nay</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trời</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nắng</a:t>
            </a:r>
            <a:r>
              <a:rPr lang="fr-FR" sz="4000" dirty="0">
                <a:solidFill>
                  <a:srgbClr val="FFFF00"/>
                </a:solidFill>
                <a:latin typeface="Arial" panose="020B0604020202020204" pitchFamily="34" charset="0"/>
                <a:cs typeface="Arial" panose="020B0604020202020204" pitchFamily="34" charset="0"/>
              </a:rPr>
              <a:t>.                       </a:t>
            </a:r>
            <a:endParaRPr lang="fr-FR" sz="40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smtClean="0">
                <a:solidFill>
                  <a:srgbClr val="FFFF00"/>
                </a:solidFill>
                <a:latin typeface="Arial" panose="020B0604020202020204" pitchFamily="34" charset="0"/>
                <a:cs typeface="Arial" panose="020B0604020202020204" pitchFamily="34" charset="0"/>
              </a:rPr>
              <a:t>D</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Bạn</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có</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đói</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không</a:t>
            </a:r>
            <a:r>
              <a:rPr lang="fr-FR" sz="4000" dirty="0" smtClean="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A</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72123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smtClean="0">
                    <a:solidFill>
                      <a:srgbClr val="FFFF00"/>
                    </a:solidFill>
                    <a:latin typeface="Arial" panose="020B0604020202020204" pitchFamily="34" charset="0"/>
                    <a:cs typeface="Arial" panose="020B0604020202020204" pitchFamily="34" charset="0"/>
                  </a:rPr>
                  <a:t>Trong</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các</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mệnh</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đề</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sau</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đây</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mệnh</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đề</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nào</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đúng</a:t>
                </a:r>
                <a:r>
                  <a:rPr lang="en-US" sz="4000" dirty="0">
                    <a:solidFill>
                      <a:srgbClr val="FFFF00"/>
                    </a:solidFill>
                    <a:latin typeface="Arial" panose="020B0604020202020204" pitchFamily="34" charset="0"/>
                    <a:cs typeface="Arial" panose="020B0604020202020204" pitchFamily="34" charset="0"/>
                  </a:rPr>
                  <a:t>?</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A. </a:t>
                </a:r>
                <a:r>
                  <a:rPr lang="en-US" sz="4000" dirty="0" err="1">
                    <a:solidFill>
                      <a:srgbClr val="FFFF00"/>
                    </a:solidFill>
                    <a:latin typeface="Arial" panose="020B0604020202020204" pitchFamily="34" charset="0"/>
                    <a:cs typeface="Arial" panose="020B0604020202020204" pitchFamily="34" charset="0"/>
                  </a:rPr>
                  <a:t>Không</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có</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số</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chẵn</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nào</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là</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số</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nguyên</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tố</a:t>
                </a:r>
                <a:r>
                  <a:rPr lang="en-US" sz="4000" dirty="0">
                    <a:solidFill>
                      <a:srgbClr val="FFFF00"/>
                    </a:solidFill>
                    <a:latin typeface="Arial" panose="020B0604020202020204" pitchFamily="34" charset="0"/>
                    <a:cs typeface="Arial" panose="020B0604020202020204" pitchFamily="34" charset="0"/>
                  </a:rPr>
                  <a:t>.</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B. </a:t>
                </a:r>
                <a14:m>
                  <m:oMath xmlns:m="http://schemas.openxmlformats.org/officeDocument/2006/math">
                    <m:r>
                      <a:rPr lang="en-US" sz="4000" i="1">
                        <a:solidFill>
                          <a:srgbClr val="FFFF00"/>
                        </a:solidFill>
                        <a:latin typeface="Cambria Math" panose="02040503050406030204" pitchFamily="18" charset="0"/>
                      </a:rPr>
                      <m:t>∀</m:t>
                    </m:r>
                    <m:r>
                      <a:rPr lang="en-US" sz="4000" i="1">
                        <a:solidFill>
                          <a:srgbClr val="FFFF00"/>
                        </a:solidFill>
                        <a:latin typeface="Cambria Math" panose="02040503050406030204" pitchFamily="18" charset="0"/>
                      </a:rPr>
                      <m:t>𝑥</m:t>
                    </m:r>
                    <m:r>
                      <a:rPr lang="en-US" sz="4000" i="1">
                        <a:solidFill>
                          <a:srgbClr val="FFFF00"/>
                        </a:solidFill>
                        <a:latin typeface="Cambria Math" panose="02040503050406030204" pitchFamily="18" charset="0"/>
                      </a:rPr>
                      <m:t>∈</m:t>
                    </m:r>
                    <m:r>
                      <a:rPr lang="en-US" sz="4000" i="1">
                        <a:solidFill>
                          <a:srgbClr val="FFFF00"/>
                        </a:solidFill>
                        <a:latin typeface="Cambria Math" panose="02040503050406030204" pitchFamily="18" charset="0"/>
                      </a:rPr>
                      <m:t>ℝ</m:t>
                    </m:r>
                    <m:r>
                      <a:rPr lang="en-US" sz="4000" i="1">
                        <a:solidFill>
                          <a:srgbClr val="FFFF00"/>
                        </a:solidFill>
                        <a:latin typeface="Cambria Math" panose="02040503050406030204" pitchFamily="18" charset="0"/>
                      </a:rPr>
                      <m:t>, −</m:t>
                    </m:r>
                    <m:sSup>
                      <m:sSupPr>
                        <m:ctrlPr>
                          <a:rPr lang="en-US" sz="4000" i="1">
                            <a:solidFill>
                              <a:srgbClr val="FFFF00"/>
                            </a:solidFill>
                            <a:latin typeface="Cambria Math" panose="02040503050406030204" pitchFamily="18" charset="0"/>
                          </a:rPr>
                        </m:ctrlPr>
                      </m:sSupPr>
                      <m:e>
                        <m:r>
                          <a:rPr lang="en-US" sz="4000" i="1">
                            <a:solidFill>
                              <a:srgbClr val="FFFF00"/>
                            </a:solidFill>
                            <a:latin typeface="Cambria Math" panose="02040503050406030204" pitchFamily="18" charset="0"/>
                          </a:rPr>
                          <m:t>𝑥</m:t>
                        </m:r>
                      </m:e>
                      <m:sup>
                        <m:r>
                          <a:rPr lang="en-US" sz="4000" i="1">
                            <a:solidFill>
                              <a:srgbClr val="FFFF00"/>
                            </a:solidFill>
                            <a:latin typeface="Cambria Math" panose="02040503050406030204" pitchFamily="18" charset="0"/>
                          </a:rPr>
                          <m:t>2</m:t>
                        </m:r>
                      </m:sup>
                    </m:sSup>
                    <m:r>
                      <a:rPr lang="en-US" sz="4000" i="1">
                        <a:solidFill>
                          <a:srgbClr val="FFFF00"/>
                        </a:solidFill>
                        <a:latin typeface="Cambria Math" panose="02040503050406030204" pitchFamily="18" charset="0"/>
                      </a:rPr>
                      <m:t>&lt;0.</m:t>
                    </m:r>
                  </m:oMath>
                </a14:m>
                <a:r>
                  <a:rPr lang="en-US" sz="4000" dirty="0">
                    <a:solidFill>
                      <a:srgbClr val="FFFF00"/>
                    </a:solidFill>
                    <a:latin typeface="Arial" panose="020B0604020202020204" pitchFamily="34" charset="0"/>
                    <a:cs typeface="Arial" panose="020B0604020202020204" pitchFamily="34" charset="0"/>
                  </a:rPr>
                  <a:t> </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4000" i="1">
                        <a:solidFill>
                          <a:srgbClr val="FFFF00"/>
                        </a:solidFill>
                        <a:latin typeface="Cambria Math" panose="02040503050406030204" pitchFamily="18" charset="0"/>
                      </a:rPr>
                      <m:t>∃</m:t>
                    </m:r>
                    <m:r>
                      <a:rPr lang="en-US" sz="4000" i="1">
                        <a:solidFill>
                          <a:srgbClr val="FFFF00"/>
                        </a:solidFill>
                        <a:latin typeface="Cambria Math" panose="02040503050406030204" pitchFamily="18" charset="0"/>
                      </a:rPr>
                      <m:t>𝑛</m:t>
                    </m:r>
                    <m:r>
                      <a:rPr lang="en-US" sz="4000" i="1">
                        <a:solidFill>
                          <a:srgbClr val="FFFF00"/>
                        </a:solidFill>
                        <a:latin typeface="Cambria Math" panose="02040503050406030204" pitchFamily="18" charset="0"/>
                      </a:rPr>
                      <m:t>∈</m:t>
                    </m:r>
                    <m:r>
                      <a:rPr lang="en-US" sz="4000" i="1">
                        <a:solidFill>
                          <a:srgbClr val="FFFF00"/>
                        </a:solidFill>
                        <a:latin typeface="Cambria Math" panose="02040503050406030204" pitchFamily="18" charset="0"/>
                      </a:rPr>
                      <m:t>ℕ</m:t>
                    </m:r>
                    <m:r>
                      <a:rPr lang="en-US" sz="4000" i="1">
                        <a:solidFill>
                          <a:srgbClr val="FFFF00"/>
                        </a:solidFill>
                        <a:latin typeface="Cambria Math" panose="02040503050406030204" pitchFamily="18" charset="0"/>
                      </a:rPr>
                      <m:t>, </m:t>
                    </m:r>
                    <m:r>
                      <a:rPr lang="en-US" sz="4000" b="0" i="1" smtClean="0">
                        <a:solidFill>
                          <a:srgbClr val="FFFF00"/>
                        </a:solidFill>
                        <a:latin typeface="Cambria Math" panose="02040503050406030204" pitchFamily="18" charset="0"/>
                      </a:rPr>
                      <m:t>𝑛</m:t>
                    </m:r>
                    <m:r>
                      <a:rPr lang="en-US" sz="4000" b="0" i="1" smtClean="0">
                        <a:solidFill>
                          <a:srgbClr val="FFFF00"/>
                        </a:solidFill>
                        <a:latin typeface="Cambria Math" panose="02040503050406030204" pitchFamily="18" charset="0"/>
                      </a:rPr>
                      <m:t> </m:t>
                    </m:r>
                    <m:r>
                      <a:rPr lang="en-US" sz="4000" b="0" i="1" smtClean="0">
                        <a:solidFill>
                          <a:srgbClr val="FFFF00"/>
                        </a:solidFill>
                        <a:latin typeface="Cambria Math" panose="02040503050406030204" pitchFamily="18" charset="0"/>
                      </a:rPr>
                      <m:t>𝑐h𝑖𝑎</m:t>
                    </m:r>
                    <m:r>
                      <a:rPr lang="en-US" sz="4000" b="0" i="1" smtClean="0">
                        <a:solidFill>
                          <a:srgbClr val="FFFF00"/>
                        </a:solidFill>
                        <a:latin typeface="Cambria Math" panose="02040503050406030204" pitchFamily="18" charset="0"/>
                      </a:rPr>
                      <m:t> </m:t>
                    </m:r>
                    <m:r>
                      <a:rPr lang="en-US" sz="4000" b="0" i="1" smtClean="0">
                        <a:solidFill>
                          <a:srgbClr val="FFFF00"/>
                        </a:solidFill>
                        <a:latin typeface="Cambria Math" panose="02040503050406030204" pitchFamily="18" charset="0"/>
                      </a:rPr>
                      <m:t>h</m:t>
                    </m:r>
                    <m:r>
                      <a:rPr lang="en-US" sz="4000" b="0" i="1" smtClean="0">
                        <a:solidFill>
                          <a:srgbClr val="FFFF00"/>
                        </a:solidFill>
                        <a:latin typeface="Cambria Math" panose="02040503050406030204" pitchFamily="18" charset="0"/>
                      </a:rPr>
                      <m:t>ế</m:t>
                    </m:r>
                    <m:r>
                      <a:rPr lang="en-US" sz="4000" b="0" i="1" smtClean="0">
                        <a:solidFill>
                          <a:srgbClr val="FFFF00"/>
                        </a:solidFill>
                        <a:latin typeface="Cambria Math" panose="02040503050406030204" pitchFamily="18" charset="0"/>
                      </a:rPr>
                      <m:t>𝑡</m:t>
                    </m:r>
                    <m:r>
                      <a:rPr lang="en-US" sz="4000" b="0" i="1" smtClean="0">
                        <a:solidFill>
                          <a:srgbClr val="FFFF00"/>
                        </a:solidFill>
                        <a:latin typeface="Cambria Math" panose="02040503050406030204" pitchFamily="18" charset="0"/>
                      </a:rPr>
                      <m:t> </m:t>
                    </m:r>
                    <m:r>
                      <a:rPr lang="en-US" sz="4000" b="0" i="1" smtClean="0">
                        <a:solidFill>
                          <a:srgbClr val="FFFF00"/>
                        </a:solidFill>
                        <a:latin typeface="Cambria Math" panose="02040503050406030204" pitchFamily="18" charset="0"/>
                      </a:rPr>
                      <m:t>𝑐h𝑜</m:t>
                    </m:r>
                    <m:r>
                      <a:rPr lang="en-US" sz="4000" b="0" i="1" smtClean="0">
                        <a:solidFill>
                          <a:srgbClr val="FFFF00"/>
                        </a:solidFill>
                        <a:latin typeface="Cambria Math" panose="02040503050406030204" pitchFamily="18" charset="0"/>
                      </a:rPr>
                      <m:t> </m:t>
                    </m:r>
                    <m:sSup>
                      <m:sSupPr>
                        <m:ctrlPr>
                          <a:rPr lang="en-US" sz="4000" b="0" i="1" smtClean="0">
                            <a:solidFill>
                              <a:srgbClr val="FFFF00"/>
                            </a:solidFill>
                            <a:latin typeface="Cambria Math" panose="02040503050406030204" pitchFamily="18" charset="0"/>
                          </a:rPr>
                        </m:ctrlPr>
                      </m:sSupPr>
                      <m:e>
                        <m:r>
                          <a:rPr lang="en-US" sz="4000" b="0" i="1" smtClean="0">
                            <a:solidFill>
                              <a:srgbClr val="FFFF00"/>
                            </a:solidFill>
                            <a:latin typeface="Cambria Math" panose="02040503050406030204" pitchFamily="18" charset="0"/>
                          </a:rPr>
                          <m:t>𝑛</m:t>
                        </m:r>
                      </m:e>
                      <m:sup>
                        <m:r>
                          <a:rPr lang="en-US" sz="4000" b="0" i="1" smtClean="0">
                            <a:solidFill>
                              <a:srgbClr val="FFFF00"/>
                            </a:solidFill>
                            <a:latin typeface="Cambria Math" panose="02040503050406030204" pitchFamily="18" charset="0"/>
                          </a:rPr>
                          <m:t>2</m:t>
                        </m:r>
                      </m:sup>
                    </m:sSup>
                  </m:oMath>
                </a14:m>
                <a:endParaRPr lang="en-US" sz="4000" b="0" dirty="0" smtClean="0">
                  <a:solidFill>
                    <a:srgbClr val="FFFF00"/>
                  </a:solidFill>
                  <a:latin typeface="Arial" panose="020B0604020202020204" pitchFamily="34" charset="0"/>
                </a:endParaRPr>
              </a:p>
              <a:p>
                <a:pPr algn="just">
                  <a:lnSpc>
                    <a:spcPct val="150000"/>
                  </a:lnSpc>
                </a:pPr>
                <a:r>
                  <a:rPr lang="en-US" sz="4000" dirty="0">
                    <a:solidFill>
                      <a:srgbClr val="FFFF00"/>
                    </a:solidFill>
                    <a:latin typeface="Arial" panose="020B0604020202020204" pitchFamily="34" charset="0"/>
                    <a:cs typeface="Arial" panose="020B0604020202020204" pitchFamily="34" charset="0"/>
                  </a:rPr>
                  <a:t>D. </a:t>
                </a:r>
                <a:r>
                  <a:rPr lang="en-US" sz="4000" dirty="0" err="1">
                    <a:solidFill>
                      <a:srgbClr val="FFFF00"/>
                    </a:solidFill>
                    <a:latin typeface="Arial" panose="020B0604020202020204" pitchFamily="34" charset="0"/>
                    <a:cs typeface="Arial" panose="020B0604020202020204" pitchFamily="34" charset="0"/>
                  </a:rPr>
                  <a:t>Phương</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trình</a:t>
                </a:r>
                <a:r>
                  <a:rPr lang="en-US" sz="40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4000" i="1">
                        <a:solidFill>
                          <a:srgbClr val="FFFF00"/>
                        </a:solidFill>
                        <a:latin typeface="Cambria Math" panose="02040503050406030204" pitchFamily="18" charset="0"/>
                      </a:rPr>
                      <m:t>3</m:t>
                    </m:r>
                    <m:sSup>
                      <m:sSupPr>
                        <m:ctrlPr>
                          <a:rPr lang="en-US" sz="4000" i="1">
                            <a:solidFill>
                              <a:srgbClr val="FFFF00"/>
                            </a:solidFill>
                            <a:latin typeface="Cambria Math" panose="02040503050406030204" pitchFamily="18" charset="0"/>
                          </a:rPr>
                        </m:ctrlPr>
                      </m:sSupPr>
                      <m:e>
                        <m:r>
                          <a:rPr lang="en-US" sz="4000" i="1">
                            <a:solidFill>
                              <a:srgbClr val="FFFF00"/>
                            </a:solidFill>
                            <a:latin typeface="Cambria Math" panose="02040503050406030204" pitchFamily="18" charset="0"/>
                          </a:rPr>
                          <m:t>𝑥</m:t>
                        </m:r>
                      </m:e>
                      <m:sup>
                        <m:r>
                          <a:rPr lang="en-US" sz="4000" i="1">
                            <a:solidFill>
                              <a:srgbClr val="FFFF00"/>
                            </a:solidFill>
                            <a:latin typeface="Cambria Math" panose="02040503050406030204" pitchFamily="18" charset="0"/>
                          </a:rPr>
                          <m:t>2</m:t>
                        </m:r>
                      </m:sup>
                    </m:sSup>
                    <m:r>
                      <a:rPr lang="en-US" sz="4000" i="1">
                        <a:solidFill>
                          <a:srgbClr val="FFFF00"/>
                        </a:solidFill>
                        <a:latin typeface="Cambria Math" panose="02040503050406030204" pitchFamily="18" charset="0"/>
                      </a:rPr>
                      <m:t>−6=0</m:t>
                    </m:r>
                  </m:oMath>
                </a14:m>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có</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nghiệm</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hữu</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tỉ</a:t>
                </a:r>
                <a:r>
                  <a:rPr lang="en-US" sz="4000" dirty="0" smtClean="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p:txBody>
          </p:sp>
        </mc:Choice>
        <mc:Fallback>
          <p:sp>
            <p:nvSpPr>
              <p:cNvPr id="60" name="Rectangle 59"/>
              <p:cNvSpPr>
                <a:spLocks noRot="1" noChangeAspect="1" noMove="1" noResize="1" noEditPoints="1" noAdjustHandles="1" noChangeArrowheads="1" noChangeShapeType="1" noTextEdit="1"/>
              </p:cNvSpPr>
              <p:nvPr/>
            </p:nvSpPr>
            <p:spPr>
              <a:xfrm>
                <a:off x="4616294" y="1126559"/>
                <a:ext cx="12233327" cy="4328190"/>
              </a:xfrm>
              <a:prstGeom prst="rect">
                <a:avLst/>
              </a:prstGeom>
              <a:blipFill rotWithShape="0">
                <a:blip r:embed="rId7"/>
                <a:stretch>
                  <a:fillRect l="-1744" t="-1972" b="-7324"/>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C</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p>
          </p:txBody>
        </p:sp>
      </p:grpSp>
      <p:sp>
        <p:nvSpPr>
          <p:cNvPr id="35" name="Parallelogram 34"/>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13886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0" name="Rectangle 59"/>
              <p:cNvSpPr/>
              <p:nvPr/>
            </p:nvSpPr>
            <p:spPr>
              <a:xfrm>
                <a:off x="4595746" y="763476"/>
                <a:ext cx="13138307" cy="4980957"/>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smtClean="0">
                    <a:solidFill>
                      <a:srgbClr val="FFFF00"/>
                    </a:solidFill>
                    <a:latin typeface="Arial" panose="020B0604020202020204" pitchFamily="34" charset="0"/>
                    <a:cs typeface="Arial" panose="020B0604020202020204" pitchFamily="34" charset="0"/>
                  </a:rPr>
                  <a:t>Cho </a:t>
                </a:r>
                <a:r>
                  <a:rPr lang="vi-VN" sz="3600" dirty="0">
                    <a:solidFill>
                      <a:srgbClr val="FFFF00"/>
                    </a:solidFill>
                    <a:latin typeface="Arial" panose="020B0604020202020204" pitchFamily="34" charset="0"/>
                    <a:cs typeface="Arial" panose="020B0604020202020204" pitchFamily="34" charset="0"/>
                  </a:rPr>
                  <a:t>mệnh đề </a:t>
                </a:r>
                <a14:m>
                  <m:oMath xmlns:m="http://schemas.openxmlformats.org/officeDocument/2006/math">
                    <m:r>
                      <a:rPr lang="en-US" sz="3600" i="1">
                        <a:solidFill>
                          <a:srgbClr val="FFFF00"/>
                        </a:solidFill>
                        <a:latin typeface="Cambria Math" panose="02040503050406030204" pitchFamily="18" charset="0"/>
                      </a:rPr>
                      <m:t>"∀</m:t>
                    </m:r>
                    <m:r>
                      <a:rPr lang="en-US" sz="3600" i="1">
                        <a:solidFill>
                          <a:srgbClr val="FFFF00"/>
                        </a:solidFill>
                        <a:latin typeface="Cambria Math" panose="02040503050406030204" pitchFamily="18" charset="0"/>
                      </a:rPr>
                      <m:t>𝑚</m:t>
                    </m:r>
                    <m:r>
                      <a:rPr lang="en-US" sz="3600" i="1">
                        <a:solidFill>
                          <a:srgbClr val="FFFF00"/>
                        </a:solidFill>
                        <a:latin typeface="Cambria Math" panose="02040503050406030204" pitchFamily="18" charset="0"/>
                      </a:rPr>
                      <m:t>∈</m:t>
                    </m:r>
                    <m:r>
                      <a:rPr lang="en-US" sz="3600" i="1">
                        <a:solidFill>
                          <a:srgbClr val="FFFF00"/>
                        </a:solidFill>
                        <a:latin typeface="Cambria Math" panose="02040503050406030204" pitchFamily="18" charset="0"/>
                      </a:rPr>
                      <m:t>ℝ</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x</a:t>
                </a:r>
                <a:r>
                  <a:rPr lang="en-US" sz="3600" baseline="30000" dirty="0">
                    <a:solidFill>
                      <a:srgbClr val="FFFF00"/>
                    </a:solidFill>
                    <a:latin typeface="Arial" panose="020B0604020202020204" pitchFamily="34" charset="0"/>
                    <a:cs typeface="Arial" panose="020B0604020202020204" pitchFamily="34" charset="0"/>
                  </a:rPr>
                  <a:t>2</a:t>
                </a:r>
                <a:r>
                  <a:rPr lang="en-US" sz="3600" dirty="0">
                    <a:solidFill>
                      <a:srgbClr val="FFFF00"/>
                    </a:solidFill>
                    <a:latin typeface="Arial" panose="020B0604020202020204" pitchFamily="34" charset="0"/>
                    <a:cs typeface="Arial" panose="020B0604020202020204" pitchFamily="34" charset="0"/>
                  </a:rPr>
                  <a:t> – 2x – m</a:t>
                </a:r>
                <a:r>
                  <a:rPr lang="en-US" sz="3600" baseline="30000" dirty="0">
                    <a:solidFill>
                      <a:srgbClr val="FFFF00"/>
                    </a:solidFill>
                    <a:latin typeface="Arial" panose="020B0604020202020204" pitchFamily="34" charset="0"/>
                    <a:cs typeface="Arial" panose="020B0604020202020204" pitchFamily="34" charset="0"/>
                  </a:rPr>
                  <a:t>2</a:t>
                </a:r>
                <a:r>
                  <a:rPr lang="en-US" sz="3600" dirty="0">
                    <a:solidFill>
                      <a:srgbClr val="FFFF00"/>
                    </a:solidFill>
                    <a:latin typeface="Arial" panose="020B0604020202020204" pitchFamily="34" charset="0"/>
                    <a:cs typeface="Arial" panose="020B0604020202020204" pitchFamily="34" charset="0"/>
                  </a:rPr>
                  <a:t> = 0 </a:t>
                </a:r>
                <a:r>
                  <a:rPr lang="en-US" sz="3600" dirty="0" err="1">
                    <a:solidFill>
                      <a:srgbClr val="FFFF00"/>
                    </a:solidFill>
                    <a:latin typeface="Arial" panose="020B0604020202020204" pitchFamily="34" charset="0"/>
                    <a:cs typeface="Arial" panose="020B0604020202020204" pitchFamily="34" charset="0"/>
                  </a:rPr>
                  <a:t>có</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nghiệm</a:t>
                </a:r>
                <a:r>
                  <a:rPr lang="en-US" sz="3600" dirty="0">
                    <a:solidFill>
                      <a:srgbClr val="FFFF00"/>
                    </a:solidFill>
                    <a:latin typeface="Arial" panose="020B0604020202020204" pitchFamily="34" charset="0"/>
                    <a:cs typeface="Arial" panose="020B0604020202020204" pitchFamily="34" charset="0"/>
                  </a:rPr>
                  <a:t>"</a:t>
                </a:r>
                <a:r>
                  <a:rPr lang="vi-VN" sz="3600" dirty="0">
                    <a:solidFill>
                      <a:srgbClr val="FFFF00"/>
                    </a:solidFill>
                    <a:latin typeface="Arial" panose="020B0604020202020204" pitchFamily="34" charset="0"/>
                    <a:cs typeface="Arial" panose="020B0604020202020204" pitchFamily="34" charset="0"/>
                  </a:rPr>
                  <a:t>. Phủ định của mệnh đề này là:</a:t>
                </a:r>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vi-VN" sz="3600" dirty="0">
                    <a:solidFill>
                      <a:srgbClr val="FFFF00"/>
                    </a:solidFill>
                    <a:latin typeface="Arial" panose="020B0604020202020204" pitchFamily="34" charset="0"/>
                    <a:cs typeface="Arial" panose="020B0604020202020204" pitchFamily="34" charset="0"/>
                  </a:rPr>
                  <a:t>A. “</a:t>
                </a:r>
                <a14:m>
                  <m:oMath xmlns:m="http://schemas.openxmlformats.org/officeDocument/2006/math">
                    <m:r>
                      <a:rPr lang="en-US" sz="3600" i="1">
                        <a:solidFill>
                          <a:srgbClr val="FFFF00"/>
                        </a:solidFill>
                        <a:latin typeface="Cambria Math" panose="02040503050406030204" pitchFamily="18" charset="0"/>
                      </a:rPr>
                      <m:t>∀</m:t>
                    </m:r>
                    <m:r>
                      <a:rPr lang="en-US" sz="3600" i="1">
                        <a:solidFill>
                          <a:srgbClr val="FFFF00"/>
                        </a:solidFill>
                        <a:latin typeface="Cambria Math" panose="02040503050406030204" pitchFamily="18" charset="0"/>
                      </a:rPr>
                      <m:t>𝑚</m:t>
                    </m:r>
                    <m:r>
                      <a:rPr lang="en-US" sz="3600" i="1">
                        <a:solidFill>
                          <a:srgbClr val="FFFF00"/>
                        </a:solidFill>
                        <a:latin typeface="Cambria Math" panose="02040503050406030204" pitchFamily="18" charset="0"/>
                      </a:rPr>
                      <m:t>∈</m:t>
                    </m:r>
                    <m:r>
                      <a:rPr lang="en-US" sz="3600" i="1">
                        <a:solidFill>
                          <a:srgbClr val="FFFF00"/>
                        </a:solidFill>
                        <a:latin typeface="Cambria Math" panose="02040503050406030204" pitchFamily="18" charset="0"/>
                      </a:rPr>
                      <m:t>ℝ</m:t>
                    </m:r>
                    <m:r>
                      <a:rPr lang="en-US" sz="3600" i="1">
                        <a:solidFill>
                          <a:srgbClr val="FFFF00"/>
                        </a:solidFill>
                        <a:latin typeface="Cambria Math" panose="02040503050406030204" pitchFamily="18" charset="0"/>
                      </a:rPr>
                      <m:t>,</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solidFill>
                              <a:srgbClr val="FFFF00"/>
                            </a:solidFill>
                            <a:latin typeface="Cambria Math" panose="02040503050406030204" pitchFamily="18" charset="0"/>
                          </a:rPr>
                        </m:ctrlPr>
                      </m:sSupPr>
                      <m:e>
                        <m:r>
                          <a:rPr lang="en-US" sz="3600" i="1">
                            <a:solidFill>
                              <a:srgbClr val="FFFF00"/>
                            </a:solidFill>
                            <a:latin typeface="Cambria Math" panose="02040503050406030204" pitchFamily="18" charset="0"/>
                          </a:rPr>
                          <m:t>𝑥</m:t>
                        </m:r>
                      </m:e>
                      <m:sup>
                        <m:r>
                          <a:rPr lang="en-US" sz="3600" i="1">
                            <a:solidFill>
                              <a:srgbClr val="FFFF00"/>
                            </a:solidFill>
                            <a:latin typeface="Cambria Math" panose="02040503050406030204" pitchFamily="18" charset="0"/>
                          </a:rPr>
                          <m:t>2</m:t>
                        </m:r>
                      </m:sup>
                    </m:sSup>
                    <m:r>
                      <a:rPr lang="en-US" sz="3600" i="1">
                        <a:solidFill>
                          <a:srgbClr val="FFFF00"/>
                        </a:solidFill>
                        <a:latin typeface="Cambria Math" panose="02040503050406030204" pitchFamily="18" charset="0"/>
                      </a:rPr>
                      <m:t>−2</m:t>
                    </m:r>
                    <m:r>
                      <a:rPr lang="en-US" sz="3600" i="1">
                        <a:solidFill>
                          <a:srgbClr val="FFFF00"/>
                        </a:solidFill>
                        <a:latin typeface="Cambria Math" panose="02040503050406030204" pitchFamily="18" charset="0"/>
                      </a:rPr>
                      <m:t>𝑥</m:t>
                    </m:r>
                    <m:r>
                      <a:rPr lang="en-US" sz="3600" i="1">
                        <a:solidFill>
                          <a:srgbClr val="FFFF00"/>
                        </a:solidFill>
                        <a:latin typeface="Cambria Math" panose="02040503050406030204" pitchFamily="18" charset="0"/>
                      </a:rPr>
                      <m:t>−</m:t>
                    </m:r>
                    <m:sSup>
                      <m:sSupPr>
                        <m:ctrlPr>
                          <a:rPr lang="en-US" sz="3600" i="1">
                            <a:solidFill>
                              <a:srgbClr val="FFFF00"/>
                            </a:solidFill>
                            <a:latin typeface="Cambria Math" panose="02040503050406030204" pitchFamily="18" charset="0"/>
                          </a:rPr>
                        </m:ctrlPr>
                      </m:sSupPr>
                      <m:e>
                        <m:r>
                          <a:rPr lang="en-US" sz="3600" i="1">
                            <a:solidFill>
                              <a:srgbClr val="FFFF00"/>
                            </a:solidFill>
                            <a:latin typeface="Cambria Math" panose="02040503050406030204" pitchFamily="18" charset="0"/>
                          </a:rPr>
                          <m:t>𝑚</m:t>
                        </m:r>
                      </m:e>
                      <m:sup>
                        <m:r>
                          <a:rPr lang="en-US" sz="3600" i="1">
                            <a:solidFill>
                              <a:srgbClr val="FFFF00"/>
                            </a:solidFill>
                            <a:latin typeface="Cambria Math" panose="02040503050406030204" pitchFamily="18" charset="0"/>
                          </a:rPr>
                          <m:t>2</m:t>
                        </m:r>
                      </m:sup>
                    </m:sSup>
                    <m:r>
                      <a:rPr lang="en-US" sz="3600" i="1">
                        <a:solidFill>
                          <a:srgbClr val="FFFF00"/>
                        </a:solidFill>
                        <a:latin typeface="Cambria Math" panose="02040503050406030204" pitchFamily="18" charset="0"/>
                      </a:rPr>
                      <m:t>=0</m:t>
                    </m:r>
                  </m:oMath>
                </a14:m>
                <a:r>
                  <a:rPr lang="en-US" sz="3600" dirty="0" smtClean="0">
                    <a:solidFill>
                      <a:srgbClr val="FFFF00"/>
                    </a:solidFill>
                    <a:latin typeface="Arial" panose="020B0604020202020204" pitchFamily="34" charset="0"/>
                    <a:cs typeface="Arial" panose="020B0604020202020204" pitchFamily="34" charset="0"/>
                  </a:rPr>
                  <a:t> </a:t>
                </a:r>
                <a:r>
                  <a:rPr lang="vi-VN" sz="3600" dirty="0">
                    <a:solidFill>
                      <a:srgbClr val="FFFF00"/>
                    </a:solidFill>
                    <a:latin typeface="Arial" panose="020B0604020202020204" pitchFamily="34" charset="0"/>
                    <a:cs typeface="Arial" panose="020B0604020202020204" pitchFamily="34" charset="0"/>
                  </a:rPr>
                  <a:t>vô nghiệm” .</a:t>
                </a:r>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vi-VN" sz="3600" dirty="0">
                    <a:solidFill>
                      <a:srgbClr val="FFFF00"/>
                    </a:solidFill>
                    <a:latin typeface="Arial" panose="020B0604020202020204" pitchFamily="34" charset="0"/>
                    <a:cs typeface="Arial" panose="020B0604020202020204" pitchFamily="34" charset="0"/>
                  </a:rPr>
                  <a:t>B. “</a:t>
                </a:r>
                <a14:m>
                  <m:oMath xmlns:m="http://schemas.openxmlformats.org/officeDocument/2006/math">
                    <m:r>
                      <a:rPr lang="en-US" sz="3600" i="1">
                        <a:solidFill>
                          <a:srgbClr val="FFFF00"/>
                        </a:solidFill>
                        <a:latin typeface="Cambria Math" panose="02040503050406030204" pitchFamily="18" charset="0"/>
                      </a:rPr>
                      <m:t>∀</m:t>
                    </m:r>
                    <m:r>
                      <a:rPr lang="en-US" sz="3600" i="1">
                        <a:solidFill>
                          <a:srgbClr val="FFFF00"/>
                        </a:solidFill>
                        <a:latin typeface="Cambria Math" panose="02040503050406030204" pitchFamily="18" charset="0"/>
                      </a:rPr>
                      <m:t>𝑚</m:t>
                    </m:r>
                    <m:r>
                      <a:rPr lang="en-US" sz="3600" i="1">
                        <a:solidFill>
                          <a:srgbClr val="FFFF00"/>
                        </a:solidFill>
                        <a:latin typeface="Cambria Math" panose="02040503050406030204" pitchFamily="18" charset="0"/>
                      </a:rPr>
                      <m:t>∈</m:t>
                    </m:r>
                    <m:r>
                      <a:rPr lang="en-US" sz="3600" i="1">
                        <a:solidFill>
                          <a:srgbClr val="FFFF00"/>
                        </a:solidFill>
                        <a:latin typeface="Cambria Math" panose="02040503050406030204" pitchFamily="18" charset="0"/>
                      </a:rPr>
                      <m:t>ℝ</m:t>
                    </m:r>
                    <m:r>
                      <a:rPr lang="en-US" sz="3600" i="1">
                        <a:solidFill>
                          <a:srgbClr val="FFFF00"/>
                        </a:solidFill>
                        <a:latin typeface="Cambria Math" panose="02040503050406030204" pitchFamily="18" charset="0"/>
                      </a:rPr>
                      <m:t>,</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solidFill>
                              <a:srgbClr val="FFFF00"/>
                            </a:solidFill>
                            <a:latin typeface="Cambria Math" panose="02040503050406030204" pitchFamily="18" charset="0"/>
                          </a:rPr>
                        </m:ctrlPr>
                      </m:sSupPr>
                      <m:e>
                        <m:r>
                          <a:rPr lang="en-US" sz="3600" i="1">
                            <a:solidFill>
                              <a:srgbClr val="FFFF00"/>
                            </a:solidFill>
                            <a:latin typeface="Cambria Math" panose="02040503050406030204" pitchFamily="18" charset="0"/>
                          </a:rPr>
                          <m:t>𝑥</m:t>
                        </m:r>
                      </m:e>
                      <m:sup>
                        <m:r>
                          <a:rPr lang="en-US" sz="3600" i="1">
                            <a:solidFill>
                              <a:srgbClr val="FFFF00"/>
                            </a:solidFill>
                            <a:latin typeface="Cambria Math" panose="02040503050406030204" pitchFamily="18" charset="0"/>
                          </a:rPr>
                          <m:t>2</m:t>
                        </m:r>
                      </m:sup>
                    </m:sSup>
                    <m:r>
                      <a:rPr lang="en-US" sz="3600" i="1">
                        <a:solidFill>
                          <a:srgbClr val="FFFF00"/>
                        </a:solidFill>
                        <a:latin typeface="Cambria Math" panose="02040503050406030204" pitchFamily="18" charset="0"/>
                      </a:rPr>
                      <m:t>−2</m:t>
                    </m:r>
                    <m:r>
                      <a:rPr lang="en-US" sz="3600" i="1">
                        <a:solidFill>
                          <a:srgbClr val="FFFF00"/>
                        </a:solidFill>
                        <a:latin typeface="Cambria Math" panose="02040503050406030204" pitchFamily="18" charset="0"/>
                      </a:rPr>
                      <m:t>𝑥</m:t>
                    </m:r>
                    <m:r>
                      <a:rPr lang="en-US" sz="3600" i="1">
                        <a:solidFill>
                          <a:srgbClr val="FFFF00"/>
                        </a:solidFill>
                        <a:latin typeface="Cambria Math" panose="02040503050406030204" pitchFamily="18" charset="0"/>
                      </a:rPr>
                      <m:t>−</m:t>
                    </m:r>
                    <m:sSup>
                      <m:sSupPr>
                        <m:ctrlPr>
                          <a:rPr lang="en-US" sz="3600" i="1">
                            <a:solidFill>
                              <a:srgbClr val="FFFF00"/>
                            </a:solidFill>
                            <a:latin typeface="Cambria Math" panose="02040503050406030204" pitchFamily="18" charset="0"/>
                          </a:rPr>
                        </m:ctrlPr>
                      </m:sSupPr>
                      <m:e>
                        <m:r>
                          <a:rPr lang="en-US" sz="3600" i="1">
                            <a:solidFill>
                              <a:srgbClr val="FFFF00"/>
                            </a:solidFill>
                            <a:latin typeface="Cambria Math" panose="02040503050406030204" pitchFamily="18" charset="0"/>
                          </a:rPr>
                          <m:t>𝑚</m:t>
                        </m:r>
                      </m:e>
                      <m:sup>
                        <m:r>
                          <a:rPr lang="en-US" sz="3600" i="1">
                            <a:solidFill>
                              <a:srgbClr val="FFFF00"/>
                            </a:solidFill>
                            <a:latin typeface="Cambria Math" panose="02040503050406030204" pitchFamily="18" charset="0"/>
                          </a:rPr>
                          <m:t>2</m:t>
                        </m:r>
                      </m:sup>
                    </m:sSup>
                    <m:r>
                      <a:rPr lang="en-US" sz="3600" i="1">
                        <a:solidFill>
                          <a:srgbClr val="FFFF00"/>
                        </a:solidFill>
                        <a:latin typeface="Cambria Math" panose="02040503050406030204" pitchFamily="18" charset="0"/>
                      </a:rPr>
                      <m:t>=0</m:t>
                    </m:r>
                  </m:oMath>
                </a14:m>
                <a:r>
                  <a:rPr lang="en-US" sz="3600" dirty="0" smtClean="0">
                    <a:solidFill>
                      <a:srgbClr val="FFFF00"/>
                    </a:solidFill>
                    <a:latin typeface="Arial" panose="020B0604020202020204" pitchFamily="34" charset="0"/>
                    <a:cs typeface="Arial" panose="020B0604020202020204" pitchFamily="34" charset="0"/>
                  </a:rPr>
                  <a:t> </a:t>
                </a:r>
                <a:r>
                  <a:rPr lang="vi-VN" sz="3600" dirty="0">
                    <a:solidFill>
                      <a:srgbClr val="FFFF00"/>
                    </a:solidFill>
                    <a:latin typeface="Arial" panose="020B0604020202020204" pitchFamily="34" charset="0"/>
                    <a:cs typeface="Arial" panose="020B0604020202020204" pitchFamily="34" charset="0"/>
                  </a:rPr>
                  <a:t>có nghiệm kép”. </a:t>
                </a:r>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vi-VN" sz="36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3600" i="1">
                        <a:solidFill>
                          <a:srgbClr val="FFFF00"/>
                        </a:solidFill>
                        <a:latin typeface="Cambria Math" panose="02040503050406030204" pitchFamily="18" charset="0"/>
                      </a:rPr>
                      <m:t>∃</m:t>
                    </m:r>
                    <m:r>
                      <a:rPr lang="en-US" sz="3600" i="1">
                        <a:solidFill>
                          <a:srgbClr val="FFFF00"/>
                        </a:solidFill>
                        <a:latin typeface="Cambria Math" panose="02040503050406030204" pitchFamily="18" charset="0"/>
                      </a:rPr>
                      <m:t>𝑚</m:t>
                    </m:r>
                    <m:r>
                      <a:rPr lang="en-US" sz="3600" i="1">
                        <a:solidFill>
                          <a:srgbClr val="FFFF00"/>
                        </a:solidFill>
                        <a:latin typeface="Cambria Math" panose="02040503050406030204" pitchFamily="18" charset="0"/>
                      </a:rPr>
                      <m:t>∈</m:t>
                    </m:r>
                    <m:r>
                      <a:rPr lang="en-US" sz="3600" i="1">
                        <a:solidFill>
                          <a:srgbClr val="FFFF00"/>
                        </a:solidFill>
                        <a:latin typeface="Cambria Math" panose="02040503050406030204" pitchFamily="18" charset="0"/>
                      </a:rPr>
                      <m:t>ℝ</m:t>
                    </m:r>
                    <m:r>
                      <a:rPr lang="en-US" sz="3600" i="1">
                        <a:solidFill>
                          <a:srgbClr val="FFFF00"/>
                        </a:solidFill>
                        <a:latin typeface="Cambria Math" panose="02040503050406030204" pitchFamily="18" charset="0"/>
                      </a:rPr>
                      <m:t>,</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solidFill>
                              <a:srgbClr val="FFFF00"/>
                            </a:solidFill>
                            <a:latin typeface="Cambria Math" panose="02040503050406030204" pitchFamily="18" charset="0"/>
                          </a:rPr>
                        </m:ctrlPr>
                      </m:sSupPr>
                      <m:e>
                        <m:r>
                          <a:rPr lang="en-US" sz="3600" i="1">
                            <a:solidFill>
                              <a:srgbClr val="FFFF00"/>
                            </a:solidFill>
                            <a:latin typeface="Cambria Math" panose="02040503050406030204" pitchFamily="18" charset="0"/>
                          </a:rPr>
                          <m:t>𝑥</m:t>
                        </m:r>
                      </m:e>
                      <m:sup>
                        <m:r>
                          <a:rPr lang="en-US" sz="3600" i="1">
                            <a:solidFill>
                              <a:srgbClr val="FFFF00"/>
                            </a:solidFill>
                            <a:latin typeface="Cambria Math" panose="02040503050406030204" pitchFamily="18" charset="0"/>
                          </a:rPr>
                          <m:t>2</m:t>
                        </m:r>
                      </m:sup>
                    </m:sSup>
                    <m:r>
                      <a:rPr lang="en-US" sz="3600" i="1">
                        <a:solidFill>
                          <a:srgbClr val="FFFF00"/>
                        </a:solidFill>
                        <a:latin typeface="Cambria Math" panose="02040503050406030204" pitchFamily="18" charset="0"/>
                      </a:rPr>
                      <m:t>−2</m:t>
                    </m:r>
                    <m:r>
                      <a:rPr lang="en-US" sz="3600" i="1">
                        <a:solidFill>
                          <a:srgbClr val="FFFF00"/>
                        </a:solidFill>
                        <a:latin typeface="Cambria Math" panose="02040503050406030204" pitchFamily="18" charset="0"/>
                      </a:rPr>
                      <m:t>𝑥</m:t>
                    </m:r>
                    <m:r>
                      <a:rPr lang="en-US" sz="3600" i="1">
                        <a:solidFill>
                          <a:srgbClr val="FFFF00"/>
                        </a:solidFill>
                        <a:latin typeface="Cambria Math" panose="02040503050406030204" pitchFamily="18" charset="0"/>
                      </a:rPr>
                      <m:t>−</m:t>
                    </m:r>
                    <m:sSup>
                      <m:sSupPr>
                        <m:ctrlPr>
                          <a:rPr lang="en-US" sz="3600" i="1">
                            <a:solidFill>
                              <a:srgbClr val="FFFF00"/>
                            </a:solidFill>
                            <a:latin typeface="Cambria Math" panose="02040503050406030204" pitchFamily="18" charset="0"/>
                          </a:rPr>
                        </m:ctrlPr>
                      </m:sSupPr>
                      <m:e>
                        <m:r>
                          <a:rPr lang="en-US" sz="3600" i="1">
                            <a:solidFill>
                              <a:srgbClr val="FFFF00"/>
                            </a:solidFill>
                            <a:latin typeface="Cambria Math" panose="02040503050406030204" pitchFamily="18" charset="0"/>
                          </a:rPr>
                          <m:t>𝑚</m:t>
                        </m:r>
                      </m:e>
                      <m:sup>
                        <m:r>
                          <a:rPr lang="en-US" sz="3600" i="1">
                            <a:solidFill>
                              <a:srgbClr val="FFFF00"/>
                            </a:solidFill>
                            <a:latin typeface="Cambria Math" panose="02040503050406030204" pitchFamily="18" charset="0"/>
                          </a:rPr>
                          <m:t>2</m:t>
                        </m:r>
                      </m:sup>
                    </m:sSup>
                    <m:r>
                      <a:rPr lang="en-US" sz="3600" i="1">
                        <a:solidFill>
                          <a:srgbClr val="FFFF00"/>
                        </a:solidFill>
                        <a:latin typeface="Cambria Math" panose="02040503050406030204" pitchFamily="18" charset="0"/>
                      </a:rPr>
                      <m:t>=0</m:t>
                    </m:r>
                  </m:oMath>
                </a14:m>
                <a:r>
                  <a:rPr lang="vi-VN" sz="3600" dirty="0">
                    <a:solidFill>
                      <a:srgbClr val="FFFF00"/>
                    </a:solidFill>
                    <a:latin typeface="Arial" panose="020B0604020202020204" pitchFamily="34" charset="0"/>
                    <a:cs typeface="Arial" panose="020B0604020202020204" pitchFamily="34" charset="0"/>
                  </a:rPr>
                  <a:t> vô nghiệm” .</a:t>
                </a:r>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vi-VN" sz="3600" dirty="0">
                    <a:solidFill>
                      <a:srgbClr val="FFFF00"/>
                    </a:solidFill>
                    <a:latin typeface="Arial" panose="020B0604020202020204" pitchFamily="34" charset="0"/>
                    <a:cs typeface="Arial" panose="020B0604020202020204" pitchFamily="34" charset="0"/>
                  </a:rPr>
                  <a:t>D. “</a:t>
                </a:r>
                <a14:m>
                  <m:oMath xmlns:m="http://schemas.openxmlformats.org/officeDocument/2006/math">
                    <m:r>
                      <a:rPr lang="en-US" sz="3600" i="1">
                        <a:solidFill>
                          <a:srgbClr val="FFFF00"/>
                        </a:solidFill>
                        <a:latin typeface="Cambria Math" panose="02040503050406030204" pitchFamily="18" charset="0"/>
                      </a:rPr>
                      <m:t>∃</m:t>
                    </m:r>
                    <m:r>
                      <a:rPr lang="en-US" sz="3600" i="1">
                        <a:solidFill>
                          <a:srgbClr val="FFFF00"/>
                        </a:solidFill>
                        <a:latin typeface="Cambria Math" panose="02040503050406030204" pitchFamily="18" charset="0"/>
                      </a:rPr>
                      <m:t>𝑚</m:t>
                    </m:r>
                    <m:r>
                      <a:rPr lang="en-US" sz="3600" i="1">
                        <a:solidFill>
                          <a:srgbClr val="FFFF00"/>
                        </a:solidFill>
                        <a:latin typeface="Cambria Math" panose="02040503050406030204" pitchFamily="18" charset="0"/>
                      </a:rPr>
                      <m:t>∈</m:t>
                    </m:r>
                    <m:r>
                      <a:rPr lang="en-US" sz="3600" i="1">
                        <a:solidFill>
                          <a:srgbClr val="FFFF00"/>
                        </a:solidFill>
                        <a:latin typeface="Cambria Math" panose="02040503050406030204" pitchFamily="18" charset="0"/>
                      </a:rPr>
                      <m:t>ℝ</m:t>
                    </m:r>
                    <m:r>
                      <a:rPr lang="en-US" sz="3600" i="1">
                        <a:solidFill>
                          <a:srgbClr val="FFFF00"/>
                        </a:solidFill>
                        <a:latin typeface="Cambria Math" panose="02040503050406030204" pitchFamily="18" charset="0"/>
                      </a:rPr>
                      <m:t>,</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phương</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trình</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sSup>
                      <m:sSupPr>
                        <m:ctrlPr>
                          <a:rPr lang="en-US" sz="3600" i="1">
                            <a:solidFill>
                              <a:srgbClr val="FFFF00"/>
                            </a:solidFill>
                            <a:latin typeface="Cambria Math" panose="02040503050406030204" pitchFamily="18" charset="0"/>
                          </a:rPr>
                        </m:ctrlPr>
                      </m:sSupPr>
                      <m:e>
                        <m:r>
                          <a:rPr lang="en-US" sz="3600" i="1">
                            <a:solidFill>
                              <a:srgbClr val="FFFF00"/>
                            </a:solidFill>
                            <a:latin typeface="Cambria Math" panose="02040503050406030204" pitchFamily="18" charset="0"/>
                          </a:rPr>
                          <m:t>𝑥</m:t>
                        </m:r>
                      </m:e>
                      <m:sup>
                        <m:r>
                          <a:rPr lang="en-US" sz="3600" i="1">
                            <a:solidFill>
                              <a:srgbClr val="FFFF00"/>
                            </a:solidFill>
                            <a:latin typeface="Cambria Math" panose="02040503050406030204" pitchFamily="18" charset="0"/>
                          </a:rPr>
                          <m:t>2</m:t>
                        </m:r>
                      </m:sup>
                    </m:sSup>
                    <m:r>
                      <a:rPr lang="en-US" sz="3600" i="1">
                        <a:solidFill>
                          <a:srgbClr val="FFFF00"/>
                        </a:solidFill>
                        <a:latin typeface="Cambria Math" panose="02040503050406030204" pitchFamily="18" charset="0"/>
                      </a:rPr>
                      <m:t>−2</m:t>
                    </m:r>
                    <m:r>
                      <a:rPr lang="en-US" sz="3600" i="1">
                        <a:solidFill>
                          <a:srgbClr val="FFFF00"/>
                        </a:solidFill>
                        <a:latin typeface="Cambria Math" panose="02040503050406030204" pitchFamily="18" charset="0"/>
                      </a:rPr>
                      <m:t>𝑥</m:t>
                    </m:r>
                    <m:r>
                      <a:rPr lang="en-US" sz="3600" i="1">
                        <a:solidFill>
                          <a:srgbClr val="FFFF00"/>
                        </a:solidFill>
                        <a:latin typeface="Cambria Math" panose="02040503050406030204" pitchFamily="18" charset="0"/>
                      </a:rPr>
                      <m:t>−</m:t>
                    </m:r>
                    <m:sSup>
                      <m:sSupPr>
                        <m:ctrlPr>
                          <a:rPr lang="en-US" sz="3600" i="1">
                            <a:solidFill>
                              <a:srgbClr val="FFFF00"/>
                            </a:solidFill>
                            <a:latin typeface="Cambria Math" panose="02040503050406030204" pitchFamily="18" charset="0"/>
                          </a:rPr>
                        </m:ctrlPr>
                      </m:sSupPr>
                      <m:e>
                        <m:r>
                          <a:rPr lang="en-US" sz="3600" i="1">
                            <a:solidFill>
                              <a:srgbClr val="FFFF00"/>
                            </a:solidFill>
                            <a:latin typeface="Cambria Math" panose="02040503050406030204" pitchFamily="18" charset="0"/>
                          </a:rPr>
                          <m:t>𝑚</m:t>
                        </m:r>
                      </m:e>
                      <m:sup>
                        <m:r>
                          <a:rPr lang="en-US" sz="3600" i="1">
                            <a:solidFill>
                              <a:srgbClr val="FFFF00"/>
                            </a:solidFill>
                            <a:latin typeface="Cambria Math" panose="02040503050406030204" pitchFamily="18" charset="0"/>
                          </a:rPr>
                          <m:t>2</m:t>
                        </m:r>
                      </m:sup>
                    </m:sSup>
                    <m:r>
                      <a:rPr lang="en-US" sz="3600" i="1">
                        <a:solidFill>
                          <a:srgbClr val="FFFF00"/>
                        </a:solidFill>
                        <a:latin typeface="Cambria Math" panose="02040503050406030204" pitchFamily="18" charset="0"/>
                      </a:rPr>
                      <m:t>=0</m:t>
                    </m:r>
                  </m:oMath>
                </a14:m>
                <a:r>
                  <a:rPr lang="en-US" sz="3600" dirty="0">
                    <a:solidFill>
                      <a:srgbClr val="FFFF00"/>
                    </a:solidFill>
                    <a:latin typeface="Arial" panose="020B0604020202020204" pitchFamily="34" charset="0"/>
                    <a:cs typeface="Arial" panose="020B0604020202020204" pitchFamily="34" charset="0"/>
                  </a:rPr>
                  <a:t> </a:t>
                </a:r>
                <a:r>
                  <a:rPr lang="vi-VN" sz="3600" dirty="0">
                    <a:solidFill>
                      <a:srgbClr val="FFFF00"/>
                    </a:solidFill>
                    <a:latin typeface="Arial" panose="020B0604020202020204" pitchFamily="34" charset="0"/>
                    <a:cs typeface="Arial" panose="020B0604020202020204" pitchFamily="34" charset="0"/>
                  </a:rPr>
                  <a:t>có nghiệm kép”. </a:t>
                </a:r>
                <a:endParaRPr lang="en-US" sz="3600" dirty="0">
                  <a:solidFill>
                    <a:srgbClr val="FFFF00"/>
                  </a:solidFill>
                  <a:latin typeface="Arial" panose="020B0604020202020204" pitchFamily="34" charset="0"/>
                  <a:cs typeface="Arial" panose="020B0604020202020204" pitchFamily="34"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4595746" y="763476"/>
                <a:ext cx="13138307" cy="4980957"/>
              </a:xfrm>
              <a:prstGeom prst="rect">
                <a:avLst/>
              </a:prstGeom>
              <a:blipFill rotWithShape="0">
                <a:blip r:embed="rId7"/>
                <a:stretch>
                  <a:fillRect l="-1439" r="-1392" b="-3794"/>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7481790" y="98785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C</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1" name="Parallelogram 40">
            <a:extLst>
              <a:ext uri="{FF2B5EF4-FFF2-40B4-BE49-F238E27FC236}">
                <a16:creationId xmlns="" xmlns:a16="http://schemas.microsoft.com/office/drawing/2014/main" id="{B5BB0C9A-65F0-33F4-FD76-AD8F15DE4E1B}"/>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90874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1"/>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1"/>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smtClean="0">
                    <a:solidFill>
                      <a:srgbClr val="FFFF00"/>
                    </a:solidFill>
                    <a:latin typeface="Arial" panose="020B0604020202020204" pitchFamily="34" charset="0"/>
                    <a:cs typeface="Arial" panose="020B0604020202020204" pitchFamily="34" charset="0"/>
                  </a:rPr>
                  <a:t>Tìm </a:t>
                </a:r>
                <a:r>
                  <a:rPr lang="vi-VN" sz="4000" dirty="0">
                    <a:solidFill>
                      <a:srgbClr val="FFFF00"/>
                    </a:solidFill>
                    <a:latin typeface="Arial" panose="020B0604020202020204" pitchFamily="34" charset="0"/>
                    <a:cs typeface="Arial" panose="020B0604020202020204" pitchFamily="34" charset="0"/>
                  </a:rPr>
                  <a:t>mệnh đề đúng:</a:t>
                </a:r>
                <a:endParaRPr lang="en-US" sz="4000" dirty="0">
                  <a:solidFill>
                    <a:srgbClr val="FFFF00"/>
                  </a:solidFill>
                  <a:latin typeface="Arial" panose="020B0604020202020204" pitchFamily="34" charset="0"/>
                  <a:cs typeface="Arial" panose="020B0604020202020204" pitchFamily="34" charset="0"/>
                </a:endParaRPr>
              </a:p>
              <a:p>
                <a:pPr algn="just">
                  <a:lnSpc>
                    <a:spcPct val="150000"/>
                  </a:lnSpc>
                </a:pPr>
                <a:r>
                  <a:rPr lang="en-US" sz="4000" dirty="0">
                    <a:solidFill>
                      <a:srgbClr val="FFFF00"/>
                    </a:solidFill>
                    <a:latin typeface="Arial" panose="020B0604020202020204" pitchFamily="34" charset="0"/>
                    <a:cs typeface="Arial" panose="020B0604020202020204" pitchFamily="34" charset="0"/>
                  </a:rPr>
                  <a:t>A. “</a:t>
                </a:r>
                <a14:m>
                  <m:oMath xmlns:m="http://schemas.openxmlformats.org/officeDocument/2006/math">
                    <m:r>
                      <a:rPr lang="en-US" sz="4000" i="1">
                        <a:solidFill>
                          <a:srgbClr val="FFFF00"/>
                        </a:solidFill>
                        <a:latin typeface="Cambria Math" panose="02040503050406030204" pitchFamily="18" charset="0"/>
                      </a:rPr>
                      <m:t>3+5≤7</m:t>
                    </m:r>
                  </m:oMath>
                </a14:m>
                <a:r>
                  <a:rPr lang="en-US" sz="4000" dirty="0">
                    <a:solidFill>
                      <a:srgbClr val="FFFF00"/>
                    </a:solidFill>
                    <a:latin typeface="Arial" panose="020B0604020202020204" pitchFamily="34" charset="0"/>
                    <a:cs typeface="Arial" panose="020B0604020202020204" pitchFamily="34" charset="0"/>
                  </a:rPr>
                  <a:t>”.	</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B. “</a:t>
                </a:r>
                <a14:m>
                  <m:oMath xmlns:m="http://schemas.openxmlformats.org/officeDocument/2006/math">
                    <m:r>
                      <a:rPr lang="en-US" sz="4000" i="1">
                        <a:solidFill>
                          <a:srgbClr val="FFFF00"/>
                        </a:solidFill>
                        <a:latin typeface="Cambria Math" panose="02040503050406030204" pitchFamily="18" charset="0"/>
                      </a:rPr>
                      <m:t>2&gt;1⇒</m:t>
                    </m:r>
                    <m:rad>
                      <m:radPr>
                        <m:degHide m:val="on"/>
                        <m:ctrlPr>
                          <a:rPr lang="en-US" sz="4000" i="1">
                            <a:solidFill>
                              <a:srgbClr val="FFFF00"/>
                            </a:solidFill>
                            <a:latin typeface="Cambria Math" panose="02040503050406030204" pitchFamily="18" charset="0"/>
                          </a:rPr>
                        </m:ctrlPr>
                      </m:radPr>
                      <m:deg/>
                      <m:e>
                        <m:r>
                          <a:rPr lang="en-US" sz="4000" i="1">
                            <a:solidFill>
                              <a:srgbClr val="FFFF00"/>
                            </a:solidFill>
                            <a:latin typeface="Cambria Math" panose="02040503050406030204" pitchFamily="18" charset="0"/>
                          </a:rPr>
                          <m:t>2</m:t>
                        </m:r>
                      </m:e>
                    </m:rad>
                    <m:r>
                      <a:rPr lang="en-US" sz="4000" i="1">
                        <a:solidFill>
                          <a:srgbClr val="FFFF00"/>
                        </a:solidFill>
                        <a:latin typeface="Cambria Math" panose="02040503050406030204" pitchFamily="18" charset="0"/>
                      </a:rPr>
                      <m:t>&gt;1</m:t>
                    </m:r>
                  </m:oMath>
                </a14:m>
                <a:r>
                  <a:rPr lang="en-US" sz="4000" dirty="0">
                    <a:solidFill>
                      <a:srgbClr val="FFFF00"/>
                    </a:solidFill>
                    <a:latin typeface="Arial" panose="020B0604020202020204" pitchFamily="34" charset="0"/>
                    <a:cs typeface="Arial" panose="020B0604020202020204" pitchFamily="34" charset="0"/>
                  </a:rPr>
                  <a:t>”.</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4000" i="1">
                        <a:solidFill>
                          <a:srgbClr val="FFFF00"/>
                        </a:solidFill>
                        <a:latin typeface="Cambria Math" panose="02040503050406030204" pitchFamily="18" charset="0"/>
                      </a:rPr>
                      <m:t>∀</m:t>
                    </m:r>
                    <m:r>
                      <a:rPr lang="en-US" sz="4000" i="1">
                        <a:solidFill>
                          <a:srgbClr val="FFFF00"/>
                        </a:solidFill>
                        <a:latin typeface="Cambria Math" panose="02040503050406030204" pitchFamily="18" charset="0"/>
                      </a:rPr>
                      <m:t>𝑥</m:t>
                    </m:r>
                    <m:r>
                      <a:rPr lang="en-US" sz="4000" i="1">
                        <a:solidFill>
                          <a:srgbClr val="FFFF00"/>
                        </a:solidFill>
                        <a:latin typeface="Cambria Math" panose="02040503050406030204" pitchFamily="18" charset="0"/>
                      </a:rPr>
                      <m:t>∈</m:t>
                    </m:r>
                    <m:r>
                      <a:rPr lang="en-US" sz="4000" i="1">
                        <a:solidFill>
                          <a:srgbClr val="FFFF00"/>
                        </a:solidFill>
                        <a:latin typeface="Cambria Math" panose="02040503050406030204" pitchFamily="18" charset="0"/>
                      </a:rPr>
                      <m:t>ℝ</m:t>
                    </m:r>
                    <m:func>
                      <m:funcPr>
                        <m:ctrlPr>
                          <a:rPr lang="en-US" sz="4000" i="1">
                            <a:solidFill>
                              <a:srgbClr val="FFFF00"/>
                            </a:solidFill>
                            <a:latin typeface="Cambria Math" panose="02040503050406030204" pitchFamily="18" charset="0"/>
                          </a:rPr>
                        </m:ctrlPr>
                      </m:funcPr>
                      <m:fName>
                        <m:sSup>
                          <m:sSupPr>
                            <m:ctrlPr>
                              <a:rPr lang="en-US" sz="4000" i="1">
                                <a:solidFill>
                                  <a:srgbClr val="FFFF00"/>
                                </a:solidFill>
                                <a:latin typeface="Cambria Math" panose="02040503050406030204" pitchFamily="18" charset="0"/>
                              </a:rPr>
                            </m:ctrlPr>
                          </m:sSupPr>
                          <m:e>
                            <m:r>
                              <a:rPr lang="en-US" sz="4000" i="1">
                                <a:solidFill>
                                  <a:srgbClr val="FFFF00"/>
                                </a:solidFill>
                                <a:latin typeface="Cambria Math" panose="02040503050406030204" pitchFamily="18" charset="0"/>
                              </a:rPr>
                              <m:t>:</m:t>
                            </m:r>
                            <m:r>
                              <a:rPr lang="en-US" sz="4000" i="1">
                                <a:solidFill>
                                  <a:srgbClr val="FFFF00"/>
                                </a:solidFill>
                                <a:latin typeface="Cambria Math" panose="02040503050406030204" pitchFamily="18" charset="0"/>
                              </a:rPr>
                              <m:t>𝑥</m:t>
                            </m:r>
                          </m:e>
                          <m:sup>
                            <m:r>
                              <a:rPr lang="en-US" sz="4000" i="1">
                                <a:solidFill>
                                  <a:srgbClr val="FFFF00"/>
                                </a:solidFill>
                                <a:latin typeface="Cambria Math" panose="02040503050406030204" pitchFamily="18" charset="0"/>
                              </a:rPr>
                              <m:t>2</m:t>
                            </m:r>
                          </m:sup>
                        </m:sSup>
                      </m:fName>
                      <m:e>
                        <m:r>
                          <a:rPr lang="en-US" sz="4000" i="1">
                            <a:solidFill>
                              <a:srgbClr val="FFFF00"/>
                            </a:solidFill>
                            <a:latin typeface="Cambria Math" panose="02040503050406030204" pitchFamily="18" charset="0"/>
                          </a:rPr>
                          <m:t>&gt;</m:t>
                        </m:r>
                      </m:e>
                    </m:func>
                    <m:r>
                      <a:rPr lang="en-US" sz="4000" i="1">
                        <a:solidFill>
                          <a:srgbClr val="FFFF00"/>
                        </a:solidFill>
                        <a:latin typeface="Cambria Math" panose="02040503050406030204" pitchFamily="18" charset="0"/>
                      </a:rPr>
                      <m:t>0</m:t>
                    </m:r>
                  </m:oMath>
                </a14:m>
                <a:r>
                  <a:rPr lang="en-US" sz="4000" dirty="0">
                    <a:solidFill>
                      <a:srgbClr val="FFFF00"/>
                    </a:solidFill>
                    <a:latin typeface="Arial" panose="020B0604020202020204" pitchFamily="34" charset="0"/>
                    <a:cs typeface="Arial" panose="020B0604020202020204" pitchFamily="34" charset="0"/>
                  </a:rPr>
                  <a:t>”.	</a:t>
                </a:r>
              </a:p>
              <a:p>
                <a:pPr algn="just">
                  <a:lnSpc>
                    <a:spcPct val="150000"/>
                  </a:lnSpc>
                </a:pPr>
                <a:r>
                  <a:rPr lang="en-US" sz="4000" dirty="0">
                    <a:solidFill>
                      <a:srgbClr val="FFFF00"/>
                    </a:solidFill>
                    <a:latin typeface="Arial" panose="020B0604020202020204" pitchFamily="34" charset="0"/>
                    <a:cs typeface="Arial" panose="020B0604020202020204" pitchFamily="34" charset="0"/>
                  </a:rPr>
                  <a:t>D. “</a:t>
                </a:r>
                <a14:m>
                  <m:oMath xmlns:m="http://schemas.openxmlformats.org/officeDocument/2006/math">
                    <m:r>
                      <a:rPr lang="en-US" sz="4000" i="1">
                        <a:solidFill>
                          <a:srgbClr val="FFFF00"/>
                        </a:solidFill>
                        <a:latin typeface="Cambria Math" panose="02040503050406030204" pitchFamily="18" charset="0"/>
                      </a:rPr>
                      <m:t>𝛥</m:t>
                    </m:r>
                    <m:r>
                      <a:rPr lang="en-US" sz="4000" i="1">
                        <a:solidFill>
                          <a:srgbClr val="FFFF00"/>
                        </a:solidFill>
                        <a:latin typeface="Cambria Math" panose="02040503050406030204" pitchFamily="18" charset="0"/>
                      </a:rPr>
                      <m:t>𝐴𝐵𝐶</m:t>
                    </m:r>
                  </m:oMath>
                </a14:m>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vuông</a:t>
                </a:r>
                <a:r>
                  <a:rPr lang="en-US" sz="4000" dirty="0">
                    <a:solidFill>
                      <a:srgbClr val="FFFF00"/>
                    </a:solidFill>
                    <a:latin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cs typeface="Arial" panose="020B0604020202020204" pitchFamily="34" charset="0"/>
                  </a:rPr>
                  <a:t>tại</a:t>
                </a:r>
                <a:r>
                  <a:rPr lang="en-US" sz="4000" dirty="0">
                    <a:solidFill>
                      <a:srgbClr val="FFFF00"/>
                    </a:solidFill>
                    <a:latin typeface="Arial" panose="020B0604020202020204" pitchFamily="34" charset="0"/>
                    <a:cs typeface="Arial" panose="020B0604020202020204" pitchFamily="34" charset="0"/>
                  </a:rPr>
                  <a:t> </a:t>
                </a:r>
                <a:r>
                  <a:rPr lang="en-US" sz="4000" i="1" dirty="0">
                    <a:solidFill>
                      <a:srgbClr val="FFFF00"/>
                    </a:solidFill>
                    <a:latin typeface="Arial" panose="020B0604020202020204" pitchFamily="34" charset="0"/>
                    <a:cs typeface="Arial" panose="020B0604020202020204" pitchFamily="34" charset="0"/>
                  </a:rPr>
                  <a:t>A</a:t>
                </a:r>
                <a:r>
                  <a:rPr lang="en-US" sz="40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4000" i="1">
                        <a:solidFill>
                          <a:srgbClr val="FFFF00"/>
                        </a:solidFill>
                        <a:latin typeface="Cambria Math" panose="02040503050406030204" pitchFamily="18" charset="0"/>
                      </a:rPr>
                      <m:t>⇔</m:t>
                    </m:r>
                    <m:r>
                      <a:rPr lang="en-US" sz="4000" i="1">
                        <a:solidFill>
                          <a:srgbClr val="FFFF00"/>
                        </a:solidFill>
                        <a:latin typeface="Cambria Math" panose="02040503050406030204" pitchFamily="18" charset="0"/>
                      </a:rPr>
                      <m:t>𝐴</m:t>
                    </m:r>
                    <m:sSup>
                      <m:sSupPr>
                        <m:ctrlPr>
                          <a:rPr lang="en-US" sz="4000" i="1">
                            <a:solidFill>
                              <a:srgbClr val="FFFF00"/>
                            </a:solidFill>
                            <a:latin typeface="Cambria Math" panose="02040503050406030204" pitchFamily="18" charset="0"/>
                          </a:rPr>
                        </m:ctrlPr>
                      </m:sSupPr>
                      <m:e>
                        <m:r>
                          <a:rPr lang="en-US" sz="4000" i="1">
                            <a:solidFill>
                              <a:srgbClr val="FFFF00"/>
                            </a:solidFill>
                            <a:latin typeface="Cambria Math" panose="02040503050406030204" pitchFamily="18" charset="0"/>
                          </a:rPr>
                          <m:t>𝐵</m:t>
                        </m:r>
                      </m:e>
                      <m:sup>
                        <m:r>
                          <a:rPr lang="en-US" sz="4000" i="1">
                            <a:solidFill>
                              <a:srgbClr val="FFFF00"/>
                            </a:solidFill>
                            <a:latin typeface="Cambria Math" panose="02040503050406030204" pitchFamily="18" charset="0"/>
                          </a:rPr>
                          <m:t>2</m:t>
                        </m:r>
                      </m:sup>
                    </m:sSup>
                    <m:r>
                      <a:rPr lang="en-US" sz="4000" i="1">
                        <a:solidFill>
                          <a:srgbClr val="FFFF00"/>
                        </a:solidFill>
                        <a:latin typeface="Cambria Math" panose="02040503050406030204" pitchFamily="18" charset="0"/>
                      </a:rPr>
                      <m:t>+</m:t>
                    </m:r>
                    <m:r>
                      <a:rPr lang="en-US" sz="4000" i="1">
                        <a:solidFill>
                          <a:srgbClr val="FFFF00"/>
                        </a:solidFill>
                        <a:latin typeface="Cambria Math" panose="02040503050406030204" pitchFamily="18" charset="0"/>
                      </a:rPr>
                      <m:t>𝐵</m:t>
                    </m:r>
                    <m:sSup>
                      <m:sSupPr>
                        <m:ctrlPr>
                          <a:rPr lang="en-US" sz="4000" i="1">
                            <a:solidFill>
                              <a:srgbClr val="FFFF00"/>
                            </a:solidFill>
                            <a:latin typeface="Cambria Math" panose="02040503050406030204" pitchFamily="18" charset="0"/>
                          </a:rPr>
                        </m:ctrlPr>
                      </m:sSupPr>
                      <m:e>
                        <m:r>
                          <a:rPr lang="en-US" sz="4000" i="1">
                            <a:solidFill>
                              <a:srgbClr val="FFFF00"/>
                            </a:solidFill>
                            <a:latin typeface="Cambria Math" panose="02040503050406030204" pitchFamily="18" charset="0"/>
                          </a:rPr>
                          <m:t>𝐶</m:t>
                        </m:r>
                      </m:e>
                      <m:sup>
                        <m:r>
                          <a:rPr lang="en-US" sz="4000" i="1">
                            <a:solidFill>
                              <a:srgbClr val="FFFF00"/>
                            </a:solidFill>
                            <a:latin typeface="Cambria Math" panose="02040503050406030204" pitchFamily="18" charset="0"/>
                          </a:rPr>
                          <m:t>2</m:t>
                        </m:r>
                      </m:sup>
                    </m:sSup>
                    <m:r>
                      <a:rPr lang="en-US" sz="4000" i="1">
                        <a:solidFill>
                          <a:srgbClr val="FFFF00"/>
                        </a:solidFill>
                        <a:latin typeface="Cambria Math" panose="02040503050406030204" pitchFamily="18" charset="0"/>
                      </a:rPr>
                      <m:t>=</m:t>
                    </m:r>
                    <m:r>
                      <a:rPr lang="en-US" sz="4000" i="1">
                        <a:solidFill>
                          <a:srgbClr val="FFFF00"/>
                        </a:solidFill>
                        <a:latin typeface="Cambria Math" panose="02040503050406030204" pitchFamily="18" charset="0"/>
                      </a:rPr>
                      <m:t>𝐴</m:t>
                    </m:r>
                    <m:sSup>
                      <m:sSupPr>
                        <m:ctrlPr>
                          <a:rPr lang="en-US" sz="4000" i="1">
                            <a:solidFill>
                              <a:srgbClr val="FFFF00"/>
                            </a:solidFill>
                            <a:latin typeface="Cambria Math" panose="02040503050406030204" pitchFamily="18" charset="0"/>
                          </a:rPr>
                        </m:ctrlPr>
                      </m:sSupPr>
                      <m:e>
                        <m:r>
                          <a:rPr lang="en-US" sz="4000" i="1">
                            <a:solidFill>
                              <a:srgbClr val="FFFF00"/>
                            </a:solidFill>
                            <a:latin typeface="Cambria Math" panose="02040503050406030204" pitchFamily="18" charset="0"/>
                          </a:rPr>
                          <m:t>𝐶</m:t>
                        </m:r>
                      </m:e>
                      <m:sup>
                        <m:r>
                          <a:rPr lang="en-US" sz="4000" i="1">
                            <a:solidFill>
                              <a:srgbClr val="FFFF00"/>
                            </a:solidFill>
                            <a:latin typeface="Cambria Math" panose="02040503050406030204" pitchFamily="18" charset="0"/>
                          </a:rPr>
                          <m:t>2</m:t>
                        </m:r>
                      </m:sup>
                    </m:sSup>
                  </m:oMath>
                </a14:m>
                <a:r>
                  <a:rPr lang="en-US" sz="4000" dirty="0" smtClean="0">
                    <a:solidFill>
                      <a:srgbClr val="FFFF00"/>
                    </a:solidFill>
                    <a:latin typeface="Arial" panose="020B0604020202020204" pitchFamily="34" charset="0"/>
                    <a:cs typeface="Arial" panose="020B0604020202020204" pitchFamily="34" charset="0"/>
                  </a:rPr>
                  <a:t>”.</a:t>
                </a:r>
                <a:r>
                  <a:rPr lang="en-US" sz="4001" dirty="0" smtClean="0">
                    <a:solidFill>
                      <a:srgbClr val="FFFF00"/>
                    </a:solidFill>
                    <a:latin typeface="Arial" panose="020B0604020202020204" pitchFamily="34" charset="0"/>
                    <a:cs typeface="Arial" panose="020B0604020202020204" pitchFamily="34" charset="0"/>
                    <a:sym typeface="Arial"/>
                  </a:rPr>
                  <a:t>   </a:t>
                </a:r>
                <a:endParaRPr lang="en-US" sz="4001" dirty="0">
                  <a:solidFill>
                    <a:srgbClr val="FFFF00"/>
                  </a:solidFill>
                  <a:latin typeface="Arial" panose="020B0604020202020204" pitchFamily="34" charset="0"/>
                  <a:cs typeface="Arial" panose="020B0604020202020204" pitchFamily="34" charset="0"/>
                  <a:sym typeface="Arial"/>
                </a:endParaRPr>
              </a:p>
            </p:txBody>
          </p:sp>
        </mc:Choice>
        <mc:Fallback xmlns="">
          <p:sp>
            <p:nvSpPr>
              <p:cNvPr id="60" name="Rectangle 59"/>
              <p:cNvSpPr>
                <a:spLocks noRot="1" noChangeAspect="1" noMove="1" noResize="1" noEditPoints="1" noAdjustHandles="1" noChangeArrowheads="1" noChangeShapeType="1" noTextEdit="1"/>
              </p:cNvSpPr>
              <p:nvPr/>
            </p:nvSpPr>
            <p:spPr>
              <a:xfrm>
                <a:off x="4616294" y="1126559"/>
                <a:ext cx="12233327" cy="4328190"/>
              </a:xfrm>
              <a:prstGeom prst="rect">
                <a:avLst/>
              </a:prstGeom>
              <a:blipFill rotWithShape="0">
                <a:blip r:embed="rId7"/>
                <a:stretch>
                  <a:fillRect l="-1744" t="-4225" b="-9014"/>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dirty="0" smtClean="0">
                  <a:solidFill>
                    <a:prstClr val="white"/>
                  </a:solidFill>
                  <a:latin typeface="Arial" panose="020B0604020202020204" pitchFamily="34" charset="0"/>
                  <a:cs typeface="Arial" panose="020B0604020202020204" pitchFamily="34" charset="0"/>
                  <a:sym typeface="Arial"/>
                </a:rPr>
                <a:t>B</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 xmlns:a16="http://schemas.microsoft.com/office/drawing/2014/main" id="{89A0EA39-193C-783B-D520-E1F9AE9BDABB}"/>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289778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0" name="Rectangle 59"/>
              <p:cNvSpPr/>
              <p:nvPr/>
            </p:nvSpPr>
            <p:spPr>
              <a:xfrm>
                <a:off x="4616293" y="1126559"/>
                <a:ext cx="12048392"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dirty="0" smtClean="0">
                    <a:solidFill>
                      <a:srgbClr val="FFFF00"/>
                    </a:solidFill>
                    <a:latin typeface="Arial" panose="020B0604020202020204" pitchFamily="34" charset="0"/>
                    <a:cs typeface="Arial" panose="020B0604020202020204" pitchFamily="34" charset="0"/>
                  </a:rPr>
                  <a:t>Trong </a:t>
                </a:r>
                <a:r>
                  <a:rPr lang="fr-FR" sz="4000" dirty="0" err="1">
                    <a:solidFill>
                      <a:srgbClr val="FFFF00"/>
                    </a:solidFill>
                    <a:latin typeface="Arial" panose="020B0604020202020204" pitchFamily="34" charset="0"/>
                    <a:cs typeface="Arial" panose="020B0604020202020204" pitchFamily="34" charset="0"/>
                  </a:rPr>
                  <a:t>các</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mệnh</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đề</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sau</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tìm</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mệnh</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đề</a:t>
                </a:r>
                <a:r>
                  <a:rPr lang="fr-FR" sz="4000" dirty="0">
                    <a:solidFill>
                      <a:srgbClr val="FFFF00"/>
                    </a:solidFill>
                    <a:latin typeface="Arial" panose="020B0604020202020204" pitchFamily="34" charset="0"/>
                    <a:cs typeface="Arial" panose="020B0604020202020204" pitchFamily="34" charset="0"/>
                  </a:rPr>
                  <a:t> </a:t>
                </a:r>
                <a:r>
                  <a:rPr lang="fr-FR" sz="4000" dirty="0" err="1">
                    <a:solidFill>
                      <a:srgbClr val="FFFF00"/>
                    </a:solidFill>
                    <a:latin typeface="Arial" panose="020B0604020202020204" pitchFamily="34" charset="0"/>
                    <a:cs typeface="Arial" panose="020B0604020202020204" pitchFamily="34" charset="0"/>
                  </a:rPr>
                  <a:t>đúng</a:t>
                </a:r>
                <a:r>
                  <a:rPr lang="fr-FR" sz="4000" dirty="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fr-FR" sz="4000" dirty="0" smtClean="0">
                    <a:solidFill>
                      <a:srgbClr val="FFFF00"/>
                    </a:solidFill>
                    <a:latin typeface="Arial" panose="020B0604020202020204" pitchFamily="34" charset="0"/>
                    <a:cs typeface="Arial" panose="020B0604020202020204" pitchFamily="34" charset="0"/>
                  </a:rPr>
                  <a:t>“</a:t>
                </a:r>
                <a14:m>
                  <m:oMath xmlns:m="http://schemas.openxmlformats.org/officeDocument/2006/math">
                    <m:r>
                      <a:rPr lang="en-US" sz="4000" i="0">
                        <a:solidFill>
                          <a:srgbClr val="FFFF00"/>
                        </a:solidFill>
                        <a:latin typeface="Cambria Math" panose="02040503050406030204" pitchFamily="18" charset="0"/>
                      </a:rPr>
                      <m:t>∀</m:t>
                    </m:r>
                    <m:r>
                      <m:rPr>
                        <m:sty m:val="p"/>
                      </m:rPr>
                      <a:rPr lang="en-US" sz="4000" i="0">
                        <a:solidFill>
                          <a:srgbClr val="FFFF00"/>
                        </a:solidFill>
                        <a:latin typeface="Cambria Math" panose="02040503050406030204" pitchFamily="18" charset="0"/>
                      </a:rPr>
                      <m:t>x</m:t>
                    </m:r>
                    <m:r>
                      <a:rPr lang="en-US" sz="4000" i="0">
                        <a:solidFill>
                          <a:srgbClr val="FFFF00"/>
                        </a:solidFill>
                        <a:latin typeface="Cambria Math" panose="02040503050406030204" pitchFamily="18" charset="0"/>
                      </a:rPr>
                      <m:t>∈</m:t>
                    </m:r>
                    <m:r>
                      <a:rPr lang="en-US" sz="4000" i="0">
                        <a:solidFill>
                          <a:srgbClr val="FFFF00"/>
                        </a:solidFill>
                        <a:latin typeface="Cambria Math" panose="02040503050406030204" pitchFamily="18" charset="0"/>
                      </a:rPr>
                      <m:t>ℝ</m:t>
                    </m:r>
                    <m:func>
                      <m:funcPr>
                        <m:ctrlPr>
                          <a:rPr lang="en-US" sz="4000" i="1">
                            <a:solidFill>
                              <a:srgbClr val="FFFF00"/>
                            </a:solidFill>
                            <a:latin typeface="Cambria Math" panose="02040503050406030204" pitchFamily="18" charset="0"/>
                          </a:rPr>
                        </m:ctrlPr>
                      </m:funcPr>
                      <m:fName>
                        <m:r>
                          <a:rPr lang="en-US" sz="4000" i="0">
                            <a:solidFill>
                              <a:srgbClr val="FFFF00"/>
                            </a:solidFill>
                            <a:latin typeface="Cambria Math" panose="02040503050406030204" pitchFamily="18" charset="0"/>
                          </a:rPr>
                          <m:t>:</m:t>
                        </m:r>
                      </m:fName>
                      <m:e>
                        <m:d>
                          <m:dPr>
                            <m:begChr m:val="|"/>
                            <m:endChr m:val="|"/>
                            <m:ctrlPr>
                              <a:rPr lang="en-US" sz="4000" i="1">
                                <a:solidFill>
                                  <a:srgbClr val="FFFF00"/>
                                </a:solidFill>
                                <a:latin typeface="Cambria Math" panose="02040503050406030204" pitchFamily="18" charset="0"/>
                              </a:rPr>
                            </m:ctrlPr>
                          </m:dPr>
                          <m:e>
                            <m:r>
                              <m:rPr>
                                <m:sty m:val="p"/>
                              </m:rPr>
                              <a:rPr lang="en-US" sz="4000" i="0">
                                <a:solidFill>
                                  <a:srgbClr val="FFFF00"/>
                                </a:solidFill>
                                <a:latin typeface="Cambria Math" panose="02040503050406030204" pitchFamily="18" charset="0"/>
                              </a:rPr>
                              <m:t>x</m:t>
                            </m:r>
                          </m:e>
                        </m:d>
                      </m:e>
                    </m:func>
                    <m:r>
                      <a:rPr lang="en-US" sz="4000" i="0">
                        <a:solidFill>
                          <a:srgbClr val="FFFF00"/>
                        </a:solidFill>
                        <a:latin typeface="Cambria Math" panose="02040503050406030204" pitchFamily="18" charset="0"/>
                      </a:rPr>
                      <m:t>&lt;3⇔</m:t>
                    </m:r>
                    <m:r>
                      <m:rPr>
                        <m:sty m:val="p"/>
                      </m:rPr>
                      <a:rPr lang="en-US" sz="4000" i="0">
                        <a:solidFill>
                          <a:srgbClr val="FFFF00"/>
                        </a:solidFill>
                        <a:latin typeface="Cambria Math" panose="02040503050406030204" pitchFamily="18" charset="0"/>
                      </a:rPr>
                      <m:t>x</m:t>
                    </m:r>
                    <m:r>
                      <a:rPr lang="en-US" sz="4000" i="0">
                        <a:solidFill>
                          <a:srgbClr val="FFFF00"/>
                        </a:solidFill>
                        <a:latin typeface="Cambria Math" panose="02040503050406030204" pitchFamily="18" charset="0"/>
                      </a:rPr>
                      <m:t>&lt;3</m:t>
                    </m:r>
                  </m:oMath>
                </a14:m>
                <a:r>
                  <a:rPr lang="fr-FR" sz="4000" dirty="0">
                    <a:solidFill>
                      <a:srgbClr val="FFFF00"/>
                    </a:solidFill>
                    <a:latin typeface="Arial" panose="020B0604020202020204" pitchFamily="34" charset="0"/>
                    <a:cs typeface="Arial" panose="020B0604020202020204" pitchFamily="34" charset="0"/>
                  </a:rPr>
                  <a:t>”.	</a:t>
                </a:r>
                <a:endParaRPr lang="fr-FR" sz="4000" dirty="0" smtClean="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fr-FR" sz="4000" dirty="0" smtClean="0">
                    <a:solidFill>
                      <a:srgbClr val="FFFF00"/>
                    </a:solidFill>
                    <a:latin typeface="Arial" panose="020B0604020202020204" pitchFamily="34" charset="0"/>
                    <a:cs typeface="Arial" panose="020B0604020202020204" pitchFamily="34" charset="0"/>
                  </a:rPr>
                  <a:t>“</a:t>
                </a:r>
                <a14:m>
                  <m:oMath xmlns:m="http://schemas.openxmlformats.org/officeDocument/2006/math">
                    <m:r>
                      <a:rPr lang="en-US" sz="4000" i="0">
                        <a:solidFill>
                          <a:srgbClr val="FFFF00"/>
                        </a:solidFill>
                        <a:latin typeface="Cambria Math" panose="02040503050406030204" pitchFamily="18" charset="0"/>
                      </a:rPr>
                      <m:t>∀</m:t>
                    </m:r>
                    <m:r>
                      <m:rPr>
                        <m:sty m:val="p"/>
                      </m:rPr>
                      <a:rPr lang="en-US" sz="4000" i="0">
                        <a:solidFill>
                          <a:srgbClr val="FFFF00"/>
                        </a:solidFill>
                        <a:latin typeface="Cambria Math" panose="02040503050406030204" pitchFamily="18" charset="0"/>
                      </a:rPr>
                      <m:t>n</m:t>
                    </m:r>
                    <m:r>
                      <a:rPr lang="en-US" sz="4000" i="0">
                        <a:solidFill>
                          <a:srgbClr val="FFFF00"/>
                        </a:solidFill>
                        <a:latin typeface="Cambria Math" panose="02040503050406030204" pitchFamily="18" charset="0"/>
                      </a:rPr>
                      <m:t>∈</m:t>
                    </m:r>
                    <m:r>
                      <a:rPr lang="en-US" sz="4000" i="0">
                        <a:solidFill>
                          <a:srgbClr val="FFFF00"/>
                        </a:solidFill>
                        <a:latin typeface="Cambria Math" panose="02040503050406030204" pitchFamily="18" charset="0"/>
                      </a:rPr>
                      <m:t>ℕ</m:t>
                    </m:r>
                    <m:func>
                      <m:funcPr>
                        <m:ctrlPr>
                          <a:rPr lang="en-US" sz="4000" i="1">
                            <a:solidFill>
                              <a:srgbClr val="FFFF00"/>
                            </a:solidFill>
                            <a:latin typeface="Cambria Math" panose="02040503050406030204" pitchFamily="18" charset="0"/>
                          </a:rPr>
                        </m:ctrlPr>
                      </m:funcPr>
                      <m:fName>
                        <m:sSup>
                          <m:sSupPr>
                            <m:ctrlPr>
                              <a:rPr lang="en-US" sz="4000" i="1">
                                <a:solidFill>
                                  <a:srgbClr val="FFFF00"/>
                                </a:solidFill>
                                <a:latin typeface="Cambria Math" panose="02040503050406030204" pitchFamily="18" charset="0"/>
                              </a:rPr>
                            </m:ctrlPr>
                          </m:sSupPr>
                          <m:e>
                            <m:r>
                              <a:rPr lang="en-US" sz="4000" i="0">
                                <a:solidFill>
                                  <a:srgbClr val="FFFF00"/>
                                </a:solidFill>
                                <a:latin typeface="Cambria Math" panose="02040503050406030204" pitchFamily="18" charset="0"/>
                              </a:rPr>
                              <m:t>:</m:t>
                            </m:r>
                            <m:r>
                              <m:rPr>
                                <m:sty m:val="p"/>
                              </m:rPr>
                              <a:rPr lang="en-US" sz="4000" i="0">
                                <a:solidFill>
                                  <a:srgbClr val="FFFF00"/>
                                </a:solidFill>
                                <a:latin typeface="Cambria Math" panose="02040503050406030204" pitchFamily="18" charset="0"/>
                              </a:rPr>
                              <m:t>n</m:t>
                            </m:r>
                          </m:e>
                          <m:sup>
                            <m:r>
                              <a:rPr lang="en-US" sz="4000" i="0">
                                <a:solidFill>
                                  <a:srgbClr val="FFFF00"/>
                                </a:solidFill>
                                <a:latin typeface="Cambria Math" panose="02040503050406030204" pitchFamily="18" charset="0"/>
                              </a:rPr>
                              <m:t>2</m:t>
                            </m:r>
                          </m:sup>
                        </m:sSup>
                      </m:fName>
                      <m:e>
                        <m:r>
                          <a:rPr lang="en-US" sz="4000" i="0">
                            <a:solidFill>
                              <a:srgbClr val="FFFF00"/>
                            </a:solidFill>
                            <a:latin typeface="Cambria Math" panose="02040503050406030204" pitchFamily="18" charset="0"/>
                          </a:rPr>
                          <m:t>≥</m:t>
                        </m:r>
                      </m:e>
                    </m:func>
                    <m:r>
                      <a:rPr lang="en-US" sz="4000" i="0">
                        <a:solidFill>
                          <a:srgbClr val="FFFF00"/>
                        </a:solidFill>
                        <a:latin typeface="Cambria Math" panose="02040503050406030204" pitchFamily="18" charset="0"/>
                      </a:rPr>
                      <m:t>1</m:t>
                    </m:r>
                  </m:oMath>
                </a14:m>
                <a:r>
                  <a:rPr lang="fr-FR" sz="4000" dirty="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4000" i="0">
                        <a:solidFill>
                          <a:srgbClr val="FFFF00"/>
                        </a:solidFill>
                        <a:latin typeface="Cambria Math" panose="02040503050406030204" pitchFamily="18" charset="0"/>
                      </a:rPr>
                      <m:t>∀</m:t>
                    </m:r>
                    <m:r>
                      <m:rPr>
                        <m:sty m:val="p"/>
                      </m:rPr>
                      <a:rPr lang="en-US" sz="4000" i="0">
                        <a:solidFill>
                          <a:srgbClr val="FFFF00"/>
                        </a:solidFill>
                        <a:latin typeface="Cambria Math" panose="02040503050406030204" pitchFamily="18" charset="0"/>
                      </a:rPr>
                      <m:t>x</m:t>
                    </m:r>
                    <m:r>
                      <a:rPr lang="en-US" sz="4000" i="0">
                        <a:solidFill>
                          <a:srgbClr val="FFFF00"/>
                        </a:solidFill>
                        <a:latin typeface="Cambria Math" panose="02040503050406030204" pitchFamily="18" charset="0"/>
                      </a:rPr>
                      <m:t>∈</m:t>
                    </m:r>
                    <m:r>
                      <a:rPr lang="en-US" sz="4000" i="0">
                        <a:solidFill>
                          <a:srgbClr val="FFFF00"/>
                        </a:solidFill>
                        <a:latin typeface="Cambria Math" panose="02040503050406030204" pitchFamily="18" charset="0"/>
                      </a:rPr>
                      <m:t>ℝ</m:t>
                    </m:r>
                    <m:sSup>
                      <m:sSupPr>
                        <m:ctrlPr>
                          <a:rPr lang="en-US" sz="4000" i="1">
                            <a:solidFill>
                              <a:srgbClr val="FFFF00"/>
                            </a:solidFill>
                            <a:latin typeface="Cambria Math" panose="02040503050406030204" pitchFamily="18" charset="0"/>
                          </a:rPr>
                        </m:ctrlPr>
                      </m:sSupPr>
                      <m:e>
                        <m:func>
                          <m:funcPr>
                            <m:ctrlPr>
                              <a:rPr lang="en-US" sz="4000" i="1">
                                <a:solidFill>
                                  <a:srgbClr val="FFFF00"/>
                                </a:solidFill>
                                <a:latin typeface="Cambria Math" panose="02040503050406030204" pitchFamily="18" charset="0"/>
                              </a:rPr>
                            </m:ctrlPr>
                          </m:funcPr>
                          <m:fName>
                            <m:r>
                              <a:rPr lang="en-US" sz="4000" i="0">
                                <a:solidFill>
                                  <a:srgbClr val="FFFF00"/>
                                </a:solidFill>
                                <a:latin typeface="Cambria Math" panose="02040503050406030204" pitchFamily="18" charset="0"/>
                              </a:rPr>
                              <m:t>:</m:t>
                            </m:r>
                          </m:fName>
                          <m:e>
                            <m:r>
                              <a:rPr lang="en-US" sz="4000" b="0" i="1" smtClean="0">
                                <a:solidFill>
                                  <a:srgbClr val="FFFF00"/>
                                </a:solidFill>
                                <a:latin typeface="Cambria Math" panose="02040503050406030204" pitchFamily="18" charset="0"/>
                              </a:rPr>
                              <m:t>𝑥</m:t>
                            </m:r>
                          </m:e>
                        </m:func>
                      </m:e>
                      <m:sup>
                        <m:r>
                          <a:rPr lang="en-US" sz="4000" i="0">
                            <a:solidFill>
                              <a:srgbClr val="FFFF00"/>
                            </a:solidFill>
                            <a:latin typeface="Cambria Math" panose="02040503050406030204" pitchFamily="18" charset="0"/>
                          </a:rPr>
                          <m:t>2</m:t>
                        </m:r>
                      </m:sup>
                    </m:sSup>
                    <m:r>
                      <a:rPr lang="en-US" sz="4000" i="0">
                        <a:solidFill>
                          <a:srgbClr val="FFFF00"/>
                        </a:solidFill>
                        <a:latin typeface="Cambria Math" panose="02040503050406030204" pitchFamily="18" charset="0"/>
                      </a:rPr>
                      <m:t>≠</m:t>
                    </m:r>
                    <m:r>
                      <m:rPr>
                        <m:sty m:val="p"/>
                      </m:rPr>
                      <a:rPr lang="en-US" sz="4000" i="0">
                        <a:solidFill>
                          <a:srgbClr val="FFFF00"/>
                        </a:solidFill>
                        <a:latin typeface="Cambria Math" panose="02040503050406030204" pitchFamily="18" charset="0"/>
                      </a:rPr>
                      <m:t>x</m:t>
                    </m:r>
                  </m:oMath>
                </a14:m>
                <a:r>
                  <a:rPr lang="fr-FR" sz="4000" dirty="0">
                    <a:solidFill>
                      <a:srgbClr val="FFFF00"/>
                    </a:solidFill>
                    <a:latin typeface="Arial" panose="020B0604020202020204" pitchFamily="34" charset="0"/>
                    <a:cs typeface="Arial" panose="020B0604020202020204" pitchFamily="34" charset="0"/>
                  </a:rPr>
                  <a:t>”.	</a:t>
                </a:r>
                <a:endParaRPr lang="fr-FR" sz="40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fr-FR" sz="4000" dirty="0" smtClean="0">
                    <a:solidFill>
                      <a:srgbClr val="FFFF00"/>
                    </a:solidFill>
                    <a:latin typeface="Arial" panose="020B0604020202020204" pitchFamily="34" charset="0"/>
                    <a:cs typeface="Arial" panose="020B0604020202020204" pitchFamily="34" charset="0"/>
                  </a:rPr>
                  <a:t>D</a:t>
                </a:r>
                <a:r>
                  <a:rPr lang="fr-FR" sz="40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4000" i="0">
                        <a:solidFill>
                          <a:srgbClr val="FFFF00"/>
                        </a:solidFill>
                        <a:latin typeface="Cambria Math" panose="02040503050406030204" pitchFamily="18" charset="0"/>
                      </a:rPr>
                      <m:t>∃</m:t>
                    </m:r>
                    <m:r>
                      <m:rPr>
                        <m:sty m:val="p"/>
                      </m:rPr>
                      <a:rPr lang="en-US" sz="4000" i="0">
                        <a:solidFill>
                          <a:srgbClr val="FFFF00"/>
                        </a:solidFill>
                        <a:latin typeface="Cambria Math" panose="02040503050406030204" pitchFamily="18" charset="0"/>
                      </a:rPr>
                      <m:t>n</m:t>
                    </m:r>
                    <m:r>
                      <a:rPr lang="en-US" sz="4000" i="0">
                        <a:solidFill>
                          <a:srgbClr val="FFFF00"/>
                        </a:solidFill>
                        <a:latin typeface="Cambria Math" panose="02040503050406030204" pitchFamily="18" charset="0"/>
                      </a:rPr>
                      <m:t>∈</m:t>
                    </m:r>
                    <m:r>
                      <a:rPr lang="en-US" sz="4000" i="0">
                        <a:solidFill>
                          <a:srgbClr val="FFFF00"/>
                        </a:solidFill>
                        <a:latin typeface="Cambria Math" panose="02040503050406030204" pitchFamily="18" charset="0"/>
                      </a:rPr>
                      <m:t>ℕ</m:t>
                    </m:r>
                    <m:func>
                      <m:funcPr>
                        <m:ctrlPr>
                          <a:rPr lang="en-US" sz="4000" i="1">
                            <a:solidFill>
                              <a:srgbClr val="FFFF00"/>
                            </a:solidFill>
                            <a:latin typeface="Cambria Math" panose="02040503050406030204" pitchFamily="18" charset="0"/>
                          </a:rPr>
                        </m:ctrlPr>
                      </m:funcPr>
                      <m:fName>
                        <m:sSup>
                          <m:sSupPr>
                            <m:ctrlPr>
                              <a:rPr lang="en-US" sz="4000" i="1">
                                <a:solidFill>
                                  <a:srgbClr val="FFFF00"/>
                                </a:solidFill>
                                <a:latin typeface="Cambria Math" panose="02040503050406030204" pitchFamily="18" charset="0"/>
                              </a:rPr>
                            </m:ctrlPr>
                          </m:sSupPr>
                          <m:e>
                            <m:r>
                              <a:rPr lang="en-US" sz="4000" i="0">
                                <a:solidFill>
                                  <a:srgbClr val="FFFF00"/>
                                </a:solidFill>
                                <a:latin typeface="Cambria Math" panose="02040503050406030204" pitchFamily="18" charset="0"/>
                              </a:rPr>
                              <m:t>:</m:t>
                            </m:r>
                            <m:r>
                              <m:rPr>
                                <m:sty m:val="p"/>
                              </m:rPr>
                              <a:rPr lang="en-US" sz="4000" i="0">
                                <a:solidFill>
                                  <a:srgbClr val="FFFF00"/>
                                </a:solidFill>
                                <a:latin typeface="Cambria Math" panose="02040503050406030204" pitchFamily="18" charset="0"/>
                              </a:rPr>
                              <m:t>n</m:t>
                            </m:r>
                          </m:e>
                          <m:sup>
                            <m:r>
                              <a:rPr lang="en-US" sz="4000" i="0">
                                <a:solidFill>
                                  <a:srgbClr val="FFFF00"/>
                                </a:solidFill>
                                <a:latin typeface="Cambria Math" panose="02040503050406030204" pitchFamily="18" charset="0"/>
                              </a:rPr>
                              <m:t>2</m:t>
                            </m:r>
                          </m:sup>
                        </m:sSup>
                      </m:fName>
                      <m:e>
                        <m:r>
                          <a:rPr lang="en-US" sz="4000" i="0">
                            <a:solidFill>
                              <a:srgbClr val="FFFF00"/>
                            </a:solidFill>
                            <a:latin typeface="Cambria Math" panose="02040503050406030204" pitchFamily="18" charset="0"/>
                          </a:rPr>
                          <m:t>+</m:t>
                        </m:r>
                      </m:e>
                    </m:func>
                    <m:r>
                      <a:rPr lang="en-US" sz="4000" i="0">
                        <a:solidFill>
                          <a:srgbClr val="FFFF00"/>
                        </a:solidFill>
                        <a:latin typeface="Cambria Math" panose="02040503050406030204" pitchFamily="18" charset="0"/>
                      </a:rPr>
                      <m:t>1=1</m:t>
                    </m:r>
                  </m:oMath>
                </a14:m>
                <a:r>
                  <a:rPr lang="fr-FR" sz="4000" dirty="0" smtClean="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p:txBody>
          </p:sp>
        </mc:Choice>
        <mc:Fallback>
          <p:sp>
            <p:nvSpPr>
              <p:cNvPr id="60" name="Rectangle 59"/>
              <p:cNvSpPr>
                <a:spLocks noRot="1" noChangeAspect="1" noMove="1" noResize="1" noEditPoints="1" noAdjustHandles="1" noChangeArrowheads="1" noChangeShapeType="1" noTextEdit="1"/>
              </p:cNvSpPr>
              <p:nvPr/>
            </p:nvSpPr>
            <p:spPr>
              <a:xfrm>
                <a:off x="4616293" y="1126559"/>
                <a:ext cx="12048392" cy="4328190"/>
              </a:xfrm>
              <a:prstGeom prst="rect">
                <a:avLst/>
              </a:prstGeom>
              <a:blipFill rotWithShape="0">
                <a:blip r:embed="rId7"/>
                <a:stretch>
                  <a:fillRect l="-1770" t="-1972" b="-7324"/>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343429"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vi-VN" sz="3000" noProof="1">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3000" b="1" noProof="1">
                    <a:solidFill>
                      <a:srgbClr val="FF0000"/>
                    </a:solidFill>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vi-VN" sz="2700" noProof="1">
                  <a:solidFill>
                    <a:prstClr val="white"/>
                  </a:solidFill>
                  <a:latin typeface="Calibri"/>
                  <a:sym typeface="Arial"/>
                </a:endParaRPr>
              </a:p>
            </p:txBody>
          </p:sp>
        </p:grpSp>
        <p:cxnSp>
          <p:nvCxnSpPr>
            <p:cNvPr id="75" name="Straight Connector 74"/>
            <p:cNvCxnSpPr>
              <a:cxnSpLocks/>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noProof="1" smtClean="0">
                  <a:solidFill>
                    <a:prstClr val="white"/>
                  </a:solidFill>
                  <a:latin typeface="Arial" panose="020B0604020202020204" pitchFamily="34" charset="0"/>
                  <a:cs typeface="Arial" panose="020B0604020202020204" pitchFamily="34" charset="0"/>
                  <a:sym typeface="Arial"/>
                </a:rPr>
                <a:t>D</a:t>
              </a:r>
              <a:endParaRPr lang="vi-VN" sz="9900" b="1" noProof="1">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 xmlns:a16="http://schemas.microsoft.com/office/drawing/2014/main" id="{ADD6EC79-A562-FF63-2DFC-326C5B99C9EE}"/>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201741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3" y="1126559"/>
            <a:ext cx="12048392"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400" dirty="0" err="1" smtClean="0">
                <a:solidFill>
                  <a:srgbClr val="FFFF00"/>
                </a:solidFill>
                <a:latin typeface="Arial" panose="020B0604020202020204" pitchFamily="34" charset="0"/>
                <a:cs typeface="Arial" panose="020B0604020202020204" pitchFamily="34" charset="0"/>
              </a:rPr>
              <a:t>Xét</a:t>
            </a:r>
            <a:r>
              <a:rPr lang="fr-FR" sz="4400" dirty="0" smtClean="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mệnh</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đề</a:t>
            </a:r>
            <a:r>
              <a:rPr lang="fr-FR" sz="4400" dirty="0">
                <a:solidFill>
                  <a:srgbClr val="FFFF00"/>
                </a:solidFill>
                <a:latin typeface="Arial" panose="020B0604020202020204" pitchFamily="34" charset="0"/>
                <a:cs typeface="Arial" panose="020B0604020202020204" pitchFamily="34" charset="0"/>
              </a:rPr>
              <a:t> "</a:t>
            </a:r>
            <a:r>
              <a:rPr lang="fr-FR" sz="4400" dirty="0" smtClean="0">
                <a:solidFill>
                  <a:srgbClr val="FFFF00"/>
                </a:solidFill>
                <a:latin typeface="Arial" panose="020B0604020202020204" pitchFamily="34" charset="0"/>
                <a:cs typeface="Arial" panose="020B0604020202020204" pitchFamily="34" charset="0"/>
              </a:rPr>
              <a:t>n </a:t>
            </a:r>
            <a:r>
              <a:rPr lang="fr-FR" sz="4400" dirty="0">
                <a:solidFill>
                  <a:srgbClr val="FFFF00"/>
                </a:solidFill>
                <a:latin typeface="Arial" panose="020B0604020202020204" pitchFamily="34" charset="0"/>
                <a:cs typeface="Arial" panose="020B0604020202020204" pitchFamily="34" charset="0"/>
              </a:rPr>
              <a:t>chia </a:t>
            </a:r>
            <a:r>
              <a:rPr lang="fr-FR" sz="4400" dirty="0" err="1">
                <a:solidFill>
                  <a:srgbClr val="FFFF00"/>
                </a:solidFill>
                <a:latin typeface="Arial" panose="020B0604020202020204" pitchFamily="34" charset="0"/>
                <a:cs typeface="Arial" panose="020B0604020202020204" pitchFamily="34" charset="0"/>
              </a:rPr>
              <a:t>hết</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cho</a:t>
            </a:r>
            <a:r>
              <a:rPr lang="fr-FR" sz="4400" dirty="0">
                <a:solidFill>
                  <a:srgbClr val="FFFF00"/>
                </a:solidFill>
                <a:latin typeface="Arial" panose="020B0604020202020204" pitchFamily="34" charset="0"/>
                <a:cs typeface="Arial" panose="020B0604020202020204" pitchFamily="34" charset="0"/>
              </a:rPr>
              <a:t> 12", </a:t>
            </a:r>
            <a:r>
              <a:rPr lang="fr-FR" sz="4400" dirty="0" err="1">
                <a:solidFill>
                  <a:srgbClr val="FFFF00"/>
                </a:solidFill>
                <a:latin typeface="Arial" panose="020B0604020202020204" pitchFamily="34" charset="0"/>
                <a:cs typeface="Arial" panose="020B0604020202020204" pitchFamily="34" charset="0"/>
              </a:rPr>
              <a:t>với</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giá</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trị</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nào</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của</a:t>
            </a:r>
            <a:r>
              <a:rPr lang="fr-FR" sz="4400" dirty="0">
                <a:solidFill>
                  <a:srgbClr val="FFFF00"/>
                </a:solidFill>
                <a:latin typeface="Arial" panose="020B0604020202020204" pitchFamily="34" charset="0"/>
                <a:cs typeface="Arial" panose="020B0604020202020204" pitchFamily="34" charset="0"/>
              </a:rPr>
              <a:t> n </a:t>
            </a:r>
            <a:r>
              <a:rPr lang="fr-FR" sz="4400" dirty="0" err="1">
                <a:solidFill>
                  <a:srgbClr val="FFFF00"/>
                </a:solidFill>
                <a:latin typeface="Arial" panose="020B0604020202020204" pitchFamily="34" charset="0"/>
                <a:cs typeface="Arial" panose="020B0604020202020204" pitchFamily="34" charset="0"/>
              </a:rPr>
              <a:t>thì</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mệnh</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đề</a:t>
            </a:r>
            <a:r>
              <a:rPr lang="fr-FR" sz="4400" dirty="0">
                <a:solidFill>
                  <a:srgbClr val="FFFF00"/>
                </a:solidFill>
                <a:latin typeface="Arial" panose="020B0604020202020204" pitchFamily="34" charset="0"/>
                <a:cs typeface="Arial" panose="020B0604020202020204" pitchFamily="34" charset="0"/>
              </a:rPr>
              <a:t> </a:t>
            </a:r>
            <a:r>
              <a:rPr lang="fr-FR" sz="4400" dirty="0" err="1">
                <a:solidFill>
                  <a:srgbClr val="FFFF00"/>
                </a:solidFill>
                <a:latin typeface="Arial" panose="020B0604020202020204" pitchFamily="34" charset="0"/>
                <a:cs typeface="Arial" panose="020B0604020202020204" pitchFamily="34" charset="0"/>
              </a:rPr>
              <a:t>đúng</a:t>
            </a:r>
            <a:r>
              <a:rPr lang="fr-FR" sz="4400" dirty="0">
                <a:solidFill>
                  <a:srgbClr val="FFFF00"/>
                </a:solidFill>
                <a:latin typeface="Arial" panose="020B0604020202020204" pitchFamily="34" charset="0"/>
                <a:cs typeface="Arial" panose="020B0604020202020204" pitchFamily="34" charset="0"/>
              </a:rPr>
              <a:t>:</a:t>
            </a:r>
            <a:endParaRPr lang="en-US" sz="4400" dirty="0">
              <a:solidFill>
                <a:srgbClr val="FFFF00"/>
              </a:solidFill>
              <a:latin typeface="Arial" panose="020B0604020202020204" pitchFamily="34" charset="0"/>
              <a:cs typeface="Arial" panose="020B0604020202020204" pitchFamily="34" charset="0"/>
            </a:endParaRPr>
          </a:p>
          <a:p>
            <a:pPr algn="just">
              <a:lnSpc>
                <a:spcPct val="150000"/>
              </a:lnSpc>
            </a:pPr>
            <a:r>
              <a:rPr lang="fr-FR" sz="4400" dirty="0" smtClean="0">
                <a:solidFill>
                  <a:srgbClr val="FFFF00"/>
                </a:solidFill>
                <a:latin typeface="Arial" panose="020B0604020202020204" pitchFamily="34" charset="0"/>
                <a:cs typeface="Arial" panose="020B0604020202020204" pitchFamily="34" charset="0"/>
              </a:rPr>
              <a:t>A. 48                              B</a:t>
            </a:r>
            <a:r>
              <a:rPr lang="fr-FR" sz="4400" dirty="0">
                <a:solidFill>
                  <a:srgbClr val="FFFF00"/>
                </a:solidFill>
                <a:latin typeface="Arial" panose="020B0604020202020204" pitchFamily="34" charset="0"/>
                <a:cs typeface="Arial" panose="020B0604020202020204" pitchFamily="34" charset="0"/>
              </a:rPr>
              <a:t>. 4                        </a:t>
            </a:r>
            <a:endParaRPr lang="fr-FR" sz="44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fr-FR" sz="4400" dirty="0" smtClean="0">
                <a:solidFill>
                  <a:srgbClr val="FFFF00"/>
                </a:solidFill>
                <a:latin typeface="Arial" panose="020B0604020202020204" pitchFamily="34" charset="0"/>
                <a:cs typeface="Arial" panose="020B0604020202020204" pitchFamily="34" charset="0"/>
              </a:rPr>
              <a:t>C</a:t>
            </a:r>
            <a:r>
              <a:rPr lang="fr-FR" sz="4400" dirty="0">
                <a:solidFill>
                  <a:srgbClr val="FFFF00"/>
                </a:solidFill>
                <a:latin typeface="Arial" panose="020B0604020202020204" pitchFamily="34" charset="0"/>
                <a:cs typeface="Arial" panose="020B0604020202020204" pitchFamily="34" charset="0"/>
              </a:rPr>
              <a:t>. </a:t>
            </a:r>
            <a:r>
              <a:rPr lang="fr-FR" sz="4400" dirty="0" smtClean="0">
                <a:solidFill>
                  <a:srgbClr val="FFFF00"/>
                </a:solidFill>
                <a:latin typeface="Arial" panose="020B0604020202020204" pitchFamily="34" charset="0"/>
                <a:cs typeface="Arial" panose="020B0604020202020204" pitchFamily="34" charset="0"/>
              </a:rPr>
              <a:t>3                                D</a:t>
            </a:r>
            <a:r>
              <a:rPr lang="fr-FR" sz="4400" dirty="0">
                <a:solidFill>
                  <a:srgbClr val="FFFF00"/>
                </a:solidFill>
                <a:latin typeface="Arial" panose="020B0604020202020204" pitchFamily="34" charset="0"/>
                <a:cs typeface="Arial" panose="020B0604020202020204" pitchFamily="34" charset="0"/>
              </a:rPr>
              <a:t>. </a:t>
            </a:r>
            <a:r>
              <a:rPr lang="fr-FR" sz="4400" dirty="0" smtClean="0">
                <a:solidFill>
                  <a:srgbClr val="FFFF00"/>
                </a:solidFill>
                <a:latin typeface="Arial" panose="020B0604020202020204" pitchFamily="34" charset="0"/>
                <a:cs typeface="Arial" panose="020B0604020202020204" pitchFamily="34" charset="0"/>
              </a:rPr>
              <a:t>88</a:t>
            </a:r>
            <a:endParaRPr lang="en-US" sz="4400" dirty="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343429"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vi-VN" sz="3000" noProof="1">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3000" b="1" noProof="1">
                    <a:solidFill>
                      <a:srgbClr val="FF0000"/>
                    </a:solidFill>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vi-VN" sz="2700" noProof="1">
                  <a:solidFill>
                    <a:prstClr val="white"/>
                  </a:solidFill>
                  <a:latin typeface="Calibri"/>
                  <a:sym typeface="Arial"/>
                </a:endParaRPr>
              </a:p>
            </p:txBody>
          </p:sp>
        </p:grpSp>
        <p:cxnSp>
          <p:nvCxnSpPr>
            <p:cNvPr id="75" name="Straight Connector 74"/>
            <p:cNvCxnSpPr>
              <a:cxnSpLocks/>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noProof="1">
                  <a:solidFill>
                    <a:prstClr val="white"/>
                  </a:solidFill>
                  <a:latin typeface="Arial" panose="020B0604020202020204" pitchFamily="34" charset="0"/>
                  <a:cs typeface="Arial" panose="020B0604020202020204" pitchFamily="34" charset="0"/>
                  <a:sym typeface="Arial"/>
                </a:rPr>
                <a:t>A</a:t>
              </a:r>
              <a:endParaRPr lang="vi-VN" sz="9900" b="1" noProof="1">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6</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endParaRP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 xmlns:a16="http://schemas.microsoft.com/office/drawing/2014/main" id="{ADD6EC79-A562-FF63-2DFC-326C5B99C9EE}"/>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8927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0" name="Rectangle 59"/>
              <p:cNvSpPr/>
              <p:nvPr/>
            </p:nvSpPr>
            <p:spPr>
              <a:xfrm>
                <a:off x="4616292" y="1126559"/>
                <a:ext cx="12048393"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smtClean="0">
                    <a:solidFill>
                      <a:srgbClr val="FFFF00"/>
                    </a:solidFill>
                    <a:latin typeface="Arial" panose="020B0604020202020204" pitchFamily="34" charset="0"/>
                    <a:cs typeface="Arial" panose="020B0604020202020204" pitchFamily="34" charset="0"/>
                  </a:rPr>
                  <a:t>Phủ </a:t>
                </a:r>
                <a:r>
                  <a:rPr lang="en-US" sz="3600" dirty="0" err="1">
                    <a:solidFill>
                      <a:srgbClr val="FFFF00"/>
                    </a:solidFill>
                    <a:latin typeface="Arial" panose="020B0604020202020204" pitchFamily="34" charset="0"/>
                    <a:cs typeface="Arial" panose="020B0604020202020204" pitchFamily="34" charset="0"/>
                  </a:rPr>
                  <a:t>định</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của</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mệnh</a:t>
                </a:r>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đề</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r>
                      <m:rPr>
                        <m:sty m:val="p"/>
                      </m:rPr>
                      <a:rPr lang="en-US" sz="3600" i="0">
                        <a:solidFill>
                          <a:srgbClr val="FFFF00"/>
                        </a:solidFill>
                        <a:latin typeface="Cambria Math" panose="02040503050406030204" pitchFamily="18" charset="0"/>
                      </a:rPr>
                      <m:t>P</m:t>
                    </m:r>
                    <m:d>
                      <m:dPr>
                        <m:ctrlPr>
                          <a:rPr lang="en-US" sz="3600" i="1">
                            <a:solidFill>
                              <a:srgbClr val="FFFF00"/>
                            </a:solidFill>
                            <a:latin typeface="Cambria Math" panose="02040503050406030204" pitchFamily="18" charset="0"/>
                          </a:rPr>
                        </m:ctrlPr>
                      </m:dPr>
                      <m:e>
                        <m:r>
                          <m:rPr>
                            <m:sty m:val="p"/>
                          </m:rPr>
                          <a:rPr lang="en-US" sz="3600" i="0">
                            <a:solidFill>
                              <a:srgbClr val="FFFF00"/>
                            </a:solidFill>
                            <a:latin typeface="Cambria Math" panose="02040503050406030204" pitchFamily="18" charset="0"/>
                          </a:rPr>
                          <m:t>x</m:t>
                        </m:r>
                      </m:e>
                    </m:d>
                    <m:func>
                      <m:funcPr>
                        <m:ctrlPr>
                          <a:rPr lang="en-US" sz="3600" i="1">
                            <a:solidFill>
                              <a:srgbClr val="FFFF00"/>
                            </a:solidFill>
                            <a:latin typeface="Cambria Math" panose="02040503050406030204" pitchFamily="18" charset="0"/>
                          </a:rPr>
                        </m:ctrlPr>
                      </m:funcPr>
                      <m:fName>
                        <m:r>
                          <a:rPr lang="en-US" sz="3600" i="0">
                            <a:solidFill>
                              <a:srgbClr val="FFFF00"/>
                            </a:solidFill>
                            <a:latin typeface="Cambria Math" panose="02040503050406030204" pitchFamily="18" charset="0"/>
                          </a:rPr>
                          <m:t>:"</m:t>
                        </m:r>
                      </m:fName>
                      <m:e>
                        <m:r>
                          <a:rPr lang="en-US" sz="3600" i="0">
                            <a:solidFill>
                              <a:srgbClr val="FFFF00"/>
                            </a:solidFill>
                            <a:latin typeface="Cambria Math" panose="02040503050406030204" pitchFamily="18" charset="0"/>
                          </a:rPr>
                          <m:t>∃</m:t>
                        </m:r>
                      </m:e>
                    </m:func>
                    <m:r>
                      <m:rPr>
                        <m:sty m:val="p"/>
                      </m:rPr>
                      <a:rPr lang="en-US" sz="3600" i="0">
                        <a:solidFill>
                          <a:srgbClr val="FFFF00"/>
                        </a:solidFill>
                        <a:latin typeface="Cambria Math" panose="02040503050406030204" pitchFamily="18" charset="0"/>
                      </a:rPr>
                      <m:t>x</m:t>
                    </m:r>
                    <m:r>
                      <a:rPr lang="en-US" sz="3600" i="0">
                        <a:solidFill>
                          <a:srgbClr val="FFFF00"/>
                        </a:solidFill>
                        <a:latin typeface="Cambria Math" panose="02040503050406030204" pitchFamily="18" charset="0"/>
                      </a:rPr>
                      <m:t>∈</m:t>
                    </m:r>
                    <m:r>
                      <a:rPr lang="en-US" sz="3600" i="0">
                        <a:solidFill>
                          <a:srgbClr val="FFFF00"/>
                        </a:solidFill>
                        <a:latin typeface="Cambria Math" panose="02040503050406030204" pitchFamily="18" charset="0"/>
                      </a:rPr>
                      <m:t>ℝ</m:t>
                    </m:r>
                    <m:r>
                      <a:rPr lang="en-US" sz="3600" i="0">
                        <a:solidFill>
                          <a:srgbClr val="FFFF00"/>
                        </a:solidFill>
                        <a:latin typeface="Cambria Math" panose="02040503050406030204" pitchFamily="18" charset="0"/>
                      </a:rPr>
                      <m:t>, 5</m:t>
                    </m:r>
                    <m:r>
                      <m:rPr>
                        <m:sty m:val="p"/>
                      </m:rPr>
                      <a:rPr lang="en-US" sz="3600" i="0">
                        <a:solidFill>
                          <a:srgbClr val="FFFF00"/>
                        </a:solidFill>
                        <a:latin typeface="Cambria Math" panose="02040503050406030204" pitchFamily="18" charset="0"/>
                      </a:rPr>
                      <m:t>x</m:t>
                    </m:r>
                    <m:r>
                      <a:rPr lang="en-US" sz="3600" i="0">
                        <a:solidFill>
                          <a:srgbClr val="FFFF00"/>
                        </a:solidFill>
                        <a:latin typeface="Cambria Math" panose="02040503050406030204" pitchFamily="18" charset="0"/>
                      </a:rPr>
                      <m:t>−3</m:t>
                    </m:r>
                    <m:sSup>
                      <m:sSupPr>
                        <m:ctrlPr>
                          <a:rPr lang="en-US" sz="3600" i="1">
                            <a:solidFill>
                              <a:srgbClr val="FFFF00"/>
                            </a:solidFill>
                            <a:latin typeface="Cambria Math" panose="02040503050406030204" pitchFamily="18" charset="0"/>
                          </a:rPr>
                        </m:ctrlPr>
                      </m:sSupPr>
                      <m:e>
                        <m:r>
                          <m:rPr>
                            <m:sty m:val="p"/>
                          </m:rPr>
                          <a:rPr lang="en-US" sz="3600" i="0">
                            <a:solidFill>
                              <a:srgbClr val="FFFF00"/>
                            </a:solidFill>
                            <a:latin typeface="Cambria Math" panose="02040503050406030204" pitchFamily="18" charset="0"/>
                          </a:rPr>
                          <m:t>x</m:t>
                        </m:r>
                      </m:e>
                      <m:sup>
                        <m:r>
                          <a:rPr lang="en-US" sz="3600" i="0">
                            <a:solidFill>
                              <a:srgbClr val="FFFF00"/>
                            </a:solidFill>
                            <a:latin typeface="Cambria Math" panose="02040503050406030204" pitchFamily="18" charset="0"/>
                          </a:rPr>
                          <m:t>2</m:t>
                        </m:r>
                      </m:sup>
                    </m:sSup>
                    <m:r>
                      <a:rPr lang="en-US" sz="3600" i="0">
                        <a:solidFill>
                          <a:srgbClr val="FFFF00"/>
                        </a:solidFill>
                        <a:latin typeface="Cambria Math" panose="02040503050406030204" pitchFamily="18" charset="0"/>
                      </a:rPr>
                      <m:t>=1"</m:t>
                    </m:r>
                  </m:oMath>
                </a14:m>
                <a:r>
                  <a:rPr lang="en-US" sz="3600" dirty="0">
                    <a:solidFill>
                      <a:srgbClr val="FFFF00"/>
                    </a:solidFill>
                    <a:latin typeface="Arial" panose="020B0604020202020204" pitchFamily="34" charset="0"/>
                    <a:cs typeface="Arial" panose="020B0604020202020204" pitchFamily="34" charset="0"/>
                  </a:rPr>
                  <a:t> </a:t>
                </a:r>
                <a:r>
                  <a:rPr lang="en-US" sz="3600" dirty="0" err="1">
                    <a:solidFill>
                      <a:srgbClr val="FFFF00"/>
                    </a:solidFill>
                    <a:latin typeface="Arial" panose="020B0604020202020204" pitchFamily="34" charset="0"/>
                    <a:cs typeface="Arial" panose="020B0604020202020204" pitchFamily="34" charset="0"/>
                  </a:rPr>
                  <a:t>là</a:t>
                </a:r>
                <a:endParaRPr lang="en-US" sz="3600" dirty="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14:m>
                  <m:oMath xmlns:m="http://schemas.openxmlformats.org/officeDocument/2006/math">
                    <m:r>
                      <a:rPr lang="en-US" sz="3600" i="0">
                        <a:solidFill>
                          <a:srgbClr val="FFFF00"/>
                        </a:solidFill>
                        <a:latin typeface="Cambria Math" panose="02040503050406030204" pitchFamily="18" charset="0"/>
                      </a:rPr>
                      <m:t>"∃</m:t>
                    </m:r>
                    <m:r>
                      <m:rPr>
                        <m:sty m:val="p"/>
                      </m:rPr>
                      <a:rPr lang="en-US" sz="3600" i="0">
                        <a:solidFill>
                          <a:srgbClr val="FFFF00"/>
                        </a:solidFill>
                        <a:latin typeface="Cambria Math" panose="02040503050406030204" pitchFamily="18" charset="0"/>
                      </a:rPr>
                      <m:t>x</m:t>
                    </m:r>
                    <m:r>
                      <a:rPr lang="en-US" sz="3600" i="0">
                        <a:solidFill>
                          <a:srgbClr val="FFFF00"/>
                        </a:solidFill>
                        <a:latin typeface="Cambria Math" panose="02040503050406030204" pitchFamily="18" charset="0"/>
                      </a:rPr>
                      <m:t>∈</m:t>
                    </m:r>
                    <m:r>
                      <a:rPr lang="en-US" sz="3600" i="0">
                        <a:solidFill>
                          <a:srgbClr val="FFFF00"/>
                        </a:solidFill>
                        <a:latin typeface="Cambria Math" panose="02040503050406030204" pitchFamily="18" charset="0"/>
                      </a:rPr>
                      <m:t>ℝ</m:t>
                    </m:r>
                    <m:r>
                      <a:rPr lang="en-US" sz="3600" i="0">
                        <a:solidFill>
                          <a:srgbClr val="FFFF00"/>
                        </a:solidFill>
                        <a:latin typeface="Cambria Math" panose="02040503050406030204" pitchFamily="18" charset="0"/>
                      </a:rPr>
                      <m:t>, 5</m:t>
                    </m:r>
                    <m:r>
                      <m:rPr>
                        <m:sty m:val="p"/>
                      </m:rPr>
                      <a:rPr lang="en-US" sz="3600" i="0">
                        <a:solidFill>
                          <a:srgbClr val="FFFF00"/>
                        </a:solidFill>
                        <a:latin typeface="Cambria Math" panose="02040503050406030204" pitchFamily="18" charset="0"/>
                      </a:rPr>
                      <m:t>x</m:t>
                    </m:r>
                    <m:r>
                      <a:rPr lang="en-US" sz="3600" i="0">
                        <a:solidFill>
                          <a:srgbClr val="FFFF00"/>
                        </a:solidFill>
                        <a:latin typeface="Cambria Math" panose="02040503050406030204" pitchFamily="18" charset="0"/>
                      </a:rPr>
                      <m:t>−3</m:t>
                    </m:r>
                    <m:sSup>
                      <m:sSupPr>
                        <m:ctrlPr>
                          <a:rPr lang="en-US" sz="3600" i="1">
                            <a:solidFill>
                              <a:srgbClr val="FFFF00"/>
                            </a:solidFill>
                            <a:latin typeface="Cambria Math" panose="02040503050406030204" pitchFamily="18" charset="0"/>
                          </a:rPr>
                        </m:ctrlPr>
                      </m:sSupPr>
                      <m:e>
                        <m:r>
                          <m:rPr>
                            <m:sty m:val="p"/>
                          </m:rPr>
                          <a:rPr lang="en-US" sz="3600" i="0">
                            <a:solidFill>
                              <a:srgbClr val="FFFF00"/>
                            </a:solidFill>
                            <a:latin typeface="Cambria Math" panose="02040503050406030204" pitchFamily="18" charset="0"/>
                          </a:rPr>
                          <m:t>x</m:t>
                        </m:r>
                      </m:e>
                      <m:sup>
                        <m:r>
                          <a:rPr lang="en-US" sz="3600" i="0">
                            <a:solidFill>
                              <a:srgbClr val="FFFF00"/>
                            </a:solidFill>
                            <a:latin typeface="Cambria Math" panose="02040503050406030204" pitchFamily="18" charset="0"/>
                          </a:rPr>
                          <m:t>2</m:t>
                        </m:r>
                      </m:sup>
                    </m:sSup>
                    <m:r>
                      <a:rPr lang="en-US" sz="3600" i="0">
                        <a:solidFill>
                          <a:srgbClr val="FFFF00"/>
                        </a:solidFill>
                        <a:latin typeface="Cambria Math" panose="02040503050406030204" pitchFamily="18" charset="0"/>
                      </a:rPr>
                      <m:t>=1".</m:t>
                    </m:r>
                  </m:oMath>
                </a14:m>
                <a:r>
                  <a:rPr lang="en-US" sz="3600" dirty="0">
                    <a:solidFill>
                      <a:srgbClr val="FFFF00"/>
                    </a:solidFill>
                    <a:latin typeface="Arial" panose="020B0604020202020204" pitchFamily="34" charset="0"/>
                    <a:cs typeface="Arial" panose="020B0604020202020204" pitchFamily="34" charset="0"/>
                  </a:rPr>
                  <a:t>	</a:t>
                </a:r>
                <a:endParaRPr lang="en-US" sz="3600" dirty="0" smtClean="0">
                  <a:solidFill>
                    <a:srgbClr val="FFFF00"/>
                  </a:solidFill>
                  <a:latin typeface="Arial" panose="020B0604020202020204" pitchFamily="34" charset="0"/>
                  <a:cs typeface="Arial" panose="020B0604020202020204" pitchFamily="34" charset="0"/>
                </a:endParaRPr>
              </a:p>
              <a:p>
                <a:pPr marL="742950" indent="-742950" algn="just">
                  <a:lnSpc>
                    <a:spcPct val="150000"/>
                  </a:lnSpc>
                  <a:buAutoNum type="alphaUcPeriod"/>
                </a:pPr>
                <a14:m>
                  <m:oMath xmlns:m="http://schemas.openxmlformats.org/officeDocument/2006/math">
                    <m:r>
                      <a:rPr lang="en-US" sz="3600" i="0">
                        <a:solidFill>
                          <a:srgbClr val="FFFF00"/>
                        </a:solidFill>
                        <a:latin typeface="Cambria Math" panose="02040503050406030204" pitchFamily="18" charset="0"/>
                      </a:rPr>
                      <m:t>"∀</m:t>
                    </m:r>
                    <m:r>
                      <m:rPr>
                        <m:sty m:val="p"/>
                      </m:rPr>
                      <a:rPr lang="en-US" sz="3600" i="0">
                        <a:solidFill>
                          <a:srgbClr val="FFFF00"/>
                        </a:solidFill>
                        <a:latin typeface="Cambria Math" panose="02040503050406030204" pitchFamily="18" charset="0"/>
                      </a:rPr>
                      <m:t>x</m:t>
                    </m:r>
                    <m:r>
                      <a:rPr lang="en-US" sz="3600" i="0">
                        <a:solidFill>
                          <a:srgbClr val="FFFF00"/>
                        </a:solidFill>
                        <a:latin typeface="Cambria Math" panose="02040503050406030204" pitchFamily="18" charset="0"/>
                      </a:rPr>
                      <m:t>∈</m:t>
                    </m:r>
                    <m:r>
                      <a:rPr lang="en-US" sz="3600" i="0">
                        <a:solidFill>
                          <a:srgbClr val="FFFF00"/>
                        </a:solidFill>
                        <a:latin typeface="Cambria Math" panose="02040503050406030204" pitchFamily="18" charset="0"/>
                      </a:rPr>
                      <m:t>ℝ</m:t>
                    </m:r>
                    <m:r>
                      <a:rPr lang="en-US" sz="3600" i="0">
                        <a:solidFill>
                          <a:srgbClr val="FFFF00"/>
                        </a:solidFill>
                        <a:latin typeface="Cambria Math" panose="02040503050406030204" pitchFamily="18" charset="0"/>
                      </a:rPr>
                      <m:t>, 5</m:t>
                    </m:r>
                    <m:r>
                      <m:rPr>
                        <m:sty m:val="p"/>
                      </m:rPr>
                      <a:rPr lang="en-US" sz="3600" i="0">
                        <a:solidFill>
                          <a:srgbClr val="FFFF00"/>
                        </a:solidFill>
                        <a:latin typeface="Cambria Math" panose="02040503050406030204" pitchFamily="18" charset="0"/>
                      </a:rPr>
                      <m:t>x</m:t>
                    </m:r>
                    <m:r>
                      <a:rPr lang="en-US" sz="3600" i="0">
                        <a:solidFill>
                          <a:srgbClr val="FFFF00"/>
                        </a:solidFill>
                        <a:latin typeface="Cambria Math" panose="02040503050406030204" pitchFamily="18" charset="0"/>
                      </a:rPr>
                      <m:t>−3</m:t>
                    </m:r>
                    <m:sSup>
                      <m:sSupPr>
                        <m:ctrlPr>
                          <a:rPr lang="en-US" sz="3600" i="1">
                            <a:solidFill>
                              <a:srgbClr val="FFFF00"/>
                            </a:solidFill>
                            <a:latin typeface="Cambria Math" panose="02040503050406030204" pitchFamily="18" charset="0"/>
                          </a:rPr>
                        </m:ctrlPr>
                      </m:sSupPr>
                      <m:e>
                        <m:r>
                          <m:rPr>
                            <m:sty m:val="p"/>
                          </m:rPr>
                          <a:rPr lang="en-US" sz="3600" i="0">
                            <a:solidFill>
                              <a:srgbClr val="FFFF00"/>
                            </a:solidFill>
                            <a:latin typeface="Cambria Math" panose="02040503050406030204" pitchFamily="18" charset="0"/>
                          </a:rPr>
                          <m:t>x</m:t>
                        </m:r>
                      </m:e>
                      <m:sup>
                        <m:r>
                          <a:rPr lang="en-US" sz="3600" i="0">
                            <a:solidFill>
                              <a:srgbClr val="FFFF00"/>
                            </a:solidFill>
                            <a:latin typeface="Cambria Math" panose="02040503050406030204" pitchFamily="18" charset="0"/>
                          </a:rPr>
                          <m:t>2</m:t>
                        </m:r>
                      </m:sup>
                    </m:sSup>
                    <m:r>
                      <a:rPr lang="en-US" sz="3600" i="0">
                        <a:solidFill>
                          <a:srgbClr val="FFFF00"/>
                        </a:solidFill>
                        <a:latin typeface="Cambria Math" panose="02040503050406030204" pitchFamily="18" charset="0"/>
                      </a:rPr>
                      <m:t>=1".</m:t>
                    </m:r>
                  </m:oMath>
                </a14:m>
                <a:endParaRPr lang="en-US" sz="3600" dirty="0">
                  <a:solidFill>
                    <a:srgbClr val="FFFF00"/>
                  </a:solidFill>
                  <a:latin typeface="Arial" panose="020B0604020202020204" pitchFamily="34" charset="0"/>
                  <a:cs typeface="Arial" panose="020B0604020202020204" pitchFamily="34" charset="0"/>
                </a:endParaRPr>
              </a:p>
              <a:p>
                <a:pPr algn="just">
                  <a:lnSpc>
                    <a:spcPct val="150000"/>
                  </a:lnSpc>
                </a:pPr>
                <a:r>
                  <a:rPr lang="en-US" sz="3600" dirty="0">
                    <a:solidFill>
                      <a:srgbClr val="FFFF00"/>
                    </a:solidFill>
                    <a:latin typeface="Arial" panose="020B0604020202020204" pitchFamily="34" charset="0"/>
                    <a:cs typeface="Arial" panose="020B0604020202020204" pitchFamily="34" charset="0"/>
                  </a:rPr>
                  <a:t>C. </a:t>
                </a:r>
                <a14:m>
                  <m:oMath xmlns:m="http://schemas.openxmlformats.org/officeDocument/2006/math">
                    <m:r>
                      <a:rPr lang="en-US" sz="3600" i="0">
                        <a:solidFill>
                          <a:srgbClr val="FFFF00"/>
                        </a:solidFill>
                        <a:latin typeface="Cambria Math" panose="02040503050406030204" pitchFamily="18" charset="0"/>
                      </a:rPr>
                      <m:t>"∀</m:t>
                    </m:r>
                    <m:r>
                      <m:rPr>
                        <m:sty m:val="p"/>
                      </m:rPr>
                      <a:rPr lang="en-US" sz="3600" i="0">
                        <a:solidFill>
                          <a:srgbClr val="FFFF00"/>
                        </a:solidFill>
                        <a:latin typeface="Cambria Math" panose="02040503050406030204" pitchFamily="18" charset="0"/>
                      </a:rPr>
                      <m:t>x</m:t>
                    </m:r>
                    <m:r>
                      <a:rPr lang="en-US" sz="3600" i="0">
                        <a:solidFill>
                          <a:srgbClr val="FFFF00"/>
                        </a:solidFill>
                        <a:latin typeface="Cambria Math" panose="02040503050406030204" pitchFamily="18" charset="0"/>
                      </a:rPr>
                      <m:t>∈</m:t>
                    </m:r>
                    <m:r>
                      <a:rPr lang="en-US" sz="3600" i="0">
                        <a:solidFill>
                          <a:srgbClr val="FFFF00"/>
                        </a:solidFill>
                        <a:latin typeface="Cambria Math" panose="02040503050406030204" pitchFamily="18" charset="0"/>
                      </a:rPr>
                      <m:t>ℝ</m:t>
                    </m:r>
                    <m:r>
                      <a:rPr lang="en-US" sz="3600" i="0">
                        <a:solidFill>
                          <a:srgbClr val="FFFF00"/>
                        </a:solidFill>
                        <a:latin typeface="Cambria Math" panose="02040503050406030204" pitchFamily="18" charset="0"/>
                      </a:rPr>
                      <m:t>, 5</m:t>
                    </m:r>
                    <m:r>
                      <m:rPr>
                        <m:sty m:val="p"/>
                      </m:rPr>
                      <a:rPr lang="en-US" sz="3600" i="0">
                        <a:solidFill>
                          <a:srgbClr val="FFFF00"/>
                        </a:solidFill>
                        <a:latin typeface="Cambria Math" panose="02040503050406030204" pitchFamily="18" charset="0"/>
                      </a:rPr>
                      <m:t>x</m:t>
                    </m:r>
                    <m:r>
                      <a:rPr lang="en-US" sz="3600" i="0">
                        <a:solidFill>
                          <a:srgbClr val="FFFF00"/>
                        </a:solidFill>
                        <a:latin typeface="Cambria Math" panose="02040503050406030204" pitchFamily="18" charset="0"/>
                      </a:rPr>
                      <m:t>−3</m:t>
                    </m:r>
                    <m:sSup>
                      <m:sSupPr>
                        <m:ctrlPr>
                          <a:rPr lang="en-US" sz="3600" i="1">
                            <a:solidFill>
                              <a:srgbClr val="FFFF00"/>
                            </a:solidFill>
                            <a:latin typeface="Cambria Math" panose="02040503050406030204" pitchFamily="18" charset="0"/>
                          </a:rPr>
                        </m:ctrlPr>
                      </m:sSupPr>
                      <m:e>
                        <m:r>
                          <m:rPr>
                            <m:sty m:val="p"/>
                          </m:rPr>
                          <a:rPr lang="en-US" sz="3600" i="0">
                            <a:solidFill>
                              <a:srgbClr val="FFFF00"/>
                            </a:solidFill>
                            <a:latin typeface="Cambria Math" panose="02040503050406030204" pitchFamily="18" charset="0"/>
                          </a:rPr>
                          <m:t>x</m:t>
                        </m:r>
                      </m:e>
                      <m:sup>
                        <m:r>
                          <a:rPr lang="en-US" sz="3600" i="0">
                            <a:solidFill>
                              <a:srgbClr val="FFFF00"/>
                            </a:solidFill>
                            <a:latin typeface="Cambria Math" panose="02040503050406030204" pitchFamily="18" charset="0"/>
                          </a:rPr>
                          <m:t>2</m:t>
                        </m:r>
                      </m:sup>
                    </m:sSup>
                    <m:r>
                      <a:rPr lang="en-US" sz="3600" i="0">
                        <a:solidFill>
                          <a:srgbClr val="FFFF00"/>
                        </a:solidFill>
                        <a:latin typeface="Cambria Math" panose="02040503050406030204" pitchFamily="18" charset="0"/>
                      </a:rPr>
                      <m:t>≠1".</m:t>
                    </m:r>
                  </m:oMath>
                </a14:m>
                <a:r>
                  <a:rPr lang="en-US" sz="3600" dirty="0">
                    <a:solidFill>
                      <a:srgbClr val="FFFF00"/>
                    </a:solidFill>
                    <a:latin typeface="Arial" panose="020B0604020202020204" pitchFamily="34" charset="0"/>
                    <a:cs typeface="Arial" panose="020B0604020202020204" pitchFamily="34" charset="0"/>
                  </a:rPr>
                  <a:t>	</a:t>
                </a:r>
                <a:endParaRPr lang="en-US" sz="3600" dirty="0" smtClean="0">
                  <a:solidFill>
                    <a:srgbClr val="FFFF00"/>
                  </a:solidFill>
                  <a:latin typeface="Arial" panose="020B0604020202020204" pitchFamily="34" charset="0"/>
                  <a:cs typeface="Arial" panose="020B0604020202020204" pitchFamily="34" charset="0"/>
                </a:endParaRPr>
              </a:p>
              <a:p>
                <a:pPr algn="just">
                  <a:lnSpc>
                    <a:spcPct val="150000"/>
                  </a:lnSpc>
                </a:pPr>
                <a:r>
                  <a:rPr lang="en-US" sz="3600" dirty="0" smtClean="0">
                    <a:solidFill>
                      <a:srgbClr val="FFFF00"/>
                    </a:solidFill>
                    <a:latin typeface="Arial" panose="020B0604020202020204" pitchFamily="34" charset="0"/>
                    <a:cs typeface="Arial" panose="020B0604020202020204" pitchFamily="34" charset="0"/>
                  </a:rPr>
                  <a:t>D</a:t>
                </a:r>
                <a:r>
                  <a:rPr lang="en-US" sz="3600" dirty="0">
                    <a:solidFill>
                      <a:srgbClr val="FFFF00"/>
                    </a:solidFill>
                    <a:latin typeface="Arial" panose="020B0604020202020204" pitchFamily="34" charset="0"/>
                    <a:cs typeface="Arial" panose="020B0604020202020204" pitchFamily="34" charset="0"/>
                  </a:rPr>
                  <a:t>. </a:t>
                </a:r>
                <a14:m>
                  <m:oMath xmlns:m="http://schemas.openxmlformats.org/officeDocument/2006/math">
                    <m:r>
                      <a:rPr lang="en-US" sz="3600" i="0">
                        <a:solidFill>
                          <a:srgbClr val="FFFF00"/>
                        </a:solidFill>
                        <a:latin typeface="Cambria Math" panose="02040503050406030204" pitchFamily="18" charset="0"/>
                      </a:rPr>
                      <m:t>"∃</m:t>
                    </m:r>
                    <m:r>
                      <m:rPr>
                        <m:sty m:val="p"/>
                      </m:rPr>
                      <a:rPr lang="en-US" sz="3600" i="0">
                        <a:solidFill>
                          <a:srgbClr val="FFFF00"/>
                        </a:solidFill>
                        <a:latin typeface="Cambria Math" panose="02040503050406030204" pitchFamily="18" charset="0"/>
                      </a:rPr>
                      <m:t>x</m:t>
                    </m:r>
                    <m:r>
                      <a:rPr lang="en-US" sz="3600" i="0">
                        <a:solidFill>
                          <a:srgbClr val="FFFF00"/>
                        </a:solidFill>
                        <a:latin typeface="Cambria Math" panose="02040503050406030204" pitchFamily="18" charset="0"/>
                      </a:rPr>
                      <m:t>∈</m:t>
                    </m:r>
                    <m:r>
                      <a:rPr lang="en-US" sz="3600" i="0">
                        <a:solidFill>
                          <a:srgbClr val="FFFF00"/>
                        </a:solidFill>
                        <a:latin typeface="Cambria Math" panose="02040503050406030204" pitchFamily="18" charset="0"/>
                      </a:rPr>
                      <m:t>ℝ</m:t>
                    </m:r>
                    <m:r>
                      <a:rPr lang="en-US" sz="3600" i="0">
                        <a:solidFill>
                          <a:srgbClr val="FFFF00"/>
                        </a:solidFill>
                        <a:latin typeface="Cambria Math" panose="02040503050406030204" pitchFamily="18" charset="0"/>
                      </a:rPr>
                      <m:t>, 5</m:t>
                    </m:r>
                    <m:r>
                      <m:rPr>
                        <m:sty m:val="p"/>
                      </m:rPr>
                      <a:rPr lang="en-US" sz="3600" i="0">
                        <a:solidFill>
                          <a:srgbClr val="FFFF00"/>
                        </a:solidFill>
                        <a:latin typeface="Cambria Math" panose="02040503050406030204" pitchFamily="18" charset="0"/>
                      </a:rPr>
                      <m:t>x</m:t>
                    </m:r>
                    <m:r>
                      <a:rPr lang="en-US" sz="3600" i="0">
                        <a:solidFill>
                          <a:srgbClr val="FFFF00"/>
                        </a:solidFill>
                        <a:latin typeface="Cambria Math" panose="02040503050406030204" pitchFamily="18" charset="0"/>
                      </a:rPr>
                      <m:t>−3</m:t>
                    </m:r>
                    <m:sSup>
                      <m:sSupPr>
                        <m:ctrlPr>
                          <a:rPr lang="en-US" sz="3600" i="1">
                            <a:solidFill>
                              <a:srgbClr val="FFFF00"/>
                            </a:solidFill>
                            <a:latin typeface="Cambria Math" panose="02040503050406030204" pitchFamily="18" charset="0"/>
                          </a:rPr>
                        </m:ctrlPr>
                      </m:sSupPr>
                      <m:e>
                        <m:r>
                          <m:rPr>
                            <m:sty m:val="p"/>
                          </m:rPr>
                          <a:rPr lang="en-US" sz="3600" i="0">
                            <a:solidFill>
                              <a:srgbClr val="FFFF00"/>
                            </a:solidFill>
                            <a:latin typeface="Cambria Math" panose="02040503050406030204" pitchFamily="18" charset="0"/>
                          </a:rPr>
                          <m:t>x</m:t>
                        </m:r>
                      </m:e>
                      <m:sup>
                        <m:r>
                          <a:rPr lang="en-US" sz="3600" i="0">
                            <a:solidFill>
                              <a:srgbClr val="FFFF00"/>
                            </a:solidFill>
                            <a:latin typeface="Cambria Math" panose="02040503050406030204" pitchFamily="18" charset="0"/>
                          </a:rPr>
                          <m:t>2</m:t>
                        </m:r>
                      </m:sup>
                    </m:sSup>
                    <m:r>
                      <a:rPr lang="en-US" sz="3600" i="0">
                        <a:solidFill>
                          <a:srgbClr val="FFFF00"/>
                        </a:solidFill>
                        <a:latin typeface="Cambria Math" panose="02040503050406030204" pitchFamily="18" charset="0"/>
                      </a:rPr>
                      <m:t>≥1".</m:t>
                    </m:r>
                  </m:oMath>
                </a14:m>
                <a:endParaRPr lang="en-US" sz="3600" dirty="0">
                  <a:solidFill>
                    <a:srgbClr val="FFFF00"/>
                  </a:solidFill>
                  <a:latin typeface="Arial" panose="020B0604020202020204" pitchFamily="34" charset="0"/>
                  <a:cs typeface="Arial" panose="020B0604020202020204" pitchFamily="34"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4616292" y="1126559"/>
                <a:ext cx="12048393" cy="4328190"/>
              </a:xfrm>
              <a:prstGeom prst="rect">
                <a:avLst/>
              </a:prstGeom>
              <a:blipFill rotWithShape="0">
                <a:blip r:embed="rId7"/>
                <a:stretch>
                  <a:fillRect l="-1517" b="-2535"/>
                </a:stretch>
              </a:blipFill>
              <a:ln>
                <a:noFill/>
              </a:ln>
            </p:spPr>
            <p:txBody>
              <a:bodyPr/>
              <a:lstStyle/>
              <a:p>
                <a:r>
                  <a:rPr lang="en-US">
                    <a:noFill/>
                  </a:rPr>
                  <a:t> </a:t>
                </a:r>
              </a:p>
            </p:txBody>
          </p:sp>
        </mc:Fallback>
      </mc:AlternateContent>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sp>
        <p:nvSpPr>
          <p:cNvPr id="58" name="Left Bracket 57"/>
          <p:cNvSpPr/>
          <p:nvPr/>
        </p:nvSpPr>
        <p:spPr>
          <a:xfrm flipH="1">
            <a:off x="16343429"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vi-VN" sz="3000" noProof="1">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3000" b="1" noProof="1">
                    <a:solidFill>
                      <a:srgbClr val="FF0000"/>
                    </a:solidFill>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vi-VN" sz="2700" noProof="1">
                  <a:solidFill>
                    <a:prstClr val="white"/>
                  </a:solidFill>
                  <a:latin typeface="Calibri"/>
                  <a:sym typeface="Arial"/>
                </a:endParaRPr>
              </a:p>
            </p:txBody>
          </p:sp>
        </p:grpSp>
        <p:cxnSp>
          <p:nvCxnSpPr>
            <p:cNvPr id="75" name="Straight Connector 74"/>
            <p:cNvCxnSpPr>
              <a:cxnSpLocks/>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noProof="1" smtClean="0">
                  <a:solidFill>
                    <a:prstClr val="white"/>
                  </a:solidFill>
                  <a:latin typeface="Arial" panose="020B0604020202020204" pitchFamily="34" charset="0"/>
                  <a:cs typeface="Arial" panose="020B0604020202020204" pitchFamily="34" charset="0"/>
                  <a:sym typeface="Arial"/>
                </a:rPr>
                <a:t>C</a:t>
              </a:r>
              <a:endParaRPr lang="vi-VN" sz="9900" b="1" noProof="1">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7</a:t>
              </a:r>
            </a:p>
          </p:txBody>
        </p:sp>
      </p:gr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 xmlns:a16="http://schemas.microsoft.com/office/drawing/2014/main" id="{ADD6EC79-A562-FF63-2DFC-326C5B99C9EE}"/>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113791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067800" y="1562100"/>
            <a:ext cx="11207426" cy="112074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911909" y="-8962201"/>
            <a:ext cx="11207426" cy="1120742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8421" y="935182"/>
            <a:ext cx="3765726" cy="180533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93878" y="7581900"/>
            <a:ext cx="1444877" cy="1774090"/>
          </a:xfrm>
          <a:prstGeom prst="rect">
            <a:avLst/>
          </a:prstGeom>
        </p:spPr>
      </p:pic>
      <p:sp>
        <p:nvSpPr>
          <p:cNvPr id="16" name="Rounded Rectangular Callout 15"/>
          <p:cNvSpPr/>
          <p:nvPr/>
        </p:nvSpPr>
        <p:spPr>
          <a:xfrm>
            <a:off x="3810000" y="952500"/>
            <a:ext cx="10210800" cy="2050314"/>
          </a:xfrm>
          <a:prstGeom prst="wedgeRoundRectCallout">
            <a:avLst>
              <a:gd name="adj1" fmla="val -54415"/>
              <a:gd name="adj2" fmla="val 3827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lumMod val="95000"/>
                    <a:lumOff val="5000"/>
                  </a:schemeClr>
                </a:solidFill>
                <a:latin typeface="Arial" panose="020B0604020202020204" pitchFamily="34" charset="0"/>
                <a:cs typeface="Arial" panose="020B0604020202020204" pitchFamily="34" charset="0"/>
              </a:rPr>
              <a:t>Những câu không xác </a:t>
            </a:r>
            <a:r>
              <a:rPr lang="vi-VN" sz="4000" dirty="0" smtClean="0">
                <a:solidFill>
                  <a:schemeClr val="tx1">
                    <a:lumMod val="95000"/>
                    <a:lumOff val="5000"/>
                  </a:schemeClr>
                </a:solidFill>
                <a:latin typeface="Arial" panose="020B0604020202020204" pitchFamily="34" charset="0"/>
                <a:cs typeface="Arial" panose="020B0604020202020204" pitchFamily="34" charset="0"/>
              </a:rPr>
              <a:t>đ</a:t>
            </a:r>
            <a:r>
              <a:rPr lang="en-US" sz="4000" dirty="0">
                <a:solidFill>
                  <a:schemeClr val="tx1">
                    <a:lumMod val="95000"/>
                    <a:lumOff val="5000"/>
                  </a:schemeClr>
                </a:solidFill>
                <a:latin typeface="Arial" panose="020B0604020202020204" pitchFamily="34" charset="0"/>
                <a:cs typeface="Arial" panose="020B0604020202020204" pitchFamily="34" charset="0"/>
              </a:rPr>
              <a:t>ị</a:t>
            </a:r>
            <a:r>
              <a:rPr lang="vi-VN" sz="4000" dirty="0" smtClean="0">
                <a:solidFill>
                  <a:schemeClr val="tx1">
                    <a:lumMod val="95000"/>
                    <a:lumOff val="5000"/>
                  </a:schemeClr>
                </a:solidFill>
                <a:latin typeface="Arial" panose="020B0604020202020204" pitchFamily="34" charset="0"/>
                <a:cs typeface="Arial" panose="020B0604020202020204" pitchFamily="34" charset="0"/>
              </a:rPr>
              <a:t>nh </a:t>
            </a:r>
            <a:r>
              <a:rPr lang="vi-VN" sz="4000" dirty="0">
                <a:solidFill>
                  <a:schemeClr val="tx1">
                    <a:lumMod val="95000"/>
                    <a:lumOff val="5000"/>
                  </a:schemeClr>
                </a:solidFill>
                <a:latin typeface="Arial" panose="020B0604020202020204" pitchFamily="34" charset="0"/>
                <a:cs typeface="Arial" panose="020B0604020202020204" pitchFamily="34" charset="0"/>
              </a:rPr>
              <a:t>được tính đúng sai không phải là mệnh đề.</a:t>
            </a:r>
            <a:endParaRPr lang="en-US" sz="4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354" y="736976"/>
            <a:ext cx="2436025" cy="2459791"/>
          </a:xfrm>
          <a:prstGeom prst="rect">
            <a:avLst/>
          </a:prstGeom>
        </p:spPr>
      </p:pic>
      <p:sp>
        <p:nvSpPr>
          <p:cNvPr id="18" name="Pentagon 17"/>
          <p:cNvSpPr/>
          <p:nvPr/>
        </p:nvSpPr>
        <p:spPr>
          <a:xfrm>
            <a:off x="0" y="3848100"/>
            <a:ext cx="3505200" cy="1219200"/>
          </a:xfrm>
          <a:prstGeom prst="homePlate">
            <a:avLst>
              <a:gd name="adj" fmla="val 5170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KẾT LUẬN</a:t>
            </a:r>
            <a:endParaRPr lang="en-US" sz="40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4107422" y="3612414"/>
            <a:ext cx="10591800"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Mỗi</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a:t>
            </a:r>
          </a:p>
        </p:txBody>
      </p:sp>
      <p:sp>
        <p:nvSpPr>
          <p:cNvPr id="20" name="Oval Callout 19"/>
          <p:cNvSpPr/>
          <p:nvPr/>
        </p:nvSpPr>
        <p:spPr>
          <a:xfrm>
            <a:off x="2181629" y="5943392"/>
            <a:ext cx="2281499" cy="1371600"/>
          </a:xfrm>
          <a:prstGeom prst="wedgeEllipseCallout">
            <a:avLst>
              <a:gd name="adj1" fmla="val 34663"/>
              <a:gd name="adj2" fmla="val 5340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Chú</a:t>
            </a:r>
            <a:r>
              <a:rPr lang="en-US" sz="4000" b="1" dirty="0" smtClean="0">
                <a:solidFill>
                  <a:srgbClr val="C00000"/>
                </a:solidFill>
                <a:latin typeface="Arial" panose="020B0604020202020204" pitchFamily="34" charset="0"/>
                <a:cs typeface="Arial" panose="020B0604020202020204" pitchFamily="34" charset="0"/>
              </a:rPr>
              <a:t> ý</a:t>
            </a:r>
            <a:endParaRPr lang="en-US" sz="40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894304" y="6423081"/>
            <a:ext cx="9162939" cy="1824923"/>
          </a:xfrm>
          <a:prstGeom prst="rect">
            <a:avLst/>
          </a:prstGeom>
        </p:spPr>
        <p:txBody>
          <a:bodyPr wrap="square">
            <a:spAutoFit/>
          </a:bodyPr>
          <a:lstStyle/>
          <a:p>
            <a:pPr algn="just">
              <a:lnSpc>
                <a:spcPct val="150000"/>
              </a:lnSpc>
            </a:pPr>
            <a:r>
              <a:rPr lang="vi-VN" sz="4000" dirty="0">
                <a:solidFill>
                  <a:srgbClr val="002060"/>
                </a:solidFill>
                <a:latin typeface="Arial" panose="020B0604020202020204" pitchFamily="34" charset="0"/>
                <a:cs typeface="Arial" panose="020B0604020202020204" pitchFamily="34" charset="0"/>
              </a:rPr>
              <a:t>Người ta thường sử dụng các chữ cái P, Q, R, ... để biểu thị các mệnh đề.</a:t>
            </a:r>
            <a:endParaRPr lang="en-US" sz="4000" dirty="0">
              <a:solidFill>
                <a:srgbClr val="00206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74155">
            <a:off x="13748164" y="8128279"/>
            <a:ext cx="1902117" cy="19325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 calcmode="lin" valueType="num">
                                      <p:cBhvr additive="base">
                                        <p:cTn id="20"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19">
                                            <p:txEl>
                                              <p:pRg st="0" end="0"/>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 calcmode="lin" valueType="num">
                                      <p:cBhvr additive="base">
                                        <p:cTn id="24"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1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15483" flipH="1" flipV="1">
            <a:off x="12539407" y="8854406"/>
            <a:ext cx="7464832" cy="9007339"/>
          </a:xfrm>
          <a:prstGeom prst="rect">
            <a:avLst/>
          </a:prstGeom>
        </p:spPr>
      </p:pic>
      <p:sp>
        <p:nvSpPr>
          <p:cNvPr id="4" name="TextBox 3"/>
          <p:cNvSpPr txBox="1"/>
          <p:nvPr/>
        </p:nvSpPr>
        <p:spPr>
          <a:xfrm>
            <a:off x="20782" y="1181100"/>
            <a:ext cx="18288000" cy="1107996"/>
          </a:xfrm>
          <a:prstGeom prst="rect">
            <a:avLst/>
          </a:prstGeom>
          <a:solidFill>
            <a:schemeClr val="bg1"/>
          </a:solidFill>
        </p:spPr>
        <p:txBody>
          <a:bodyPr wrap="square" rtlCol="0">
            <a:spAutoFit/>
          </a:bodyPr>
          <a:lstStyle/>
          <a:p>
            <a:pPr algn="ctr"/>
            <a:r>
              <a:rPr lang="en-US" sz="6600" b="1" dirty="0" smtClean="0">
                <a:solidFill>
                  <a:schemeClr val="accent2">
                    <a:lumMod val="75000"/>
                  </a:schemeClr>
                </a:solidFill>
                <a:latin typeface="Arial" panose="020B0604020202020204" pitchFamily="34" charset="0"/>
                <a:cs typeface="Arial" panose="020B0604020202020204" pitchFamily="34" charset="0"/>
              </a:rPr>
              <a:t>HƯỚNG DẪN VỀ NHÀ</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9400" y="2628900"/>
            <a:ext cx="2758850" cy="7331945"/>
          </a:xfrm>
          <a:prstGeom prst="rect">
            <a:avLst/>
          </a:prstGeom>
        </p:spPr>
      </p:pic>
      <p:sp>
        <p:nvSpPr>
          <p:cNvPr id="3" name="Oval Callout 2"/>
          <p:cNvSpPr/>
          <p:nvPr/>
        </p:nvSpPr>
        <p:spPr>
          <a:xfrm>
            <a:off x="3124200" y="3299249"/>
            <a:ext cx="1295400" cy="1066800"/>
          </a:xfrm>
          <a:prstGeom prst="wedgeEllipseCallout">
            <a:avLst>
              <a:gd name="adj1" fmla="val 44622"/>
              <a:gd name="adj2" fmla="val 50833"/>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01</a:t>
            </a:r>
            <a:endParaRPr lang="en-US" sz="4000" b="1" dirty="0">
              <a:latin typeface="Arial" panose="020B0604020202020204" pitchFamily="34" charset="0"/>
              <a:cs typeface="Arial" panose="020B0604020202020204" pitchFamily="34" charset="0"/>
            </a:endParaRPr>
          </a:p>
        </p:txBody>
      </p:sp>
      <p:sp>
        <p:nvSpPr>
          <p:cNvPr id="5" name="TextBox 4"/>
          <p:cNvSpPr txBox="1"/>
          <p:nvPr/>
        </p:nvSpPr>
        <p:spPr>
          <a:xfrm>
            <a:off x="4847105" y="3414055"/>
            <a:ext cx="6553200" cy="101566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endParaRPr lang="en-US" sz="4000" dirty="0">
              <a:latin typeface="Arial" panose="020B0604020202020204" pitchFamily="34" charset="0"/>
              <a:cs typeface="Arial" panose="020B0604020202020204" pitchFamily="34" charset="0"/>
            </a:endParaRPr>
          </a:p>
        </p:txBody>
      </p:sp>
      <p:sp>
        <p:nvSpPr>
          <p:cNvPr id="8" name="Oval Callout 7"/>
          <p:cNvSpPr/>
          <p:nvPr/>
        </p:nvSpPr>
        <p:spPr>
          <a:xfrm>
            <a:off x="3124200" y="4932039"/>
            <a:ext cx="1295400" cy="1066800"/>
          </a:xfrm>
          <a:prstGeom prst="wedgeEllipseCallout">
            <a:avLst>
              <a:gd name="adj1" fmla="val 44622"/>
              <a:gd name="adj2" fmla="val 5083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02</a:t>
            </a:r>
            <a:endParaRPr lang="en-US" sz="4000" b="1" dirty="0">
              <a:latin typeface="Arial" panose="020B0604020202020204" pitchFamily="34" charset="0"/>
              <a:cs typeface="Arial" panose="020B0604020202020204" pitchFamily="34" charset="0"/>
            </a:endParaRPr>
          </a:p>
        </p:txBody>
      </p:sp>
      <p:sp>
        <p:nvSpPr>
          <p:cNvPr id="9" name="TextBox 8"/>
          <p:cNvSpPr txBox="1"/>
          <p:nvPr/>
        </p:nvSpPr>
        <p:spPr>
          <a:xfrm>
            <a:off x="4847104" y="5046845"/>
            <a:ext cx="7268695" cy="101566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Hoàn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SBT</a:t>
            </a:r>
            <a:endParaRPr lang="en-US" sz="4000" dirty="0">
              <a:latin typeface="Arial" panose="020B0604020202020204" pitchFamily="34" charset="0"/>
              <a:cs typeface="Arial" panose="020B0604020202020204" pitchFamily="34" charset="0"/>
            </a:endParaRPr>
          </a:p>
        </p:txBody>
      </p:sp>
      <p:sp>
        <p:nvSpPr>
          <p:cNvPr id="10" name="Oval Callout 9"/>
          <p:cNvSpPr/>
          <p:nvPr/>
        </p:nvSpPr>
        <p:spPr>
          <a:xfrm>
            <a:off x="3124200" y="6687255"/>
            <a:ext cx="1295400" cy="1066800"/>
          </a:xfrm>
          <a:prstGeom prst="wedgeEllipseCallout">
            <a:avLst>
              <a:gd name="adj1" fmla="val 44622"/>
              <a:gd name="adj2" fmla="val 50833"/>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03</a:t>
            </a:r>
            <a:endParaRPr lang="en-US" sz="4000" b="1" dirty="0">
              <a:latin typeface="Arial" panose="020B0604020202020204" pitchFamily="34" charset="0"/>
              <a:cs typeface="Arial" panose="020B0604020202020204" pitchFamily="34" charset="0"/>
            </a:endParaRPr>
          </a:p>
        </p:txBody>
      </p:sp>
      <p:sp>
        <p:nvSpPr>
          <p:cNvPr id="11" name="TextBox 10"/>
          <p:cNvSpPr txBox="1"/>
          <p:nvPr/>
        </p:nvSpPr>
        <p:spPr>
          <a:xfrm>
            <a:off x="4847104" y="6679635"/>
            <a:ext cx="9554696" cy="193899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Chuẩn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Tập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hợp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và</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các</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phép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toán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trên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tập</a:t>
            </a:r>
            <a:r>
              <a:rPr lang="en-US" sz="4000" b="1" i="1" dirty="0">
                <a:latin typeface="Arial" panose="020B0604020202020204" pitchFamily="34" charset="0"/>
                <a:cs typeface="Arial" panose="020B0604020202020204" pitchFamily="34" charset="0"/>
              </a:rPr>
              <a:t> </a:t>
            </a:r>
            <a:r>
              <a:rPr lang="en-US" sz="4000" b="1" i="1" dirty="0" err="1" smtClean="0">
                <a:latin typeface="Arial" panose="020B0604020202020204" pitchFamily="34" charset="0"/>
                <a:cs typeface="Arial" panose="020B0604020202020204" pitchFamily="34" charset="0"/>
              </a:rPr>
              <a:t>hợp</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1390889"/>
            <a:ext cx="2450804" cy="1609483"/>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7880414"/>
            <a:ext cx="3153622" cy="3084056"/>
          </a:xfrm>
          <a:prstGeom prst="rect">
            <a:avLst/>
          </a:prstGeom>
        </p:spPr>
      </p:pic>
    </p:spTree>
    <p:extLst>
      <p:ext uri="{BB962C8B-B14F-4D97-AF65-F5344CB8AC3E}">
        <p14:creationId xmlns:p14="http://schemas.microsoft.com/office/powerpoint/2010/main" val="315462895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9" grpId="0"/>
      <p:bldP spid="10" grpId="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9289" b="3951"/>
          <a:stretch>
            <a:fillRect/>
          </a:stretch>
        </p:blipFill>
        <p:spPr>
          <a:xfrm>
            <a:off x="11691914" y="2560944"/>
            <a:ext cx="6899753" cy="821093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2516" t="62206"/>
          <a:stretch>
            <a:fillRect/>
          </a:stretch>
        </p:blipFill>
        <p:spPr>
          <a:xfrm>
            <a:off x="-96095" y="-213545"/>
            <a:ext cx="6623822" cy="3230904"/>
          </a:xfrm>
          <a:prstGeom prst="rect">
            <a:avLst/>
          </a:prstGeom>
        </p:spPr>
      </p:pic>
      <p:sp>
        <p:nvSpPr>
          <p:cNvPr id="4" name="TextBox 4"/>
          <p:cNvSpPr txBox="1"/>
          <p:nvPr/>
        </p:nvSpPr>
        <p:spPr>
          <a:xfrm>
            <a:off x="1596390" y="2593964"/>
            <a:ext cx="15006541" cy="3465179"/>
          </a:xfrm>
          <a:prstGeom prst="rect">
            <a:avLst/>
          </a:prstGeom>
        </p:spPr>
        <p:txBody>
          <a:bodyPr lIns="0" tIns="0" rIns="0" bIns="0" rtlCol="0" anchor="t">
            <a:spAutoFit/>
          </a:bodyPr>
          <a:lstStyle/>
          <a:p>
            <a:pPr algn="ctr">
              <a:lnSpc>
                <a:spcPct val="150000"/>
              </a:lnSpc>
            </a:pPr>
            <a:r>
              <a:rPr lang="en-US" sz="8000" b="1" dirty="0" smtClean="0">
                <a:solidFill>
                  <a:srgbClr val="624A3A"/>
                </a:solidFill>
                <a:latin typeface="Arial" panose="020B0604020202020204" pitchFamily="34" charset="0"/>
                <a:cs typeface="Arial" panose="020B0604020202020204" pitchFamily="34" charset="0"/>
              </a:rPr>
              <a:t>CẢM ƠN CÁC EM </a:t>
            </a:r>
          </a:p>
          <a:p>
            <a:pPr algn="ctr">
              <a:lnSpc>
                <a:spcPct val="150000"/>
              </a:lnSpc>
            </a:pPr>
            <a:r>
              <a:rPr lang="en-US" sz="8000" b="1" dirty="0" smtClean="0">
                <a:solidFill>
                  <a:srgbClr val="624A3A"/>
                </a:solidFill>
                <a:latin typeface="Arial" panose="020B0604020202020204" pitchFamily="34" charset="0"/>
                <a:cs typeface="Arial" panose="020B0604020202020204" pitchFamily="34" charset="0"/>
              </a:rPr>
              <a:t>ĐÃ LẮNG NGHE BÀI GIẢNG!</a:t>
            </a:r>
            <a:endParaRPr lang="en-US" sz="8000" b="1" dirty="0">
              <a:solidFill>
                <a:srgbClr val="624A3A"/>
              </a:solidFill>
              <a:latin typeface="Arial" panose="020B0604020202020204" pitchFamily="34" charset="0"/>
              <a:cs typeface="Arial" panose="020B0604020202020204" pitchFamily="34" charset="0"/>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flipV="1">
            <a:off x="-653406" y="-610629"/>
            <a:ext cx="3869222" cy="366608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73200" y="6689713"/>
            <a:ext cx="4114800" cy="40240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21701" flipH="1">
            <a:off x="-1321000" y="6423066"/>
            <a:ext cx="4699401" cy="567046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8200" y="5524500"/>
            <a:ext cx="1908213" cy="4493141"/>
          </a:xfrm>
          <a:prstGeom prst="rect">
            <a:avLst/>
          </a:prstGeom>
        </p:spPr>
      </p:pic>
      <p:sp>
        <p:nvSpPr>
          <p:cNvPr id="15" name="Rounded Rectangle 14"/>
          <p:cNvSpPr/>
          <p:nvPr/>
        </p:nvSpPr>
        <p:spPr>
          <a:xfrm>
            <a:off x="1963486" y="870260"/>
            <a:ext cx="2306782" cy="1219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1</a:t>
            </a:r>
            <a:endParaRPr lang="en-US" sz="40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857666" y="654024"/>
            <a:ext cx="10458533" cy="182492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7" name="TextBox 16"/>
          <p:cNvSpPr txBox="1"/>
          <p:nvPr/>
        </p:nvSpPr>
        <p:spPr>
          <a:xfrm>
            <a:off x="1963486" y="2466655"/>
            <a:ext cx="14774015" cy="3671583"/>
          </a:xfrm>
          <a:prstGeom prst="rect">
            <a:avLst/>
          </a:prstGeom>
          <a:noFill/>
        </p:spPr>
        <p:txBody>
          <a:bodyPr wrap="square" rtlCol="0">
            <a:spAutoFit/>
          </a:bodyPr>
          <a:lstStyle/>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- 5x + 2 = 0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smtClean="0">
                <a:latin typeface="Arial" panose="020B0604020202020204" pitchFamily="34" charset="0"/>
                <a:cs typeface="Arial" panose="020B0604020202020204" pitchFamily="34" charset="0"/>
              </a:rPr>
              <a:t>5 &lt; 7 - 3</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bao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nhiêu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dấu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hiệu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hai</a:t>
            </a:r>
            <a:r>
              <a:rPr lang="en-US" sz="4000" dirty="0" smtClean="0">
                <a:latin typeface="Arial" panose="020B0604020202020204" pitchFamily="34" charset="0"/>
                <a:cs typeface="Arial" panose="020B0604020202020204" pitchFamily="34" charset="0"/>
              </a:rPr>
              <a:t> tam </a:t>
            </a:r>
            <a:r>
              <a:rPr lang="en-US" sz="4000" dirty="0" err="1" smtClean="0">
                <a:latin typeface="Arial" panose="020B0604020202020204" pitchFamily="34" charset="0"/>
                <a:cs typeface="Arial" panose="020B0604020202020204" pitchFamily="34" charset="0"/>
              </a:rPr>
              <a:t>giác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dạng</a:t>
            </a:r>
            <a:r>
              <a:rPr lang="en-US" sz="4000" dirty="0" smtClean="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smtClean="0">
                <a:latin typeface="Arial" panose="020B0604020202020204" pitchFamily="34" charset="0"/>
                <a:cs typeface="Arial" panose="020B0604020202020204" pitchFamily="34" charset="0"/>
              </a:rPr>
              <a:t>Đấy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ngoan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035000"/>
            <a:ext cx="1301853" cy="20515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03597" y="594188"/>
            <a:ext cx="1355659" cy="1499623"/>
          </a:xfrm>
          <a:prstGeom prst="rect">
            <a:avLst/>
          </a:prstGeom>
        </p:spPr>
      </p:pic>
      <p:grpSp>
        <p:nvGrpSpPr>
          <p:cNvPr id="22" name="Group 21"/>
          <p:cNvGrpSpPr/>
          <p:nvPr/>
        </p:nvGrpSpPr>
        <p:grpSpPr>
          <a:xfrm>
            <a:off x="879526" y="6339835"/>
            <a:ext cx="2482145" cy="1805803"/>
            <a:chOff x="1311628" y="5710651"/>
            <a:chExt cx="2482145" cy="1805803"/>
          </a:xfrm>
        </p:grpSpPr>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5710651"/>
              <a:ext cx="2057400" cy="1805803"/>
            </a:xfrm>
            <a:prstGeom prst="rect">
              <a:avLst/>
            </a:prstGeom>
          </p:spPr>
        </p:pic>
        <p:sp>
          <p:nvSpPr>
            <p:cNvPr id="21" name="TextBox 20"/>
            <p:cNvSpPr txBox="1"/>
            <p:nvPr/>
          </p:nvSpPr>
          <p:spPr>
            <a:xfrm>
              <a:off x="1311628" y="6146333"/>
              <a:ext cx="2482145" cy="707886"/>
            </a:xfrm>
            <a:prstGeom prst="rect">
              <a:avLst/>
            </a:prstGeom>
            <a:noFill/>
          </p:spPr>
          <p:txBody>
            <a:bodyPr wrap="square" rtlCol="0">
              <a:spAutoFit/>
            </a:bodyP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grpSp>
      <p:sp>
        <p:nvSpPr>
          <p:cNvPr id="23" name="TextBox 22"/>
          <p:cNvSpPr txBox="1"/>
          <p:nvPr/>
        </p:nvSpPr>
        <p:spPr>
          <a:xfrm>
            <a:off x="3474086" y="6771512"/>
            <a:ext cx="12410626" cy="2748253"/>
          </a:xfrm>
          <a:prstGeom prst="rect">
            <a:avLst/>
          </a:prstGeom>
          <a:noFill/>
        </p:spPr>
        <p:txBody>
          <a:bodyPr wrap="square" rtlCol="0">
            <a:spAutoFit/>
          </a:bodyPr>
          <a:lstStyle/>
          <a:p>
            <a:pPr algn="just">
              <a:lnSpc>
                <a:spcPct val="150000"/>
              </a:lnSpc>
            </a:pPr>
            <a:r>
              <a:rPr lang="en-US" sz="4000" dirty="0" err="1" smtClean="0">
                <a:latin typeface="Arial" panose="020B0604020202020204" pitchFamily="34" charset="0"/>
                <a:cs typeface="Arial" panose="020B0604020202020204" pitchFamily="34" charset="0"/>
              </a:rPr>
              <a:t>Vì</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phương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3x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- 5x + 2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x = 1 </a:t>
            </a:r>
            <a:r>
              <a:rPr lang="en-US" sz="4000" dirty="0" err="1" smtClean="0">
                <a:latin typeface="Arial" panose="020B0604020202020204" pitchFamily="34" charset="0"/>
                <a:cs typeface="Arial" panose="020B0604020202020204" pitchFamily="34" charset="0"/>
              </a:rPr>
              <a:t>nên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 </a:t>
            </a:r>
            <a:r>
              <a:rPr lang="en-US" sz="4000" dirty="0" err="1" smtClean="0">
                <a:latin typeface="Arial" panose="020B0604020202020204" pitchFamily="34" charset="0"/>
                <a:cs typeface="Arial" panose="020B0604020202020204" pitchFamily="34" charset="0"/>
              </a:rPr>
              <a:t>đúng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b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sai</a:t>
            </a:r>
            <a:r>
              <a:rPr lang="en-US" sz="4000" dirty="0" smtClean="0">
                <a:latin typeface="Arial" panose="020B0604020202020204" pitchFamily="34" charset="0"/>
                <a:cs typeface="Arial" panose="020B0604020202020204" pitchFamily="34" charset="0"/>
              </a:rPr>
              <a:t>. Do </a:t>
            </a:r>
            <a:r>
              <a:rPr lang="en-US" sz="4000" dirty="0" err="1" smtClean="0">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b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những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anim calcmode="lin" valueType="num">
                                      <p:cBhvr>
                                        <p:cTn id="30" dur="500" fill="hold"/>
                                        <p:tgtEl>
                                          <p:spTgt spid="23"/>
                                        </p:tgtEl>
                                        <p:attrNameLst>
                                          <p:attrName>ppt_x</p:attrName>
                                        </p:attrNameLst>
                                      </p:cBhvr>
                                      <p:tavLst>
                                        <p:tav tm="0">
                                          <p:val>
                                            <p:strVal val="#ppt_x"/>
                                          </p:val>
                                        </p:tav>
                                        <p:tav tm="100000">
                                          <p:val>
                                            <p:strVal val="#ppt_x"/>
                                          </p:val>
                                        </p:tav>
                                      </p:tavLst>
                                    </p:anim>
                                    <p:anim calcmode="lin" valueType="num">
                                      <p:cBhvr>
                                        <p:cTn id="3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33547" b="24516"/>
          <a:stretch>
            <a:fillRect/>
          </a:stretch>
        </p:blipFill>
        <p:spPr>
          <a:xfrm>
            <a:off x="13143414" y="4276442"/>
            <a:ext cx="5470259" cy="621362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7894" t="71001" b="3774"/>
          <a:stretch>
            <a:fillRect/>
          </a:stretch>
        </p:blipFill>
        <p:spPr>
          <a:xfrm>
            <a:off x="-587503" y="-439061"/>
            <a:ext cx="5839724" cy="282701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220" y="2552700"/>
            <a:ext cx="7734300" cy="7734300"/>
          </a:xfrm>
          <a:prstGeom prst="rect">
            <a:avLst/>
          </a:prstGeom>
        </p:spPr>
      </p:pic>
      <p:sp>
        <p:nvSpPr>
          <p:cNvPr id="18" name="Rounded Rectangular Callout 17"/>
          <p:cNvSpPr/>
          <p:nvPr/>
        </p:nvSpPr>
        <p:spPr>
          <a:xfrm>
            <a:off x="4495800" y="1421095"/>
            <a:ext cx="10134600" cy="2413635"/>
          </a:xfrm>
          <a:prstGeom prst="wedgeRoundRectCallout">
            <a:avLst>
              <a:gd name="adj1" fmla="val -54722"/>
              <a:gd name="adj2" fmla="val 35550"/>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Những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nghi</a:t>
            </a:r>
            <a:r>
              <a:rPr lang="en-US" sz="4000" dirty="0" smtClean="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vấn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cảm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cầu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khiến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mệnh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r>
              <a:rPr lang="en-US" sz="4000" dirty="0">
                <a:solidFill>
                  <a:schemeClr val="tx1"/>
                </a:solidFill>
                <a:latin typeface="Arial" panose="020B0604020202020204" pitchFamily="34" charset="0"/>
                <a:cs typeface="Arial" panose="020B0604020202020204" pitchFamily="34" charset="0"/>
              </a:rPr>
              <a:t>.</a:t>
            </a:r>
          </a:p>
        </p:txBody>
      </p:sp>
      <p:sp>
        <p:nvSpPr>
          <p:cNvPr id="19" name="Rounded Rectangular Callout 18"/>
          <p:cNvSpPr/>
          <p:nvPr/>
        </p:nvSpPr>
        <p:spPr>
          <a:xfrm>
            <a:off x="7467599" y="4337809"/>
            <a:ext cx="9911080" cy="2413635"/>
          </a:xfrm>
          <a:prstGeom prst="wedgeRoundRectCallout">
            <a:avLst>
              <a:gd name="adj1" fmla="val -54722"/>
              <a:gd name="adj2" fmla="val 35550"/>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000" dirty="0">
                <a:solidFill>
                  <a:schemeClr val="tx1"/>
                </a:solidFill>
                <a:latin typeface="Arial" panose="020B0604020202020204" pitchFamily="34" charset="0"/>
                <a:cs typeface="Arial" panose="020B0604020202020204" pitchFamily="34" charset="0"/>
              </a:rPr>
              <a:t>Những mệnh đề liên quan đến toán học được gọi là mệnh đề toán học</a:t>
            </a:r>
            <a:r>
              <a:rPr lang="nl-NL"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7813040" y="6972300"/>
            <a:ext cx="9220199" cy="1938992"/>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Ví dụ: </a:t>
            </a:r>
            <a:r>
              <a:rPr lang="vi-VN" sz="4000" dirty="0">
                <a:latin typeface="Arial" panose="020B0604020202020204" pitchFamily="34" charset="0"/>
                <a:cs typeface="Arial" panose="020B0604020202020204" pitchFamily="34" charset="0"/>
              </a:rPr>
              <a:t>Phương trình </a:t>
            </a:r>
            <a:r>
              <a:rPr lang="vi-VN" sz="4000"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2</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+ 2x  + 1 = 0 có nghiệm nguyên.</a:t>
            </a:r>
            <a:endParaRPr lang="en-US" sz="4000" dirty="0">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6B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321701" flipH="1">
            <a:off x="-1321000" y="6423066"/>
            <a:ext cx="4699401" cy="567046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6612" y="5448300"/>
            <a:ext cx="2341067" cy="5511262"/>
          </a:xfrm>
          <a:prstGeom prst="rect">
            <a:avLst/>
          </a:prstGeom>
        </p:spPr>
      </p:pic>
      <p:grpSp>
        <p:nvGrpSpPr>
          <p:cNvPr id="6" name="Group 5"/>
          <p:cNvGrpSpPr/>
          <p:nvPr/>
        </p:nvGrpSpPr>
        <p:grpSpPr>
          <a:xfrm>
            <a:off x="1049020" y="1104900"/>
            <a:ext cx="15816854" cy="3603807"/>
            <a:chOff x="974679" y="893507"/>
            <a:chExt cx="15816854" cy="3603807"/>
          </a:xfrm>
        </p:grpSpPr>
        <p:sp>
          <p:nvSpPr>
            <p:cNvPr id="3" name="Rounded Rectangle 2"/>
            <p:cNvSpPr/>
            <p:nvPr/>
          </p:nvSpPr>
          <p:spPr>
            <a:xfrm>
              <a:off x="2743200" y="952500"/>
              <a:ext cx="14048333" cy="35448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0"/>
            <p:cNvPicPr>
              <a:picLocks noChangeAspect="1"/>
            </p:cNvPicPr>
            <p:nvPr/>
          </p:nvPicPr>
          <p:blipFill>
            <a:blip r:embed="rId6"/>
            <a:srcRect/>
            <a:stretch>
              <a:fillRect/>
            </a:stretch>
          </p:blipFill>
          <p:spPr>
            <a:xfrm>
              <a:off x="974679" y="893507"/>
              <a:ext cx="3021807" cy="3429000"/>
            </a:xfrm>
            <a:prstGeom prst="rect">
              <a:avLst/>
            </a:prstGeom>
          </p:spPr>
        </p:pic>
        <p:sp>
          <p:nvSpPr>
            <p:cNvPr id="5" name="TextBox 4"/>
            <p:cNvSpPr txBox="1"/>
            <p:nvPr/>
          </p:nvSpPr>
          <p:spPr>
            <a:xfrm>
              <a:off x="4021886" y="1155246"/>
              <a:ext cx="12291060" cy="3139321"/>
            </a:xfrm>
            <a:prstGeom prst="rect">
              <a:avLst/>
            </a:prstGeom>
            <a:noFill/>
          </p:spPr>
          <p:txBody>
            <a:bodyPr wrap="square" rtlCol="0">
              <a:spAutoFit/>
            </a:bodyPr>
            <a:lstStyle/>
            <a:p>
              <a:pPr algn="just">
                <a:lnSpc>
                  <a:spcPct val="150000"/>
                </a:lnSpc>
              </a:pPr>
              <a:r>
                <a:rPr lang="nl-NL" sz="4400" dirty="0">
                  <a:latin typeface="Arial" panose="020B0604020202020204" pitchFamily="34" charset="0"/>
                  <a:cs typeface="Arial" panose="020B0604020202020204" pitchFamily="34" charset="0"/>
                </a:rPr>
                <a:t>Mệnh đề chứa biến là một câu chứa biến, với mỗi giá trị của biến thuộc một tập nào đó, ta được một mệnh đề</a:t>
              </a:r>
              <a:r>
                <a:rPr lang="nl-NL"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sp>
        <p:nvSpPr>
          <p:cNvPr id="7" name="Rounded Rectangular Callout 6"/>
          <p:cNvSpPr/>
          <p:nvPr/>
        </p:nvSpPr>
        <p:spPr>
          <a:xfrm>
            <a:off x="4175880" y="5713191"/>
            <a:ext cx="2136140" cy="1295400"/>
          </a:xfrm>
          <a:prstGeom prst="wedgeRoundRectCallout">
            <a:avLst>
              <a:gd name="adj1" fmla="val 68163"/>
              <a:gd name="adj2" fmla="val 39516"/>
              <a:gd name="adj3" fmla="val 16667"/>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Ví</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dụ</a:t>
            </a:r>
            <a:endParaRPr lang="en-US" sz="44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802940" y="5748751"/>
            <a:ext cx="4191000" cy="3139321"/>
          </a:xfrm>
          <a:prstGeom prst="rect">
            <a:avLst/>
          </a:prstGeom>
        </p:spPr>
        <p:txBody>
          <a:bodyPr wrap="square">
            <a:spAutoFit/>
          </a:bodyPr>
          <a:lstStyle/>
          <a:p>
            <a:pPr algn="just">
              <a:lnSpc>
                <a:spcPct val="150000"/>
              </a:lnSpc>
            </a:pPr>
            <a:r>
              <a:rPr lang="es-ES" sz="4400" dirty="0">
                <a:latin typeface="Arial" panose="020B0604020202020204" pitchFamily="34" charset="0"/>
                <a:cs typeface="Arial" panose="020B0604020202020204" pitchFamily="34" charset="0"/>
              </a:rPr>
              <a:t>P: </a:t>
            </a:r>
            <a:r>
              <a:rPr lang="es-ES" sz="4400" dirty="0" smtClean="0">
                <a:latin typeface="Arial" panose="020B0604020202020204" pitchFamily="34" charset="0"/>
                <a:cs typeface="Arial" panose="020B0604020202020204" pitchFamily="34" charset="0"/>
              </a:rPr>
              <a:t>“2 </a:t>
            </a:r>
            <a:r>
              <a:rPr lang="es-ES" sz="4400" dirty="0">
                <a:latin typeface="Arial" panose="020B0604020202020204" pitchFamily="34" charset="0"/>
                <a:cs typeface="Arial" panose="020B0604020202020204" pitchFamily="34" charset="0"/>
              </a:rPr>
              <a:t>+ n = </a:t>
            </a:r>
            <a:r>
              <a:rPr lang="es-ES" sz="4400" dirty="0" smtClean="0">
                <a:latin typeface="Arial" panose="020B0604020202020204" pitchFamily="34" charset="0"/>
                <a:cs typeface="Arial" panose="020B0604020202020204" pitchFamily="34" charset="0"/>
              </a:rPr>
              <a:t>5”</a:t>
            </a:r>
            <a:endParaRPr lang="es-ES" sz="4400" dirty="0">
              <a:latin typeface="Arial" panose="020B0604020202020204" pitchFamily="34" charset="0"/>
              <a:cs typeface="Arial" panose="020B0604020202020204" pitchFamily="34" charset="0"/>
            </a:endParaRPr>
          </a:p>
          <a:p>
            <a:pPr algn="just">
              <a:lnSpc>
                <a:spcPct val="150000"/>
              </a:lnSpc>
            </a:pPr>
            <a:r>
              <a:rPr lang="es-ES" sz="4400" dirty="0">
                <a:latin typeface="Arial" panose="020B0604020202020204" pitchFamily="34" charset="0"/>
                <a:cs typeface="Arial" panose="020B0604020202020204" pitchFamily="34" charset="0"/>
              </a:rPr>
              <a:t>Q: </a:t>
            </a:r>
            <a:r>
              <a:rPr lang="es-ES" sz="4400" dirty="0" smtClean="0">
                <a:latin typeface="Arial" panose="020B0604020202020204" pitchFamily="34" charset="0"/>
                <a:cs typeface="Arial" panose="020B0604020202020204" pitchFamily="34" charset="0"/>
              </a:rPr>
              <a:t>“x </a:t>
            </a:r>
            <a:r>
              <a:rPr lang="es-ES" sz="4400" dirty="0">
                <a:latin typeface="Arial" panose="020B0604020202020204" pitchFamily="34" charset="0"/>
                <a:cs typeface="Arial" panose="020B0604020202020204" pitchFamily="34" charset="0"/>
              </a:rPr>
              <a:t>&gt; </a:t>
            </a:r>
            <a:r>
              <a:rPr lang="es-ES" sz="4400" dirty="0" smtClean="0">
                <a:latin typeface="Arial" panose="020B0604020202020204" pitchFamily="34" charset="0"/>
                <a:cs typeface="Arial" panose="020B0604020202020204" pitchFamily="34" charset="0"/>
              </a:rPr>
              <a:t>3”</a:t>
            </a:r>
            <a:endParaRPr lang="es-ES" sz="4400" dirty="0">
              <a:latin typeface="Arial" panose="020B0604020202020204" pitchFamily="34" charset="0"/>
              <a:cs typeface="Arial" panose="020B0604020202020204" pitchFamily="34" charset="0"/>
            </a:endParaRPr>
          </a:p>
          <a:p>
            <a:pPr algn="just">
              <a:lnSpc>
                <a:spcPct val="150000"/>
              </a:lnSpc>
            </a:pPr>
            <a:r>
              <a:rPr lang="es-ES" sz="4400" dirty="0">
                <a:latin typeface="Arial" panose="020B0604020202020204" pitchFamily="34" charset="0"/>
                <a:cs typeface="Arial" panose="020B0604020202020204" pitchFamily="34" charset="0"/>
              </a:rPr>
              <a:t>M: </a:t>
            </a:r>
            <a:r>
              <a:rPr lang="es-ES" sz="4400" dirty="0" smtClean="0">
                <a:latin typeface="Arial" panose="020B0604020202020204" pitchFamily="34" charset="0"/>
                <a:cs typeface="Arial" panose="020B0604020202020204" pitchFamily="34" charset="0"/>
              </a:rPr>
              <a:t>“x </a:t>
            </a:r>
            <a:r>
              <a:rPr lang="es-ES" sz="4400" dirty="0">
                <a:latin typeface="Arial" panose="020B0604020202020204" pitchFamily="34" charset="0"/>
                <a:cs typeface="Arial" panose="020B0604020202020204" pitchFamily="34" charset="0"/>
              </a:rPr>
              <a:t>+ y  &lt; </a:t>
            </a:r>
            <a:r>
              <a:rPr lang="es-ES" sz="4400" dirty="0" smtClean="0">
                <a:latin typeface="Arial" panose="020B0604020202020204" pitchFamily="34" charset="0"/>
                <a:cs typeface="Arial" panose="020B0604020202020204" pitchFamily="34" charset="0"/>
              </a:rPr>
              <a:t>2”</a:t>
            </a:r>
            <a:endParaRPr lang="es-ES" sz="4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679" y="8538426"/>
            <a:ext cx="2671218" cy="1439747"/>
          </a:xfrm>
          <a:prstGeom prst="rect">
            <a:avLst/>
          </a:prstGeom>
        </p:spPr>
      </p:pic>
      <p:sp>
        <p:nvSpPr>
          <p:cNvPr id="11" name="TextBox 10"/>
          <p:cNvSpPr txBox="1"/>
          <p:nvPr/>
        </p:nvSpPr>
        <p:spPr>
          <a:xfrm>
            <a:off x="2529443" y="358508"/>
            <a:ext cx="6019800" cy="707886"/>
          </a:xfrm>
          <a:prstGeom prst="rect">
            <a:avLst/>
          </a:prstGeom>
          <a:noFill/>
        </p:spPr>
        <p:txBody>
          <a:bodyPr wrap="square" rtlCol="0">
            <a:spAutoFit/>
          </a:bodyPr>
          <a:lstStyle/>
          <a:p>
            <a:r>
              <a:rPr lang="en-US" sz="4000" b="1" dirty="0" smtClean="0">
                <a:solidFill>
                  <a:srgbClr val="C00000"/>
                </a:solidFill>
                <a:latin typeface="Arial" panose="020B0604020202020204" pitchFamily="34" charset="0"/>
                <a:cs typeface="Arial" panose="020B0604020202020204" pitchFamily="34" charset="0"/>
              </a:rPr>
              <a:t>b. </a:t>
            </a:r>
            <a:r>
              <a:rPr lang="en-US" sz="4000" b="1" dirty="0" err="1" smtClean="0">
                <a:solidFill>
                  <a:srgbClr val="C00000"/>
                </a:solidFill>
                <a:latin typeface="Arial" panose="020B0604020202020204" pitchFamily="34" charset="0"/>
                <a:cs typeface="Arial" panose="020B0604020202020204" pitchFamily="34" charset="0"/>
              </a:rPr>
              <a:t>Mệnh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đề</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chứa</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biến</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82221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E7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15483" flipH="1" flipV="1">
            <a:off x="-1695553" y="-3937320"/>
            <a:ext cx="7464832" cy="90073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15483" flipH="1" flipV="1">
            <a:off x="12539407" y="8854406"/>
            <a:ext cx="7464832" cy="9007339"/>
          </a:xfrm>
          <a:prstGeom prst="rect">
            <a:avLst/>
          </a:prstGeom>
        </p:spPr>
      </p:pic>
      <p:sp>
        <p:nvSpPr>
          <p:cNvPr id="11" name="TextBox 9"/>
          <p:cNvSpPr txBox="1"/>
          <p:nvPr/>
        </p:nvSpPr>
        <p:spPr>
          <a:xfrm>
            <a:off x="1620982" y="1197585"/>
            <a:ext cx="6169763" cy="677108"/>
          </a:xfrm>
          <a:prstGeom prst="rect">
            <a:avLst/>
          </a:prstGeom>
        </p:spPr>
        <p:txBody>
          <a:bodyPr wrap="square" lIns="0" tIns="0" rIns="0" bIns="0" rtlCol="0" anchor="ctr">
            <a:spAutoFit/>
          </a:bodyPr>
          <a:lstStyle/>
          <a:p>
            <a:pPr algn="just"/>
            <a:r>
              <a:rPr lang="en-US" sz="4400" b="1" dirty="0">
                <a:solidFill>
                  <a:srgbClr val="202F5A"/>
                </a:solidFill>
                <a:latin typeface="Arial" panose="020B0604020202020204" pitchFamily="34" charset="0"/>
                <a:cs typeface="Arial" panose="020B0604020202020204" pitchFamily="34" charset="0"/>
              </a:rPr>
              <a:t>2</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Mệnh</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đề</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phủ</a:t>
            </a:r>
            <a:r>
              <a:rPr lang="en-US" sz="4400" b="1" dirty="0" smtClean="0">
                <a:solidFill>
                  <a:srgbClr val="202F5A"/>
                </a:solidFill>
                <a:latin typeface="Arial" panose="020B0604020202020204" pitchFamily="34" charset="0"/>
                <a:cs typeface="Arial" panose="020B0604020202020204" pitchFamily="34" charset="0"/>
              </a:rPr>
              <a:t> </a:t>
            </a:r>
            <a:r>
              <a:rPr lang="en-US" sz="4400" b="1" dirty="0" err="1" smtClean="0">
                <a:solidFill>
                  <a:srgbClr val="202F5A"/>
                </a:solidFill>
                <a:latin typeface="Arial" panose="020B0604020202020204" pitchFamily="34" charset="0"/>
                <a:cs typeface="Arial" panose="020B0604020202020204" pitchFamily="34" charset="0"/>
              </a:rPr>
              <a:t>định</a:t>
            </a:r>
            <a:r>
              <a:rPr lang="en-US" sz="4400" b="1" dirty="0" smtClean="0">
                <a:solidFill>
                  <a:srgbClr val="202F5A"/>
                </a:solidFill>
                <a:latin typeface="Arial" panose="020B0604020202020204" pitchFamily="34" charset="0"/>
                <a:cs typeface="Arial" panose="020B0604020202020204" pitchFamily="34" charset="0"/>
              </a:rPr>
              <a:t> </a:t>
            </a:r>
            <a:endParaRPr lang="en-US" sz="4400" b="1" dirty="0">
              <a:solidFill>
                <a:srgbClr val="202F5A"/>
              </a:solidFill>
              <a:latin typeface="Arial" panose="020B0604020202020204" pitchFamily="34" charset="0"/>
              <a:cs typeface="Arial" panose="020B0604020202020204" pitchFamily="34" charset="0"/>
            </a:endParaRPr>
          </a:p>
        </p:txBody>
      </p:sp>
      <p:sp>
        <p:nvSpPr>
          <p:cNvPr id="12" name="Rounded Rectangle 11"/>
          <p:cNvSpPr/>
          <p:nvPr/>
        </p:nvSpPr>
        <p:spPr>
          <a:xfrm>
            <a:off x="1623064" y="2237560"/>
            <a:ext cx="1676400" cy="1143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schemeClr val="bg1"/>
                </a:solidFill>
                <a:latin typeface="Arial" panose="020B0604020202020204" pitchFamily="34" charset="0"/>
                <a:cs typeface="Arial" panose="020B0604020202020204" pitchFamily="34" charset="0"/>
              </a:rPr>
              <a:t>HĐ2</a:t>
            </a:r>
            <a:endParaRPr lang="en-US" sz="4000" b="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593273" y="2430760"/>
            <a:ext cx="11196310" cy="4708981"/>
          </a:xfrm>
          <a:prstGeom prst="rect">
            <a:avLst/>
          </a:prstGeom>
          <a:noFill/>
        </p:spPr>
        <p:txBody>
          <a:bodyPr wrap="square" rtlCol="0">
            <a:spAutoFit/>
          </a:bodyPr>
          <a:lstStyle/>
          <a:p>
            <a:pPr algn="just">
              <a:lnSpc>
                <a:spcPct val="150000"/>
              </a:lnSpc>
            </a:pP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báo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bên</a:t>
            </a:r>
            <a:r>
              <a:rPr lang="en-US" sz="4000" dirty="0" smtClean="0">
                <a:latin typeface="Arial" panose="020B0604020202020204" pitchFamily="34" charset="0"/>
                <a:cs typeface="Arial" panose="020B0604020202020204" pitchFamily="34" charset="0"/>
              </a:rPr>
              <a:t>. </a:t>
            </a:r>
          </a:p>
          <a:p>
            <a:pPr algn="just">
              <a:lnSpc>
                <a:spcPct val="150000"/>
              </a:lnSpc>
            </a:pPr>
            <a:r>
              <a:rPr lang="en-US" sz="4000" dirty="0" err="1" smtClean="0">
                <a:latin typeface="Arial" panose="020B0604020202020204" pitchFamily="34" charset="0"/>
                <a:cs typeface="Arial" panose="020B0604020202020204" pitchFamily="34" charset="0"/>
              </a:rPr>
              <a:t>Khoa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nói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báo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đường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dành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người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bộ</a:t>
            </a:r>
            <a:r>
              <a:rPr lang="en-US" sz="4000" dirty="0" smtClean="0">
                <a:latin typeface="Arial" panose="020B0604020202020204" pitchFamily="34" charset="0"/>
                <a:cs typeface="Arial" panose="020B0604020202020204" pitchFamily="34" charset="0"/>
              </a:rPr>
              <a:t>”.</a:t>
            </a:r>
          </a:p>
          <a:p>
            <a:pPr algn="just">
              <a:lnSpc>
                <a:spcPct val="150000"/>
              </a:lnSpc>
            </a:pPr>
            <a:r>
              <a:rPr lang="en-US" sz="4000" dirty="0" smtClean="0">
                <a:latin typeface="Arial" panose="020B0604020202020204" pitchFamily="34" charset="0"/>
                <a:cs typeface="Arial" panose="020B0604020202020204" pitchFamily="34" charset="0"/>
              </a:rPr>
              <a:t>An </a:t>
            </a:r>
            <a:r>
              <a:rPr lang="en-US" sz="4000" dirty="0" err="1"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đồng</a:t>
            </a:r>
            <a:r>
              <a:rPr lang="en-US" sz="4000" dirty="0" smtClean="0">
                <a:latin typeface="Arial" panose="020B0604020202020204" pitchFamily="34" charset="0"/>
                <a:cs typeface="Arial" panose="020B0604020202020204" pitchFamily="34" charset="0"/>
              </a:rPr>
              <a:t> ý </a:t>
            </a:r>
            <a:r>
              <a:rPr lang="en-US" sz="4000" dirty="0" err="1" smtClean="0">
                <a:latin typeface="Arial" panose="020B0604020202020204" pitchFamily="34" charset="0"/>
                <a:cs typeface="Arial" panose="020B0604020202020204" pitchFamily="34" charset="0"/>
              </a:rPr>
              <a:t>với</a:t>
            </a:r>
            <a:r>
              <a:rPr lang="en-US" sz="4000" dirty="0" smtClean="0">
                <a:latin typeface="Arial" panose="020B0604020202020204" pitchFamily="34" charset="0"/>
                <a:cs typeface="Arial" panose="020B0604020202020204" pitchFamily="34" charset="0"/>
              </a:rPr>
              <a:t> ý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Khoa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ý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của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Khoa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dưới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mệnh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6580" r="14509"/>
          <a:stretch/>
        </p:blipFill>
        <p:spPr>
          <a:xfrm>
            <a:off x="12819374" y="2651650"/>
            <a:ext cx="4953000" cy="42672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7546606"/>
            <a:ext cx="1963459" cy="2764639"/>
          </a:xfrm>
          <a:prstGeom prst="rect">
            <a:avLst/>
          </a:prstGeom>
        </p:spPr>
      </p:pic>
      <p:sp>
        <p:nvSpPr>
          <p:cNvPr id="16" name="Rounded Rectangular Callout 15"/>
          <p:cNvSpPr/>
          <p:nvPr/>
        </p:nvSpPr>
        <p:spPr>
          <a:xfrm>
            <a:off x="6125695" y="7332941"/>
            <a:ext cx="8839200" cy="2015816"/>
          </a:xfrm>
          <a:prstGeom prst="wedgeRoundRectCallout">
            <a:avLst>
              <a:gd name="adj1" fmla="val -55629"/>
              <a:gd name="adj2" fmla="val 33634"/>
              <a:gd name="adj3" fmla="val 1666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rgbClr val="C00000"/>
                </a:solidFill>
                <a:latin typeface="Arial" panose="020B0604020202020204" pitchFamily="34" charset="0"/>
                <a:cs typeface="Arial" panose="020B0604020202020204" pitchFamily="34" charset="0"/>
              </a:rPr>
              <a:t>Đây không phải là biển báo đường dành cho người đi bộ</a:t>
            </a:r>
            <a:endParaRPr lang="en-US" sz="4000">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1" presetClass="entr" presetSubtype="3"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3)">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DC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16396099" y="-972732"/>
            <a:ext cx="3496335" cy="33127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432801" y="8706464"/>
            <a:ext cx="2940627" cy="278624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11484" b="13215"/>
          <a:stretch>
            <a:fillRect/>
          </a:stretch>
        </p:blipFill>
        <p:spPr>
          <a:xfrm>
            <a:off x="13029431" y="6096006"/>
            <a:ext cx="5504339" cy="539670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51025" t="73237"/>
          <a:stretch>
            <a:fillRect/>
          </a:stretch>
        </p:blipFill>
        <p:spPr>
          <a:xfrm>
            <a:off x="-236568" y="-188393"/>
            <a:ext cx="5488788" cy="2999340"/>
          </a:xfrm>
          <a:prstGeom prst="rect">
            <a:avLst/>
          </a:prstGeom>
        </p:spPr>
      </p:pic>
      <p:grpSp>
        <p:nvGrpSpPr>
          <p:cNvPr id="19" name="Group 18"/>
          <p:cNvGrpSpPr/>
          <p:nvPr/>
        </p:nvGrpSpPr>
        <p:grpSpPr>
          <a:xfrm>
            <a:off x="1057832" y="4917197"/>
            <a:ext cx="15816854" cy="3603807"/>
            <a:chOff x="974679" y="893507"/>
            <a:chExt cx="15816854" cy="3603807"/>
          </a:xfrm>
        </p:grpSpPr>
        <p:sp>
          <p:nvSpPr>
            <p:cNvPr id="20" name="Rounded Rectangle 19"/>
            <p:cNvSpPr/>
            <p:nvPr/>
          </p:nvSpPr>
          <p:spPr>
            <a:xfrm>
              <a:off x="2743200" y="952500"/>
              <a:ext cx="14048333" cy="35448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0"/>
            <p:cNvPicPr>
              <a:picLocks noChangeAspect="1"/>
            </p:cNvPicPr>
            <p:nvPr/>
          </p:nvPicPr>
          <p:blipFill>
            <a:blip r:embed="rId9"/>
            <a:srcRect/>
            <a:stretch>
              <a:fillRect/>
            </a:stretch>
          </p:blipFill>
          <p:spPr>
            <a:xfrm>
              <a:off x="974679" y="893507"/>
              <a:ext cx="3021807" cy="3429000"/>
            </a:xfrm>
            <a:prstGeom prst="rect">
              <a:avLst/>
            </a:prstGeom>
          </p:spPr>
        </p:pic>
        <mc:AlternateContent xmlns:mc="http://schemas.openxmlformats.org/markup-compatibility/2006" xmlns:a14="http://schemas.microsoft.com/office/drawing/2010/main">
          <mc:Choice Requires="a14">
            <p:sp>
              <p:nvSpPr>
                <p:cNvPr id="22" name="TextBox 21"/>
                <p:cNvSpPr txBox="1"/>
                <p:nvPr/>
              </p:nvSpPr>
              <p:spPr>
                <a:xfrm>
                  <a:off x="4021886" y="1155246"/>
                  <a:ext cx="12291060" cy="2942793"/>
                </a:xfrm>
                <a:prstGeom prst="rect">
                  <a:avLst/>
                </a:prstGeom>
                <a:noFill/>
              </p:spPr>
              <p:txBody>
                <a:bodyPr wrap="square" rtlCol="0">
                  <a:spAutoFit/>
                </a:bodyPr>
                <a:lstStyle/>
                <a:p>
                  <a:pPr algn="just">
                    <a:lnSpc>
                      <a:spcPct val="150000"/>
                    </a:lnSpc>
                  </a:pPr>
                  <a:r>
                    <a:rPr lang="en-US" sz="4000" b="1" dirty="0" smtClean="0">
                      <a:solidFill>
                        <a:srgbClr val="C00000"/>
                      </a:solidFill>
                      <a:latin typeface="Arial" panose="020B0604020202020204" pitchFamily="34" charset="0"/>
                      <a:cs typeface="Arial" panose="020B0604020202020204" pitchFamily="34" charset="0"/>
                    </a:rPr>
                    <a:t>Kết </a:t>
                  </a:r>
                  <a:r>
                    <a:rPr lang="en-US" sz="4000" b="1" dirty="0" err="1" smtClean="0">
                      <a:solidFill>
                        <a:srgbClr val="C00000"/>
                      </a:solidFill>
                      <a:latin typeface="Arial" panose="020B0604020202020204" pitchFamily="34" charset="0"/>
                      <a:cs typeface="Arial" panose="020B0604020202020204" pitchFamily="34" charset="0"/>
                    </a:rPr>
                    <a:t>luận</a:t>
                  </a:r>
                  <a:r>
                    <a:rPr lang="en-US" sz="4000" b="1" dirty="0" smtClean="0">
                      <a:solidFill>
                        <a:srgbClr val="C00000"/>
                      </a:solidFill>
                      <a:latin typeface="Arial" panose="020B0604020202020204" pitchFamily="34" charset="0"/>
                      <a:cs typeface="Arial" panose="020B0604020202020204" pitchFamily="34" charset="0"/>
                    </a:rPr>
                    <a:t>:</a:t>
                  </a:r>
                </a:p>
                <a:p>
                  <a:pPr algn="just">
                    <a:lnSpc>
                      <a:spcPct val="150000"/>
                    </a:lnSpc>
                  </a:pPr>
                  <a:r>
                    <a:rPr lang="nl-NL" sz="4000" dirty="0">
                      <a:latin typeface="Arial" panose="020B0604020202020204" pitchFamily="34" charset="0"/>
                      <a:cs typeface="Arial" panose="020B0604020202020204" pitchFamily="34" charset="0"/>
                    </a:rPr>
                    <a:t>Mệnh đề P và mệnh đề </a:t>
                  </a:r>
                  <a14:m>
                    <m:oMath xmlns:m="http://schemas.openxmlformats.org/officeDocument/2006/math">
                      <m:bar>
                        <m:barPr>
                          <m:pos m:val="top"/>
                          <m:ctrlPr>
                            <a:rPr lang="en-US" sz="4000" i="1">
                              <a:latin typeface="Cambria Math" panose="02040503050406030204" pitchFamily="18" charset="0"/>
                            </a:rPr>
                          </m:ctrlPr>
                        </m:barPr>
                        <m:e>
                          <m:r>
                            <m:rPr>
                              <m:sty m:val="p"/>
                            </m:rPr>
                            <a:rPr lang="nl-NL" sz="4000" i="0">
                              <a:latin typeface="Cambria Math" panose="02040503050406030204" pitchFamily="18" charset="0"/>
                            </a:rPr>
                            <m:t>P</m:t>
                          </m:r>
                        </m:e>
                      </m:bar>
                    </m:oMath>
                  </a14:m>
                  <a:r>
                    <a:rPr lang="nl-NL" sz="4000" dirty="0" smtClean="0">
                      <a:latin typeface="Arial" panose="020B0604020202020204" pitchFamily="34" charset="0"/>
                      <a:cs typeface="Arial" panose="020B0604020202020204" pitchFamily="34" charset="0"/>
                    </a:rPr>
                    <a:t> là </a:t>
                  </a:r>
                  <a:r>
                    <a:rPr lang="nl-NL" sz="4000" dirty="0">
                      <a:latin typeface="Arial" panose="020B0604020202020204" pitchFamily="34" charset="0"/>
                      <a:cs typeface="Arial" panose="020B0604020202020204" pitchFamily="34" charset="0"/>
                    </a:rPr>
                    <a:t>hai phát biểu trái ngược nhau. Nếu P đúng thì </a:t>
                  </a:r>
                  <a14:m>
                    <m:oMath xmlns:m="http://schemas.openxmlformats.org/officeDocument/2006/math">
                      <m:bar>
                        <m:barPr>
                          <m:pos m:val="top"/>
                          <m:ctrlPr>
                            <a:rPr lang="en-US" sz="4000" i="1">
                              <a:latin typeface="Cambria Math" panose="02040503050406030204" pitchFamily="18" charset="0"/>
                            </a:rPr>
                          </m:ctrlPr>
                        </m:barPr>
                        <m:e>
                          <m:r>
                            <m:rPr>
                              <m:sty m:val="p"/>
                            </m:rPr>
                            <a:rPr lang="nl-NL" sz="4000" i="0">
                              <a:latin typeface="Cambria Math" panose="02040503050406030204" pitchFamily="18" charset="0"/>
                            </a:rPr>
                            <m:t>P</m:t>
                          </m:r>
                        </m:e>
                      </m:bar>
                    </m:oMath>
                  </a14:m>
                  <a:r>
                    <a:rPr lang="nl-NL" sz="4000" dirty="0" smtClean="0">
                      <a:latin typeface="Arial" panose="020B0604020202020204" pitchFamily="34" charset="0"/>
                      <a:cs typeface="Arial" panose="020B0604020202020204" pitchFamily="34" charset="0"/>
                    </a:rPr>
                    <a:t> sai</a:t>
                  </a:r>
                  <a:r>
                    <a:rPr lang="nl-NL" sz="4000" dirty="0">
                      <a:latin typeface="Arial" panose="020B0604020202020204" pitchFamily="34" charset="0"/>
                      <a:cs typeface="Arial" panose="020B0604020202020204" pitchFamily="34" charset="0"/>
                    </a:rPr>
                    <a:t>, còn nếu P sai thì </a:t>
                  </a:r>
                  <a14:m>
                    <m:oMath xmlns:m="http://schemas.openxmlformats.org/officeDocument/2006/math">
                      <m:bar>
                        <m:barPr>
                          <m:pos m:val="top"/>
                          <m:ctrlPr>
                            <a:rPr lang="en-US" sz="4000" i="1">
                              <a:latin typeface="Cambria Math" panose="02040503050406030204" pitchFamily="18" charset="0"/>
                            </a:rPr>
                          </m:ctrlPr>
                        </m:barPr>
                        <m:e>
                          <m:r>
                            <m:rPr>
                              <m:sty m:val="p"/>
                            </m:rPr>
                            <a:rPr lang="nl-NL" sz="4000" i="0">
                              <a:latin typeface="Cambria Math" panose="02040503050406030204" pitchFamily="18" charset="0"/>
                            </a:rPr>
                            <m:t>P</m:t>
                          </m:r>
                        </m:e>
                      </m:bar>
                    </m:oMath>
                  </a14:m>
                  <a:r>
                    <a:rPr lang="nl-NL" sz="4000" dirty="0" smtClean="0">
                      <a:latin typeface="Arial" panose="020B0604020202020204" pitchFamily="34" charset="0"/>
                      <a:cs typeface="Arial" panose="020B0604020202020204" pitchFamily="34" charset="0"/>
                    </a:rPr>
                    <a:t> đúng.</a:t>
                  </a:r>
                  <a:endParaRPr lang="en-US" sz="4000"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021886" y="1155246"/>
                  <a:ext cx="12291060" cy="2942793"/>
                </a:xfrm>
                <a:prstGeom prst="rect">
                  <a:avLst/>
                </a:prstGeom>
                <a:blipFill rotWithShape="0">
                  <a:blip r:embed="rId10"/>
                  <a:stretch>
                    <a:fillRect l="-1735" r="-1735" b="-767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Rectangle 22"/>
              <p:cNvSpPr/>
              <p:nvPr/>
            </p:nvSpPr>
            <p:spPr>
              <a:xfrm>
                <a:off x="2491238" y="1555707"/>
                <a:ext cx="13904861" cy="2748253"/>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Để phủ định mệnh đề P, người ta thường thêm hoặc bớt từ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không</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hoặc </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không phải</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vào trước vị ngữ của mệnh đề P, kí hiệu </a:t>
                </a:r>
                <a14:m>
                  <m:oMath xmlns:m="http://schemas.openxmlformats.org/officeDocument/2006/math">
                    <m:acc>
                      <m:accPr>
                        <m:chr m:val="̅"/>
                        <m:ctrlPr>
                          <a:rPr lang="vi-VN" sz="4000" i="1" smtClean="0">
                            <a:latin typeface="Cambria Math" panose="02040503050406030204" pitchFamily="18" charset="0"/>
                            <a:cs typeface="Arial" panose="020B0604020202020204" pitchFamily="34" charset="0"/>
                          </a:rPr>
                        </m:ctrlPr>
                      </m:accPr>
                      <m:e>
                        <m:r>
                          <m:rPr>
                            <m:sty m:val="p"/>
                          </m:rPr>
                          <a:rPr lang="en-US" sz="4000" b="0" i="0" smtClean="0">
                            <a:latin typeface="Cambria Math" panose="02040503050406030204" pitchFamily="18" charset="0"/>
                            <a:cs typeface="Arial" panose="020B0604020202020204" pitchFamily="34" charset="0"/>
                          </a:rPr>
                          <m:t>P</m:t>
                        </m:r>
                      </m:e>
                    </m:acc>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là mệnh đề phủ định của P.</a:t>
                </a:r>
                <a:endParaRPr lang="en-US" sz="4000" dirty="0">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2491238" y="1555707"/>
                <a:ext cx="13904861" cy="2748253"/>
              </a:xfrm>
              <a:prstGeom prst="rect">
                <a:avLst/>
              </a:prstGeom>
              <a:blipFill rotWithShape="0">
                <a:blip r:embed="rId11"/>
                <a:stretch>
                  <a:fillRect l="-1578" r="-1534" b="-8647"/>
                </a:stretch>
              </a:blipFill>
            </p:spPr>
            <p:txBody>
              <a:bodyPr/>
              <a:lstStyle/>
              <a:p>
                <a:r>
                  <a:rPr lang="en-US">
                    <a:noFill/>
                  </a:rPr>
                  <a:t> </a:t>
                </a:r>
              </a:p>
            </p:txBody>
          </p:sp>
        </mc:Fallback>
      </mc:AlternateContent>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1838</TotalTime>
  <Words>2386</Words>
  <Application>Microsoft Office PowerPoint</Application>
  <PresentationFormat>Custom</PresentationFormat>
  <Paragraphs>308</Paragraphs>
  <Slides>41</Slides>
  <Notes>9</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Calibri Light</vt:lpstr>
      <vt:lpstr>.VnBlack</vt:lpstr>
      <vt:lpstr>Calibri</vt:lpstr>
      <vt:lpstr>Times New Roman</vt:lpstr>
      <vt:lpstr>Arial</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ASUS</cp:lastModifiedBy>
  <cp:revision>74</cp:revision>
  <dcterms:created xsi:type="dcterms:W3CDTF">2006-08-16T00:00:00Z</dcterms:created>
  <dcterms:modified xsi:type="dcterms:W3CDTF">2024-09-11T20:00:38Z</dcterms:modified>
  <dc:identifier>DAFCm-7J2_Y</dc:identifier>
</cp:coreProperties>
</file>