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5"/>
  </p:notesMasterIdLst>
  <p:sldIdLst>
    <p:sldId id="291" r:id="rId3"/>
    <p:sldId id="335" r:id="rId4"/>
    <p:sldId id="337" r:id="rId5"/>
    <p:sldId id="339" r:id="rId6"/>
    <p:sldId id="338" r:id="rId7"/>
    <p:sldId id="328" r:id="rId8"/>
    <p:sldId id="340" r:id="rId9"/>
    <p:sldId id="341" r:id="rId10"/>
    <p:sldId id="342" r:id="rId11"/>
    <p:sldId id="324" r:id="rId12"/>
    <p:sldId id="303" r:id="rId13"/>
    <p:sldId id="2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93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4/26/2025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7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2025/4/26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758497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2025/4/26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265602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2025/4/26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19949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20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839230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2802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30741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5150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7942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4947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931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2025/4/26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46416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3799639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9478396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8954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6752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2025/4/26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280160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2025/4/26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3293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2025/4/26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03414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2025/4/26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30318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2025/4/26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62144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2025/4/26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877416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2025/4/26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647805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2025/4/26</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4"/>
          <a:stretch>
            <a:fillRect/>
          </a:stretch>
        </p:blipFill>
        <p:spPr>
          <a:xfrm>
            <a:off x="-8256" y="3810"/>
            <a:ext cx="12208511" cy="6851015"/>
          </a:xfrm>
          <a:prstGeom prst="rect">
            <a:avLst/>
          </a:prstGeom>
        </p:spPr>
      </p:pic>
    </p:spTree>
    <p:extLst>
      <p:ext uri="{BB962C8B-B14F-4D97-AF65-F5344CB8AC3E}">
        <p14:creationId xmlns:p14="http://schemas.microsoft.com/office/powerpoint/2010/main" val="3338013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7" r:id="rId12"/>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823671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3.xml"/><Relationship Id="rId7" Type="http://schemas.openxmlformats.org/officeDocument/2006/relationships/image" Target="../media/image1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t="5244" b="10434"/>
          <a:stretch>
            <a:fillRect/>
          </a:stretch>
        </p:blipFill>
        <p:spPr bwMode="auto">
          <a:xfrm>
            <a:off x="0"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527050" y="4214813"/>
            <a:ext cx="10602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endParaRPr lang="zh-CN" altLang="en-US" sz="7200" b="1" dirty="0">
              <a:latin typeface="HP001 4 hàng" panose="020B0603050302020204" pitchFamily="34" charset="0"/>
              <a:ea typeface="字魂17号-萌趣果冻体"/>
              <a:cs typeface="Times New Roman" panose="02020603050405020304" pitchFamily="18" charset="0"/>
            </a:endParaRPr>
          </a:p>
        </p:txBody>
      </p:sp>
      <p:pic>
        <p:nvPicPr>
          <p:cNvPr id="6"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2512"/>
            <a:ext cx="1412204"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4AF473-866F-47D1-80AB-79C5B4EA91C9}"/>
              </a:ext>
            </a:extLst>
          </p:cNvPr>
          <p:cNvPicPr>
            <a:picLocks noChangeAspect="1"/>
          </p:cNvPicPr>
          <p:nvPr/>
        </p:nvPicPr>
        <p:blipFill rotWithShape="1">
          <a:blip r:embed="rId4"/>
          <a:srcRect l="8589" t="2285"/>
          <a:stretch/>
        </p:blipFill>
        <p:spPr>
          <a:xfrm>
            <a:off x="0" y="18438"/>
            <a:ext cx="12199937" cy="6839562"/>
          </a:xfrm>
          <a:prstGeom prst="rect">
            <a:avLst/>
          </a:prstGeom>
        </p:spPr>
      </p:pic>
    </p:spTree>
    <p:extLst>
      <p:ext uri="{BB962C8B-B14F-4D97-AF65-F5344CB8AC3E}">
        <p14:creationId xmlns:p14="http://schemas.microsoft.com/office/powerpoint/2010/main" val="24917076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loigiaihay.com/picture/question_lgh/2021_41/1621587846-egvb.jpg"/>
          <p:cNvPicPr>
            <a:picLocks noChangeAspect="1" noChangeArrowheads="1"/>
          </p:cNvPicPr>
          <p:nvPr/>
        </p:nvPicPr>
        <p:blipFill rotWithShape="1">
          <a:blip r:embed="rId2">
            <a:extLst>
              <a:ext uri="{28A0092B-C50C-407E-A947-70E740481C1C}">
                <a14:useLocalDpi xmlns:a14="http://schemas.microsoft.com/office/drawing/2010/main" val="0"/>
              </a:ext>
            </a:extLst>
          </a:blip>
          <a:srcRect r="46740"/>
          <a:stretch/>
        </p:blipFill>
        <p:spPr bwMode="auto">
          <a:xfrm>
            <a:off x="3923071" y="1039091"/>
            <a:ext cx="6681019" cy="5818909"/>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404445" y="345533"/>
            <a:ext cx="5146431" cy="3042138"/>
          </a:xfrm>
          <a:prstGeom prst="cloudCallout">
            <a:avLst>
              <a:gd name="adj1" fmla="val 75614"/>
              <a:gd name="adj2" fmla="val -2238"/>
            </a:avLst>
          </a:prstGeom>
          <a:ln/>
        </p:spPr>
        <p:style>
          <a:lnRef idx="1">
            <a:schemeClr val="accent6"/>
          </a:lnRef>
          <a:fillRef idx="3">
            <a:schemeClr val="accent6"/>
          </a:fillRef>
          <a:effectRef idx="2">
            <a:schemeClr val="accent6"/>
          </a:effectRef>
          <a:fontRef idx="minor">
            <a:schemeClr val="lt1"/>
          </a:fontRef>
        </p:style>
        <p:txBody>
          <a:bodyPr rtlCol="0" anchor="ctr"/>
          <a:lstStyle/>
          <a:p>
            <a:pPr lvl="0" algn="ctr"/>
            <a:endParaRPr lang="en-US" sz="2400" dirty="0">
              <a:solidFill>
                <a:srgbClr val="000000"/>
              </a:solidFill>
              <a:latin typeface="+mj-lt"/>
            </a:endParaRPr>
          </a:p>
          <a:p>
            <a:pPr lvl="0" algn="ctr"/>
            <a:endParaRPr lang="en-US" sz="2400" dirty="0">
              <a:solidFill>
                <a:srgbClr val="000000"/>
              </a:solidFill>
              <a:latin typeface="+mj-lt"/>
            </a:endParaRPr>
          </a:p>
          <a:p>
            <a:pPr lvl="0" algn="ctr"/>
            <a:endParaRPr lang="en-US" sz="2400" dirty="0">
              <a:solidFill>
                <a:srgbClr val="000000"/>
              </a:solidFill>
              <a:latin typeface="+mj-lt"/>
            </a:endParaRPr>
          </a:p>
          <a:p>
            <a:pPr lvl="0" algn="ctr"/>
            <a:r>
              <a:rPr lang="en-US" sz="2800" dirty="0" err="1">
                <a:solidFill>
                  <a:srgbClr val="000000"/>
                </a:solidFill>
                <a:latin typeface="+mj-lt"/>
              </a:rPr>
              <a:t>Mình</a:t>
            </a:r>
            <a:r>
              <a:rPr lang="en-US" sz="2800" dirty="0">
                <a:solidFill>
                  <a:srgbClr val="000000"/>
                </a:solidFill>
                <a:latin typeface="+mj-lt"/>
              </a:rPr>
              <a:t> </a:t>
            </a:r>
            <a:r>
              <a:rPr lang="en-US" sz="2800" dirty="0" err="1">
                <a:solidFill>
                  <a:srgbClr val="000000"/>
                </a:solidFill>
                <a:latin typeface="+mj-lt"/>
              </a:rPr>
              <a:t>xin</a:t>
            </a:r>
            <a:r>
              <a:rPr lang="en-US" sz="2800" dirty="0">
                <a:solidFill>
                  <a:srgbClr val="000000"/>
                </a:solidFill>
                <a:latin typeface="+mj-lt"/>
              </a:rPr>
              <a:t> </a:t>
            </a:r>
            <a:r>
              <a:rPr lang="en-US" sz="2800" dirty="0" err="1">
                <a:solidFill>
                  <a:srgbClr val="000000"/>
                </a:solidFill>
                <a:latin typeface="+mj-lt"/>
              </a:rPr>
              <a:t>lỗi</a:t>
            </a:r>
            <a:r>
              <a:rPr lang="en-US" sz="2800" dirty="0">
                <a:solidFill>
                  <a:srgbClr val="000000"/>
                </a:solidFill>
                <a:latin typeface="+mj-lt"/>
              </a:rPr>
              <a:t> !</a:t>
            </a:r>
            <a:endParaRPr kumimoji="0" lang="vi-VN" sz="28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5" name="TextBox 4"/>
          <p:cNvSpPr txBox="1"/>
          <p:nvPr/>
        </p:nvSpPr>
        <p:spPr>
          <a:xfrm>
            <a:off x="4502726" y="5103674"/>
            <a:ext cx="5306291"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ngồi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cạnh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giờ</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nhắn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giữ</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tự</a:t>
            </a:r>
            <a:endParaRPr lang="en-US" sz="3600" b="1" dirty="0">
              <a:solidFill>
                <a:srgbClr val="FF0000"/>
              </a:solidFill>
              <a:latin typeface="Times New Roman" pitchFamily="18" charset="0"/>
              <a:cs typeface="Times New Roman" pitchFamily="18" charset="0"/>
            </a:endParaRPr>
          </a:p>
        </p:txBody>
      </p:sp>
      <p:sp>
        <p:nvSpPr>
          <p:cNvPr id="6" name="Oval Callout 5"/>
          <p:cNvSpPr/>
          <p:nvPr/>
        </p:nvSpPr>
        <p:spPr>
          <a:xfrm>
            <a:off x="9407237" y="0"/>
            <a:ext cx="2964872" cy="2105891"/>
          </a:xfrm>
          <a:prstGeom prst="wedgeEllipseCallout">
            <a:avLst>
              <a:gd name="adj1" fmla="val -94962"/>
              <a:gd name="adj2" fmla="val 40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Cô</a:t>
            </a:r>
            <a:r>
              <a:rPr lang="en-US" dirty="0"/>
              <a:t> </a:t>
            </a:r>
            <a:r>
              <a:rPr lang="en-US" dirty="0" err="1"/>
              <a:t>giáo</a:t>
            </a:r>
            <a:r>
              <a:rPr lang="en-US" dirty="0"/>
              <a:t> </a:t>
            </a:r>
            <a:r>
              <a:rPr lang="en-US" dirty="0" err="1"/>
              <a:t>đang</a:t>
            </a:r>
            <a:r>
              <a:rPr lang="en-US" dirty="0"/>
              <a:t> </a:t>
            </a:r>
            <a:r>
              <a:rPr lang="en-US" dirty="0" err="1"/>
              <a:t>giảng</a:t>
            </a:r>
            <a:r>
              <a:rPr lang="en-US" dirty="0"/>
              <a:t> </a:t>
            </a:r>
            <a:r>
              <a:rPr lang="en-US" dirty="0" err="1"/>
              <a:t>bài</a:t>
            </a:r>
            <a:r>
              <a:rPr lang="en-US" dirty="0"/>
              <a:t>. </a:t>
            </a:r>
            <a:r>
              <a:rPr lang="en-US" dirty="0" err="1"/>
              <a:t>Bạn</a:t>
            </a:r>
            <a:r>
              <a:rPr lang="en-US" dirty="0"/>
              <a:t> </a:t>
            </a:r>
            <a:r>
              <a:rPr lang="en-US" dirty="0" err="1"/>
              <a:t>đừng</a:t>
            </a:r>
            <a:r>
              <a:rPr lang="en-US" dirty="0"/>
              <a:t> </a:t>
            </a:r>
            <a:r>
              <a:rPr lang="en-US" dirty="0" err="1"/>
              <a:t>nói</a:t>
            </a:r>
            <a:r>
              <a:rPr lang="en-US" dirty="0"/>
              <a:t> </a:t>
            </a:r>
            <a:r>
              <a:rPr lang="en-US" dirty="0" err="1"/>
              <a:t>chuyện</a:t>
            </a:r>
            <a:r>
              <a:rPr lang="en-US" dirty="0"/>
              <a:t> </a:t>
            </a:r>
            <a:r>
              <a:rPr lang="en-US" dirty="0" err="1"/>
              <a:t>riêng</a:t>
            </a:r>
            <a:r>
              <a:rPr lang="en-US" dirty="0"/>
              <a:t> </a:t>
            </a:r>
            <a:r>
              <a:rPr lang="en-US" dirty="0" err="1"/>
              <a:t>nhé</a:t>
            </a:r>
            <a:r>
              <a:rPr lang="en-US" dirty="0"/>
              <a:t> !</a:t>
            </a:r>
          </a:p>
        </p:txBody>
      </p:sp>
    </p:spTree>
    <p:extLst>
      <p:ext uri="{BB962C8B-B14F-4D97-AF65-F5344CB8AC3E}">
        <p14:creationId xmlns:p14="http://schemas.microsoft.com/office/powerpoint/2010/main" val="4035782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Củng</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cố</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dặn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dò</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21827390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l="10271" t="27847" r="5032" b="7510"/>
          <a:stretch>
            <a:fillRect/>
          </a:stretch>
        </p:blipFill>
        <p:spPr bwMode="auto">
          <a:xfrm>
            <a:off x="-141288" y="536575"/>
            <a:ext cx="13023851"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Box 9"/>
          <p:cNvSpPr txBox="1">
            <a:spLocks noChangeArrowheads="1"/>
          </p:cNvSpPr>
          <p:nvPr/>
        </p:nvSpPr>
        <p:spPr bwMode="auto">
          <a:xfrm>
            <a:off x="3517105" y="3886886"/>
            <a:ext cx="5707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sz="6600" dirty="0" err="1">
                <a:solidFill>
                  <a:schemeClr val="bg1"/>
                </a:solidFill>
                <a:latin typeface="UTM Avo" charset="0"/>
              </a:rPr>
              <a:t>HẸN</a:t>
            </a:r>
            <a:r>
              <a:rPr lang="en-US" sz="6600" dirty="0">
                <a:solidFill>
                  <a:schemeClr val="bg1"/>
                </a:solidFill>
                <a:latin typeface="UTM Avo" charset="0"/>
              </a:rPr>
              <a:t> </a:t>
            </a:r>
            <a:r>
              <a:rPr lang="en-US" sz="6600" dirty="0" err="1">
                <a:solidFill>
                  <a:schemeClr val="bg1"/>
                </a:solidFill>
                <a:latin typeface="UTM Avo" charset="0"/>
              </a:rPr>
              <a:t>GẶP</a:t>
            </a:r>
            <a:r>
              <a:rPr lang="en-US" sz="6600" dirty="0">
                <a:solidFill>
                  <a:schemeClr val="bg1"/>
                </a:solidFill>
                <a:latin typeface="UTM Avo" charset="0"/>
              </a:rPr>
              <a:t> </a:t>
            </a:r>
            <a:r>
              <a:rPr lang="en-US" sz="6600" dirty="0" err="1">
                <a:solidFill>
                  <a:schemeClr val="bg1"/>
                </a:solidFill>
                <a:latin typeface="UTM Avo" charset="0"/>
              </a:rPr>
              <a:t>LẠI</a:t>
            </a:r>
            <a:endParaRPr lang="en-US" sz="6600" dirty="0">
              <a:solidFill>
                <a:schemeClr val="bg1"/>
              </a:solidFill>
              <a:latin typeface="UTM Avo" charset="0"/>
            </a:endParaRPr>
          </a:p>
        </p:txBody>
      </p:sp>
      <p:pic>
        <p:nvPicPr>
          <p:cNvPr id="4"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826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56357"/>
            <a:ext cx="12192000" cy="61247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b="1" dirty="0">
                <a:solidFill>
                  <a:schemeClr val="tx2"/>
                </a:solidFill>
                <a:latin typeface="Times New Roman" pitchFamily="18" charset="0"/>
                <a:cs typeface="Times New Roman" pitchFamily="18" charset="0"/>
              </a:rPr>
              <a:t>1.</a:t>
            </a:r>
            <a:r>
              <a:rPr lang="vi-VN" sz="3200" b="1" dirty="0">
                <a:solidFill>
                  <a:schemeClr val="tx2"/>
                </a:solidFill>
                <a:latin typeface="Times New Roman" pitchFamily="18" charset="0"/>
                <a:cs typeface="Times New Roman" pitchFamily="18" charset="0"/>
              </a:rPr>
              <a:t>Một hôm, thầy Huy mang đến lớp một chậu sen đá. Thầy bảo:</a:t>
            </a:r>
          </a:p>
          <a:p>
            <a:r>
              <a:rPr lang="vi-VN" sz="3200" b="1" dirty="0">
                <a:solidFill>
                  <a:schemeClr val="tx2"/>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Cây này có rất nhiều cây con. Mỗi tuần, thầy sẽ tặng một cây cho em nào đạt kết quả học tập cao nhất trong tuần. Các em cố gắng nhé!</a:t>
            </a:r>
          </a:p>
          <a:p>
            <a:r>
              <a:rPr lang="vi-VN" sz="3200" dirty="0">
                <a:solidFill>
                  <a:srgbClr val="00B050"/>
                </a:solidFill>
                <a:latin typeface="Times New Roman" pitchFamily="18" charset="0"/>
                <a:cs typeface="Times New Roman" pitchFamily="18" charset="0"/>
              </a:rPr>
              <a:t>2. Thế là cả lớp đều háo hức. Ai cũng cố gắng học để được nhận phần thưởng của thầy. Cuối năm học, cả lớp đều được tặng cây. Ngay cả Việt, một bạn học khá chậm cũng rất cố gắng và cuối cùng cũng nhận được phần thưởng. Em mang chậu cây nhỏ xíu về nhà và rất tự hào.</a:t>
            </a:r>
          </a:p>
          <a:p>
            <a:r>
              <a:rPr lang="vi-VN" sz="2800" b="1" dirty="0">
                <a:latin typeface="Times New Roman" pitchFamily="18" charset="0"/>
                <a:cs typeface="Times New Roman" pitchFamily="18" charset="0"/>
              </a:rPr>
              <a:t>3.</a:t>
            </a:r>
            <a:r>
              <a:rPr lang="vi-VN" sz="2800" dirty="0">
                <a:latin typeface="Times New Roman" pitchFamily="18" charset="0"/>
                <a:cs typeface="Times New Roman" pitchFamily="18" charset="0"/>
              </a:rPr>
              <a:t> Một thời gian sau, cây sen đá của Việt lớn lên, sinh ra rất nhiều cây con. Việt tách chúng ra, trồng vào nhiều chậu khác rồi treo lên. Ai đến chơi cũng trầm trồ về những chậu cây xinh đẹp ấy. Bố Việt nói:</a:t>
            </a:r>
          </a:p>
          <a:p>
            <a:r>
              <a:rPr lang="en-US" sz="2800" dirty="0">
                <a:latin typeface="Times New Roman" pitchFamily="18" charset="0"/>
                <a:cs typeface="Times New Roman" pitchFamily="18" charset="0"/>
              </a:rPr>
              <a:t>      - </a:t>
            </a:r>
            <a:r>
              <a:rPr lang="vi-VN" sz="2800" b="1" dirty="0">
                <a:solidFill>
                  <a:srgbClr val="FF0000"/>
                </a:solidFill>
                <a:latin typeface="Times New Roman" pitchFamily="18" charset="0"/>
                <a:cs typeface="Times New Roman" pitchFamily="18" charset="0"/>
              </a:rPr>
              <a:t>Khi cháu đem chậu cây về, vợ chồng tôi đã mừng rơi nước mắt. Thầy giáo của</a:t>
            </a:r>
            <a:r>
              <a:rPr lang="en-US" sz="2800" b="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cháu đã làm thay đổi cháu.</a:t>
            </a:r>
            <a:endParaRPr lang="en-US" sz="2800" b="1" dirty="0">
              <a:solidFill>
                <a:srgbClr val="FF0000"/>
              </a:solidFill>
              <a:latin typeface="Times New Roman" pitchFamily="18" charset="0"/>
              <a:cs typeface="Times New Roman" pitchFamily="18" charset="0"/>
            </a:endParaRPr>
          </a:p>
          <a:p>
            <a:pPr algn="r"/>
            <a:r>
              <a:rPr lang="vi-VN" sz="2800" i="1" dirty="0">
                <a:latin typeface="+mj-lt"/>
              </a:rPr>
              <a:t>Theo Thái Hiển</a:t>
            </a:r>
            <a:endParaRPr lang="vi-VN" sz="2800" dirty="0">
              <a:latin typeface="+mj-lt"/>
            </a:endParaRPr>
          </a:p>
        </p:txBody>
      </p:sp>
      <p:sp>
        <p:nvSpPr>
          <p:cNvPr id="3" name="Title 1"/>
          <p:cNvSpPr txBox="1">
            <a:spLocks/>
          </p:cNvSpPr>
          <p:nvPr/>
        </p:nvSpPr>
        <p:spPr>
          <a:xfrm>
            <a:off x="83127" y="2"/>
            <a:ext cx="12108873" cy="112815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a:latin typeface="Times New Roman" pitchFamily="18" charset="0"/>
                <a:cs typeface="Times New Roman" pitchFamily="18" charset="0"/>
              </a:rPr>
              <a:t>Kể </a:t>
            </a:r>
            <a:r>
              <a:rPr lang="en-US" sz="3200" u="sng" dirty="0" err="1">
                <a:latin typeface="Times New Roman" pitchFamily="18" charset="0"/>
                <a:cs typeface="Times New Roman" pitchFamily="18" charset="0"/>
              </a:rPr>
              <a:t>chuyện</a:t>
            </a:r>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cây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sen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đá</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08220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89" t="2285"/>
          <a:stretch/>
        </p:blipFill>
        <p:spPr>
          <a:xfrm>
            <a:off x="-235975" y="1136074"/>
            <a:ext cx="11842955" cy="5527962"/>
          </a:xfrm>
          <a:prstGeom prst="rect">
            <a:avLst/>
          </a:prstGeom>
        </p:spPr>
      </p:pic>
      <p:sp>
        <p:nvSpPr>
          <p:cNvPr id="3" name="Rounded Rectangle 2"/>
          <p:cNvSpPr/>
          <p:nvPr/>
        </p:nvSpPr>
        <p:spPr>
          <a:xfrm>
            <a:off x="0" y="49061"/>
            <a:ext cx="4765964" cy="1087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Times New Roman" pitchFamily="18" charset="0"/>
                <a:cs typeface="Times New Roman" pitchFamily="18" charset="0"/>
              </a:rPr>
              <a:t>Thầy</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giáo</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mang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gì</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đến</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lớp</a:t>
            </a:r>
            <a:r>
              <a:rPr lang="en-US" sz="2800" b="1" dirty="0">
                <a:solidFill>
                  <a:srgbClr val="FFFF00"/>
                </a:solidFill>
                <a:latin typeface="Times New Roman" pitchFamily="18" charset="0"/>
                <a:cs typeface="Times New Roman" pitchFamily="18" charset="0"/>
              </a:rPr>
              <a:t>?</a:t>
            </a:r>
          </a:p>
          <a:p>
            <a:r>
              <a:rPr lang="en-US" sz="2800" b="1" dirty="0">
                <a:solidFill>
                  <a:srgbClr val="FFFF00"/>
                </a:solidFill>
                <a:latin typeface="Times New Roman" pitchFamily="18" charset="0"/>
                <a:cs typeface="Times New Roman" pitchFamily="18" charset="0"/>
              </a:rPr>
              <a:t> </a:t>
            </a:r>
          </a:p>
        </p:txBody>
      </p:sp>
      <p:sp>
        <p:nvSpPr>
          <p:cNvPr id="6" name="Rounded Rectangle 2">
            <a:extLst>
              <a:ext uri="{FF2B5EF4-FFF2-40B4-BE49-F238E27FC236}">
                <a16:creationId xmlns:a16="http://schemas.microsoft.com/office/drawing/2014/main" id="{D704D58E-6EA2-E5A7-76BE-BD8762C159E9}"/>
              </a:ext>
            </a:extLst>
          </p:cNvPr>
          <p:cNvSpPr/>
          <p:nvPr/>
        </p:nvSpPr>
        <p:spPr>
          <a:xfrm>
            <a:off x="5685502" y="49061"/>
            <a:ext cx="4765964" cy="1087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Times New Roman" pitchFamily="18" charset="0"/>
                <a:cs typeface="Times New Roman" pitchFamily="18" charset="0"/>
              </a:rPr>
              <a:t>Thầy</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giáo</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nói</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gì</a:t>
            </a:r>
            <a:r>
              <a:rPr lang="en-US" sz="2800" b="1" dirty="0">
                <a:solidFill>
                  <a:srgbClr val="FFFF00"/>
                </a:solidFill>
                <a:latin typeface="Times New Roman" pitchFamily="18" charset="0"/>
                <a:cs typeface="Times New Roman" pitchFamily="18" charset="0"/>
              </a:rPr>
              <a:t>?</a:t>
            </a:r>
          </a:p>
        </p:txBody>
      </p:sp>
    </p:spTree>
    <p:extLst>
      <p:ext uri="{BB962C8B-B14F-4D97-AF65-F5344CB8AC3E}">
        <p14:creationId xmlns:p14="http://schemas.microsoft.com/office/powerpoint/2010/main" val="32684011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48" y="-138100"/>
            <a:ext cx="10972800" cy="525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2418735" y="5442377"/>
            <a:ext cx="8091055" cy="516194"/>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Cả</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lớp</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học</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tập</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có</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gắng</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như</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thế</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nào</a:t>
            </a:r>
            <a:r>
              <a:rPr lang="en-US" sz="3600" dirty="0">
                <a:solidFill>
                  <a:srgbClr val="FFFF00"/>
                </a:solidFill>
                <a:latin typeface="Times New Roman" pitchFamily="18" charset="0"/>
                <a:cs typeface="Times New Roman" pitchFamily="18" charset="0"/>
              </a:rPr>
              <a:t>?</a:t>
            </a:r>
          </a:p>
        </p:txBody>
      </p:sp>
      <p:sp>
        <p:nvSpPr>
          <p:cNvPr id="5" name="Rounded Rectangle 2">
            <a:extLst>
              <a:ext uri="{FF2B5EF4-FFF2-40B4-BE49-F238E27FC236}">
                <a16:creationId xmlns:a16="http://schemas.microsoft.com/office/drawing/2014/main" id="{D0290943-29A8-0C6B-92B3-C4DA5C158C22}"/>
              </a:ext>
            </a:extLst>
          </p:cNvPr>
          <p:cNvSpPr/>
          <p:nvPr/>
        </p:nvSpPr>
        <p:spPr>
          <a:xfrm>
            <a:off x="1361768" y="6042816"/>
            <a:ext cx="10628670" cy="761553"/>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Kết</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quả</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học</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tập</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cuối</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năm</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của</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cả</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lớp</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như</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thế</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nào</a:t>
            </a:r>
            <a:r>
              <a:rPr lang="en-US" sz="3600" dirty="0">
                <a:solidFill>
                  <a:srgbClr val="FFFF00"/>
                </a:solidFill>
                <a:latin typeface="Times New Roman" pitchFamily="18" charset="0"/>
                <a:cs typeface="Times New Roman" pitchFamily="18" charset="0"/>
              </a:rPr>
              <a:t>?</a:t>
            </a:r>
          </a:p>
        </p:txBody>
      </p:sp>
    </p:spTree>
    <p:extLst>
      <p:ext uri="{BB962C8B-B14F-4D97-AF65-F5344CB8AC3E}">
        <p14:creationId xmlns:p14="http://schemas.microsoft.com/office/powerpoint/2010/main" val="18618465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5006" y="4616245"/>
            <a:ext cx="11914909" cy="72267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Chậu</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sen</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đá</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của</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Việt</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lớn</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lên</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như</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thế</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nào</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06" y="903675"/>
            <a:ext cx="3412813" cy="303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899" y="903675"/>
            <a:ext cx="2841736" cy="303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Cây Hoa đá Là Gì? - Ý Nghĩa Của Cây Hoa đá - Báo Khuyến Nô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716" y="903675"/>
            <a:ext cx="3057612" cy="303989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3406" y="903676"/>
            <a:ext cx="2288594" cy="303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1">
            <a:extLst>
              <a:ext uri="{FF2B5EF4-FFF2-40B4-BE49-F238E27FC236}">
                <a16:creationId xmlns:a16="http://schemas.microsoft.com/office/drawing/2014/main" id="{33B22E58-71CB-2A10-1991-BF958FAB0354}"/>
              </a:ext>
            </a:extLst>
          </p:cNvPr>
          <p:cNvSpPr/>
          <p:nvPr/>
        </p:nvSpPr>
        <p:spPr>
          <a:xfrm>
            <a:off x="525006" y="5659977"/>
            <a:ext cx="11914909" cy="976796"/>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Mỗi</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khi</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có</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người</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khen</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những</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chậu</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cây</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bố</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của</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Việt</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nói</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gì</a:t>
            </a:r>
            <a:r>
              <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7210017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127" y="2"/>
            <a:ext cx="12108873" cy="112815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200" b="0"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br>
            <a:r>
              <a:rPr kumimoji="0" lang="en-US" sz="3200" b="0" i="0" u="sng" strike="noStrike" kern="1200" cap="none" spc="0" normalizeH="0" baseline="0" noProof="0" dirty="0" err="1">
                <a:ln>
                  <a:noFill/>
                </a:ln>
                <a:solidFill>
                  <a:prstClr val="black"/>
                </a:solidFill>
                <a:effectLst/>
                <a:uLnTx/>
                <a:uFillTx/>
                <a:latin typeface="Times New Roman" pitchFamily="18" charset="0"/>
                <a:ea typeface="+mj-ea"/>
                <a:cs typeface="Times New Roman" pitchFamily="18" charset="0"/>
              </a:rPr>
              <a:t>Kể</a:t>
            </a:r>
            <a:r>
              <a:rPr kumimoji="0" lang="en-US" sz="3200" b="0" i="0" u="sng"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 </a:t>
            </a:r>
            <a:r>
              <a:rPr kumimoji="0" lang="en-US" sz="3200" b="0" i="0" u="sng" strike="noStrike" kern="1200" cap="none" spc="0" normalizeH="0" baseline="0" noProof="0" dirty="0" err="1">
                <a:ln>
                  <a:noFill/>
                </a:ln>
                <a:solidFill>
                  <a:prstClr val="black"/>
                </a:solidFill>
                <a:effectLst/>
                <a:uLnTx/>
                <a:uFillTx/>
                <a:latin typeface="Times New Roman" pitchFamily="18" charset="0"/>
                <a:ea typeface="+mj-ea"/>
                <a:cs typeface="Times New Roman" pitchFamily="18" charset="0"/>
              </a:rPr>
              <a:t>chuyện</a:t>
            </a:r>
            <a:r>
              <a:rPr kumimoji="0" lang="en-US" sz="3200" b="0"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Những</a:t>
            </a:r>
            <a:r>
              <a:rPr kumimoji="0" lang="en-US" sz="32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cây</a:t>
            </a:r>
            <a:r>
              <a:rPr kumimoji="0" lang="en-US" sz="32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sen</a:t>
            </a:r>
            <a:r>
              <a:rPr kumimoji="0" lang="en-US" sz="32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đá</a:t>
            </a:r>
            <a:endParaRPr kumimoji="0" lang="en-US" sz="32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8156"/>
            <a:ext cx="12192000" cy="572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5937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8CC205-A822-48D6-A9C7-90F62BA03B76}"/>
              </a:ext>
            </a:extLst>
          </p:cNvPr>
          <p:cNvSpPr txBox="1"/>
          <p:nvPr/>
        </p:nvSpPr>
        <p:spPr>
          <a:xfrm>
            <a:off x="166254" y="232297"/>
            <a:ext cx="12025745" cy="1951496"/>
          </a:xfrm>
          <a:prstGeom prst="rect">
            <a:avLst/>
          </a:prstGeom>
          <a:noFill/>
        </p:spPr>
        <p:txBody>
          <a:bodyPr wrap="square" rtlCol="0">
            <a:spAutoFit/>
          </a:bodyPr>
          <a:lstStyle/>
          <a:p>
            <a:pPr algn="just" defTabSz="1219170">
              <a:lnSpc>
                <a:spcPct val="150000"/>
              </a:lnSpc>
              <a:buClr>
                <a:srgbClr val="000000"/>
              </a:buClr>
            </a:pP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2.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Tuần</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vừa</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qua,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bạn</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tổ</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đã</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cố</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gắng</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tích</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cực</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học</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tập</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hơn</a:t>
            </a:r>
            <a:r>
              <a:rPr lang="vi-VN" sz="2800" b="1" kern="0" dirty="0">
                <a:latin typeface="Arial-Rounded" panose="020B0500000000000000" pitchFamily="34" charset="0"/>
                <a:ea typeface="Arial-Rounded" panose="020B0500000000000000" pitchFamily="34" charset="0"/>
                <a:cs typeface="Arial-Rounded" panose="020B0500000000000000" pitchFamily="34" charset="0"/>
                <a:sym typeface="Arial"/>
              </a:rPr>
              <a:t>.</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Nếu</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là</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tổ</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trưởng</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tổ</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bạn</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ấy</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sẽ</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nói</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thế</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nào</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để</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đề</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nghị</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cô</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giáo</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thưởng</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hoa</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cho</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latin typeface="Arial-Rounded" panose="020B0500000000000000" pitchFamily="34" charset="0"/>
                <a:ea typeface="Arial-Rounded" panose="020B0500000000000000" pitchFamily="34" charset="0"/>
                <a:cs typeface="Arial-Rounded" panose="020B0500000000000000" pitchFamily="34" charset="0"/>
                <a:sym typeface="Arial"/>
              </a:rPr>
              <a:t>bạn</a:t>
            </a:r>
            <a:r>
              <a:rPr lang="en-US" sz="2800" b="1" kern="0" dirty="0">
                <a:latin typeface="Arial-Rounded" panose="020B0500000000000000" pitchFamily="34" charset="0"/>
                <a:ea typeface="Arial-Rounded" panose="020B0500000000000000" pitchFamily="34" charset="0"/>
                <a:cs typeface="Arial-Rounded" panose="020B0500000000000000" pitchFamily="34" charset="0"/>
                <a:sym typeface="Arial"/>
              </a:rPr>
              <a:t>?</a:t>
            </a:r>
            <a:endParaRPr lang="vi-VN" sz="2800" b="1" kern="0" dirty="0">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5122" name="Picture 2" descr="Download Free png Student Classroom Lesson Cartoon - Vector school children  png ... - DLP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182"/>
            <a:ext cx="6899564" cy="4779818"/>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6899564" y="1815239"/>
            <a:ext cx="5209275" cy="4100651"/>
          </a:xfrm>
          <a:prstGeom prst="cloudCallout">
            <a:avLst>
              <a:gd name="adj1" fmla="val -59193"/>
              <a:gd name="adj2" fmla="val 21861"/>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OpenSan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OpenSan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Em thưa </a:t>
            </a:r>
            <a:r>
              <a:rPr kumimoji="0" lang="en-US" sz="20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rPr>
              <a:t>cô</a:t>
            </a:r>
            <a:r>
              <a:rPr kumimoji="0" lang="vi-VN" sz="20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 tuần vừa qua bạn </a:t>
            </a:r>
            <a:r>
              <a:rPr lang="en-US" sz="2000" b="1" kern="0" dirty="0">
                <a:solidFill>
                  <a:schemeClr val="tx1"/>
                </a:solidFill>
                <a:latin typeface="Times New Roman" pitchFamily="18" charset="0"/>
                <a:cs typeface="Times New Roman" pitchFamily="18" charset="0"/>
              </a:rPr>
              <a:t>….</a:t>
            </a:r>
            <a:r>
              <a:rPr kumimoji="0" lang="vi-VN" sz="20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 đã rất cố gắng </a:t>
            </a:r>
            <a:r>
              <a:rPr kumimoji="0" lang="en-US" sz="20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rPr>
              <a:t>tích</a:t>
            </a:r>
            <a:r>
              <a:rPr kumimoji="0" lang="en-US" sz="2000" b="1"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000" b="1" i="0" u="none" strike="noStrike" kern="0" cap="none" spc="0" normalizeH="0" noProof="0" dirty="0" err="1">
                <a:ln>
                  <a:noFill/>
                </a:ln>
                <a:solidFill>
                  <a:schemeClr val="tx1"/>
                </a:solidFill>
                <a:effectLst/>
                <a:uLnTx/>
                <a:uFillTx/>
                <a:latin typeface="Times New Roman" pitchFamily="18" charset="0"/>
                <a:ea typeface="+mn-ea"/>
                <a:cs typeface="Times New Roman" pitchFamily="18" charset="0"/>
              </a:rPr>
              <a:t>cực</a:t>
            </a:r>
            <a:r>
              <a:rPr kumimoji="0" lang="en-US" sz="2000" b="1"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000" b="1" i="0" u="none" strike="noStrike" kern="0" cap="none" spc="0" normalizeH="0" noProof="0" dirty="0" err="1">
                <a:ln>
                  <a:noFill/>
                </a:ln>
                <a:solidFill>
                  <a:schemeClr val="tx1"/>
                </a:solidFill>
                <a:effectLst/>
                <a:uLnTx/>
                <a:uFillTx/>
                <a:latin typeface="Times New Roman" pitchFamily="18" charset="0"/>
                <a:ea typeface="+mn-ea"/>
                <a:cs typeface="Times New Roman" pitchFamily="18" charset="0"/>
              </a:rPr>
              <a:t>học</a:t>
            </a:r>
            <a:r>
              <a:rPr kumimoji="0" lang="en-US" sz="2000" b="1"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000" b="1" i="0" u="none" strike="noStrike" kern="0" cap="none" spc="0" normalizeH="0" noProof="0" dirty="0" err="1">
                <a:ln>
                  <a:noFill/>
                </a:ln>
                <a:solidFill>
                  <a:schemeClr val="tx1"/>
                </a:solidFill>
                <a:effectLst/>
                <a:uLnTx/>
                <a:uFillTx/>
                <a:latin typeface="Times New Roman" pitchFamily="18" charset="0"/>
                <a:ea typeface="+mn-ea"/>
                <a:cs typeface="Times New Roman" pitchFamily="18" charset="0"/>
              </a:rPr>
              <a:t>tập</a:t>
            </a:r>
            <a:r>
              <a:rPr kumimoji="0" lang="en-US" sz="2000" b="1"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000" b="1" i="0" u="none" strike="noStrike" kern="0" cap="none" spc="0" normalizeH="0" noProof="0" dirty="0" err="1">
                <a:ln>
                  <a:noFill/>
                </a:ln>
                <a:solidFill>
                  <a:schemeClr val="tx1"/>
                </a:solidFill>
                <a:effectLst/>
                <a:uLnTx/>
                <a:uFillTx/>
                <a:latin typeface="Times New Roman" pitchFamily="18" charset="0"/>
                <a:ea typeface="+mn-ea"/>
                <a:cs typeface="Times New Roman" pitchFamily="18" charset="0"/>
              </a:rPr>
              <a:t>hơn</a:t>
            </a:r>
            <a:r>
              <a:rPr kumimoji="0" lang="vi-VN" sz="20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 Bạn ấy xứng đáng nhận được một </a:t>
            </a:r>
            <a:r>
              <a:rPr kumimoji="0" lang="en-US" sz="20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rPr>
              <a:t>bông</a:t>
            </a:r>
            <a:r>
              <a:rPr kumimoji="0" lang="en-US" sz="2000" b="1"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000" b="1" i="0" u="none" strike="noStrike" kern="0" cap="none" spc="0" normalizeH="0" noProof="0" dirty="0" err="1">
                <a:ln>
                  <a:noFill/>
                </a:ln>
                <a:solidFill>
                  <a:schemeClr val="tx1"/>
                </a:solidFill>
                <a:effectLst/>
                <a:uLnTx/>
                <a:uFillTx/>
                <a:latin typeface="Times New Roman" pitchFamily="18" charset="0"/>
                <a:ea typeface="+mn-ea"/>
                <a:cs typeface="Times New Roman" pitchFamily="18" charset="0"/>
              </a:rPr>
              <a:t>hoa</a:t>
            </a:r>
            <a:r>
              <a:rPr kumimoji="0" lang="en-US" sz="2000" b="1"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000" b="1" i="0" u="none" strike="noStrike" kern="0" cap="none" spc="0" normalizeH="0" noProof="0" dirty="0" err="1">
                <a:ln>
                  <a:noFill/>
                </a:ln>
                <a:solidFill>
                  <a:schemeClr val="tx1"/>
                </a:solidFill>
                <a:effectLst/>
                <a:uLnTx/>
                <a:uFillTx/>
                <a:latin typeface="Times New Roman" pitchFamily="18" charset="0"/>
                <a:ea typeface="+mn-ea"/>
                <a:cs typeface="Times New Roman" pitchFamily="18" charset="0"/>
              </a:rPr>
              <a:t>của</a:t>
            </a:r>
            <a:r>
              <a:rPr kumimoji="0" lang="en-US" sz="2000" b="1"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000" b="1" i="0" u="none" strike="noStrike" kern="0" cap="none" spc="0" normalizeH="0" noProof="0" dirty="0" err="1">
                <a:ln>
                  <a:noFill/>
                </a:ln>
                <a:solidFill>
                  <a:schemeClr val="tx1"/>
                </a:solidFill>
                <a:effectLst/>
                <a:uLnTx/>
                <a:uFillTx/>
                <a:latin typeface="Times New Roman" pitchFamily="18" charset="0"/>
                <a:ea typeface="+mn-ea"/>
                <a:cs typeface="Times New Roman" pitchFamily="18" charset="0"/>
              </a:rPr>
              <a:t>cô</a:t>
            </a:r>
            <a:r>
              <a:rPr kumimoji="0" lang="en-US" sz="2000" b="1"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ạ </a:t>
            </a:r>
            <a:r>
              <a:rPr kumimoji="0" lang="vi-VN" sz="20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Em mong rằng món quà của </a:t>
            </a:r>
            <a:r>
              <a:rPr kumimoji="0" lang="en-US" sz="20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rPr>
              <a:t>cô</a:t>
            </a:r>
            <a:r>
              <a:rPr kumimoji="0" lang="vi-VN" sz="20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 sẽ dành cho bạn ấy ạ</a:t>
            </a:r>
            <a:br>
              <a:rPr kumimoji="0" lang="vi-VN" sz="1800" b="0" i="0" u="none" strike="noStrike" kern="0" cap="none" spc="0" normalizeH="0" baseline="0" noProof="0" dirty="0">
                <a:ln>
                  <a:noFill/>
                </a:ln>
                <a:solidFill>
                  <a:srgbClr val="000000"/>
                </a:solidFill>
                <a:effectLst/>
                <a:uLnTx/>
                <a:uFillTx/>
                <a:latin typeface="OpenSans"/>
                <a:ea typeface="+mn-ea"/>
                <a:cs typeface="+mn-cs"/>
              </a:rPr>
            </a:br>
            <a:br>
              <a:rPr kumimoji="0" lang="vi-VN" sz="1800" b="0" i="0" u="none" strike="noStrike" kern="0" cap="none" spc="0" normalizeH="0" baseline="0" noProof="0" dirty="0">
                <a:ln>
                  <a:noFill/>
                </a:ln>
                <a:solidFill>
                  <a:srgbClr val="000000"/>
                </a:solidFill>
                <a:effectLst/>
                <a:uLnTx/>
                <a:uFillTx/>
                <a:latin typeface="OpenSans"/>
                <a:ea typeface="+mn-ea"/>
                <a:cs typeface="+mn-cs"/>
              </a:rPr>
            </a:br>
            <a:endParaRPr kumimoji="0" lang="en-US" sz="1800" b="0" i="0" u="none" strike="noStrike" kern="0" cap="none" spc="0" normalizeH="0" baseline="0" noProof="0" dirty="0">
              <a:ln>
                <a:noFill/>
              </a:ln>
              <a:solidFill>
                <a:srgbClr val="BAE5E4"/>
              </a:solidFill>
              <a:effectLst/>
              <a:uLnTx/>
              <a:uFillTx/>
              <a:latin typeface="Arial"/>
              <a:ea typeface="+mn-ea"/>
              <a:cs typeface="+mn-cs"/>
            </a:endParaRPr>
          </a:p>
        </p:txBody>
      </p:sp>
    </p:spTree>
    <p:extLst>
      <p:ext uri="{BB962C8B-B14F-4D97-AF65-F5344CB8AC3E}">
        <p14:creationId xmlns:p14="http://schemas.microsoft.com/office/powerpoint/2010/main" val="27851107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091" b="73136"/>
          <a:stretch/>
        </p:blipFill>
        <p:spPr bwMode="auto">
          <a:xfrm>
            <a:off x="0" y="1"/>
            <a:ext cx="12192000" cy="64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a:extLst>
              <a:ext uri="{FF2B5EF4-FFF2-40B4-BE49-F238E27FC236}">
                <a16:creationId xmlns:a16="http://schemas.microsoft.com/office/drawing/2014/main" id="{2877EE50-AE3A-E081-9781-3E2336E09C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8" t="-845"/>
          <a:stretch/>
        </p:blipFill>
        <p:spPr bwMode="auto">
          <a:xfrm>
            <a:off x="0" y="1946787"/>
            <a:ext cx="5871751" cy="433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s://img.loigiaihay.com/picture/question_lgh/2021_41/1621587846-egvb.jpg">
            <a:extLst>
              <a:ext uri="{FF2B5EF4-FFF2-40B4-BE49-F238E27FC236}">
                <a16:creationId xmlns:a16="http://schemas.microsoft.com/office/drawing/2014/main" id="{AA7F7A06-677A-4D61-D011-C0004CAE36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21" r="46270" b="28641"/>
          <a:stretch/>
        </p:blipFill>
        <p:spPr bwMode="auto">
          <a:xfrm>
            <a:off x="7011257" y="2133798"/>
            <a:ext cx="4694046" cy="3975399"/>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1">
            <a:extLst>
              <a:ext uri="{FF2B5EF4-FFF2-40B4-BE49-F238E27FC236}">
                <a16:creationId xmlns:a16="http://schemas.microsoft.com/office/drawing/2014/main" id="{E83CAC86-0ADB-10E7-4BF8-34F4BA16FB18}"/>
              </a:ext>
            </a:extLst>
          </p:cNvPr>
          <p:cNvSpPr/>
          <p:nvPr/>
        </p:nvSpPr>
        <p:spPr>
          <a:xfrm>
            <a:off x="21936" y="920150"/>
            <a:ext cx="5849815" cy="641643"/>
          </a:xfrm>
          <a:prstGeom prst="roundRect">
            <a:avLst/>
          </a:prstGeom>
          <a:solidFill>
            <a:srgbClr val="BAE5E4">
              <a:lumMod val="75000"/>
            </a:srgbClr>
          </a:solidFill>
          <a:ln w="25400" cap="flat" cmpd="sng" algn="ctr">
            <a:solidFill>
              <a:srgbClr val="FFAB4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rPr>
              <a:t>a) </a:t>
            </a:r>
            <a:r>
              <a:rPr kumimoji="0" lang="en-US" sz="2800" b="0" i="0" u="none" strike="noStrike" kern="0" cap="none" spc="0" normalizeH="0" baseline="0" noProof="0" dirty="0" err="1">
                <a:ln>
                  <a:noFill/>
                </a:ln>
                <a:solidFill>
                  <a:srgbClr val="213054"/>
                </a:solidFill>
                <a:effectLst/>
                <a:uLnTx/>
                <a:uFillTx/>
                <a:latin typeface="Times New Roman" pitchFamily="18" charset="0"/>
                <a:ea typeface="+mn-ea"/>
                <a:cs typeface="Times New Roman" pitchFamily="18" charset="0"/>
              </a:rPr>
              <a:t>Bạn</a:t>
            </a:r>
            <a:r>
              <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latin typeface="Times New Roman" pitchFamily="18" charset="0"/>
                <a:ea typeface="+mn-ea"/>
                <a:cs typeface="Times New Roman" pitchFamily="18" charset="0"/>
              </a:rPr>
              <a:t>hỏi</a:t>
            </a:r>
            <a:r>
              <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latin typeface="Times New Roman" pitchFamily="18" charset="0"/>
                <a:ea typeface="+mn-ea"/>
                <a:cs typeface="Times New Roman" pitchFamily="18" charset="0"/>
              </a:rPr>
              <a:t>mượn</a:t>
            </a:r>
            <a:r>
              <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latin typeface="Times New Roman" pitchFamily="18" charset="0"/>
                <a:ea typeface="+mn-ea"/>
                <a:cs typeface="Times New Roman" pitchFamily="18" charset="0"/>
              </a:rPr>
              <a:t>em</a:t>
            </a:r>
            <a:r>
              <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latin typeface="Times New Roman" pitchFamily="18" charset="0"/>
                <a:ea typeface="+mn-ea"/>
                <a:cs typeface="Times New Roman" pitchFamily="18" charset="0"/>
              </a:rPr>
              <a:t>chiếc</a:t>
            </a:r>
            <a:r>
              <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latin typeface="Times New Roman" pitchFamily="18" charset="0"/>
                <a:ea typeface="+mn-ea"/>
                <a:cs typeface="Times New Roman" pitchFamily="18" charset="0"/>
              </a:rPr>
              <a:t>bút</a:t>
            </a:r>
            <a:r>
              <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latin typeface="Times New Roman" pitchFamily="18" charset="0"/>
                <a:ea typeface="+mn-ea"/>
                <a:cs typeface="Times New Roman" pitchFamily="18" charset="0"/>
              </a:rPr>
              <a:t>chì</a:t>
            </a:r>
            <a:r>
              <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latin typeface="Times New Roman" pitchFamily="18" charset="0"/>
                <a:ea typeface="+mn-ea"/>
                <a:cs typeface="Times New Roman" pitchFamily="18" charset="0"/>
              </a:rPr>
              <a:t>màu</a:t>
            </a:r>
            <a:endPar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endParaRPr>
          </a:p>
        </p:txBody>
      </p:sp>
      <p:sp>
        <p:nvSpPr>
          <p:cNvPr id="9" name="TextBox 8">
            <a:extLst>
              <a:ext uri="{FF2B5EF4-FFF2-40B4-BE49-F238E27FC236}">
                <a16:creationId xmlns:a16="http://schemas.microsoft.com/office/drawing/2014/main" id="{C9E38725-73F0-08E2-3ACD-7EB57FC19BA2}"/>
              </a:ext>
            </a:extLst>
          </p:cNvPr>
          <p:cNvSpPr txBox="1"/>
          <p:nvPr/>
        </p:nvSpPr>
        <p:spPr>
          <a:xfrm>
            <a:off x="6863773" y="748803"/>
            <a:ext cx="5306291"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solidFill>
                  <a:srgbClr val="FF0000"/>
                </a:solidFill>
                <a:latin typeface="Times New Roman" pitchFamily="18" charset="0"/>
                <a:cs typeface="Times New Roman" pitchFamily="18" charset="0"/>
              </a:rPr>
              <a:t>b) </a:t>
            </a:r>
            <a:r>
              <a:rPr lang="en-US" sz="2800" b="1" dirty="0" err="1">
                <a:solidFill>
                  <a:srgbClr val="FF0000"/>
                </a:solidFill>
                <a:latin typeface="Times New Roman" pitchFamily="18" charset="0"/>
                <a:cs typeface="Times New Roman" pitchFamily="18" charset="0"/>
              </a:rPr>
              <a:t>Bạn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ngồi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cạnh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giờ</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Em </a:t>
            </a:r>
            <a:r>
              <a:rPr lang="en-US" sz="2800" b="1" dirty="0" err="1">
                <a:solidFill>
                  <a:srgbClr val="FF0000"/>
                </a:solidFill>
                <a:latin typeface="Times New Roman" pitchFamily="18" charset="0"/>
                <a:cs typeface="Times New Roman" pitchFamily="18" charset="0"/>
              </a:rPr>
              <a:t>nhắc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tự</a:t>
            </a:r>
            <a:r>
              <a:rPr 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6957972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82104" y="122559"/>
            <a:ext cx="5849815" cy="641643"/>
          </a:xfrm>
          <a:prstGeom prst="roundRect">
            <a:avLst/>
          </a:prstGeom>
          <a:solidFill>
            <a:srgbClr val="BAE5E4">
              <a:lumMod val="75000"/>
            </a:srgbClr>
          </a:solidFill>
          <a:ln w="25400" cap="flat" cmpd="sng" algn="ctr">
            <a:solidFill>
              <a:srgbClr val="FFAB4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rPr>
              <a:t>a) </a:t>
            </a:r>
            <a:r>
              <a:rPr kumimoji="0" lang="en-US" sz="2800" b="0" i="0" u="none" strike="noStrike" kern="0" cap="none" spc="0" normalizeH="0" baseline="0" noProof="0" dirty="0" err="1">
                <a:ln>
                  <a:noFill/>
                </a:ln>
                <a:solidFill>
                  <a:srgbClr val="213054"/>
                </a:solidFill>
                <a:effectLst/>
                <a:uLnTx/>
                <a:uFillTx/>
                <a:latin typeface="Times New Roman" pitchFamily="18" charset="0"/>
                <a:ea typeface="+mn-ea"/>
                <a:cs typeface="Times New Roman" pitchFamily="18" charset="0"/>
              </a:rPr>
              <a:t>Bạn</a:t>
            </a:r>
            <a:r>
              <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latin typeface="Times New Roman" pitchFamily="18" charset="0"/>
                <a:ea typeface="+mn-ea"/>
                <a:cs typeface="Times New Roman" pitchFamily="18" charset="0"/>
              </a:rPr>
              <a:t>hỏi</a:t>
            </a:r>
            <a:r>
              <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latin typeface="Times New Roman" pitchFamily="18" charset="0"/>
                <a:ea typeface="+mn-ea"/>
                <a:cs typeface="Times New Roman" pitchFamily="18" charset="0"/>
              </a:rPr>
              <a:t>mượn</a:t>
            </a:r>
            <a:r>
              <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latin typeface="Times New Roman" pitchFamily="18" charset="0"/>
                <a:ea typeface="+mn-ea"/>
                <a:cs typeface="Times New Roman" pitchFamily="18" charset="0"/>
              </a:rPr>
              <a:t>em</a:t>
            </a:r>
            <a:r>
              <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latin typeface="Times New Roman" pitchFamily="18" charset="0"/>
                <a:ea typeface="+mn-ea"/>
                <a:cs typeface="Times New Roman" pitchFamily="18" charset="0"/>
              </a:rPr>
              <a:t>chiếc</a:t>
            </a:r>
            <a:r>
              <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latin typeface="Times New Roman" pitchFamily="18" charset="0"/>
                <a:ea typeface="+mn-ea"/>
                <a:cs typeface="Times New Roman" pitchFamily="18" charset="0"/>
              </a:rPr>
              <a:t>bút</a:t>
            </a:r>
            <a:r>
              <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latin typeface="Times New Roman" pitchFamily="18" charset="0"/>
                <a:ea typeface="+mn-ea"/>
                <a:cs typeface="Times New Roman" pitchFamily="18" charset="0"/>
              </a:rPr>
              <a:t>chì</a:t>
            </a:r>
            <a:r>
              <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latin typeface="Times New Roman" pitchFamily="18" charset="0"/>
                <a:ea typeface="+mn-ea"/>
                <a:cs typeface="Times New Roman" pitchFamily="18" charset="0"/>
              </a:rPr>
              <a:t>màu</a:t>
            </a:r>
            <a:endPar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903" y="2250498"/>
            <a:ext cx="557212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Callout 7"/>
          <p:cNvSpPr/>
          <p:nvPr/>
        </p:nvSpPr>
        <p:spPr>
          <a:xfrm>
            <a:off x="8312725" y="641410"/>
            <a:ext cx="3879273" cy="1953490"/>
          </a:xfrm>
          <a:prstGeom prst="wedgeEllipseCallout">
            <a:avLst>
              <a:gd name="adj1" fmla="val -67567"/>
              <a:gd name="adj2" fmla="val 140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kern="0" dirty="0">
              <a:solidFill>
                <a:srgbClr val="000000"/>
              </a:solidFill>
              <a:latin typeface="Times New Roman" pitchFamily="18" charset="0"/>
              <a:cs typeface="Times New Roman" pitchFamily="18" charset="0"/>
            </a:endParaRPr>
          </a:p>
          <a:p>
            <a:pPr lvl="0" algn="ctr">
              <a:defRPr/>
            </a:pPr>
            <a:r>
              <a:rPr lang="en-US" sz="2800" kern="0" dirty="0" err="1">
                <a:solidFill>
                  <a:srgbClr val="FFFF00"/>
                </a:solidFill>
                <a:latin typeface="Times New Roman" pitchFamily="18" charset="0"/>
                <a:cs typeface="Times New Roman" pitchFamily="18" charset="0"/>
              </a:rPr>
              <a:t>Hoa</a:t>
            </a:r>
            <a:r>
              <a:rPr lang="en-US" sz="2800" kern="0" dirty="0">
                <a:solidFill>
                  <a:srgbClr val="FFFF00"/>
                </a:solidFill>
                <a:latin typeface="Times New Roman" pitchFamily="18" charset="0"/>
                <a:cs typeface="Times New Roman" pitchFamily="18" charset="0"/>
              </a:rPr>
              <a:t> </a:t>
            </a:r>
            <a:r>
              <a:rPr lang="en-US" sz="2800" kern="0" dirty="0" err="1">
                <a:solidFill>
                  <a:srgbClr val="FFFF00"/>
                </a:solidFill>
                <a:latin typeface="Times New Roman" pitchFamily="18" charset="0"/>
                <a:cs typeface="Times New Roman" pitchFamily="18" charset="0"/>
              </a:rPr>
              <a:t>ơi</a:t>
            </a:r>
            <a:r>
              <a:rPr lang="en-US" sz="2800" kern="0" dirty="0">
                <a:solidFill>
                  <a:srgbClr val="FFFF00"/>
                </a:solidFill>
                <a:latin typeface="Times New Roman" pitchFamily="18" charset="0"/>
                <a:cs typeface="Times New Roman" pitchFamily="18" charset="0"/>
              </a:rPr>
              <a:t>! Cho </a:t>
            </a:r>
            <a:r>
              <a:rPr lang="en-US" sz="2800" kern="0" dirty="0" err="1">
                <a:solidFill>
                  <a:srgbClr val="FFFF00"/>
                </a:solidFill>
                <a:latin typeface="Times New Roman" pitchFamily="18" charset="0"/>
                <a:cs typeface="Times New Roman" pitchFamily="18" charset="0"/>
              </a:rPr>
              <a:t>mình</a:t>
            </a:r>
            <a:r>
              <a:rPr lang="en-US" sz="2800" kern="0" dirty="0">
                <a:solidFill>
                  <a:srgbClr val="FFFF00"/>
                </a:solidFill>
                <a:latin typeface="Times New Roman" pitchFamily="18" charset="0"/>
                <a:cs typeface="Times New Roman" pitchFamily="18" charset="0"/>
              </a:rPr>
              <a:t> </a:t>
            </a:r>
            <a:r>
              <a:rPr lang="en-US" sz="2800" kern="0" dirty="0" err="1">
                <a:solidFill>
                  <a:srgbClr val="FFFF00"/>
                </a:solidFill>
                <a:latin typeface="Times New Roman" pitchFamily="18" charset="0"/>
                <a:cs typeface="Times New Roman" pitchFamily="18" charset="0"/>
              </a:rPr>
              <a:t>mượn</a:t>
            </a:r>
            <a:r>
              <a:rPr lang="en-US" sz="2800" kern="0" dirty="0">
                <a:solidFill>
                  <a:srgbClr val="FFFF00"/>
                </a:solidFill>
                <a:latin typeface="Times New Roman" pitchFamily="18" charset="0"/>
                <a:cs typeface="Times New Roman" pitchFamily="18" charset="0"/>
              </a:rPr>
              <a:t> </a:t>
            </a:r>
            <a:r>
              <a:rPr lang="en-US" sz="2800" kern="0" dirty="0" err="1">
                <a:solidFill>
                  <a:srgbClr val="FFFF00"/>
                </a:solidFill>
                <a:latin typeface="Times New Roman" pitchFamily="18" charset="0"/>
                <a:cs typeface="Times New Roman" pitchFamily="18" charset="0"/>
              </a:rPr>
              <a:t>chiếc</a:t>
            </a:r>
            <a:r>
              <a:rPr lang="en-US" sz="2800" kern="0" dirty="0">
                <a:solidFill>
                  <a:srgbClr val="FFFF00"/>
                </a:solidFill>
                <a:latin typeface="Times New Roman" pitchFamily="18" charset="0"/>
                <a:cs typeface="Times New Roman" pitchFamily="18" charset="0"/>
              </a:rPr>
              <a:t> </a:t>
            </a:r>
            <a:r>
              <a:rPr lang="en-US" sz="2800" kern="0" dirty="0" err="1">
                <a:solidFill>
                  <a:srgbClr val="FFFF00"/>
                </a:solidFill>
                <a:latin typeface="Times New Roman" pitchFamily="18" charset="0"/>
                <a:cs typeface="Times New Roman" pitchFamily="18" charset="0"/>
              </a:rPr>
              <a:t>bút</a:t>
            </a:r>
            <a:r>
              <a:rPr lang="en-US" sz="2800" kern="0" dirty="0">
                <a:solidFill>
                  <a:srgbClr val="FFFF00"/>
                </a:solidFill>
                <a:latin typeface="Times New Roman" pitchFamily="18" charset="0"/>
                <a:cs typeface="Times New Roman" pitchFamily="18" charset="0"/>
              </a:rPr>
              <a:t> </a:t>
            </a:r>
            <a:r>
              <a:rPr lang="en-US" sz="2800" kern="0" dirty="0" err="1">
                <a:solidFill>
                  <a:srgbClr val="FFFF00"/>
                </a:solidFill>
                <a:latin typeface="Times New Roman" pitchFamily="18" charset="0"/>
                <a:cs typeface="Times New Roman" pitchFamily="18" charset="0"/>
              </a:rPr>
              <a:t>chì</a:t>
            </a:r>
            <a:r>
              <a:rPr lang="en-US" sz="2800" kern="0" dirty="0">
                <a:solidFill>
                  <a:srgbClr val="FFFF00"/>
                </a:solidFill>
                <a:latin typeface="Times New Roman" pitchFamily="18" charset="0"/>
                <a:cs typeface="Times New Roman" pitchFamily="18" charset="0"/>
              </a:rPr>
              <a:t> </a:t>
            </a:r>
            <a:r>
              <a:rPr lang="en-US" sz="2800" kern="0" dirty="0" err="1">
                <a:solidFill>
                  <a:srgbClr val="FFFF00"/>
                </a:solidFill>
                <a:latin typeface="Times New Roman" pitchFamily="18" charset="0"/>
                <a:cs typeface="Times New Roman" pitchFamily="18" charset="0"/>
              </a:rPr>
              <a:t>với</a:t>
            </a:r>
            <a:r>
              <a:rPr lang="en-US" sz="2800" kern="0" dirty="0">
                <a:solidFill>
                  <a:srgbClr val="FFFF00"/>
                </a:solidFill>
                <a:latin typeface="Times New Roman" pitchFamily="18" charset="0"/>
                <a:cs typeface="Times New Roman" pitchFamily="18" charset="0"/>
              </a:rPr>
              <a:t>!</a:t>
            </a:r>
            <a:endParaRPr lang="en-US" sz="2800" kern="0" dirty="0">
              <a:solidFill>
                <a:srgbClr val="FFFF00"/>
              </a:solidFill>
              <a:latin typeface="Arial"/>
            </a:endParaRPr>
          </a:p>
          <a:p>
            <a:pPr algn="ctr"/>
            <a:endParaRPr lang="en-US" sz="2800" dirty="0">
              <a:solidFill>
                <a:srgbClr val="FFFF00"/>
              </a:solidFill>
            </a:endParaRPr>
          </a:p>
        </p:txBody>
      </p:sp>
      <p:sp>
        <p:nvSpPr>
          <p:cNvPr id="10" name="Oval Callout 9"/>
          <p:cNvSpPr/>
          <p:nvPr/>
        </p:nvSpPr>
        <p:spPr>
          <a:xfrm>
            <a:off x="3503903" y="1905000"/>
            <a:ext cx="3229406" cy="1724891"/>
          </a:xfrm>
          <a:prstGeom prst="wedgeEllipseCallout">
            <a:avLst>
              <a:gd name="adj1" fmla="val -8151"/>
              <a:gd name="adj2" fmla="val 801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latin typeface="Times New Roman" pitchFamily="18" charset="0"/>
                <a:cs typeface="Times New Roman" pitchFamily="18" charset="0"/>
              </a:rPr>
              <a:t>Đây</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 cậu  dùng đi</a:t>
            </a:r>
            <a:r>
              <a:rPr lang="en-US" dirty="0">
                <a:solidFill>
                  <a:srgbClr val="000000"/>
                </a:solidFill>
                <a:latin typeface="Times New Roman" pitchFamily="18" charset="0"/>
                <a:cs typeface="Times New Roman" pitchFamily="18" charset="0"/>
              </a:rPr>
              <a:t>!</a:t>
            </a:r>
            <a:endParaRPr lang="en-US" dirty="0">
              <a:latin typeface="Times New Roman" pitchFamily="18" charset="0"/>
              <a:cs typeface="Times New Roman" pitchFamily="18" charset="0"/>
            </a:endParaRPr>
          </a:p>
          <a:p>
            <a:pPr algn="ctr"/>
            <a:endParaRPr lang="en-US" dirty="0"/>
          </a:p>
        </p:txBody>
      </p:sp>
      <p:sp>
        <p:nvSpPr>
          <p:cNvPr id="11" name="Oval Callout 10"/>
          <p:cNvSpPr/>
          <p:nvPr/>
        </p:nvSpPr>
        <p:spPr>
          <a:xfrm>
            <a:off x="8186057" y="443381"/>
            <a:ext cx="3931051" cy="3186510"/>
          </a:xfrm>
          <a:prstGeom prst="wedgeEllipseCallout">
            <a:avLst>
              <a:gd name="adj1" fmla="val -74927"/>
              <a:gd name="adj2" fmla="val 72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FF0000"/>
                </a:solidFill>
                <a:latin typeface="Times New Roman" pitchFamily="18" charset="0"/>
                <a:cs typeface="Times New Roman" pitchFamily="18" charset="0"/>
              </a:rPr>
              <a:t>Mình</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cảm</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ơn</a:t>
            </a:r>
            <a:r>
              <a:rPr lang="en-US" sz="4400" dirty="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a:t>
            </a:r>
          </a:p>
          <a:p>
            <a:pPr algn="ctr"/>
            <a:endParaRPr lang="en-US" dirty="0"/>
          </a:p>
        </p:txBody>
      </p:sp>
    </p:spTree>
    <p:extLst>
      <p:ext uri="{BB962C8B-B14F-4D97-AF65-F5344CB8AC3E}">
        <p14:creationId xmlns:p14="http://schemas.microsoft.com/office/powerpoint/2010/main" val="12579021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483</Words>
  <Application>Microsoft Office PowerPoint</Application>
  <PresentationFormat>Widescreen</PresentationFormat>
  <Paragraphs>37</Paragraphs>
  <Slides>12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等线</vt:lpstr>
      <vt:lpstr>Arial</vt:lpstr>
      <vt:lpstr>Arial-Rounded</vt:lpstr>
      <vt:lpstr>Calibri</vt:lpstr>
      <vt:lpstr>Calibri Light</vt:lpstr>
      <vt:lpstr>HP001 4 hàng</vt:lpstr>
      <vt:lpstr>OpenSans</vt:lpstr>
      <vt:lpstr>Times New Roman</vt:lpstr>
      <vt:lpstr>UTM Avo</vt: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56</cp:revision>
  <dcterms:created xsi:type="dcterms:W3CDTF">2021-06-07T06:59:14Z</dcterms:created>
  <dcterms:modified xsi:type="dcterms:W3CDTF">2025-04-26T09:20:24Z</dcterms:modified>
</cp:coreProperties>
</file>