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
  </p:notesMasterIdLst>
  <p:sldIdLst>
    <p:sldId id="256" r:id="rId2"/>
    <p:sldId id="258" r:id="rId3"/>
    <p:sldId id="262" r:id="rId4"/>
    <p:sldId id="259" r:id="rId5"/>
    <p:sldId id="264" r:id="rId6"/>
  </p:sldIdLst>
  <p:sldSz cx="14630400" cy="8229600"/>
  <p:notesSz cx="8229600" cy="14630400"/>
  <p:embeddedFontLst>
    <p:embeddedFont>
      <p:font typeface="Quattrocento" panose="02020502030000000404" pitchFamily="18" charset="0"/>
      <p:regular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2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6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262EA-4D69-FEAC-7A04-026524C8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7B25D-6793-4D2F-BDA3-D9B5F6A6A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83716-F422-913E-0FFA-6EC939C412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4D49CC-173B-071B-93A3-5CE420E2833A}"/>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48707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7EF7A-694C-A609-0BCE-D9C3545B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54A01-E4C9-F771-0F3E-74CB84BB8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39ED0-4149-B4D5-18CA-6B0753DA1D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569631-4B71-3881-27E4-3D679AC73B86}"/>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408963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504242"/>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Khám phá nét đẹp Chùa Bổ Đà, Việt Yên, Bắc Giang</a:t>
            </a:r>
            <a:endParaRPr lang="en-US" sz="4400" dirty="0"/>
          </a:p>
        </p:txBody>
      </p:sp>
      <p:sp>
        <p:nvSpPr>
          <p:cNvPr id="4" name="Text 1"/>
          <p:cNvSpPr/>
          <p:nvPr/>
        </p:nvSpPr>
        <p:spPr>
          <a:xfrm>
            <a:off x="6324124" y="4271248"/>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Chùa Bổ Đà là một di sản văn hóa độc đáo, thu hút du khách bởi lịch sử, kiến trúc, cảnh quan và giá trị tâm linh.</a:t>
            </a:r>
            <a:endParaRPr lang="en-US" sz="1850" dirty="0"/>
          </a:p>
        </p:txBody>
      </p:sp>
      <p:sp>
        <p:nvSpPr>
          <p:cNvPr id="6" name="Text 3"/>
          <p:cNvSpPr/>
          <p:nvPr/>
        </p:nvSpPr>
        <p:spPr>
          <a:xfrm>
            <a:off x="6450449" y="5466993"/>
            <a:ext cx="130254"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Quattrocento Medium" pitchFamily="34" charset="0"/>
                <a:ea typeface="Quattrocento Medium" pitchFamily="34" charset="-122"/>
                <a:cs typeface="Quattrocento Medium" pitchFamily="34" charset="-120"/>
              </a:rPr>
              <a:t>TN</a:t>
            </a:r>
            <a:endParaRPr lang="en-US" sz="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827008" y="650319"/>
            <a:ext cx="7489984" cy="1389936"/>
          </a:xfrm>
          <a:prstGeom prst="rect">
            <a:avLst/>
          </a:prstGeom>
          <a:noFill/>
          <a:ln/>
        </p:spPr>
        <p:txBody>
          <a:bodyPr wrap="square" lIns="0" tIns="0" rIns="0" bIns="0" rtlCol="0" anchor="t"/>
          <a:lstStyle/>
          <a:p>
            <a:pPr marL="0" indent="0">
              <a:lnSpc>
                <a:spcPts val="5450"/>
              </a:lnSpc>
              <a:buNone/>
            </a:pPr>
            <a:r>
              <a:rPr lang="en-US" sz="4350" dirty="0">
                <a:solidFill>
                  <a:srgbClr val="FFD9BE"/>
                </a:solidFill>
                <a:latin typeface="Quattrocento" pitchFamily="34" charset="0"/>
                <a:ea typeface="Quattrocento" pitchFamily="34" charset="-122"/>
                <a:cs typeface="Quattrocento" pitchFamily="34" charset="-120"/>
              </a:rPr>
              <a:t>Cảnh quan tự nhiên tuyệt đẹp của chùa Bổ Đà</a:t>
            </a:r>
            <a:endParaRPr lang="en-US" sz="4350" dirty="0"/>
          </a:p>
        </p:txBody>
      </p:sp>
      <p:sp>
        <p:nvSpPr>
          <p:cNvPr id="4" name="Shape 1"/>
          <p:cNvSpPr/>
          <p:nvPr/>
        </p:nvSpPr>
        <p:spPr>
          <a:xfrm>
            <a:off x="827008" y="2394704"/>
            <a:ext cx="3626882" cy="2852261"/>
          </a:xfrm>
          <a:prstGeom prst="roundRect">
            <a:avLst>
              <a:gd name="adj" fmla="val 1243"/>
            </a:avLst>
          </a:prstGeom>
          <a:solidFill>
            <a:srgbClr val="315251"/>
          </a:solidFill>
          <a:ln/>
        </p:spPr>
      </p:sp>
      <p:sp>
        <p:nvSpPr>
          <p:cNvPr id="5" name="Text 2"/>
          <p:cNvSpPr/>
          <p:nvPr/>
        </p:nvSpPr>
        <p:spPr>
          <a:xfrm>
            <a:off x="1063228" y="2630924"/>
            <a:ext cx="2780109" cy="347424"/>
          </a:xfrm>
          <a:prstGeom prst="rect">
            <a:avLst/>
          </a:prstGeom>
          <a:noFill/>
          <a:ln/>
        </p:spPr>
        <p:txBody>
          <a:bodyPr wrap="none" lIns="0" tIns="0" rIns="0" bIns="0" rtlCol="0" anchor="t"/>
          <a:lstStyle/>
          <a:p>
            <a:pPr marL="0" indent="0">
              <a:lnSpc>
                <a:spcPts val="2700"/>
              </a:lnSpc>
              <a:buNone/>
            </a:pPr>
            <a:r>
              <a:rPr lang="en-US" sz="2150" dirty="0">
                <a:solidFill>
                  <a:srgbClr val="F9EEE7"/>
                </a:solidFill>
                <a:latin typeface="Quattrocento" pitchFamily="34" charset="0"/>
                <a:ea typeface="Quattrocento" pitchFamily="34" charset="-122"/>
                <a:cs typeface="Quattrocento" pitchFamily="34" charset="-120"/>
              </a:rPr>
              <a:t>Vườn cây</a:t>
            </a:r>
            <a:endParaRPr lang="en-US" sz="2150" dirty="0"/>
          </a:p>
        </p:txBody>
      </p:sp>
      <p:sp>
        <p:nvSpPr>
          <p:cNvPr id="6" name="Text 3"/>
          <p:cNvSpPr/>
          <p:nvPr/>
        </p:nvSpPr>
        <p:spPr>
          <a:xfrm>
            <a:off x="1063228" y="3120033"/>
            <a:ext cx="3154442" cy="1890713"/>
          </a:xfrm>
          <a:prstGeom prst="rect">
            <a:avLst/>
          </a:prstGeom>
          <a:noFill/>
          <a:ln/>
        </p:spPr>
        <p:txBody>
          <a:bodyPr wrap="square" lIns="0" tIns="0" rIns="0" bIns="0" rtlCol="0" anchor="t"/>
          <a:lstStyle/>
          <a:p>
            <a:pPr marL="0" indent="0">
              <a:lnSpc>
                <a:spcPts val="2950"/>
              </a:lnSpc>
              <a:buNone/>
            </a:pPr>
            <a:r>
              <a:rPr lang="en-US" sz="1850" dirty="0">
                <a:solidFill>
                  <a:srgbClr val="F9EEE7"/>
                </a:solidFill>
                <a:latin typeface="Quattrocento" pitchFamily="34" charset="0"/>
                <a:ea typeface="Quattrocento" pitchFamily="34" charset="-122"/>
                <a:cs typeface="Quattrocento" pitchFamily="34" charset="-120"/>
              </a:rPr>
              <a:t>Chùa Bổ Đà được bao quanh bởi một khu vườn xanh mát, với nhiều loại cây cổ thụ, tạo nên một khung cảnh thanh bình, thơ mộng.</a:t>
            </a:r>
            <a:endParaRPr lang="en-US" sz="1850" dirty="0"/>
          </a:p>
        </p:txBody>
      </p:sp>
      <p:sp>
        <p:nvSpPr>
          <p:cNvPr id="7" name="Shape 4"/>
          <p:cNvSpPr/>
          <p:nvPr/>
        </p:nvSpPr>
        <p:spPr>
          <a:xfrm>
            <a:off x="4690110" y="2394704"/>
            <a:ext cx="3626882" cy="2852261"/>
          </a:xfrm>
          <a:prstGeom prst="roundRect">
            <a:avLst>
              <a:gd name="adj" fmla="val 1243"/>
            </a:avLst>
          </a:prstGeom>
          <a:solidFill>
            <a:srgbClr val="315251"/>
          </a:solidFill>
          <a:ln/>
        </p:spPr>
      </p:sp>
      <p:sp>
        <p:nvSpPr>
          <p:cNvPr id="8" name="Text 5"/>
          <p:cNvSpPr/>
          <p:nvPr/>
        </p:nvSpPr>
        <p:spPr>
          <a:xfrm>
            <a:off x="4926330" y="2630924"/>
            <a:ext cx="2780109" cy="347424"/>
          </a:xfrm>
          <a:prstGeom prst="rect">
            <a:avLst/>
          </a:prstGeom>
          <a:noFill/>
          <a:ln/>
        </p:spPr>
        <p:txBody>
          <a:bodyPr wrap="none" lIns="0" tIns="0" rIns="0" bIns="0" rtlCol="0" anchor="t"/>
          <a:lstStyle/>
          <a:p>
            <a:pPr marL="0" indent="0">
              <a:lnSpc>
                <a:spcPts val="2700"/>
              </a:lnSpc>
              <a:buNone/>
            </a:pPr>
            <a:r>
              <a:rPr lang="en-US" sz="2150" dirty="0">
                <a:solidFill>
                  <a:srgbClr val="F9EEE7"/>
                </a:solidFill>
                <a:latin typeface="Quattrocento" pitchFamily="34" charset="0"/>
                <a:ea typeface="Quattrocento" pitchFamily="34" charset="-122"/>
                <a:cs typeface="Quattrocento" pitchFamily="34" charset="-120"/>
              </a:rPr>
              <a:t>Ao sen</a:t>
            </a:r>
            <a:endParaRPr lang="en-US" sz="2150" dirty="0"/>
          </a:p>
        </p:txBody>
      </p:sp>
      <p:sp>
        <p:nvSpPr>
          <p:cNvPr id="9" name="Text 6"/>
          <p:cNvSpPr/>
          <p:nvPr/>
        </p:nvSpPr>
        <p:spPr>
          <a:xfrm>
            <a:off x="4926330" y="3120033"/>
            <a:ext cx="3154442" cy="1890713"/>
          </a:xfrm>
          <a:prstGeom prst="rect">
            <a:avLst/>
          </a:prstGeom>
          <a:noFill/>
          <a:ln/>
        </p:spPr>
        <p:txBody>
          <a:bodyPr wrap="square" lIns="0" tIns="0" rIns="0" bIns="0" rtlCol="0" anchor="t"/>
          <a:lstStyle/>
          <a:p>
            <a:pPr marL="0" indent="0">
              <a:lnSpc>
                <a:spcPts val="2950"/>
              </a:lnSpc>
              <a:buNone/>
            </a:pPr>
            <a:r>
              <a:rPr lang="en-US" sz="1850" dirty="0">
                <a:solidFill>
                  <a:srgbClr val="F9EEE7"/>
                </a:solidFill>
                <a:latin typeface="Quattrocento" pitchFamily="34" charset="0"/>
                <a:ea typeface="Quattrocento" pitchFamily="34" charset="-122"/>
                <a:cs typeface="Quattrocento" pitchFamily="34" charset="-120"/>
              </a:rPr>
              <a:t>Ao </a:t>
            </a:r>
            <a:r>
              <a:rPr lang="en-US" sz="1850" dirty="0" err="1">
                <a:solidFill>
                  <a:srgbClr val="F9EEE7"/>
                </a:solidFill>
                <a:latin typeface="Quattrocento" pitchFamily="34" charset="0"/>
                <a:ea typeface="Quattrocento" pitchFamily="34" charset="-122"/>
                <a:cs typeface="Quattrocento" pitchFamily="34" charset="-120"/>
              </a:rPr>
              <a:t>sen</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trong</a:t>
            </a:r>
            <a:r>
              <a:rPr lang="en-US" sz="1850" dirty="0">
                <a:solidFill>
                  <a:srgbClr val="F9EEE7"/>
                </a:solidFill>
                <a:latin typeface="Quattrocento" pitchFamily="34" charset="0"/>
                <a:ea typeface="Quattrocento" pitchFamily="34" charset="-122"/>
                <a:cs typeface="Quattrocento" pitchFamily="34" charset="-120"/>
              </a:rPr>
              <a:t> chùa là nơi sinh sống của nhiều loài hoa sen, nở rộ vào mùa hè, tô điểm thêm vẻ đẹp thanh tao cho cảnh quan.</a:t>
            </a:r>
            <a:endParaRPr lang="en-US" sz="1850" dirty="0"/>
          </a:p>
        </p:txBody>
      </p:sp>
      <p:sp>
        <p:nvSpPr>
          <p:cNvPr id="10" name="Shape 7"/>
          <p:cNvSpPr/>
          <p:nvPr/>
        </p:nvSpPr>
        <p:spPr>
          <a:xfrm>
            <a:off x="827008" y="5483184"/>
            <a:ext cx="7489984" cy="2441615"/>
          </a:xfrm>
          <a:prstGeom prst="roundRect">
            <a:avLst>
              <a:gd name="adj" fmla="val 1691"/>
            </a:avLst>
          </a:prstGeom>
          <a:solidFill>
            <a:srgbClr val="315251"/>
          </a:solidFill>
          <a:ln/>
        </p:spPr>
      </p:sp>
      <p:sp>
        <p:nvSpPr>
          <p:cNvPr id="11" name="Text 8"/>
          <p:cNvSpPr/>
          <p:nvPr/>
        </p:nvSpPr>
        <p:spPr>
          <a:xfrm>
            <a:off x="1063228" y="5719405"/>
            <a:ext cx="2780109" cy="347424"/>
          </a:xfrm>
          <a:prstGeom prst="rect">
            <a:avLst/>
          </a:prstGeom>
          <a:noFill/>
          <a:ln/>
        </p:spPr>
        <p:txBody>
          <a:bodyPr wrap="none" lIns="0" tIns="0" rIns="0" bIns="0" rtlCol="0" anchor="t"/>
          <a:lstStyle/>
          <a:p>
            <a:pPr marL="0" indent="0">
              <a:lnSpc>
                <a:spcPts val="2700"/>
              </a:lnSpc>
              <a:buNone/>
            </a:pPr>
            <a:r>
              <a:rPr lang="en-US" sz="2150" dirty="0">
                <a:solidFill>
                  <a:srgbClr val="F9EEE7"/>
                </a:solidFill>
                <a:latin typeface="Quattrocento" pitchFamily="34" charset="0"/>
                <a:ea typeface="Quattrocento" pitchFamily="34" charset="-122"/>
                <a:cs typeface="Quattrocento" pitchFamily="34" charset="-120"/>
              </a:rPr>
              <a:t>Núi non</a:t>
            </a:r>
            <a:endParaRPr lang="en-US" sz="2150" dirty="0"/>
          </a:p>
        </p:txBody>
      </p:sp>
      <p:sp>
        <p:nvSpPr>
          <p:cNvPr id="12" name="Text 9"/>
          <p:cNvSpPr/>
          <p:nvPr/>
        </p:nvSpPr>
        <p:spPr>
          <a:xfrm>
            <a:off x="1063228" y="6208514"/>
            <a:ext cx="7017544" cy="1134427"/>
          </a:xfrm>
          <a:prstGeom prst="rect">
            <a:avLst/>
          </a:prstGeom>
          <a:noFill/>
          <a:ln/>
        </p:spPr>
        <p:txBody>
          <a:bodyPr wrap="square" lIns="0" tIns="0" rIns="0" bIns="0" rtlCol="0" anchor="t"/>
          <a:lstStyle/>
          <a:p>
            <a:pPr marL="0" indent="0">
              <a:lnSpc>
                <a:spcPts val="2950"/>
              </a:lnSpc>
              <a:buNone/>
            </a:pPr>
            <a:r>
              <a:rPr lang="en-US" sz="1850" dirty="0">
                <a:solidFill>
                  <a:srgbClr val="F9EEE7"/>
                </a:solidFill>
                <a:latin typeface="Quattrocento" pitchFamily="34" charset="0"/>
                <a:ea typeface="Quattrocento" pitchFamily="34" charset="-122"/>
                <a:cs typeface="Quattrocento" pitchFamily="34" charset="-120"/>
              </a:rPr>
              <a:t>Chùa nằm dưới chân núi, </a:t>
            </a:r>
            <a:r>
              <a:rPr lang="en-US" sz="1850" dirty="0" err="1">
                <a:solidFill>
                  <a:srgbClr val="F9EEE7"/>
                </a:solidFill>
                <a:latin typeface="Quattrocento" pitchFamily="34" charset="0"/>
                <a:ea typeface="Quattrocento" pitchFamily="34" charset="-122"/>
                <a:cs typeface="Quattrocento" pitchFamily="34" charset="-120"/>
              </a:rPr>
              <a:t>chùa</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cao</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và</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chừa</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thượng</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thì</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nằm</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trên</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đỉnh</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núi</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khung</a:t>
            </a:r>
            <a:r>
              <a:rPr lang="en-US" sz="1850" dirty="0">
                <a:solidFill>
                  <a:srgbClr val="F9EEE7"/>
                </a:solidFill>
                <a:latin typeface="Quattrocento" pitchFamily="34" charset="0"/>
                <a:ea typeface="Quattrocento" pitchFamily="34" charset="-122"/>
                <a:cs typeface="Quattrocento" pitchFamily="34" charset="-120"/>
              </a:rPr>
              <a:t> cảnh thiên nhiên hùng vĩ, tạo nên một không gian thanh tịnh, lý tưởng để du khách nghỉ ngơi, </a:t>
            </a:r>
            <a:r>
              <a:rPr lang="en-US" sz="1850" dirty="0" err="1">
                <a:solidFill>
                  <a:srgbClr val="F9EEE7"/>
                </a:solidFill>
                <a:latin typeface="Quattrocento" pitchFamily="34" charset="0"/>
                <a:ea typeface="Quattrocento" pitchFamily="34" charset="-122"/>
                <a:cs typeface="Quattrocento" pitchFamily="34" charset="-120"/>
              </a:rPr>
              <a:t>thư</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giãn</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ngắm</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cảnh</a:t>
            </a:r>
            <a:r>
              <a:rPr lang="en-US" sz="1850" dirty="0">
                <a:solidFill>
                  <a:srgbClr val="F9EEE7"/>
                </a:solidFill>
                <a:latin typeface="Quattrocento" pitchFamily="34" charset="0"/>
                <a:ea typeface="Quattrocento" pitchFamily="34" charset="-122"/>
                <a:cs typeface="Quattrocento" pitchFamily="34" charset="-120"/>
              </a:rPr>
              <a:t> </a:t>
            </a:r>
            <a:r>
              <a:rPr lang="en-US" sz="1850" dirty="0" err="1">
                <a:solidFill>
                  <a:srgbClr val="F9EEE7"/>
                </a:solidFill>
                <a:latin typeface="Quattrocento" pitchFamily="34" charset="0"/>
                <a:ea typeface="Quattrocento" pitchFamily="34" charset="-122"/>
                <a:cs typeface="Quattrocento" pitchFamily="34" charset="-120"/>
              </a:rPr>
              <a:t>đẹp</a:t>
            </a:r>
            <a:r>
              <a:rPr lang="en-US" sz="1850" dirty="0">
                <a:solidFill>
                  <a:srgbClr val="F9EEE7"/>
                </a:solidFill>
                <a:latin typeface="Quattrocento" pitchFamily="34" charset="0"/>
                <a:ea typeface="Quattrocento" pitchFamily="34" charset="-122"/>
                <a:cs typeface="Quattrocento" pitchFamily="34" charset="-120"/>
              </a:rPr>
              <a:t>.</a:t>
            </a:r>
            <a:endParaRPr lang="en-US" sz="1850" dirty="0"/>
          </a:p>
        </p:txBody>
      </p:sp>
      <p:pic>
        <p:nvPicPr>
          <p:cNvPr id="13" name="Picture 12">
            <a:extLst>
              <a:ext uri="{FF2B5EF4-FFF2-40B4-BE49-F238E27FC236}">
                <a16:creationId xmlns:a16="http://schemas.microsoft.com/office/drawing/2014/main" id="{F8CDF02F-521A-7959-086A-1A4C5E940E72}"/>
              </a:ext>
            </a:extLst>
          </p:cNvPr>
          <p:cNvPicPr>
            <a:picLocks noChangeAspect="1"/>
          </p:cNvPicPr>
          <p:nvPr/>
        </p:nvPicPr>
        <p:blipFill>
          <a:blip r:embed="rId3"/>
          <a:stretch>
            <a:fillRect/>
          </a:stretch>
        </p:blipFill>
        <p:spPr>
          <a:xfrm>
            <a:off x="8553212" y="304800"/>
            <a:ext cx="5938643" cy="762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A018-C50E-71C5-CAF7-C6AF09CED93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05C5936-044E-F4AA-C10B-520B6130884D}"/>
              </a:ext>
            </a:extLst>
          </p:cNvPr>
          <p:cNvSpPr/>
          <p:nvPr/>
        </p:nvSpPr>
        <p:spPr>
          <a:xfrm>
            <a:off x="349624" y="650319"/>
            <a:ext cx="7967368" cy="1389936"/>
          </a:xfrm>
          <a:prstGeom prst="rect">
            <a:avLst/>
          </a:prstGeom>
          <a:noFill/>
          <a:ln/>
        </p:spPr>
        <p:txBody>
          <a:bodyPr wrap="square" lIns="0" tIns="0" rIns="0" bIns="0" rtlCol="0" anchor="t"/>
          <a:lstStyle/>
          <a:p>
            <a:pPr marL="0" indent="0">
              <a:lnSpc>
                <a:spcPts val="5450"/>
              </a:lnSpc>
              <a:buNone/>
            </a:pPr>
            <a:r>
              <a:rPr lang="en-US" sz="4350" dirty="0" err="1">
                <a:solidFill>
                  <a:srgbClr val="FFD9BE"/>
                </a:solidFill>
                <a:latin typeface="Quattrocento" pitchFamily="34" charset="0"/>
                <a:ea typeface="Quattrocento" pitchFamily="34" charset="-122"/>
                <a:cs typeface="Quattrocento" pitchFamily="34" charset="-120"/>
              </a:rPr>
              <a:t>Cảnh</a:t>
            </a:r>
            <a:r>
              <a:rPr lang="en-US" sz="4350" dirty="0">
                <a:solidFill>
                  <a:srgbClr val="FFD9BE"/>
                </a:solidFill>
                <a:latin typeface="Quattrocento" pitchFamily="34" charset="0"/>
                <a:ea typeface="Quattrocento" pitchFamily="34" charset="-122"/>
                <a:cs typeface="Quattrocento" pitchFamily="34" charset="-120"/>
              </a:rPr>
              <a:t> </a:t>
            </a:r>
            <a:r>
              <a:rPr lang="en-US" sz="4350" dirty="0" err="1">
                <a:solidFill>
                  <a:srgbClr val="FFD9BE"/>
                </a:solidFill>
                <a:latin typeface="Quattrocento" pitchFamily="34" charset="0"/>
                <a:ea typeface="Quattrocento" pitchFamily="34" charset="-122"/>
                <a:cs typeface="Quattrocento" pitchFamily="34" charset="-120"/>
              </a:rPr>
              <a:t>vườn</a:t>
            </a:r>
            <a:r>
              <a:rPr lang="en-US" sz="4350" dirty="0">
                <a:solidFill>
                  <a:srgbClr val="FFD9BE"/>
                </a:solidFill>
                <a:latin typeface="Quattrocento" pitchFamily="34" charset="0"/>
                <a:ea typeface="Quattrocento" pitchFamily="34" charset="-122"/>
                <a:cs typeface="Quattrocento" pitchFamily="34" charset="-120"/>
              </a:rPr>
              <a:t> </a:t>
            </a:r>
            <a:r>
              <a:rPr lang="en-US" sz="4350" dirty="0" err="1">
                <a:solidFill>
                  <a:srgbClr val="FFD9BE"/>
                </a:solidFill>
                <a:latin typeface="Quattrocento" pitchFamily="34" charset="0"/>
                <a:ea typeface="Quattrocento" pitchFamily="34" charset="-122"/>
                <a:cs typeface="Quattrocento" pitchFamily="34" charset="-120"/>
              </a:rPr>
              <a:t>tháp</a:t>
            </a:r>
            <a:r>
              <a:rPr lang="en-US" sz="4350" dirty="0">
                <a:solidFill>
                  <a:srgbClr val="FFD9BE"/>
                </a:solidFill>
                <a:latin typeface="Quattrocento" pitchFamily="34" charset="0"/>
                <a:ea typeface="Quattrocento" pitchFamily="34" charset="-122"/>
                <a:cs typeface="Quattrocento" pitchFamily="34" charset="-120"/>
              </a:rPr>
              <a:t> </a:t>
            </a:r>
            <a:r>
              <a:rPr lang="en-US" sz="4350" dirty="0" err="1">
                <a:solidFill>
                  <a:srgbClr val="FFD9BE"/>
                </a:solidFill>
                <a:latin typeface="Quattrocento" pitchFamily="34" charset="0"/>
                <a:ea typeface="Quattrocento" pitchFamily="34" charset="-122"/>
                <a:cs typeface="Quattrocento" pitchFamily="34" charset="-120"/>
              </a:rPr>
              <a:t>của</a:t>
            </a:r>
            <a:r>
              <a:rPr lang="en-US" sz="4350" dirty="0">
                <a:solidFill>
                  <a:srgbClr val="FFD9BE"/>
                </a:solidFill>
                <a:latin typeface="Quattrocento" pitchFamily="34" charset="0"/>
                <a:ea typeface="Quattrocento" pitchFamily="34" charset="-122"/>
                <a:cs typeface="Quattrocento" pitchFamily="34" charset="-120"/>
              </a:rPr>
              <a:t> chùa </a:t>
            </a:r>
            <a:r>
              <a:rPr lang="en-US" sz="4350" dirty="0" err="1">
                <a:solidFill>
                  <a:srgbClr val="FFD9BE"/>
                </a:solidFill>
                <a:latin typeface="Quattrocento" pitchFamily="34" charset="0"/>
                <a:ea typeface="Quattrocento" pitchFamily="34" charset="-122"/>
                <a:cs typeface="Quattrocento" pitchFamily="34" charset="-120"/>
              </a:rPr>
              <a:t>Bổ</a:t>
            </a:r>
            <a:r>
              <a:rPr lang="en-US" sz="4350" dirty="0">
                <a:solidFill>
                  <a:srgbClr val="FFD9BE"/>
                </a:solidFill>
                <a:latin typeface="Quattrocento" pitchFamily="34" charset="0"/>
                <a:ea typeface="Quattrocento" pitchFamily="34" charset="-122"/>
                <a:cs typeface="Quattrocento" pitchFamily="34" charset="-120"/>
              </a:rPr>
              <a:t> </a:t>
            </a:r>
            <a:r>
              <a:rPr lang="en-US" sz="4350" dirty="0" err="1">
                <a:solidFill>
                  <a:srgbClr val="FFD9BE"/>
                </a:solidFill>
                <a:latin typeface="Quattrocento" pitchFamily="34" charset="0"/>
                <a:ea typeface="Quattrocento" pitchFamily="34" charset="-122"/>
                <a:cs typeface="Quattrocento" pitchFamily="34" charset="-120"/>
              </a:rPr>
              <a:t>Đà</a:t>
            </a:r>
            <a:r>
              <a:rPr lang="en-US" sz="4350" dirty="0">
                <a:solidFill>
                  <a:srgbClr val="FFD9BE"/>
                </a:solidFill>
                <a:latin typeface="Quattrocento" pitchFamily="34" charset="0"/>
                <a:ea typeface="Quattrocento" pitchFamily="34" charset="-122"/>
                <a:cs typeface="Quattrocento" pitchFamily="34" charset="-120"/>
              </a:rPr>
              <a:t> </a:t>
            </a:r>
            <a:endParaRPr lang="en-US" sz="4350" dirty="0"/>
          </a:p>
        </p:txBody>
      </p:sp>
      <p:sp>
        <p:nvSpPr>
          <p:cNvPr id="4" name="Shape 1">
            <a:extLst>
              <a:ext uri="{FF2B5EF4-FFF2-40B4-BE49-F238E27FC236}">
                <a16:creationId xmlns:a16="http://schemas.microsoft.com/office/drawing/2014/main" id="{0DFF1331-7150-92CA-836B-4533CFE681FF}"/>
              </a:ext>
            </a:extLst>
          </p:cNvPr>
          <p:cNvSpPr/>
          <p:nvPr/>
        </p:nvSpPr>
        <p:spPr>
          <a:xfrm>
            <a:off x="827007" y="2394704"/>
            <a:ext cx="6806847" cy="5184456"/>
          </a:xfrm>
          <a:prstGeom prst="roundRect">
            <a:avLst>
              <a:gd name="adj" fmla="val 1243"/>
            </a:avLst>
          </a:prstGeom>
          <a:solidFill>
            <a:srgbClr val="315251"/>
          </a:solidFill>
          <a:ln/>
        </p:spPr>
        <p:txBody>
          <a:bodyPr/>
          <a:lstStyle/>
          <a:p>
            <a:endParaRPr lang="en-US" dirty="0"/>
          </a:p>
        </p:txBody>
      </p:sp>
      <p:sp>
        <p:nvSpPr>
          <p:cNvPr id="6" name="Text 3">
            <a:extLst>
              <a:ext uri="{FF2B5EF4-FFF2-40B4-BE49-F238E27FC236}">
                <a16:creationId xmlns:a16="http://schemas.microsoft.com/office/drawing/2014/main" id="{968C4A7D-FAF0-6EA6-56BC-97E38C115486}"/>
              </a:ext>
            </a:extLst>
          </p:cNvPr>
          <p:cNvSpPr/>
          <p:nvPr/>
        </p:nvSpPr>
        <p:spPr>
          <a:xfrm>
            <a:off x="1063228" y="2576945"/>
            <a:ext cx="4243063" cy="3864196"/>
          </a:xfrm>
          <a:prstGeom prst="rect">
            <a:avLst/>
          </a:prstGeom>
          <a:noFill/>
          <a:ln/>
        </p:spPr>
        <p:txBody>
          <a:bodyPr wrap="square" lIns="0" tIns="0" rIns="0" bIns="0" rtlCol="0" anchor="t"/>
          <a:lstStyle/>
          <a:p>
            <a:pPr marL="0" indent="0">
              <a:lnSpc>
                <a:spcPts val="2950"/>
              </a:lnSpc>
              <a:buNone/>
            </a:pPr>
            <a:r>
              <a:rPr lang="vi-VN" dirty="0">
                <a:solidFill>
                  <a:schemeClr val="bg1"/>
                </a:solidFill>
              </a:rPr>
              <a:t>Vườn tháp có hơn 100 ngôi tháp lớn nhỏ, được xây dựng từ thế kỷ XVIII đến nay, là nơi an nghỉ của hàng trăm vị tăng ni thuộc thiền phái Lâm Tế.</a:t>
            </a:r>
            <a:endParaRPr lang="en-US" dirty="0">
              <a:solidFill>
                <a:schemeClr val="bg1"/>
              </a:solidFill>
            </a:endParaRPr>
          </a:p>
          <a:p>
            <a:pPr marL="0" indent="0">
              <a:lnSpc>
                <a:spcPts val="2950"/>
              </a:lnSpc>
              <a:buNone/>
            </a:pPr>
            <a:r>
              <a:rPr lang="en-US" sz="2000" dirty="0" err="1">
                <a:solidFill>
                  <a:schemeClr val="bg1"/>
                </a:solidFill>
                <a:latin typeface="Quattrocento" panose="02020502030000000404" pitchFamily="18" charset="0"/>
              </a:rPr>
              <a:t>Các</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tháp</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được</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xây</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bằng</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đá</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ong</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và</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gạch</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nung</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cổ</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mang</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nét</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cổ</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kính</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uy</a:t>
            </a:r>
            <a:r>
              <a:rPr lang="en-US" sz="2000" dirty="0">
                <a:solidFill>
                  <a:schemeClr val="bg1"/>
                </a:solidFill>
                <a:latin typeface="Quattrocento" panose="02020502030000000404" pitchFamily="18" charset="0"/>
              </a:rPr>
              <a:t> </a:t>
            </a:r>
            <a:r>
              <a:rPr lang="en-US" sz="2000" dirty="0" err="1">
                <a:solidFill>
                  <a:schemeClr val="bg1"/>
                </a:solidFill>
                <a:latin typeface="Quattrocento" panose="02020502030000000404" pitchFamily="18" charset="0"/>
              </a:rPr>
              <a:t>nghiêm</a:t>
            </a:r>
            <a:r>
              <a:rPr lang="en-US" sz="2000" dirty="0">
                <a:solidFill>
                  <a:schemeClr val="bg1"/>
                </a:solidFill>
                <a:latin typeface="Quattrocento" panose="02020502030000000404" pitchFamily="18" charset="0"/>
              </a:rPr>
              <a:t>.</a:t>
            </a:r>
          </a:p>
          <a:p>
            <a:pPr marL="0" indent="0">
              <a:lnSpc>
                <a:spcPts val="2950"/>
              </a:lnSpc>
              <a:buNone/>
            </a:pPr>
            <a:endParaRPr lang="en-US" dirty="0">
              <a:solidFill>
                <a:schemeClr val="bg1"/>
              </a:solidFill>
            </a:endParaRPr>
          </a:p>
          <a:p>
            <a:pPr marL="0" indent="0">
              <a:lnSpc>
                <a:spcPts val="2950"/>
              </a:lnSpc>
              <a:buNone/>
            </a:pPr>
            <a:endParaRPr lang="en-US" dirty="0">
              <a:solidFill>
                <a:schemeClr val="bg1"/>
              </a:solidFill>
              <a:latin typeface="Quattrocento" panose="02020502030000000404" pitchFamily="18" charset="0"/>
            </a:endParaRPr>
          </a:p>
          <a:p>
            <a:pPr marL="0" indent="0">
              <a:lnSpc>
                <a:spcPts val="2950"/>
              </a:lnSpc>
              <a:buNone/>
            </a:pPr>
            <a:endParaRPr lang="en-US" sz="1850" dirty="0"/>
          </a:p>
        </p:txBody>
      </p:sp>
      <p:pic>
        <p:nvPicPr>
          <p:cNvPr id="13" name="Picture 12">
            <a:extLst>
              <a:ext uri="{FF2B5EF4-FFF2-40B4-BE49-F238E27FC236}">
                <a16:creationId xmlns:a16="http://schemas.microsoft.com/office/drawing/2014/main" id="{AD07C7F8-00CE-BF96-FE60-F6B808CCAF92}"/>
              </a:ext>
            </a:extLst>
          </p:cNvPr>
          <p:cNvPicPr>
            <a:picLocks noChangeAspect="1"/>
          </p:cNvPicPr>
          <p:nvPr/>
        </p:nvPicPr>
        <p:blipFill>
          <a:blip r:embed="rId3"/>
          <a:stretch>
            <a:fillRect/>
          </a:stretch>
        </p:blipFill>
        <p:spPr>
          <a:xfrm>
            <a:off x="8444752" y="94129"/>
            <a:ext cx="5836023" cy="7485031"/>
          </a:xfrm>
          <a:prstGeom prst="rect">
            <a:avLst/>
          </a:prstGeom>
        </p:spPr>
      </p:pic>
    </p:spTree>
    <p:extLst>
      <p:ext uri="{BB962C8B-B14F-4D97-AF65-F5344CB8AC3E}">
        <p14:creationId xmlns:p14="http://schemas.microsoft.com/office/powerpoint/2010/main" val="413777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54987"/>
          </a:xfrm>
          <a:prstGeom prst="rect">
            <a:avLst/>
          </a:prstGeom>
        </p:spPr>
      </p:pic>
      <p:sp>
        <p:nvSpPr>
          <p:cNvPr id="3" name="Text 0"/>
          <p:cNvSpPr/>
          <p:nvPr/>
        </p:nvSpPr>
        <p:spPr>
          <a:xfrm>
            <a:off x="771406" y="3860244"/>
            <a:ext cx="12696111" cy="648295"/>
          </a:xfrm>
          <a:prstGeom prst="rect">
            <a:avLst/>
          </a:prstGeom>
          <a:noFill/>
          <a:ln/>
        </p:spPr>
        <p:txBody>
          <a:bodyPr wrap="none" lIns="0" tIns="0" rIns="0" bIns="0" rtlCol="0" anchor="t"/>
          <a:lstStyle/>
          <a:p>
            <a:pPr marL="0" indent="0">
              <a:lnSpc>
                <a:spcPts val="5100"/>
              </a:lnSpc>
              <a:buNone/>
            </a:pPr>
            <a:r>
              <a:rPr lang="en-US" sz="4050" dirty="0">
                <a:solidFill>
                  <a:srgbClr val="FFD9BE"/>
                </a:solidFill>
                <a:latin typeface="Quattrocento" pitchFamily="34" charset="0"/>
                <a:ea typeface="Quattrocento" pitchFamily="34" charset="-122"/>
                <a:cs typeface="Quattrocento" pitchFamily="34" charset="-120"/>
              </a:rPr>
              <a:t>Các hoạt động tâm linh và lễ hội truyền thống tại chùa</a:t>
            </a:r>
            <a:endParaRPr lang="en-US" sz="4050" dirty="0"/>
          </a:p>
        </p:txBody>
      </p:sp>
      <p:pic>
        <p:nvPicPr>
          <p:cNvPr id="4" name="Image 1" descr="preencoded.png"/>
          <p:cNvPicPr>
            <a:picLocks noChangeAspect="1"/>
          </p:cNvPicPr>
          <p:nvPr/>
        </p:nvPicPr>
        <p:blipFill>
          <a:blip r:embed="rId4"/>
          <a:stretch>
            <a:fillRect/>
          </a:stretch>
        </p:blipFill>
        <p:spPr>
          <a:xfrm>
            <a:off x="771406" y="4839057"/>
            <a:ext cx="550902" cy="550902"/>
          </a:xfrm>
          <a:prstGeom prst="rect">
            <a:avLst/>
          </a:prstGeom>
        </p:spPr>
      </p:pic>
      <p:sp>
        <p:nvSpPr>
          <p:cNvPr id="5" name="Text 1"/>
          <p:cNvSpPr/>
          <p:nvPr/>
        </p:nvSpPr>
        <p:spPr>
          <a:xfrm>
            <a:off x="771406" y="5610344"/>
            <a:ext cx="2592943" cy="324088"/>
          </a:xfrm>
          <a:prstGeom prst="rect">
            <a:avLst/>
          </a:prstGeom>
          <a:noFill/>
          <a:ln/>
        </p:spPr>
        <p:txBody>
          <a:bodyPr wrap="none" lIns="0" tIns="0" rIns="0" bIns="0" rtlCol="0" anchor="t"/>
          <a:lstStyle/>
          <a:p>
            <a:pPr marL="0" indent="0" algn="l">
              <a:lnSpc>
                <a:spcPts val="2550"/>
              </a:lnSpc>
              <a:buNone/>
            </a:pPr>
            <a:r>
              <a:rPr lang="en-US" sz="2000" dirty="0">
                <a:solidFill>
                  <a:srgbClr val="F9EEE7"/>
                </a:solidFill>
                <a:latin typeface="Quattrocento" pitchFamily="34" charset="0"/>
                <a:ea typeface="Quattrocento" pitchFamily="34" charset="-122"/>
                <a:cs typeface="Quattrocento" pitchFamily="34" charset="-120"/>
              </a:rPr>
              <a:t>Lễ hội</a:t>
            </a:r>
            <a:endParaRPr lang="en-US" sz="2000" dirty="0"/>
          </a:p>
        </p:txBody>
      </p:sp>
      <p:sp>
        <p:nvSpPr>
          <p:cNvPr id="6" name="Text 2"/>
          <p:cNvSpPr/>
          <p:nvPr/>
        </p:nvSpPr>
        <p:spPr>
          <a:xfrm>
            <a:off x="771406" y="6066592"/>
            <a:ext cx="4142184" cy="1057632"/>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Chùa Bổ Đà thường tổ chức các lễ hội truyền </a:t>
            </a:r>
            <a:r>
              <a:rPr lang="en-US" sz="1700" dirty="0" err="1">
                <a:solidFill>
                  <a:srgbClr val="F9EEE7"/>
                </a:solidFill>
                <a:latin typeface="Quattrocento" pitchFamily="34" charset="0"/>
                <a:ea typeface="Quattrocento" pitchFamily="34" charset="-122"/>
                <a:cs typeface="Quattrocento" pitchFamily="34" charset="-120"/>
              </a:rPr>
              <a:t>thống</a:t>
            </a:r>
            <a:r>
              <a:rPr lang="en-US" sz="1700" dirty="0">
                <a:solidFill>
                  <a:srgbClr val="F9EEE7"/>
                </a:solidFill>
                <a:latin typeface="Quattrocento" pitchFamily="34" charset="0"/>
                <a:ea typeface="Quattrocento" pitchFamily="34" charset="-122"/>
                <a:cs typeface="Quattrocento" pitchFamily="34" charset="-120"/>
              </a:rPr>
              <a:t> </a:t>
            </a:r>
            <a:r>
              <a:rPr lang="en-US" sz="1700" dirty="0" err="1">
                <a:solidFill>
                  <a:srgbClr val="F9EEE7"/>
                </a:solidFill>
                <a:latin typeface="Quattrocento" pitchFamily="34" charset="0"/>
                <a:ea typeface="Quattrocento" pitchFamily="34" charset="-122"/>
                <a:cs typeface="Quattrocento" pitchFamily="34" charset="-120"/>
              </a:rPr>
              <a:t>vào</a:t>
            </a:r>
            <a:r>
              <a:rPr lang="en-US" sz="1700" dirty="0">
                <a:solidFill>
                  <a:srgbClr val="F9EEE7"/>
                </a:solidFill>
                <a:latin typeface="Quattrocento" pitchFamily="34" charset="0"/>
                <a:ea typeface="Quattrocento" pitchFamily="34" charset="-122"/>
                <a:cs typeface="Quattrocento" pitchFamily="34" charset="-120"/>
              </a:rPr>
              <a:t> </a:t>
            </a:r>
            <a:r>
              <a:rPr lang="en-US" sz="1700" dirty="0" err="1">
                <a:solidFill>
                  <a:srgbClr val="F9EEE7"/>
                </a:solidFill>
                <a:latin typeface="Quattrocento" pitchFamily="34" charset="0"/>
                <a:ea typeface="Quattrocento" pitchFamily="34" charset="-122"/>
                <a:cs typeface="Quattrocento" pitchFamily="34" charset="-120"/>
              </a:rPr>
              <a:t>ngày</a:t>
            </a:r>
            <a:r>
              <a:rPr lang="en-US" sz="1700" dirty="0">
                <a:solidFill>
                  <a:srgbClr val="F9EEE7"/>
                </a:solidFill>
                <a:latin typeface="Quattrocento" pitchFamily="34" charset="0"/>
                <a:ea typeface="Quattrocento" pitchFamily="34" charset="-122"/>
                <a:cs typeface="Quattrocento" pitchFamily="34" charset="-120"/>
              </a:rPr>
              <a:t> 15,16,17 </a:t>
            </a:r>
            <a:r>
              <a:rPr lang="en-US" sz="1700" dirty="0" err="1">
                <a:solidFill>
                  <a:srgbClr val="F9EEE7"/>
                </a:solidFill>
                <a:latin typeface="Quattrocento" pitchFamily="34" charset="0"/>
                <a:ea typeface="Quattrocento" pitchFamily="34" charset="-122"/>
                <a:cs typeface="Quattrocento" pitchFamily="34" charset="-120"/>
              </a:rPr>
              <a:t>tháng</a:t>
            </a:r>
            <a:r>
              <a:rPr lang="en-US" sz="1700" dirty="0">
                <a:solidFill>
                  <a:srgbClr val="F9EEE7"/>
                </a:solidFill>
                <a:latin typeface="Quattrocento" pitchFamily="34" charset="0"/>
                <a:ea typeface="Quattrocento" pitchFamily="34" charset="-122"/>
                <a:cs typeface="Quattrocento" pitchFamily="34" charset="-120"/>
              </a:rPr>
              <a:t> 2 </a:t>
            </a:r>
            <a:r>
              <a:rPr lang="en-US" sz="1700" dirty="0" err="1">
                <a:solidFill>
                  <a:srgbClr val="F9EEE7"/>
                </a:solidFill>
                <a:latin typeface="Quattrocento" pitchFamily="34" charset="0"/>
                <a:ea typeface="Quattrocento" pitchFamily="34" charset="-122"/>
                <a:cs typeface="Quattrocento" pitchFamily="34" charset="-120"/>
              </a:rPr>
              <a:t>âm</a:t>
            </a:r>
            <a:r>
              <a:rPr lang="en-US" sz="1700" dirty="0">
                <a:solidFill>
                  <a:srgbClr val="F9EEE7"/>
                </a:solidFill>
                <a:latin typeface="Quattrocento" pitchFamily="34" charset="0"/>
                <a:ea typeface="Quattrocento" pitchFamily="34" charset="-122"/>
                <a:cs typeface="Quattrocento" pitchFamily="34" charset="-120"/>
              </a:rPr>
              <a:t> </a:t>
            </a:r>
            <a:r>
              <a:rPr lang="en-US" sz="1700" dirty="0" err="1">
                <a:solidFill>
                  <a:srgbClr val="F9EEE7"/>
                </a:solidFill>
                <a:latin typeface="Quattrocento" pitchFamily="34" charset="0"/>
                <a:ea typeface="Quattrocento" pitchFamily="34" charset="-122"/>
                <a:cs typeface="Quattrocento" pitchFamily="34" charset="-120"/>
              </a:rPr>
              <a:t>lịch</a:t>
            </a:r>
            <a:r>
              <a:rPr lang="en-US" sz="1700" dirty="0">
                <a:solidFill>
                  <a:srgbClr val="F9EEE7"/>
                </a:solidFill>
                <a:latin typeface="Quattrocento" pitchFamily="34" charset="0"/>
                <a:ea typeface="Quattrocento" pitchFamily="34" charset="-122"/>
                <a:cs typeface="Quattrocento" pitchFamily="34" charset="-120"/>
              </a:rPr>
              <a:t>.</a:t>
            </a:r>
            <a:endParaRPr lang="en-US" sz="1700" dirty="0"/>
          </a:p>
        </p:txBody>
      </p:sp>
      <p:pic>
        <p:nvPicPr>
          <p:cNvPr id="7" name="Image 2" descr="preencoded.png"/>
          <p:cNvPicPr>
            <a:picLocks noChangeAspect="1"/>
          </p:cNvPicPr>
          <p:nvPr/>
        </p:nvPicPr>
        <p:blipFill>
          <a:blip r:embed="rId5"/>
          <a:stretch>
            <a:fillRect/>
          </a:stretch>
        </p:blipFill>
        <p:spPr>
          <a:xfrm>
            <a:off x="5244108" y="4839057"/>
            <a:ext cx="550902" cy="550902"/>
          </a:xfrm>
          <a:prstGeom prst="rect">
            <a:avLst/>
          </a:prstGeom>
        </p:spPr>
      </p:pic>
      <p:sp>
        <p:nvSpPr>
          <p:cNvPr id="8" name="Text 3"/>
          <p:cNvSpPr/>
          <p:nvPr/>
        </p:nvSpPr>
        <p:spPr>
          <a:xfrm>
            <a:off x="5244108" y="5610344"/>
            <a:ext cx="2592943" cy="324088"/>
          </a:xfrm>
          <a:prstGeom prst="rect">
            <a:avLst/>
          </a:prstGeom>
          <a:noFill/>
          <a:ln/>
        </p:spPr>
        <p:txBody>
          <a:bodyPr wrap="none" lIns="0" tIns="0" rIns="0" bIns="0" rtlCol="0" anchor="t"/>
          <a:lstStyle/>
          <a:p>
            <a:pPr marL="0" indent="0" algn="l">
              <a:lnSpc>
                <a:spcPts val="2550"/>
              </a:lnSpc>
              <a:buNone/>
            </a:pPr>
            <a:r>
              <a:rPr lang="en-US" sz="2000" dirty="0">
                <a:solidFill>
                  <a:srgbClr val="F9EEE7"/>
                </a:solidFill>
                <a:latin typeface="Quattrocento" pitchFamily="34" charset="0"/>
                <a:ea typeface="Quattrocento" pitchFamily="34" charset="-122"/>
                <a:cs typeface="Quattrocento" pitchFamily="34" charset="-120"/>
              </a:rPr>
              <a:t>Tâm linh</a:t>
            </a:r>
            <a:endParaRPr lang="en-US" sz="2000" dirty="0"/>
          </a:p>
        </p:txBody>
      </p:sp>
      <p:sp>
        <p:nvSpPr>
          <p:cNvPr id="9" name="Text 4"/>
          <p:cNvSpPr/>
          <p:nvPr/>
        </p:nvSpPr>
        <p:spPr>
          <a:xfrm>
            <a:off x="5244108" y="6066592"/>
            <a:ext cx="4142184" cy="1057632"/>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Chùa Bổ Đà là nơi lý tưởng để du khách tìm kiếm sự bình yên, thanh tịnh, trải </a:t>
            </a:r>
            <a:r>
              <a:rPr lang="en-US" sz="1700" dirty="0" err="1">
                <a:solidFill>
                  <a:srgbClr val="F9EEE7"/>
                </a:solidFill>
                <a:latin typeface="Quattrocento" pitchFamily="34" charset="0"/>
                <a:ea typeface="Quattrocento" pitchFamily="34" charset="-122"/>
                <a:cs typeface="Quattrocento" pitchFamily="34" charset="-120"/>
              </a:rPr>
              <a:t>nghiệm</a:t>
            </a:r>
            <a:r>
              <a:rPr lang="en-US" sz="1700" dirty="0">
                <a:solidFill>
                  <a:srgbClr val="F9EEE7"/>
                </a:solidFill>
                <a:latin typeface="Quattrocento" pitchFamily="34" charset="0"/>
                <a:ea typeface="Quattrocento" pitchFamily="34" charset="-122"/>
                <a:cs typeface="Quattrocento" pitchFamily="34" charset="-120"/>
              </a:rPr>
              <a:t> </a:t>
            </a:r>
            <a:r>
              <a:rPr lang="en-US" sz="1700" dirty="0" err="1">
                <a:solidFill>
                  <a:srgbClr val="F9EEE7"/>
                </a:solidFill>
                <a:latin typeface="Quattrocento" pitchFamily="34" charset="0"/>
                <a:ea typeface="Quattrocento" pitchFamily="34" charset="-122"/>
                <a:cs typeface="Quattrocento" pitchFamily="34" charset="-120"/>
              </a:rPr>
              <a:t>cảnh</a:t>
            </a:r>
            <a:r>
              <a:rPr lang="en-US" sz="1700" dirty="0">
                <a:solidFill>
                  <a:srgbClr val="F9EEE7"/>
                </a:solidFill>
                <a:latin typeface="Quattrocento" pitchFamily="34" charset="0"/>
                <a:ea typeface="Quattrocento" pitchFamily="34" charset="-122"/>
                <a:cs typeface="Quattrocento" pitchFamily="34" charset="-120"/>
              </a:rPr>
              <a:t> </a:t>
            </a:r>
            <a:r>
              <a:rPr lang="en-US" sz="1700" dirty="0" err="1">
                <a:solidFill>
                  <a:srgbClr val="F9EEE7"/>
                </a:solidFill>
                <a:latin typeface="Quattrocento" pitchFamily="34" charset="0"/>
                <a:ea typeface="Quattrocento" pitchFamily="34" charset="-122"/>
                <a:cs typeface="Quattrocento" pitchFamily="34" charset="-120"/>
              </a:rPr>
              <a:t>đẹp</a:t>
            </a:r>
            <a:r>
              <a:rPr lang="en-US" sz="1700" dirty="0">
                <a:solidFill>
                  <a:srgbClr val="F9EEE7"/>
                </a:solidFill>
                <a:latin typeface="Quattrocento" pitchFamily="34" charset="0"/>
                <a:ea typeface="Quattrocento" pitchFamily="34" charset="-122"/>
                <a:cs typeface="Quattrocento" pitchFamily="34" charset="-120"/>
              </a:rPr>
              <a:t>, </a:t>
            </a:r>
            <a:r>
              <a:rPr lang="en-US" sz="1700" dirty="0" err="1">
                <a:solidFill>
                  <a:srgbClr val="F9EEE7"/>
                </a:solidFill>
                <a:latin typeface="Quattrocento" pitchFamily="34" charset="0"/>
                <a:ea typeface="Quattrocento" pitchFamily="34" charset="-122"/>
                <a:cs typeface="Quattrocento" pitchFamily="34" charset="-120"/>
              </a:rPr>
              <a:t>văn</a:t>
            </a:r>
            <a:r>
              <a:rPr lang="en-US" sz="1700" dirty="0">
                <a:solidFill>
                  <a:srgbClr val="F9EEE7"/>
                </a:solidFill>
                <a:latin typeface="Quattrocento" pitchFamily="34" charset="0"/>
                <a:ea typeface="Quattrocento" pitchFamily="34" charset="-122"/>
                <a:cs typeface="Quattrocento" pitchFamily="34" charset="-120"/>
              </a:rPr>
              <a:t> hóa tâm linh Việt Nam.</a:t>
            </a:r>
            <a:endParaRPr lang="en-US" sz="1700" dirty="0"/>
          </a:p>
        </p:txBody>
      </p:sp>
      <p:pic>
        <p:nvPicPr>
          <p:cNvPr id="10" name="Image 3" descr="preencoded.png"/>
          <p:cNvPicPr>
            <a:picLocks noChangeAspect="1"/>
          </p:cNvPicPr>
          <p:nvPr/>
        </p:nvPicPr>
        <p:blipFill>
          <a:blip r:embed="rId6"/>
          <a:stretch>
            <a:fillRect/>
          </a:stretch>
        </p:blipFill>
        <p:spPr>
          <a:xfrm>
            <a:off x="9716810" y="4839057"/>
            <a:ext cx="550902" cy="550902"/>
          </a:xfrm>
          <a:prstGeom prst="rect">
            <a:avLst/>
          </a:prstGeom>
        </p:spPr>
      </p:pic>
      <p:sp>
        <p:nvSpPr>
          <p:cNvPr id="11" name="Text 5"/>
          <p:cNvSpPr/>
          <p:nvPr/>
        </p:nvSpPr>
        <p:spPr>
          <a:xfrm>
            <a:off x="9716810" y="5610344"/>
            <a:ext cx="2592943" cy="324088"/>
          </a:xfrm>
          <a:prstGeom prst="rect">
            <a:avLst/>
          </a:prstGeom>
          <a:noFill/>
          <a:ln/>
        </p:spPr>
        <p:txBody>
          <a:bodyPr wrap="none" lIns="0" tIns="0" rIns="0" bIns="0" rtlCol="0" anchor="t"/>
          <a:lstStyle/>
          <a:p>
            <a:pPr marL="0" indent="0" algn="l">
              <a:lnSpc>
                <a:spcPts val="2550"/>
              </a:lnSpc>
              <a:buNone/>
            </a:pPr>
            <a:r>
              <a:rPr lang="en-US" sz="2000" dirty="0">
                <a:solidFill>
                  <a:srgbClr val="F9EEE7"/>
                </a:solidFill>
                <a:latin typeface="Quattrocento" pitchFamily="34" charset="0"/>
                <a:ea typeface="Quattrocento" pitchFamily="34" charset="-122"/>
                <a:cs typeface="Quattrocento" pitchFamily="34" charset="-120"/>
              </a:rPr>
              <a:t>Thánh địa</a:t>
            </a:r>
            <a:endParaRPr lang="en-US" sz="2000" dirty="0"/>
          </a:p>
        </p:txBody>
      </p:sp>
      <p:sp>
        <p:nvSpPr>
          <p:cNvPr id="12" name="Text 6"/>
          <p:cNvSpPr/>
          <p:nvPr/>
        </p:nvSpPr>
        <p:spPr>
          <a:xfrm>
            <a:off x="9716810" y="6066592"/>
            <a:ext cx="4142184" cy="1057632"/>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Chùa Bổ Đà được xem là một thánh địa tâm linh, thu hút nhiều người đến cầu nguyện, chiêm bái, tụng kinh.</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4CD03-B631-9DFF-C37B-899724F0B15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AA1753F-F82B-0E70-8828-4AD22516BE1A}"/>
              </a:ext>
            </a:extLst>
          </p:cNvPr>
          <p:cNvSpPr/>
          <p:nvPr/>
        </p:nvSpPr>
        <p:spPr>
          <a:xfrm>
            <a:off x="349624" y="650319"/>
            <a:ext cx="6854740" cy="1389936"/>
          </a:xfrm>
          <a:prstGeom prst="rect">
            <a:avLst/>
          </a:prstGeom>
          <a:noFill/>
          <a:ln/>
        </p:spPr>
        <p:txBody>
          <a:bodyPr wrap="square" lIns="0" tIns="0" rIns="0" bIns="0" rtlCol="0" anchor="t"/>
          <a:lstStyle/>
          <a:p>
            <a:pPr marL="0" indent="0">
              <a:lnSpc>
                <a:spcPts val="5450"/>
              </a:lnSpc>
              <a:buNone/>
            </a:pPr>
            <a:r>
              <a:rPr lang="vi-VN" sz="4400" dirty="0">
                <a:solidFill>
                  <a:schemeClr val="bg1"/>
                </a:solidFill>
              </a:rPr>
              <a:t>Chùa Bổ Đà đẹp như chốn tiên cảnh ở Bắc Giang</a:t>
            </a:r>
            <a:endParaRPr lang="en-US" sz="4350" dirty="0">
              <a:solidFill>
                <a:schemeClr val="bg1"/>
              </a:solidFill>
              <a:latin typeface="Quattrocento" panose="02020502030000000404" pitchFamily="18" charset="0"/>
            </a:endParaRPr>
          </a:p>
        </p:txBody>
      </p:sp>
      <p:sp>
        <p:nvSpPr>
          <p:cNvPr id="4" name="Shape 1">
            <a:extLst>
              <a:ext uri="{FF2B5EF4-FFF2-40B4-BE49-F238E27FC236}">
                <a16:creationId xmlns:a16="http://schemas.microsoft.com/office/drawing/2014/main" id="{694C63EA-B126-5630-3217-0F0728846DFC}"/>
              </a:ext>
            </a:extLst>
          </p:cNvPr>
          <p:cNvSpPr/>
          <p:nvPr/>
        </p:nvSpPr>
        <p:spPr>
          <a:xfrm>
            <a:off x="827007" y="2394704"/>
            <a:ext cx="4881066" cy="5184456"/>
          </a:xfrm>
          <a:prstGeom prst="roundRect">
            <a:avLst>
              <a:gd name="adj" fmla="val 1243"/>
            </a:avLst>
          </a:prstGeom>
          <a:solidFill>
            <a:srgbClr val="315251"/>
          </a:solidFill>
          <a:ln/>
        </p:spPr>
        <p:txBody>
          <a:bodyPr/>
          <a:lstStyle/>
          <a:p>
            <a:endParaRPr lang="en-US" dirty="0"/>
          </a:p>
        </p:txBody>
      </p:sp>
      <p:sp>
        <p:nvSpPr>
          <p:cNvPr id="6" name="Text 3">
            <a:extLst>
              <a:ext uri="{FF2B5EF4-FFF2-40B4-BE49-F238E27FC236}">
                <a16:creationId xmlns:a16="http://schemas.microsoft.com/office/drawing/2014/main" id="{FC9EADFD-DD29-46B7-E4C2-E5DA60D64EDE}"/>
              </a:ext>
            </a:extLst>
          </p:cNvPr>
          <p:cNvSpPr/>
          <p:nvPr/>
        </p:nvSpPr>
        <p:spPr>
          <a:xfrm>
            <a:off x="1063228" y="2576945"/>
            <a:ext cx="4644845" cy="3864196"/>
          </a:xfrm>
          <a:prstGeom prst="rect">
            <a:avLst/>
          </a:prstGeom>
          <a:noFill/>
          <a:ln/>
        </p:spPr>
        <p:txBody>
          <a:bodyPr wrap="square" lIns="0" tIns="0" rIns="0" bIns="0" rtlCol="0" anchor="t"/>
          <a:lstStyle/>
          <a:p>
            <a:pPr marL="0" indent="0">
              <a:lnSpc>
                <a:spcPts val="2950"/>
              </a:lnSpc>
              <a:buNone/>
            </a:pPr>
            <a:r>
              <a:rPr lang="en-US" sz="2800" dirty="0">
                <a:solidFill>
                  <a:schemeClr val="bg1"/>
                </a:solidFill>
                <a:latin typeface="Quattrocento" panose="02020502030000000404" pitchFamily="18" charset="0"/>
              </a:rPr>
              <a:t>Xin </a:t>
            </a:r>
            <a:r>
              <a:rPr lang="en-US" sz="2800" dirty="0" err="1">
                <a:solidFill>
                  <a:schemeClr val="bg1"/>
                </a:solidFill>
                <a:latin typeface="Quattrocento" panose="02020502030000000404" pitchFamily="18" charset="0"/>
              </a:rPr>
              <a:t>mời</a:t>
            </a:r>
            <a:r>
              <a:rPr lang="en-US" sz="2800" dirty="0">
                <a:solidFill>
                  <a:schemeClr val="bg1"/>
                </a:solidFill>
                <a:latin typeface="Quattrocento" panose="02020502030000000404" pitchFamily="18" charset="0"/>
              </a:rPr>
              <a:t> du </a:t>
            </a:r>
            <a:r>
              <a:rPr lang="en-US" sz="2800" dirty="0" err="1">
                <a:solidFill>
                  <a:schemeClr val="bg1"/>
                </a:solidFill>
                <a:latin typeface="Quattrocento" panose="02020502030000000404" pitchFamily="18" charset="0"/>
              </a:rPr>
              <a:t>khách</a:t>
            </a:r>
            <a:r>
              <a:rPr lang="en-US" sz="2800" dirty="0">
                <a:solidFill>
                  <a:schemeClr val="bg1"/>
                </a:solidFill>
                <a:latin typeface="Quattrocento" panose="02020502030000000404" pitchFamily="18" charset="0"/>
              </a:rPr>
              <a:t> </a:t>
            </a:r>
            <a:r>
              <a:rPr lang="en-US" sz="2800" dirty="0" err="1">
                <a:solidFill>
                  <a:schemeClr val="bg1"/>
                </a:solidFill>
                <a:latin typeface="Quattrocento" panose="02020502030000000404" pitchFamily="18" charset="0"/>
              </a:rPr>
              <a:t>đến</a:t>
            </a:r>
            <a:r>
              <a:rPr lang="en-US" sz="2800" dirty="0">
                <a:solidFill>
                  <a:schemeClr val="bg1"/>
                </a:solidFill>
                <a:latin typeface="Quattrocento" panose="02020502030000000404" pitchFamily="18" charset="0"/>
              </a:rPr>
              <a:t> </a:t>
            </a:r>
            <a:r>
              <a:rPr lang="en-US" sz="2800" dirty="0" err="1">
                <a:solidFill>
                  <a:schemeClr val="bg1"/>
                </a:solidFill>
                <a:latin typeface="Quattrocento" panose="02020502030000000404" pitchFamily="18" charset="0"/>
              </a:rPr>
              <a:t>thăm</a:t>
            </a:r>
            <a:r>
              <a:rPr lang="en-US" sz="2800" dirty="0">
                <a:solidFill>
                  <a:schemeClr val="bg1"/>
                </a:solidFill>
                <a:latin typeface="Quattrocento" panose="02020502030000000404" pitchFamily="18" charset="0"/>
              </a:rPr>
              <a:t> </a:t>
            </a:r>
            <a:r>
              <a:rPr lang="en-US" sz="2800" dirty="0" err="1">
                <a:solidFill>
                  <a:schemeClr val="bg1"/>
                </a:solidFill>
                <a:latin typeface="Quattrocento" panose="02020502030000000404" pitchFamily="18" charset="0"/>
              </a:rPr>
              <a:t>quan</a:t>
            </a:r>
            <a:r>
              <a:rPr lang="en-US" sz="2800" dirty="0">
                <a:solidFill>
                  <a:schemeClr val="bg1"/>
                </a:solidFill>
                <a:latin typeface="Quattrocento" panose="02020502030000000404" pitchFamily="18" charset="0"/>
              </a:rPr>
              <a:t> </a:t>
            </a:r>
            <a:r>
              <a:rPr lang="en-US" sz="2800" dirty="0" err="1">
                <a:solidFill>
                  <a:schemeClr val="bg1"/>
                </a:solidFill>
                <a:latin typeface="Quattrocento" panose="02020502030000000404" pitchFamily="18" charset="0"/>
              </a:rPr>
              <a:t>và</a:t>
            </a:r>
            <a:r>
              <a:rPr lang="en-US" sz="2800" dirty="0">
                <a:solidFill>
                  <a:schemeClr val="bg1"/>
                </a:solidFill>
                <a:latin typeface="Quattrocento" panose="02020502030000000404" pitchFamily="18" charset="0"/>
              </a:rPr>
              <a:t> </a:t>
            </a:r>
            <a:r>
              <a:rPr lang="en-US" sz="2800" dirty="0" err="1">
                <a:solidFill>
                  <a:schemeClr val="bg1"/>
                </a:solidFill>
                <a:latin typeface="Quattrocento" panose="02020502030000000404" pitchFamily="18" charset="0"/>
              </a:rPr>
              <a:t>ngắm</a:t>
            </a:r>
            <a:r>
              <a:rPr lang="en-US" sz="2800" dirty="0">
                <a:solidFill>
                  <a:schemeClr val="bg1"/>
                </a:solidFill>
                <a:latin typeface="Quattrocento" panose="02020502030000000404" pitchFamily="18" charset="0"/>
              </a:rPr>
              <a:t> </a:t>
            </a:r>
            <a:r>
              <a:rPr lang="en-US" sz="2800" dirty="0" err="1">
                <a:solidFill>
                  <a:schemeClr val="bg1"/>
                </a:solidFill>
                <a:latin typeface="Quattrocento" panose="02020502030000000404" pitchFamily="18" charset="0"/>
              </a:rPr>
              <a:t>cảnh</a:t>
            </a:r>
            <a:r>
              <a:rPr lang="en-US" sz="2000" dirty="0">
                <a:solidFill>
                  <a:schemeClr val="bg1"/>
                </a:solidFill>
                <a:latin typeface="Quattrocento" panose="02020502030000000404" pitchFamily="18" charset="0"/>
              </a:rPr>
              <a:t>.</a:t>
            </a:r>
          </a:p>
          <a:p>
            <a:pPr marL="0" indent="0">
              <a:lnSpc>
                <a:spcPts val="2950"/>
              </a:lnSpc>
              <a:buNone/>
            </a:pPr>
            <a:endParaRPr lang="en-US" dirty="0">
              <a:solidFill>
                <a:schemeClr val="bg1"/>
              </a:solidFill>
            </a:endParaRPr>
          </a:p>
          <a:p>
            <a:pPr marL="0" indent="0">
              <a:lnSpc>
                <a:spcPts val="2950"/>
              </a:lnSpc>
              <a:buNone/>
            </a:pPr>
            <a:endParaRPr lang="en-US" dirty="0">
              <a:solidFill>
                <a:schemeClr val="bg1"/>
              </a:solidFill>
              <a:latin typeface="Quattrocento" panose="02020502030000000404" pitchFamily="18" charset="0"/>
            </a:endParaRPr>
          </a:p>
          <a:p>
            <a:pPr marL="0" indent="0">
              <a:lnSpc>
                <a:spcPts val="2950"/>
              </a:lnSpc>
              <a:buNone/>
            </a:pPr>
            <a:endParaRPr lang="en-US" sz="1850" dirty="0"/>
          </a:p>
        </p:txBody>
      </p:sp>
      <p:pic>
        <p:nvPicPr>
          <p:cNvPr id="2" name="Picture 1">
            <a:extLst>
              <a:ext uri="{FF2B5EF4-FFF2-40B4-BE49-F238E27FC236}">
                <a16:creationId xmlns:a16="http://schemas.microsoft.com/office/drawing/2014/main" id="{649D72E5-6D47-C2BB-9020-079E17BA40ED}"/>
              </a:ext>
            </a:extLst>
          </p:cNvPr>
          <p:cNvPicPr>
            <a:picLocks noChangeAspect="1"/>
          </p:cNvPicPr>
          <p:nvPr/>
        </p:nvPicPr>
        <p:blipFill>
          <a:blip r:embed="rId3"/>
          <a:stretch>
            <a:fillRect/>
          </a:stretch>
        </p:blipFill>
        <p:spPr>
          <a:xfrm>
            <a:off x="7204364" y="0"/>
            <a:ext cx="7259781" cy="8229600"/>
          </a:xfrm>
          <a:prstGeom prst="rect">
            <a:avLst/>
          </a:prstGeom>
        </p:spPr>
      </p:pic>
    </p:spTree>
    <p:extLst>
      <p:ext uri="{BB962C8B-B14F-4D97-AF65-F5344CB8AC3E}">
        <p14:creationId xmlns:p14="http://schemas.microsoft.com/office/powerpoint/2010/main" val="2301973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352</Words>
  <Application>Microsoft Office PowerPoint</Application>
  <PresentationFormat>Custom</PresentationFormat>
  <Paragraphs>29</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Quattrocento</vt:lpstr>
      <vt:lpstr>Quattrocento Medium</vt:lpstr>
      <vt:lpstr>Arial</vt:lpstr>
      <vt:lpstr>Office Theme</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Nguyễn Thị Thanh Tâm</cp:lastModifiedBy>
  <cp:revision>7</cp:revision>
  <dcterms:created xsi:type="dcterms:W3CDTF">2025-02-03T22:03:10Z</dcterms:created>
  <dcterms:modified xsi:type="dcterms:W3CDTF">2025-02-03T22:27:09Z</dcterms:modified>
</cp:coreProperties>
</file>