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7" r:id="rId5"/>
    <p:sldId id="259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Calibri Light" pitchFamily="34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10"/>
  </p:normalViewPr>
  <p:slideViewPr>
    <p:cSldViewPr snapToGrid="0" snapToObjects="1">
      <p:cViewPr varScale="1">
        <p:scale>
          <a:sx n="97" d="100"/>
          <a:sy n="97" d="100"/>
        </p:scale>
        <p:origin x="-366" y="-11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143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94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198" y="2092271"/>
            <a:ext cx="8280202" cy="50524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4400" b="1" kern="0" spc="-44" dirty="0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CHỦ ĐỀ</a:t>
            </a:r>
          </a:p>
          <a:p>
            <a:pPr marL="0" indent="0" algn="ctr">
              <a:lnSpc>
                <a:spcPts val="5500"/>
              </a:lnSpc>
              <a:buNone/>
            </a:pPr>
            <a:r>
              <a:rPr lang="en-US" sz="4400" b="1" kern="0" spc="-44" dirty="0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PHÒNG TRÁNH BỊ XÂM HẠI</a:t>
            </a:r>
          </a:p>
          <a:p>
            <a:pPr marL="0" indent="0" algn="ctr">
              <a:lnSpc>
                <a:spcPts val="5500"/>
              </a:lnSpc>
              <a:buNone/>
            </a:pPr>
            <a:r>
              <a:rPr lang="en-US" sz="4400" b="1" kern="0" spc="-44" dirty="0" err="1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Tuần</a:t>
            </a:r>
            <a:r>
              <a:rPr lang="en-US" sz="4400" b="1" kern="0" spc="-44" dirty="0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22- </a:t>
            </a:r>
            <a:r>
              <a:rPr lang="en-US" sz="4400" b="1" kern="0" spc="-44" dirty="0" err="1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tiết</a:t>
            </a:r>
            <a:r>
              <a:rPr lang="en-US" sz="4400" b="1" kern="0" spc="-44" dirty="0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2:</a:t>
            </a:r>
          </a:p>
          <a:p>
            <a:pPr marL="0" indent="0" algn="ctr">
              <a:lnSpc>
                <a:spcPts val="5500"/>
              </a:lnSpc>
              <a:buNone/>
            </a:pPr>
            <a:r>
              <a:rPr lang="en-US" sz="4400" b="1" kern="0" spc="-44" dirty="0" err="1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Hành</a:t>
            </a:r>
            <a:r>
              <a:rPr lang="en-US" sz="4400" b="1" kern="0" spc="-44" dirty="0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Vi </a:t>
            </a:r>
            <a:r>
              <a:rPr lang="en-US" sz="4400" b="1" kern="0" spc="-44" dirty="0" err="1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Xâm</a:t>
            </a:r>
            <a:r>
              <a:rPr lang="en-US" sz="4400" b="1" kern="0" spc="-44" dirty="0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en-US" sz="4400" b="1" kern="0" spc="-44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Hại </a:t>
            </a:r>
            <a:r>
              <a:rPr lang="en-US" sz="4400" b="1" kern="0" spc="-44" dirty="0" err="1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Thân</a:t>
            </a:r>
            <a:r>
              <a:rPr lang="en-US" sz="4400" b="1" kern="0" spc="-44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en-US" sz="4400" b="1" kern="0" spc="-44" dirty="0" err="1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Thể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1803678"/>
            <a:ext cx="9263301" cy="701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kern="0" spc="-44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Kết Luận và Hoạt Động Bổ Sung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63798" y="2998589"/>
            <a:ext cx="1290280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Xâm hại thân thể là vấn đề nghiêm trọng. Cần nâng cao nhận thức và trang bị kỹ năng phòng tránh.</a:t>
            </a:r>
            <a:endParaRPr lang="en-US" sz="1900" dirty="0"/>
          </a:p>
        </p:txBody>
      </p:sp>
      <p:sp>
        <p:nvSpPr>
          <p:cNvPr id="4" name="Shape 2"/>
          <p:cNvSpPr/>
          <p:nvPr/>
        </p:nvSpPr>
        <p:spPr>
          <a:xfrm>
            <a:off x="863798" y="3646408"/>
            <a:ext cx="2150388" cy="844272"/>
          </a:xfrm>
          <a:prstGeom prst="roundRect">
            <a:avLst>
              <a:gd name="adj" fmla="val 4385"/>
            </a:avLst>
          </a:prstGeom>
          <a:solidFill>
            <a:srgbClr val="F2EEEE"/>
          </a:solidFill>
          <a:ln/>
        </p:spPr>
      </p:sp>
      <p:sp>
        <p:nvSpPr>
          <p:cNvPr id="5" name="Text 3"/>
          <p:cNvSpPr/>
          <p:nvPr/>
        </p:nvSpPr>
        <p:spPr>
          <a:xfrm>
            <a:off x="1110615" y="3837146"/>
            <a:ext cx="117872" cy="4626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400" b="1" kern="0" spc="-24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1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3261003" y="3893225"/>
            <a:ext cx="976432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Ôn tập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3137535" y="4475440"/>
            <a:ext cx="10505718" cy="15240"/>
          </a:xfrm>
          <a:prstGeom prst="roundRect">
            <a:avLst>
              <a:gd name="adj" fmla="val 242945"/>
            </a:avLst>
          </a:prstGeom>
          <a:solidFill>
            <a:srgbClr val="D8D4D4"/>
          </a:solidFill>
          <a:ln/>
        </p:spPr>
      </p:sp>
      <p:sp>
        <p:nvSpPr>
          <p:cNvPr id="8" name="Shape 6"/>
          <p:cNvSpPr/>
          <p:nvPr/>
        </p:nvSpPr>
        <p:spPr>
          <a:xfrm>
            <a:off x="863798" y="4614029"/>
            <a:ext cx="4300895" cy="844272"/>
          </a:xfrm>
          <a:prstGeom prst="roundRect">
            <a:avLst>
              <a:gd name="adj" fmla="val 4385"/>
            </a:avLst>
          </a:prstGeom>
          <a:solidFill>
            <a:srgbClr val="F2EEEE"/>
          </a:solidFill>
          <a:ln/>
        </p:spPr>
      </p:sp>
      <p:sp>
        <p:nvSpPr>
          <p:cNvPr id="9" name="Text 7"/>
          <p:cNvSpPr/>
          <p:nvPr/>
        </p:nvSpPr>
        <p:spPr>
          <a:xfrm>
            <a:off x="1110615" y="4804767"/>
            <a:ext cx="178951" cy="4626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400" b="1" kern="0" spc="-24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2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5411510" y="4860846"/>
            <a:ext cx="1532096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Thực hành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5288042" y="5443061"/>
            <a:ext cx="8355211" cy="15240"/>
          </a:xfrm>
          <a:prstGeom prst="roundRect">
            <a:avLst>
              <a:gd name="adj" fmla="val 242945"/>
            </a:avLst>
          </a:prstGeom>
          <a:solidFill>
            <a:srgbClr val="D8D4D4"/>
          </a:solidFill>
          <a:ln/>
        </p:spPr>
      </p:sp>
      <p:sp>
        <p:nvSpPr>
          <p:cNvPr id="12" name="Shape 10"/>
          <p:cNvSpPr/>
          <p:nvPr/>
        </p:nvSpPr>
        <p:spPr>
          <a:xfrm>
            <a:off x="863798" y="5581650"/>
            <a:ext cx="6451402" cy="844272"/>
          </a:xfrm>
          <a:prstGeom prst="roundRect">
            <a:avLst>
              <a:gd name="adj" fmla="val 4385"/>
            </a:avLst>
          </a:prstGeom>
          <a:solidFill>
            <a:srgbClr val="F2EEEE"/>
          </a:solidFill>
          <a:ln/>
        </p:spPr>
      </p:sp>
      <p:sp>
        <p:nvSpPr>
          <p:cNvPr id="13" name="Text 11"/>
          <p:cNvSpPr/>
          <p:nvPr/>
        </p:nvSpPr>
        <p:spPr>
          <a:xfrm>
            <a:off x="1110615" y="5772388"/>
            <a:ext cx="179546" cy="4626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400" b="1" kern="0" spc="-24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3</a:t>
            </a:r>
            <a:endParaRPr lang="en-US" sz="2400" dirty="0"/>
          </a:p>
        </p:txBody>
      </p:sp>
      <p:sp>
        <p:nvSpPr>
          <p:cNvPr id="14" name="Text 12"/>
          <p:cNvSpPr/>
          <p:nvPr/>
        </p:nvSpPr>
        <p:spPr>
          <a:xfrm>
            <a:off x="7562017" y="5828467"/>
            <a:ext cx="1039773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Chia sẻ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198" y="1698427"/>
            <a:ext cx="7416403" cy="1402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200" b="1" kern="0" spc="-44" dirty="0" err="1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</a:rPr>
              <a:t>Yêu</a:t>
            </a:r>
            <a:r>
              <a:rPr lang="en-US" sz="4200" b="1" kern="0" spc="-44" dirty="0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</a:rPr>
              <a:t> </a:t>
            </a:r>
            <a:r>
              <a:rPr lang="en-US" sz="4200" b="1" kern="0" spc="-44" dirty="0" err="1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</a:rPr>
              <a:t>cầu</a:t>
            </a:r>
            <a:r>
              <a:rPr lang="en-US" sz="4200" b="1" kern="0" spc="-44" dirty="0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</a:rPr>
              <a:t> </a:t>
            </a:r>
            <a:r>
              <a:rPr lang="en-US" sz="4200" b="1" kern="0" spc="-44" dirty="0" err="1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</a:rPr>
              <a:t>cần</a:t>
            </a:r>
            <a:r>
              <a:rPr lang="en-US" sz="4200" b="1" kern="0" spc="-44" dirty="0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</a:rPr>
              <a:t> </a:t>
            </a:r>
            <a:r>
              <a:rPr lang="en-US" sz="4200" b="1" kern="0" spc="-44" dirty="0" err="1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</a:rPr>
              <a:t>đạt</a:t>
            </a:r>
            <a:endParaRPr lang="en-US" sz="4200" dirty="0"/>
          </a:p>
        </p:txBody>
      </p:sp>
      <p:sp>
        <p:nvSpPr>
          <p:cNvPr id="4" name="Text 1"/>
          <p:cNvSpPr/>
          <p:nvPr/>
        </p:nvSpPr>
        <p:spPr>
          <a:xfrm>
            <a:off x="6350198" y="2541722"/>
            <a:ext cx="7416403" cy="4122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en-US" sz="3200" dirty="0" smtClean="0"/>
              <a:t>- HS </a:t>
            </a:r>
            <a:r>
              <a:rPr lang="en-US" sz="3200" dirty="0" err="1"/>
              <a:t>nhận</a:t>
            </a:r>
            <a:r>
              <a:rPr lang="en-US" sz="3200" dirty="0"/>
              <a:t> </a:t>
            </a:r>
            <a:r>
              <a:rPr lang="en-US" sz="3200" dirty="0" err="1"/>
              <a:t>diện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tình</a:t>
            </a:r>
            <a:r>
              <a:rPr lang="en-US" sz="3200" dirty="0"/>
              <a:t> </a:t>
            </a:r>
            <a:r>
              <a:rPr lang="en-US" sz="3200" dirty="0" err="1"/>
              <a:t>huống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nguy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xâm</a:t>
            </a:r>
            <a:r>
              <a:rPr lang="en-US" sz="3200" dirty="0"/>
              <a:t> </a:t>
            </a:r>
            <a:r>
              <a:rPr lang="en-US" sz="3200" dirty="0" err="1"/>
              <a:t>hại</a:t>
            </a:r>
            <a:r>
              <a:rPr lang="en-US" sz="3200" dirty="0"/>
              <a:t> </a:t>
            </a:r>
            <a:r>
              <a:rPr lang="en-US" sz="3200" dirty="0" err="1"/>
              <a:t>thân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, </a:t>
            </a:r>
            <a:r>
              <a:rPr lang="en-US" sz="3200" dirty="0" err="1" smtClean="0"/>
              <a:t>lựa</a:t>
            </a:r>
            <a:r>
              <a:rPr lang="en-US" sz="3200" dirty="0" smtClean="0"/>
              <a:t> </a:t>
            </a:r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hành</a:t>
            </a:r>
            <a:r>
              <a:rPr lang="en-US" sz="3200" dirty="0"/>
              <a:t> vi </a:t>
            </a:r>
            <a:r>
              <a:rPr lang="en-US" sz="3200" dirty="0" err="1"/>
              <a:t>phòng</a:t>
            </a:r>
            <a:r>
              <a:rPr lang="en-US" sz="3200" dirty="0"/>
              <a:t> </a:t>
            </a:r>
            <a:r>
              <a:rPr lang="en-US" sz="3200" dirty="0" err="1"/>
              <a:t>tránh</a:t>
            </a:r>
            <a:r>
              <a:rPr lang="en-US" sz="3200" dirty="0"/>
              <a:t> </a:t>
            </a:r>
            <a:r>
              <a:rPr lang="en-US" sz="3200" dirty="0" err="1"/>
              <a:t>phù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 smtClean="0"/>
              <a:t>. </a:t>
            </a:r>
            <a:r>
              <a:rPr lang="en-US" sz="3200" dirty="0" err="1" smtClean="0"/>
              <a:t>Xử</a:t>
            </a:r>
            <a:r>
              <a:rPr lang="en-US" sz="3200" dirty="0" smtClean="0"/>
              <a:t> </a:t>
            </a:r>
            <a:r>
              <a:rPr lang="en-US" sz="3200" dirty="0" err="1" smtClean="0"/>
              <a:t>lí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</a:t>
            </a:r>
            <a:r>
              <a:rPr lang="en-US" sz="3200" dirty="0" err="1" smtClean="0"/>
              <a:t>tình</a:t>
            </a:r>
            <a:r>
              <a:rPr lang="en-US" sz="3200" dirty="0" smtClean="0"/>
              <a:t> </a:t>
            </a:r>
            <a:r>
              <a:rPr lang="en-US" sz="3200" dirty="0" err="1" smtClean="0"/>
              <a:t>huống</a:t>
            </a:r>
            <a:r>
              <a:rPr lang="en-US" sz="3200" dirty="0" smtClean="0"/>
              <a:t> </a:t>
            </a:r>
            <a:r>
              <a:rPr lang="en-US" sz="3200" dirty="0" err="1" smtClean="0"/>
              <a:t>cụ</a:t>
            </a:r>
            <a:r>
              <a:rPr lang="en-US" sz="3200" dirty="0" smtClean="0"/>
              <a:t> </a:t>
            </a:r>
            <a:r>
              <a:rPr lang="en-US" sz="3200" dirty="0" err="1" smtClean="0"/>
              <a:t>thể</a:t>
            </a:r>
            <a:r>
              <a:rPr lang="en-US" sz="3200" dirty="0" smtClean="0"/>
              <a:t> </a:t>
            </a:r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xâm</a:t>
            </a:r>
            <a:r>
              <a:rPr lang="en-US" sz="3200" dirty="0" smtClean="0"/>
              <a:t> </a:t>
            </a:r>
            <a:r>
              <a:rPr lang="en-US" sz="3200" dirty="0" err="1" smtClean="0"/>
              <a:t>hại</a:t>
            </a:r>
            <a:r>
              <a:rPr lang="en-US" sz="3200" dirty="0" smtClean="0"/>
              <a:t> </a:t>
            </a:r>
            <a:r>
              <a:rPr lang="en-US" sz="3200" dirty="0" err="1" smtClean="0"/>
              <a:t>thân</a:t>
            </a:r>
            <a:r>
              <a:rPr lang="en-US" sz="3200" dirty="0" smtClean="0"/>
              <a:t> </a:t>
            </a:r>
            <a:r>
              <a:rPr lang="en-US" sz="3200" dirty="0" err="1" smtClean="0"/>
              <a:t>thể</a:t>
            </a:r>
            <a:r>
              <a:rPr lang="en-US" sz="3200" dirty="0" smtClean="0"/>
              <a:t>.</a:t>
            </a:r>
          </a:p>
          <a:p>
            <a:pPr algn="just"/>
            <a:r>
              <a:rPr lang="en-US" sz="3200" dirty="0" smtClean="0"/>
              <a:t>- HS </a:t>
            </a:r>
            <a:r>
              <a:rPr lang="en-US" sz="3200" dirty="0" err="1" smtClean="0"/>
              <a:t>vận</a:t>
            </a:r>
            <a:r>
              <a:rPr lang="en-US" sz="3200" dirty="0" smtClean="0"/>
              <a:t> </a:t>
            </a:r>
            <a:r>
              <a:rPr lang="en-US" sz="3200" dirty="0" err="1" smtClean="0"/>
              <a:t>dụng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kiến</a:t>
            </a:r>
            <a:r>
              <a:rPr lang="en-US" sz="3200" dirty="0" smtClean="0"/>
              <a:t> </a:t>
            </a:r>
            <a:r>
              <a:rPr lang="en-US" sz="3200" dirty="0" err="1" smtClean="0"/>
              <a:t>thức</a:t>
            </a:r>
            <a:r>
              <a:rPr lang="en-US" sz="3200" dirty="0" smtClean="0"/>
              <a:t> </a:t>
            </a:r>
            <a:r>
              <a:rPr lang="en-US" sz="3200" dirty="0" err="1" smtClean="0"/>
              <a:t>đã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phòng</a:t>
            </a:r>
            <a:r>
              <a:rPr lang="en-US" sz="3200" dirty="0" smtClean="0"/>
              <a:t> </a:t>
            </a:r>
            <a:r>
              <a:rPr lang="en-US" sz="3200" dirty="0" err="1" smtClean="0"/>
              <a:t>tránh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hành</a:t>
            </a:r>
            <a:r>
              <a:rPr lang="en-US" sz="3200" dirty="0" smtClean="0"/>
              <a:t> vi </a:t>
            </a:r>
            <a:r>
              <a:rPr lang="en-US" sz="3200" dirty="0" err="1" smtClean="0"/>
              <a:t>xâm</a:t>
            </a:r>
            <a:r>
              <a:rPr lang="en-US" sz="3200" dirty="0" smtClean="0"/>
              <a:t> </a:t>
            </a:r>
            <a:r>
              <a:rPr lang="en-US" sz="3200" dirty="0" err="1" smtClean="0"/>
              <a:t>hại</a:t>
            </a:r>
            <a:r>
              <a:rPr lang="en-US" sz="3200" dirty="0" smtClean="0"/>
              <a:t> </a:t>
            </a:r>
            <a:r>
              <a:rPr lang="en-US" sz="3200" dirty="0" err="1" smtClean="0"/>
              <a:t>tân</a:t>
            </a:r>
            <a:r>
              <a:rPr lang="en-US" sz="3200" dirty="0" smtClean="0"/>
              <a:t> </a:t>
            </a:r>
            <a:r>
              <a:rPr lang="en-US" sz="3200" dirty="0" err="1" smtClean="0"/>
              <a:t>thể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thực</a:t>
            </a:r>
            <a:r>
              <a:rPr lang="en-US" sz="3200" dirty="0" smtClean="0"/>
              <a:t> </a:t>
            </a:r>
            <a:r>
              <a:rPr lang="en-US" sz="3200" dirty="0" err="1" smtClean="0"/>
              <a:t>tế</a:t>
            </a:r>
            <a:r>
              <a:rPr lang="en-US" sz="3200" dirty="0" smtClean="0"/>
              <a:t> </a:t>
            </a:r>
            <a:r>
              <a:rPr lang="en-US" sz="3200" dirty="0" err="1" smtClean="0"/>
              <a:t>cuộc</a:t>
            </a:r>
            <a:r>
              <a:rPr lang="en-US" sz="3200" dirty="0" smtClean="0"/>
              <a:t> </a:t>
            </a:r>
            <a:r>
              <a:rPr lang="en-US" sz="3200" dirty="0" err="1" smtClean="0"/>
              <a:t>sống</a:t>
            </a:r>
            <a:r>
              <a:rPr lang="en-US" sz="3200" dirty="0" smtClean="0"/>
              <a:t>.</a:t>
            </a:r>
          </a:p>
          <a:p>
            <a:pPr algn="just"/>
            <a:r>
              <a:rPr lang="en-US" sz="3200" dirty="0" smtClean="0"/>
              <a:t>- HS</a:t>
            </a:r>
            <a:r>
              <a:rPr lang="vi-VN" sz="3200" dirty="0" smtClean="0"/>
              <a:t> </a:t>
            </a:r>
            <a:r>
              <a:rPr lang="vi-VN" sz="3200" dirty="0"/>
              <a:t>có năng lực tự chủ, tự học, năng lực giải quyết vấn đề và sáng tạo, năng lực </a:t>
            </a:r>
            <a:r>
              <a:rPr lang="vi-VN" sz="3200" dirty="0" smtClean="0"/>
              <a:t>giao </a:t>
            </a:r>
            <a:r>
              <a:rPr lang="vi-VN" sz="3200" dirty="0"/>
              <a:t>tiếp và hợp tác. Phẩm chất nhân ái, </a:t>
            </a:r>
            <a:r>
              <a:rPr lang="vi-VN" sz="3200" dirty="0" smtClean="0"/>
              <a:t>chăm </a:t>
            </a:r>
            <a:r>
              <a:rPr lang="vi-VN" sz="3200" dirty="0"/>
              <a:t>chỉ, </a:t>
            </a:r>
            <a:r>
              <a:rPr lang="vi-VN" sz="3200" dirty="0" smtClean="0"/>
              <a:t>trách </a:t>
            </a:r>
            <a:r>
              <a:rPr lang="en-US" sz="3200" dirty="0" err="1" smtClean="0"/>
              <a:t>nhiệm</a:t>
            </a:r>
            <a:r>
              <a:rPr lang="en-US" sz="3200" dirty="0" smtClean="0"/>
              <a:t>.</a:t>
            </a:r>
            <a:endParaRPr lang="en-US" sz="3200" dirty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7" y="615394"/>
            <a:ext cx="11968799" cy="701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kern="0" spc="-44" dirty="0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KHỞI ĐỘNG: TRÒ CHƠI TÔI LÊN TIẾNG</a:t>
            </a:r>
          </a:p>
          <a:p>
            <a:pPr marL="0" indent="0">
              <a:lnSpc>
                <a:spcPts val="5500"/>
              </a:lnSpc>
              <a:buNone/>
            </a:pP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63798" y="1563490"/>
            <a:ext cx="13349507" cy="58601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3200" dirty="0">
                <a:latin typeface="+mj-lt"/>
              </a:rPr>
              <a:t>GV </a:t>
            </a:r>
            <a:r>
              <a:rPr lang="en-US" sz="3200" dirty="0" err="1">
                <a:latin typeface="+mj-lt"/>
              </a:rPr>
              <a:t>mời</a:t>
            </a:r>
            <a:r>
              <a:rPr lang="en-US" sz="3200" dirty="0">
                <a:latin typeface="+mj-lt"/>
              </a:rPr>
              <a:t> HS </a:t>
            </a:r>
            <a:r>
              <a:rPr lang="en-US" sz="3200" dirty="0" err="1">
                <a:latin typeface="+mj-lt"/>
              </a:rPr>
              <a:t>cùng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chơi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theo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nhóm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với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nội</a:t>
            </a:r>
            <a:r>
              <a:rPr lang="en-US" sz="3200" dirty="0">
                <a:latin typeface="+mj-lt"/>
              </a:rPr>
              <a:t> dung </a:t>
            </a:r>
            <a:r>
              <a:rPr lang="en-US" sz="3200" dirty="0" err="1">
                <a:latin typeface="+mj-lt"/>
              </a:rPr>
              <a:t>sau</a:t>
            </a:r>
            <a:r>
              <a:rPr lang="en-US" sz="3200" dirty="0">
                <a:latin typeface="+mj-lt"/>
              </a:rPr>
              <a:t>:</a:t>
            </a:r>
          </a:p>
          <a:p>
            <a:r>
              <a:rPr lang="en-US" sz="3200" dirty="0">
                <a:latin typeface="+mj-lt"/>
              </a:rPr>
              <a:t>+ </a:t>
            </a:r>
            <a:r>
              <a:rPr lang="en-US" sz="3200" dirty="0" err="1">
                <a:latin typeface="+mj-lt"/>
              </a:rPr>
              <a:t>Thực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hiện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gọi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điện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tìm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kiếm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cứu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trợ</a:t>
            </a:r>
            <a:r>
              <a:rPr lang="en-US" sz="3200" dirty="0">
                <a:latin typeface="+mj-lt"/>
              </a:rPr>
              <a:t>: </a:t>
            </a:r>
            <a:r>
              <a:rPr lang="en-US" sz="3200" dirty="0" err="1">
                <a:latin typeface="+mj-lt"/>
              </a:rPr>
              <a:t>nói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sao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để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mọi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người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hiểu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quan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tâm</a:t>
            </a:r>
            <a:r>
              <a:rPr lang="en-US" sz="3200" dirty="0">
                <a:latin typeface="+mj-lt"/>
              </a:rPr>
              <a:t>:</a:t>
            </a:r>
          </a:p>
          <a:p>
            <a:r>
              <a:rPr lang="en-US" sz="3200" dirty="0">
                <a:latin typeface="+mj-lt"/>
              </a:rPr>
              <a:t>+ </a:t>
            </a:r>
            <a:r>
              <a:rPr lang="en-US" sz="3200" dirty="0" err="1">
                <a:latin typeface="+mj-lt"/>
              </a:rPr>
              <a:t>Xác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định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được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điện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thoại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những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người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có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thể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hỗ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trợ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mình</a:t>
            </a:r>
            <a:r>
              <a:rPr lang="en-US" sz="3200" dirty="0">
                <a:latin typeface="+mj-lt"/>
              </a:rPr>
              <a:t>; </a:t>
            </a:r>
            <a:endParaRPr lang="en-US" sz="3200" dirty="0" smtClean="0">
              <a:latin typeface="+mj-lt"/>
            </a:endParaRPr>
          </a:p>
          <a:p>
            <a:r>
              <a:rPr lang="en-US" sz="3200" dirty="0" err="1" smtClean="0">
                <a:latin typeface="+mj-lt"/>
              </a:rPr>
              <a:t>số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điện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thoại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của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các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tổ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chức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xã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hội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có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nhiệm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vụ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hỗ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trợ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và</a:t>
            </a:r>
            <a:r>
              <a:rPr lang="en-US" sz="3200" dirty="0">
                <a:latin typeface="+mj-lt"/>
              </a:rPr>
              <a:t> </a:t>
            </a:r>
            <a:endParaRPr lang="en-US" sz="3200" dirty="0" smtClean="0">
              <a:latin typeface="+mj-lt"/>
            </a:endParaRPr>
          </a:p>
          <a:p>
            <a:r>
              <a:rPr lang="en-US" sz="3200" dirty="0" err="1" smtClean="0">
                <a:latin typeface="+mj-lt"/>
              </a:rPr>
              <a:t>bảo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vệ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trẻ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em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như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số</a:t>
            </a:r>
            <a:r>
              <a:rPr lang="en-US" sz="3200" dirty="0">
                <a:latin typeface="+mj-lt"/>
              </a:rPr>
              <a:t> 111 – </a:t>
            </a:r>
            <a:r>
              <a:rPr lang="en-US" sz="3200" dirty="0" err="1">
                <a:latin typeface="+mj-lt"/>
              </a:rPr>
              <a:t>Tổng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đài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bảo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vệ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trẻ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em</a:t>
            </a:r>
            <a:r>
              <a:rPr lang="en-US" sz="3200" dirty="0">
                <a:latin typeface="+mj-lt"/>
              </a:rPr>
              <a:t>, </a:t>
            </a:r>
            <a:endParaRPr lang="en-US" sz="3200" dirty="0" smtClean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18001567 </a:t>
            </a:r>
            <a:r>
              <a:rPr lang="en-US" sz="3200" dirty="0">
                <a:latin typeface="+mj-lt"/>
              </a:rPr>
              <a:t>– </a:t>
            </a:r>
            <a:r>
              <a:rPr lang="en-US" sz="3200" dirty="0" err="1">
                <a:latin typeface="+mj-lt"/>
              </a:rPr>
              <a:t>Cục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bảo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vệ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chăm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sóc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trẻ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em</a:t>
            </a:r>
            <a:r>
              <a:rPr lang="en-US" sz="3200" dirty="0" smtClean="0">
                <a:latin typeface="+mj-lt"/>
              </a:rPr>
              <a:t>,...</a:t>
            </a:r>
          </a:p>
          <a:p>
            <a:r>
              <a:rPr lang="en-US" sz="3200" dirty="0" smtClean="0">
                <a:latin typeface="+mj-lt"/>
              </a:rPr>
              <a:t>+ </a:t>
            </a:r>
            <a:r>
              <a:rPr lang="en-US" sz="3200" dirty="0" err="1" smtClean="0">
                <a:latin typeface="+mj-lt"/>
              </a:rPr>
              <a:t>Kết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thúc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trò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chơi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các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nhóm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đánh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giá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xem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kịch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bản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gọi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điện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thoại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của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nhóm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nào</a:t>
            </a:r>
            <a:endParaRPr lang="en-US" sz="3200" dirty="0" smtClean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rõ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ràng</a:t>
            </a:r>
            <a:r>
              <a:rPr lang="en-US" sz="3200" dirty="0" smtClean="0">
                <a:latin typeface="+mj-lt"/>
              </a:rPr>
              <a:t>, </a:t>
            </a:r>
            <a:r>
              <a:rPr lang="en-US" sz="3200" dirty="0" err="1" smtClean="0">
                <a:latin typeface="+mj-lt"/>
              </a:rPr>
              <a:t>dễ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hiểu</a:t>
            </a:r>
            <a:r>
              <a:rPr lang="en-US" sz="3200" dirty="0" smtClean="0">
                <a:latin typeface="+mj-lt"/>
              </a:rPr>
              <a:t>, </a:t>
            </a:r>
            <a:r>
              <a:rPr lang="en-US" sz="3200" dirty="0" err="1" smtClean="0">
                <a:latin typeface="+mj-lt"/>
              </a:rPr>
              <a:t>thuyết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phục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nhất</a:t>
            </a:r>
            <a:r>
              <a:rPr lang="en-US" sz="3200" dirty="0" smtClean="0">
                <a:latin typeface="+mj-lt"/>
              </a:rPr>
              <a:t>.</a:t>
            </a:r>
          </a:p>
          <a:p>
            <a:r>
              <a:rPr lang="en-US" sz="3200" dirty="0" smtClean="0">
                <a:latin typeface="+mj-lt"/>
              </a:rPr>
              <a:t>Sau </a:t>
            </a:r>
            <a:r>
              <a:rPr lang="en-US" sz="3200" dirty="0" err="1" smtClean="0">
                <a:latin typeface="+mj-lt"/>
              </a:rPr>
              <a:t>đó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học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sinh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cùng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thực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hành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kêu</a:t>
            </a:r>
            <a:r>
              <a:rPr lang="en-US" sz="3200" dirty="0" smtClean="0">
                <a:latin typeface="+mj-lt"/>
              </a:rPr>
              <a:t>: ‘ </a:t>
            </a:r>
            <a:r>
              <a:rPr lang="en-US" sz="3200" dirty="0" err="1" smtClean="0">
                <a:latin typeface="+mj-lt"/>
              </a:rPr>
              <a:t>Cứu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tôi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với</a:t>
            </a:r>
            <a:r>
              <a:rPr lang="en-US" sz="3200" dirty="0" smtClean="0">
                <a:latin typeface="+mj-lt"/>
              </a:rPr>
              <a:t>’! </a:t>
            </a:r>
            <a:r>
              <a:rPr lang="en-US" sz="3200" dirty="0" err="1" smtClean="0">
                <a:latin typeface="+mj-lt"/>
              </a:rPr>
              <a:t>Xem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ai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kêu</a:t>
            </a:r>
            <a:r>
              <a:rPr lang="en-US" sz="3200" dirty="0" smtClean="0">
                <a:latin typeface="+mj-lt"/>
              </a:rPr>
              <a:t> to, </a:t>
            </a:r>
            <a:r>
              <a:rPr lang="en-US" sz="3200" dirty="0" err="1" smtClean="0">
                <a:latin typeface="+mj-lt"/>
              </a:rPr>
              <a:t>rõ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ràng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nhất</a:t>
            </a:r>
            <a:r>
              <a:rPr lang="en-US" sz="3200" dirty="0" smtClean="0">
                <a:latin typeface="+mj-lt"/>
              </a:rPr>
              <a:t>.</a:t>
            </a:r>
            <a:endParaRPr lang="en-US" sz="3200" dirty="0">
              <a:latin typeface="+mj-lt"/>
            </a:endParaRPr>
          </a:p>
          <a:p>
            <a:pPr marL="0" indent="0">
              <a:lnSpc>
                <a:spcPts val="2900"/>
              </a:lnSpc>
              <a:buNone/>
            </a:pPr>
            <a:r>
              <a:rPr lang="en-US" sz="3200" dirty="0" smtClean="0">
                <a:solidFill>
                  <a:srgbClr val="3D3838"/>
                </a:solidFill>
                <a:latin typeface="+mj-lt"/>
                <a:ea typeface="Source Sans Pro" pitchFamily="34" charset="-122"/>
                <a:cs typeface="Source Sans Pro" pitchFamily="34" charset="-120"/>
              </a:rPr>
              <a:t>.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7" y="464950"/>
            <a:ext cx="12018013" cy="12088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4400" b="1" kern="0" spc="-44" dirty="0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NỘI DUNG BÀI HỌC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63798" y="1441342"/>
            <a:ext cx="13301653" cy="10383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32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HĐ1: Chia </a:t>
            </a:r>
            <a:r>
              <a:rPr lang="en-US" sz="32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sẻ</a:t>
            </a:r>
            <a:r>
              <a:rPr lang="en-US" sz="32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32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kinh</a:t>
            </a:r>
            <a:r>
              <a:rPr lang="en-US" sz="32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32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nghiệm</a:t>
            </a:r>
            <a:r>
              <a:rPr lang="en-US" sz="32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32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của</a:t>
            </a:r>
            <a:r>
              <a:rPr lang="en-US" sz="32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32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bản</a:t>
            </a:r>
            <a:r>
              <a:rPr lang="en-US" sz="32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32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thân</a:t>
            </a:r>
            <a:r>
              <a:rPr lang="en-US" sz="32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32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về</a:t>
            </a:r>
            <a:r>
              <a:rPr lang="en-US" sz="32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32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nguy</a:t>
            </a:r>
            <a:r>
              <a:rPr lang="en-US" sz="32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32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cơ</a:t>
            </a:r>
            <a:r>
              <a:rPr lang="en-US" sz="32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32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bị</a:t>
            </a:r>
            <a:r>
              <a:rPr lang="en-US" sz="32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32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xâm</a:t>
            </a:r>
            <a:r>
              <a:rPr lang="en-US" sz="32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32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hại</a:t>
            </a:r>
            <a:r>
              <a:rPr lang="en-US" sz="32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32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thân</a:t>
            </a:r>
            <a:r>
              <a:rPr lang="en-US" sz="32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32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thể</a:t>
            </a:r>
            <a:r>
              <a:rPr lang="en-US" sz="32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</a:p>
          <a:p>
            <a:pPr marL="0" indent="0">
              <a:lnSpc>
                <a:spcPts val="2900"/>
              </a:lnSpc>
              <a:buNone/>
            </a:pPr>
            <a:r>
              <a:rPr lang="en-US" sz="32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và</a:t>
            </a:r>
            <a:r>
              <a:rPr lang="en-US" sz="32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32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cách</a:t>
            </a:r>
            <a:r>
              <a:rPr lang="en-US" sz="32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32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phòng</a:t>
            </a:r>
            <a:r>
              <a:rPr lang="en-US" sz="32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3200" dirty="0" err="1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tránh</a:t>
            </a:r>
            <a:r>
              <a:rPr lang="en-US" sz="3200" dirty="0" smtClean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.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863798" y="2650210"/>
            <a:ext cx="12774710" cy="3208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3200" kern="0" spc="-22" dirty="0" smtClean="0">
                <a:solidFill>
                  <a:srgbClr val="000000"/>
                </a:solidFill>
                <a:ea typeface="Montserrat Bold" pitchFamily="34" charset="-122"/>
              </a:rPr>
              <a:t>HĐ2: </a:t>
            </a:r>
            <a:r>
              <a:rPr lang="en-US" sz="3200" kern="0" spc="-22" dirty="0" err="1" smtClean="0">
                <a:solidFill>
                  <a:srgbClr val="000000"/>
                </a:solidFill>
                <a:ea typeface="Montserrat Bold" pitchFamily="34" charset="-122"/>
              </a:rPr>
              <a:t>Sắm</a:t>
            </a:r>
            <a:r>
              <a:rPr lang="en-US" sz="3200" kern="0" spc="-22" dirty="0" smtClean="0">
                <a:solidFill>
                  <a:srgbClr val="000000"/>
                </a:solidFill>
                <a:ea typeface="Montserrat Bold" pitchFamily="34" charset="-122"/>
              </a:rPr>
              <a:t> </a:t>
            </a:r>
            <a:r>
              <a:rPr lang="en-US" sz="3200" kern="0" spc="-22" dirty="0" err="1" smtClean="0">
                <a:solidFill>
                  <a:srgbClr val="000000"/>
                </a:solidFill>
                <a:ea typeface="Montserrat Bold" pitchFamily="34" charset="-122"/>
              </a:rPr>
              <a:t>vai</a:t>
            </a:r>
            <a:r>
              <a:rPr lang="en-US" sz="3200" kern="0" spc="-22" dirty="0" smtClean="0">
                <a:solidFill>
                  <a:srgbClr val="000000"/>
                </a:solidFill>
                <a:ea typeface="Montserrat Bold" pitchFamily="34" charset="-122"/>
              </a:rPr>
              <a:t> </a:t>
            </a:r>
            <a:r>
              <a:rPr lang="en-US" sz="3200" kern="0" spc="-22" dirty="0" err="1" smtClean="0">
                <a:solidFill>
                  <a:srgbClr val="000000"/>
                </a:solidFill>
                <a:ea typeface="Montserrat Bold" pitchFamily="34" charset="-122"/>
              </a:rPr>
              <a:t>ứng</a:t>
            </a:r>
            <a:r>
              <a:rPr lang="en-US" sz="3200" kern="0" spc="-22" dirty="0" smtClean="0">
                <a:solidFill>
                  <a:srgbClr val="000000"/>
                </a:solidFill>
                <a:ea typeface="Montserrat Bold" pitchFamily="34" charset="-122"/>
              </a:rPr>
              <a:t> </a:t>
            </a:r>
            <a:r>
              <a:rPr lang="en-US" sz="3200" kern="0" spc="-22" dirty="0" err="1" smtClean="0">
                <a:solidFill>
                  <a:srgbClr val="000000"/>
                </a:solidFill>
                <a:ea typeface="Montserrat Bold" pitchFamily="34" charset="-122"/>
              </a:rPr>
              <a:t>xử</a:t>
            </a:r>
            <a:r>
              <a:rPr lang="en-US" sz="3200" kern="0" spc="-22" dirty="0" smtClean="0">
                <a:solidFill>
                  <a:srgbClr val="000000"/>
                </a:solidFill>
                <a:ea typeface="Montserrat Bold" pitchFamily="34" charset="-122"/>
              </a:rPr>
              <a:t> </a:t>
            </a:r>
            <a:r>
              <a:rPr lang="en-US" sz="3200" kern="0" spc="-22" dirty="0" err="1" smtClean="0">
                <a:solidFill>
                  <a:srgbClr val="000000"/>
                </a:solidFill>
                <a:ea typeface="Montserrat Bold" pitchFamily="34" charset="-122"/>
              </a:rPr>
              <a:t>trong</a:t>
            </a:r>
            <a:r>
              <a:rPr lang="en-US" sz="3200" kern="0" spc="-22" dirty="0" smtClean="0">
                <a:solidFill>
                  <a:srgbClr val="000000"/>
                </a:solidFill>
                <a:ea typeface="Montserrat Bold" pitchFamily="34" charset="-122"/>
              </a:rPr>
              <a:t> </a:t>
            </a:r>
            <a:r>
              <a:rPr lang="en-US" sz="3200" kern="0" spc="-22" dirty="0" err="1" smtClean="0">
                <a:solidFill>
                  <a:srgbClr val="000000"/>
                </a:solidFill>
                <a:ea typeface="Montserrat Bold" pitchFamily="34" charset="-122"/>
              </a:rPr>
              <a:t>các</a:t>
            </a:r>
            <a:r>
              <a:rPr lang="en-US" sz="3200" kern="0" spc="-22" dirty="0" smtClean="0">
                <a:solidFill>
                  <a:srgbClr val="000000"/>
                </a:solidFill>
                <a:ea typeface="Montserrat Bold" pitchFamily="34" charset="-122"/>
              </a:rPr>
              <a:t> </a:t>
            </a:r>
            <a:r>
              <a:rPr lang="en-US" sz="3200" kern="0" spc="-22" dirty="0" err="1" smtClean="0">
                <a:solidFill>
                  <a:srgbClr val="000000"/>
                </a:solidFill>
                <a:ea typeface="Montserrat Bold" pitchFamily="34" charset="-122"/>
              </a:rPr>
              <a:t>tình</a:t>
            </a:r>
            <a:r>
              <a:rPr lang="en-US" sz="3200" kern="0" spc="-22" dirty="0" smtClean="0">
                <a:solidFill>
                  <a:srgbClr val="000000"/>
                </a:solidFill>
                <a:ea typeface="Montserrat Bold" pitchFamily="34" charset="-122"/>
              </a:rPr>
              <a:t> </a:t>
            </a:r>
            <a:r>
              <a:rPr lang="en-US" sz="3200" kern="0" spc="-22" dirty="0" err="1" smtClean="0">
                <a:solidFill>
                  <a:srgbClr val="000000"/>
                </a:solidFill>
                <a:ea typeface="Montserrat Bold" pitchFamily="34" charset="-122"/>
              </a:rPr>
              <a:t>huống</a:t>
            </a:r>
            <a:r>
              <a:rPr lang="en-US" sz="3200" kern="0" spc="-22" dirty="0" smtClean="0">
                <a:solidFill>
                  <a:srgbClr val="000000"/>
                </a:solidFill>
                <a:ea typeface="Montserrat Bold" pitchFamily="34" charset="-122"/>
              </a:rPr>
              <a:t> </a:t>
            </a:r>
            <a:r>
              <a:rPr lang="en-US" sz="3200" kern="0" spc="-22" dirty="0" err="1" smtClean="0">
                <a:solidFill>
                  <a:srgbClr val="000000"/>
                </a:solidFill>
                <a:ea typeface="Montserrat Bold" pitchFamily="34" charset="-122"/>
              </a:rPr>
              <a:t>có</a:t>
            </a:r>
            <a:r>
              <a:rPr lang="en-US" sz="3200" kern="0" spc="-22" dirty="0" smtClean="0">
                <a:solidFill>
                  <a:srgbClr val="000000"/>
                </a:solidFill>
                <a:ea typeface="Montserrat Bold" pitchFamily="34" charset="-122"/>
              </a:rPr>
              <a:t> </a:t>
            </a:r>
            <a:r>
              <a:rPr lang="en-US" sz="3200" kern="0" spc="-22" dirty="0" err="1" smtClean="0">
                <a:solidFill>
                  <a:srgbClr val="000000"/>
                </a:solidFill>
                <a:ea typeface="Montserrat Bold" pitchFamily="34" charset="-122"/>
              </a:rPr>
              <a:t>nguy</a:t>
            </a:r>
            <a:r>
              <a:rPr lang="en-US" sz="3200" kern="0" spc="-22" dirty="0" smtClean="0">
                <a:solidFill>
                  <a:srgbClr val="000000"/>
                </a:solidFill>
                <a:ea typeface="Montserrat Bold" pitchFamily="34" charset="-122"/>
              </a:rPr>
              <a:t> </a:t>
            </a:r>
            <a:r>
              <a:rPr lang="en-US" sz="3200" kern="0" spc="-22" dirty="0" err="1" smtClean="0">
                <a:solidFill>
                  <a:srgbClr val="000000"/>
                </a:solidFill>
                <a:ea typeface="Montserrat Bold" pitchFamily="34" charset="-122"/>
              </a:rPr>
              <a:t>cơ</a:t>
            </a:r>
            <a:r>
              <a:rPr lang="en-US" sz="3200" kern="0" spc="-22" dirty="0" smtClean="0">
                <a:solidFill>
                  <a:srgbClr val="000000"/>
                </a:solidFill>
                <a:ea typeface="Montserrat Bold" pitchFamily="34" charset="-122"/>
              </a:rPr>
              <a:t> </a:t>
            </a:r>
            <a:r>
              <a:rPr lang="en-US" sz="3200" kern="0" spc="-22" dirty="0" err="1" smtClean="0">
                <a:solidFill>
                  <a:srgbClr val="000000"/>
                </a:solidFill>
                <a:ea typeface="Montserrat Bold" pitchFamily="34" charset="-122"/>
              </a:rPr>
              <a:t>bị</a:t>
            </a:r>
            <a:r>
              <a:rPr lang="en-US" sz="3200" kern="0" spc="-22" dirty="0" smtClean="0">
                <a:solidFill>
                  <a:srgbClr val="000000"/>
                </a:solidFill>
                <a:ea typeface="Montserrat Bold" pitchFamily="34" charset="-122"/>
              </a:rPr>
              <a:t> </a:t>
            </a:r>
            <a:r>
              <a:rPr lang="en-US" sz="3200" kern="0" spc="-22" dirty="0" err="1" smtClean="0">
                <a:solidFill>
                  <a:srgbClr val="000000"/>
                </a:solidFill>
                <a:ea typeface="Montserrat Bold" pitchFamily="34" charset="-122"/>
              </a:rPr>
              <a:t>xâm</a:t>
            </a:r>
            <a:r>
              <a:rPr lang="en-US" sz="3200" kern="0" spc="-22" dirty="0" smtClean="0">
                <a:solidFill>
                  <a:srgbClr val="000000"/>
                </a:solidFill>
                <a:ea typeface="Montserrat Bold" pitchFamily="34" charset="-122"/>
              </a:rPr>
              <a:t> </a:t>
            </a:r>
            <a:r>
              <a:rPr lang="en-US" sz="3200" kern="0" spc="-22" dirty="0" err="1" smtClean="0">
                <a:solidFill>
                  <a:srgbClr val="000000"/>
                </a:solidFill>
                <a:ea typeface="Montserrat Bold" pitchFamily="34" charset="-122"/>
              </a:rPr>
              <a:t>hại</a:t>
            </a:r>
            <a:r>
              <a:rPr lang="en-US" sz="3200" kern="0" spc="-22" dirty="0" smtClean="0">
                <a:solidFill>
                  <a:srgbClr val="000000"/>
                </a:solidFill>
                <a:ea typeface="Montserrat Bold" pitchFamily="34" charset="-122"/>
              </a:rPr>
              <a:t> </a:t>
            </a:r>
            <a:r>
              <a:rPr lang="en-US" sz="3200" kern="0" spc="-22" dirty="0" err="1" smtClean="0">
                <a:solidFill>
                  <a:srgbClr val="000000"/>
                </a:solidFill>
                <a:ea typeface="Montserrat Bold" pitchFamily="34" charset="-122"/>
              </a:rPr>
              <a:t>thân</a:t>
            </a:r>
            <a:r>
              <a:rPr lang="en-US" sz="3200" kern="0" spc="-22" dirty="0" smtClean="0">
                <a:solidFill>
                  <a:srgbClr val="000000"/>
                </a:solidFill>
                <a:ea typeface="Montserrat Bold" pitchFamily="34" charset="-122"/>
              </a:rPr>
              <a:t> </a:t>
            </a:r>
            <a:r>
              <a:rPr lang="en-US" sz="3200" kern="0" spc="-22" dirty="0" err="1" smtClean="0">
                <a:solidFill>
                  <a:srgbClr val="000000"/>
                </a:solidFill>
                <a:ea typeface="Montserrat Bold" pitchFamily="34" charset="-122"/>
              </a:rPr>
              <a:t>thể</a:t>
            </a:r>
            <a:r>
              <a:rPr lang="en-US" sz="3200" kern="0" spc="-22" dirty="0" smtClean="0">
                <a:solidFill>
                  <a:srgbClr val="000000"/>
                </a:solidFill>
                <a:ea typeface="Montserrat Bold" pitchFamily="34" charset="-122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448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3798" y="1264444"/>
            <a:ext cx="7416403" cy="1402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4400" b="1" kern="0" spc="-44" dirty="0" smtClean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HOẠT ĐỘNG 1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240632" y="3037165"/>
            <a:ext cx="8039569" cy="38128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900"/>
              </a:lnSpc>
            </a:pPr>
            <a:r>
              <a:rPr lang="en-US" sz="3200" dirty="0" smtClean="0">
                <a:latin typeface="Source Sans Pro"/>
              </a:rPr>
              <a:t>Chia </a:t>
            </a:r>
            <a:r>
              <a:rPr lang="en-US" sz="3200" dirty="0" err="1" smtClean="0">
                <a:latin typeface="Source Sans Pro"/>
              </a:rPr>
              <a:t>sẻ</a:t>
            </a:r>
            <a:r>
              <a:rPr lang="en-US" sz="3200" dirty="0" smtClean="0">
                <a:latin typeface="Source Sans Pro"/>
              </a:rPr>
              <a:t> </a:t>
            </a:r>
            <a:r>
              <a:rPr lang="en-US" sz="3200" dirty="0" err="1" smtClean="0">
                <a:latin typeface="Source Sans Pro"/>
              </a:rPr>
              <a:t>kinh</a:t>
            </a:r>
            <a:r>
              <a:rPr lang="en-US" sz="3200" dirty="0" smtClean="0">
                <a:latin typeface="Source Sans Pro"/>
              </a:rPr>
              <a:t> </a:t>
            </a:r>
            <a:r>
              <a:rPr lang="en-US" sz="3200" dirty="0" err="1" smtClean="0">
                <a:latin typeface="Source Sans Pro"/>
              </a:rPr>
              <a:t>nghiệm</a:t>
            </a:r>
            <a:r>
              <a:rPr lang="en-US" sz="3200" dirty="0" smtClean="0">
                <a:latin typeface="Source Sans Pro"/>
              </a:rPr>
              <a:t> </a:t>
            </a:r>
            <a:r>
              <a:rPr lang="en-US" sz="3200" dirty="0" err="1" smtClean="0">
                <a:latin typeface="Source Sans Pro"/>
              </a:rPr>
              <a:t>của</a:t>
            </a:r>
            <a:r>
              <a:rPr lang="en-US" sz="3200" dirty="0" smtClean="0">
                <a:latin typeface="Source Sans Pro"/>
              </a:rPr>
              <a:t> </a:t>
            </a:r>
            <a:r>
              <a:rPr lang="en-US" sz="3200" dirty="0" err="1" smtClean="0">
                <a:latin typeface="Source Sans Pro"/>
              </a:rPr>
              <a:t>bản</a:t>
            </a:r>
            <a:r>
              <a:rPr lang="en-US" sz="3200" dirty="0" smtClean="0">
                <a:latin typeface="Source Sans Pro"/>
              </a:rPr>
              <a:t> </a:t>
            </a:r>
            <a:r>
              <a:rPr lang="en-US" sz="3200" dirty="0" err="1" smtClean="0">
                <a:latin typeface="Source Sans Pro"/>
              </a:rPr>
              <a:t>thân</a:t>
            </a:r>
            <a:r>
              <a:rPr lang="en-US" sz="3200" dirty="0" smtClean="0">
                <a:latin typeface="Source Sans Pro"/>
              </a:rPr>
              <a:t> </a:t>
            </a:r>
            <a:r>
              <a:rPr lang="en-US" sz="3200" dirty="0" err="1" smtClean="0">
                <a:latin typeface="Source Sans Pro"/>
              </a:rPr>
              <a:t>về</a:t>
            </a:r>
            <a:r>
              <a:rPr lang="en-US" sz="3200" dirty="0" smtClean="0">
                <a:latin typeface="Source Sans Pro"/>
              </a:rPr>
              <a:t> </a:t>
            </a:r>
            <a:r>
              <a:rPr lang="en-US" sz="3200" dirty="0" err="1" smtClean="0">
                <a:latin typeface="Source Sans Pro"/>
              </a:rPr>
              <a:t>nguy</a:t>
            </a:r>
            <a:r>
              <a:rPr lang="en-US" sz="3200" dirty="0" smtClean="0">
                <a:latin typeface="Source Sans Pro"/>
              </a:rPr>
              <a:t> </a:t>
            </a:r>
          </a:p>
          <a:p>
            <a:pPr algn="ctr">
              <a:lnSpc>
                <a:spcPts val="2900"/>
              </a:lnSpc>
            </a:pPr>
            <a:r>
              <a:rPr lang="en-US" sz="3200" dirty="0" err="1" smtClean="0">
                <a:latin typeface="Source Sans Pro"/>
              </a:rPr>
              <a:t>cơ</a:t>
            </a:r>
            <a:r>
              <a:rPr lang="en-US" sz="3200" dirty="0" smtClean="0">
                <a:latin typeface="Source Sans Pro"/>
              </a:rPr>
              <a:t> </a:t>
            </a:r>
            <a:r>
              <a:rPr lang="en-US" sz="3200" dirty="0" err="1" smtClean="0">
                <a:latin typeface="Source Sans Pro"/>
              </a:rPr>
              <a:t>bị</a:t>
            </a:r>
            <a:r>
              <a:rPr lang="en-US" sz="3200" dirty="0" smtClean="0">
                <a:latin typeface="Source Sans Pro"/>
              </a:rPr>
              <a:t> </a:t>
            </a:r>
            <a:r>
              <a:rPr lang="en-US" sz="3200" dirty="0" err="1" smtClean="0">
                <a:latin typeface="Source Sans Pro"/>
              </a:rPr>
              <a:t>xâm</a:t>
            </a:r>
            <a:r>
              <a:rPr lang="en-US" sz="3200" dirty="0" smtClean="0">
                <a:latin typeface="Source Sans Pro"/>
              </a:rPr>
              <a:t> </a:t>
            </a:r>
            <a:r>
              <a:rPr lang="en-US" sz="3200" dirty="0" err="1" smtClean="0">
                <a:latin typeface="Source Sans Pro"/>
              </a:rPr>
              <a:t>hại</a:t>
            </a:r>
            <a:r>
              <a:rPr lang="en-US" sz="3200" dirty="0" smtClean="0">
                <a:latin typeface="Source Sans Pro"/>
              </a:rPr>
              <a:t> </a:t>
            </a:r>
            <a:r>
              <a:rPr lang="en-US" sz="3200" dirty="0" err="1" smtClean="0">
                <a:latin typeface="Source Sans Pro"/>
              </a:rPr>
              <a:t>thân</a:t>
            </a:r>
            <a:r>
              <a:rPr lang="en-US" sz="3200" dirty="0" smtClean="0">
                <a:latin typeface="Source Sans Pro"/>
              </a:rPr>
              <a:t> </a:t>
            </a:r>
            <a:r>
              <a:rPr lang="en-US" sz="3200" dirty="0" err="1" smtClean="0">
                <a:latin typeface="Source Sans Pro"/>
              </a:rPr>
              <a:t>thể</a:t>
            </a:r>
            <a:r>
              <a:rPr lang="en-US" sz="3200" dirty="0" smtClean="0">
                <a:latin typeface="Source Sans Pro"/>
              </a:rPr>
              <a:t> </a:t>
            </a:r>
            <a:r>
              <a:rPr lang="en-US" sz="3200" dirty="0" err="1" smtClean="0">
                <a:latin typeface="Source Sans Pro"/>
              </a:rPr>
              <a:t>và</a:t>
            </a:r>
            <a:r>
              <a:rPr lang="en-US" sz="3200" dirty="0" smtClean="0">
                <a:latin typeface="Source Sans Pro"/>
              </a:rPr>
              <a:t> </a:t>
            </a:r>
            <a:r>
              <a:rPr lang="en-US" sz="3200" dirty="0" err="1" smtClean="0">
                <a:latin typeface="Source Sans Pro"/>
              </a:rPr>
              <a:t>cách</a:t>
            </a:r>
            <a:r>
              <a:rPr lang="en-US" sz="3200" dirty="0" smtClean="0">
                <a:latin typeface="Source Sans Pro"/>
              </a:rPr>
              <a:t> </a:t>
            </a:r>
            <a:r>
              <a:rPr lang="en-US" sz="3200" dirty="0" err="1" smtClean="0">
                <a:latin typeface="Source Sans Pro"/>
              </a:rPr>
              <a:t>phòng</a:t>
            </a:r>
            <a:r>
              <a:rPr lang="en-US" sz="3200" dirty="0" smtClean="0">
                <a:latin typeface="Source Sans Pro"/>
              </a:rPr>
              <a:t> </a:t>
            </a:r>
            <a:r>
              <a:rPr lang="en-US" sz="3200" dirty="0" err="1" smtClean="0">
                <a:latin typeface="Source Sans Pro"/>
              </a:rPr>
              <a:t>tránh</a:t>
            </a:r>
            <a:r>
              <a:rPr lang="en-US" sz="3200" dirty="0" smtClean="0">
                <a:latin typeface="Source Sans Pro"/>
              </a:rPr>
              <a:t>.</a:t>
            </a:r>
          </a:p>
          <a:p>
            <a:pPr algn="ctr">
              <a:lnSpc>
                <a:spcPts val="2900"/>
              </a:lnSpc>
            </a:pPr>
            <a:endParaRPr lang="en-US" sz="3200" dirty="0">
              <a:latin typeface="Source Sans Pro"/>
            </a:endParaRPr>
          </a:p>
          <a:p>
            <a:pPr algn="ctr">
              <a:lnSpc>
                <a:spcPts val="2900"/>
              </a:lnSpc>
            </a:pPr>
            <a:r>
              <a:rPr lang="en-US" sz="3200" dirty="0" smtClean="0"/>
              <a:t>	</a:t>
            </a:r>
            <a:endParaRPr lang="en-US" sz="3200" dirty="0">
              <a:latin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19392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37078" y="544910"/>
            <a:ext cx="7515701" cy="1772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9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900"/>
              </a:lnSpc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634163" y="3271242"/>
            <a:ext cx="30480" cy="4316968"/>
          </a:xfrm>
          <a:prstGeom prst="roundRect">
            <a:avLst>
              <a:gd name="adj" fmla="val 114477"/>
            </a:avLst>
          </a:prstGeom>
          <a:solidFill>
            <a:srgbClr val="D8D4D4"/>
          </a:solidFill>
          <a:ln/>
        </p:spPr>
      </p:sp>
      <p:sp>
        <p:nvSpPr>
          <p:cNvPr id="6" name="Shape 3"/>
          <p:cNvSpPr/>
          <p:nvPr/>
        </p:nvSpPr>
        <p:spPr>
          <a:xfrm>
            <a:off x="6880562" y="3779163"/>
            <a:ext cx="814149" cy="30480"/>
          </a:xfrm>
          <a:prstGeom prst="roundRect">
            <a:avLst>
              <a:gd name="adj" fmla="val 114477"/>
            </a:avLst>
          </a:prstGeom>
          <a:solidFill>
            <a:srgbClr val="D8D4D4"/>
          </a:solidFill>
          <a:ln/>
        </p:spPr>
      </p:sp>
      <p:sp>
        <p:nvSpPr>
          <p:cNvPr id="7" name="Shape 4"/>
          <p:cNvSpPr/>
          <p:nvPr/>
        </p:nvSpPr>
        <p:spPr>
          <a:xfrm>
            <a:off x="6387763" y="3532823"/>
            <a:ext cx="523280" cy="523280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sp>
        <p:nvSpPr>
          <p:cNvPr id="8" name="Text 5"/>
          <p:cNvSpPr/>
          <p:nvPr/>
        </p:nvSpPr>
        <p:spPr>
          <a:xfrm>
            <a:off x="6588740" y="3635812"/>
            <a:ext cx="121206" cy="317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kern="0" spc="-25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1</a:t>
            </a:r>
            <a:endParaRPr lang="en-US" sz="2450" dirty="0"/>
          </a:p>
        </p:txBody>
      </p:sp>
      <p:sp>
        <p:nvSpPr>
          <p:cNvPr id="9" name="Text 6"/>
          <p:cNvSpPr/>
          <p:nvPr/>
        </p:nvSpPr>
        <p:spPr>
          <a:xfrm>
            <a:off x="7928729" y="3503771"/>
            <a:ext cx="3044071" cy="5523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3200" b="1" kern="0" spc="-21" dirty="0" err="1" smtClean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Khi</a:t>
            </a:r>
            <a:r>
              <a:rPr lang="en-US" sz="3200" b="1" kern="0" spc="-21" dirty="0" smtClean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ở </a:t>
            </a:r>
            <a:r>
              <a:rPr lang="en-US" sz="3200" b="1" kern="0" spc="-21" dirty="0" err="1" smtClean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nhà</a:t>
            </a:r>
            <a:r>
              <a:rPr lang="en-US" sz="3200" b="1" kern="0" spc="-21" dirty="0" smtClean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en-US" sz="3200" b="1" kern="0" spc="-21" dirty="0" err="1" smtClean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một</a:t>
            </a:r>
            <a:r>
              <a:rPr lang="en-US" sz="3200" b="1" kern="0" spc="-21" dirty="0" smtClean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en-US" sz="3200" b="1" kern="0" spc="-21" dirty="0" err="1" smtClean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mình</a:t>
            </a:r>
            <a:endParaRPr lang="en-US" sz="3200" dirty="0"/>
          </a:p>
        </p:txBody>
      </p:sp>
      <p:sp>
        <p:nvSpPr>
          <p:cNvPr id="11" name="Shape 8"/>
          <p:cNvSpPr/>
          <p:nvPr/>
        </p:nvSpPr>
        <p:spPr>
          <a:xfrm>
            <a:off x="6880562" y="5295662"/>
            <a:ext cx="814149" cy="30480"/>
          </a:xfrm>
          <a:prstGeom prst="roundRect">
            <a:avLst>
              <a:gd name="adj" fmla="val 114477"/>
            </a:avLst>
          </a:prstGeom>
          <a:solidFill>
            <a:srgbClr val="D8D4D4"/>
          </a:solidFill>
          <a:ln/>
        </p:spPr>
      </p:sp>
      <p:sp>
        <p:nvSpPr>
          <p:cNvPr id="12" name="Shape 9"/>
          <p:cNvSpPr/>
          <p:nvPr/>
        </p:nvSpPr>
        <p:spPr>
          <a:xfrm>
            <a:off x="6387763" y="5049322"/>
            <a:ext cx="523280" cy="523280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sp>
        <p:nvSpPr>
          <p:cNvPr id="13" name="Text 10"/>
          <p:cNvSpPr/>
          <p:nvPr/>
        </p:nvSpPr>
        <p:spPr>
          <a:xfrm>
            <a:off x="6557427" y="5152311"/>
            <a:ext cx="183952" cy="317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kern="0" spc="-25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2</a:t>
            </a:r>
            <a:endParaRPr lang="en-US" sz="2450" dirty="0"/>
          </a:p>
        </p:txBody>
      </p:sp>
      <p:sp>
        <p:nvSpPr>
          <p:cNvPr id="14" name="Text 11"/>
          <p:cNvSpPr/>
          <p:nvPr/>
        </p:nvSpPr>
        <p:spPr>
          <a:xfrm>
            <a:off x="7928729" y="5020270"/>
            <a:ext cx="2643307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3200" b="1" kern="0" spc="-21" dirty="0" err="1" smtClean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Khi</a:t>
            </a:r>
            <a:r>
              <a:rPr lang="en-US" sz="3200" b="1" kern="0" spc="-21" dirty="0" smtClean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en-US" sz="3200" b="1" kern="0" spc="-21" dirty="0" err="1" smtClean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đi</a:t>
            </a:r>
            <a:r>
              <a:rPr lang="en-US" sz="3200" b="1" kern="0" spc="-21" dirty="0" smtClean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en-US" sz="3200" b="1" kern="0" spc="-21" dirty="0" err="1" smtClean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chơi</a:t>
            </a:r>
            <a:r>
              <a:rPr lang="en-US" sz="3200" b="1" kern="0" spc="-21" dirty="0" smtClean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en-US" sz="3200" b="1" kern="0" spc="-21" dirty="0" err="1" smtClean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nơi</a:t>
            </a:r>
            <a:r>
              <a:rPr lang="en-US" sz="3200" b="1" kern="0" spc="-21" dirty="0" smtClean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en-US" sz="3200" b="1" kern="0" spc="-21" dirty="0" err="1" smtClean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công</a:t>
            </a:r>
            <a:r>
              <a:rPr lang="en-US" sz="3200" b="1" kern="0" spc="-21" dirty="0" smtClean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en-US" sz="3200" b="1" kern="0" spc="-21" dirty="0" err="1" smtClean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cộng</a:t>
            </a:r>
            <a:endParaRPr lang="en-US" sz="3200" dirty="0"/>
          </a:p>
        </p:txBody>
      </p:sp>
      <p:sp>
        <p:nvSpPr>
          <p:cNvPr id="16" name="Shape 13"/>
          <p:cNvSpPr/>
          <p:nvPr/>
        </p:nvSpPr>
        <p:spPr>
          <a:xfrm>
            <a:off x="6880562" y="6812161"/>
            <a:ext cx="814149" cy="30480"/>
          </a:xfrm>
          <a:prstGeom prst="roundRect">
            <a:avLst>
              <a:gd name="adj" fmla="val 114477"/>
            </a:avLst>
          </a:prstGeom>
          <a:solidFill>
            <a:srgbClr val="D8D4D4"/>
          </a:solidFill>
          <a:ln/>
        </p:spPr>
      </p:sp>
      <p:sp>
        <p:nvSpPr>
          <p:cNvPr id="17" name="Shape 14"/>
          <p:cNvSpPr/>
          <p:nvPr/>
        </p:nvSpPr>
        <p:spPr>
          <a:xfrm>
            <a:off x="6387763" y="6565821"/>
            <a:ext cx="523280" cy="523280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sp>
        <p:nvSpPr>
          <p:cNvPr id="18" name="Text 15"/>
          <p:cNvSpPr/>
          <p:nvPr/>
        </p:nvSpPr>
        <p:spPr>
          <a:xfrm>
            <a:off x="6557070" y="6668810"/>
            <a:ext cx="184547" cy="317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kern="0" spc="-25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3</a:t>
            </a:r>
            <a:endParaRPr lang="en-US" sz="2450" dirty="0"/>
          </a:p>
        </p:txBody>
      </p:sp>
      <p:sp>
        <p:nvSpPr>
          <p:cNvPr id="19" name="Text 16"/>
          <p:cNvSpPr/>
          <p:nvPr/>
        </p:nvSpPr>
        <p:spPr>
          <a:xfrm>
            <a:off x="7928729" y="6536769"/>
            <a:ext cx="2643307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3000" b="1" kern="0" spc="-21" dirty="0" err="1" smtClean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Khi</a:t>
            </a:r>
            <a:r>
              <a:rPr lang="en-US" sz="3000" b="1" kern="0" spc="-21" dirty="0" smtClean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tan </a:t>
            </a:r>
            <a:r>
              <a:rPr lang="en-US" sz="3000" b="1" kern="0" spc="-21" dirty="0" err="1" smtClean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học</a:t>
            </a:r>
            <a:r>
              <a:rPr lang="en-US" sz="3000" b="1" kern="0" spc="-21" dirty="0" smtClean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, </a:t>
            </a:r>
            <a:r>
              <a:rPr lang="en-US" sz="3000" b="1" kern="0" spc="-21" dirty="0" err="1" smtClean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người</a:t>
            </a:r>
            <a:r>
              <a:rPr lang="en-US" sz="3000" b="1" kern="0" spc="-21" dirty="0" smtClean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en-US" sz="3000" b="1" kern="0" spc="-21" dirty="0" err="1" smtClean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thân</a:t>
            </a:r>
            <a:r>
              <a:rPr lang="en-US" sz="3000" b="1" kern="0" spc="-21" dirty="0" smtClean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en-US" sz="3000" b="1" kern="0" spc="-21" dirty="0" err="1" smtClean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chưa</a:t>
            </a:r>
            <a:r>
              <a:rPr lang="en-US" sz="3000" b="1" kern="0" spc="-21" dirty="0" smtClean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en-US" sz="3000" b="1" kern="0" spc="-21" dirty="0" err="1" smtClean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kịp</a:t>
            </a:r>
            <a:r>
              <a:rPr lang="en-US" sz="3000" b="1" kern="0" spc="-21" dirty="0" smtClean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en-US" sz="3000" b="1" kern="0" spc="-21" dirty="0" err="1" smtClean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đón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3798" y="1233607"/>
            <a:ext cx="7416403" cy="1402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kern="0" spc="-44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Vai Trò của Gia Đình và Nhà Trường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63798" y="3006328"/>
            <a:ext cx="7416403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Gia đình và nhà trường cần tạo môi trường an toàn. Lắng nghe và hỗ trợ trẻ em.</a:t>
            </a:r>
            <a:endParaRPr lang="en-US" sz="1900" dirty="0"/>
          </a:p>
        </p:txBody>
      </p:sp>
      <p:sp>
        <p:nvSpPr>
          <p:cNvPr id="5" name="Shape 2"/>
          <p:cNvSpPr/>
          <p:nvPr/>
        </p:nvSpPr>
        <p:spPr>
          <a:xfrm>
            <a:off x="863798" y="4024312"/>
            <a:ext cx="7416403" cy="1362432"/>
          </a:xfrm>
          <a:prstGeom prst="roundRect">
            <a:avLst>
              <a:gd name="adj" fmla="val 2718"/>
            </a:avLst>
          </a:prstGeom>
          <a:solidFill>
            <a:srgbClr val="F2EEEE"/>
          </a:solidFill>
          <a:ln/>
        </p:spPr>
      </p:sp>
      <p:sp>
        <p:nvSpPr>
          <p:cNvPr id="6" name="Text 3"/>
          <p:cNvSpPr/>
          <p:nvPr/>
        </p:nvSpPr>
        <p:spPr>
          <a:xfrm>
            <a:off x="1110615" y="4271129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Gia đình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110615" y="4769763"/>
            <a:ext cx="6922770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Tạo không gian chia sẻ, yêu thương.</a:t>
            </a:r>
            <a:endParaRPr lang="en-US" sz="1900" dirty="0"/>
          </a:p>
        </p:txBody>
      </p:sp>
      <p:sp>
        <p:nvSpPr>
          <p:cNvPr id="8" name="Shape 5"/>
          <p:cNvSpPr/>
          <p:nvPr/>
        </p:nvSpPr>
        <p:spPr>
          <a:xfrm>
            <a:off x="863798" y="5633561"/>
            <a:ext cx="7416403" cy="1362432"/>
          </a:xfrm>
          <a:prstGeom prst="roundRect">
            <a:avLst>
              <a:gd name="adj" fmla="val 2718"/>
            </a:avLst>
          </a:prstGeom>
          <a:solidFill>
            <a:srgbClr val="F2EEEE"/>
          </a:solidFill>
          <a:ln/>
        </p:spPr>
      </p:sp>
      <p:sp>
        <p:nvSpPr>
          <p:cNvPr id="9" name="Text 6"/>
          <p:cNvSpPr/>
          <p:nvPr/>
        </p:nvSpPr>
        <p:spPr>
          <a:xfrm>
            <a:off x="1110615" y="5880378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Nhà trường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1110615" y="6379012"/>
            <a:ext cx="6922770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Giáo dục về xâm hại, hỗ trợ tâm lý.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935474"/>
            <a:ext cx="6414016" cy="701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kern="0" spc="-44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Kỹ Năng Tự Vệ Cơ Bản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63798" y="2130385"/>
            <a:ext cx="1290280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Học cách tự bảo vệ mình trong tình huống nguy hiểm. Biết cách kêu cứu và chạy trốn.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1758672" y="4860846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Kêu cứu</a:t>
            </a:r>
            <a:endParaRPr lang="en-US" sz="22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180" y="2778204"/>
            <a:ext cx="4515922" cy="451592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699165" y="4533067"/>
            <a:ext cx="117872" cy="4626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2400" b="1" kern="0" spc="-24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1</a:t>
            </a:r>
            <a:endParaRPr lang="en-US" sz="2400" dirty="0"/>
          </a:p>
        </p:txBody>
      </p:sp>
      <p:sp>
        <p:nvSpPr>
          <p:cNvPr id="7" name="Text 4"/>
          <p:cNvSpPr/>
          <p:nvPr/>
        </p:nvSpPr>
        <p:spPr>
          <a:xfrm>
            <a:off x="9943267" y="3639264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Chạy trốn</a:t>
            </a:r>
            <a:endParaRPr lang="en-US" sz="22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180" y="2778204"/>
            <a:ext cx="4515922" cy="451592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8239363" y="3592235"/>
            <a:ext cx="178951" cy="4626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2400" b="1" kern="0" spc="-24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2</a:t>
            </a:r>
            <a:endParaRPr lang="en-US" sz="2400" dirty="0"/>
          </a:p>
        </p:txBody>
      </p:sp>
      <p:sp>
        <p:nvSpPr>
          <p:cNvPr id="10" name="Text 6"/>
          <p:cNvSpPr/>
          <p:nvPr/>
        </p:nvSpPr>
        <p:spPr>
          <a:xfrm>
            <a:off x="9943267" y="6082308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Tự vệ</a:t>
            </a:r>
            <a:endParaRPr lang="en-US" sz="220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7180" y="2778204"/>
            <a:ext cx="4515922" cy="4515922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768471" y="6289119"/>
            <a:ext cx="179546" cy="4626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2400" b="1" kern="0" spc="-24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5783" y="613648"/>
            <a:ext cx="7585234" cy="12651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b="1" kern="0" spc="-40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Phương Pháp Dạy và Tổ Chức Hoạt Động</a:t>
            </a:r>
            <a:endParaRPr lang="en-US" sz="3950" dirty="0"/>
          </a:p>
        </p:txBody>
      </p:sp>
      <p:sp>
        <p:nvSpPr>
          <p:cNvPr id="4" name="Text 1"/>
          <p:cNvSpPr/>
          <p:nvPr/>
        </p:nvSpPr>
        <p:spPr>
          <a:xfrm>
            <a:off x="6265783" y="2212777"/>
            <a:ext cx="7585234" cy="667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75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Sử dụng trò chơi, kể chuyện, và thảo luận nhóm. Tạo không khí thoải mái để trẻ chia sẻ.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65783" y="3242548"/>
            <a:ext cx="3625572" cy="7348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b="1" kern="0" spc="-58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1</a:t>
            </a:r>
            <a:endParaRPr lang="en-US" sz="5750" dirty="0"/>
          </a:p>
        </p:txBody>
      </p:sp>
      <p:sp>
        <p:nvSpPr>
          <p:cNvPr id="6" name="Text 3"/>
          <p:cNvSpPr/>
          <p:nvPr/>
        </p:nvSpPr>
        <p:spPr>
          <a:xfrm>
            <a:off x="6813232" y="4255651"/>
            <a:ext cx="2530673" cy="3163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b="1" kern="0" spc="-20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Trò chơi</a:t>
            </a:r>
            <a:endParaRPr lang="en-US" sz="1950" dirty="0"/>
          </a:p>
        </p:txBody>
      </p:sp>
      <p:sp>
        <p:nvSpPr>
          <p:cNvPr id="7" name="Text 4"/>
          <p:cNvSpPr/>
          <p:nvPr/>
        </p:nvSpPr>
        <p:spPr>
          <a:xfrm>
            <a:off x="6265783" y="4705588"/>
            <a:ext cx="3625572" cy="333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75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Giúp trẻ học một cách vui vẻ.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10225326" y="3242548"/>
            <a:ext cx="3625691" cy="7348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b="1" kern="0" spc="-58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2</a:t>
            </a:r>
            <a:endParaRPr lang="en-US" sz="5750" dirty="0"/>
          </a:p>
        </p:txBody>
      </p:sp>
      <p:sp>
        <p:nvSpPr>
          <p:cNvPr id="9" name="Text 6"/>
          <p:cNvSpPr/>
          <p:nvPr/>
        </p:nvSpPr>
        <p:spPr>
          <a:xfrm>
            <a:off x="10772775" y="4255651"/>
            <a:ext cx="2530673" cy="3163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b="1" kern="0" spc="-20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Kể chuyện</a:t>
            </a:r>
            <a:endParaRPr lang="en-US" sz="1950" dirty="0"/>
          </a:p>
        </p:txBody>
      </p:sp>
      <p:sp>
        <p:nvSpPr>
          <p:cNvPr id="10" name="Text 7"/>
          <p:cNvSpPr/>
          <p:nvPr/>
        </p:nvSpPr>
        <p:spPr>
          <a:xfrm>
            <a:off x="10225326" y="4705588"/>
            <a:ext cx="3625691" cy="333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75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Truyền đạt thông điệp dễ hiểu.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8245554" y="5818942"/>
            <a:ext cx="3625572" cy="7348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b="1" kern="0" spc="-58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3</a:t>
            </a:r>
            <a:endParaRPr lang="en-US" sz="5750" dirty="0"/>
          </a:p>
        </p:txBody>
      </p:sp>
      <p:sp>
        <p:nvSpPr>
          <p:cNvPr id="12" name="Text 9"/>
          <p:cNvSpPr/>
          <p:nvPr/>
        </p:nvSpPr>
        <p:spPr>
          <a:xfrm>
            <a:off x="8793004" y="6832044"/>
            <a:ext cx="2530673" cy="3163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b="1" kern="0" spc="-20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Thảo luận</a:t>
            </a:r>
            <a:endParaRPr lang="en-US" sz="1950" dirty="0"/>
          </a:p>
        </p:txBody>
      </p:sp>
      <p:sp>
        <p:nvSpPr>
          <p:cNvPr id="13" name="Text 10"/>
          <p:cNvSpPr/>
          <p:nvPr/>
        </p:nvSpPr>
        <p:spPr>
          <a:xfrm>
            <a:off x="8245554" y="7281982"/>
            <a:ext cx="3625572" cy="333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75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Khuyến khích chia sẻ ý kiến.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595</Words>
  <Application>Microsoft Office PowerPoint</Application>
  <PresentationFormat>Custom</PresentationFormat>
  <Paragraphs>79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Source Sans Pro</vt:lpstr>
      <vt:lpstr>Calibri Light</vt:lpstr>
      <vt:lpstr>Times New Roman</vt:lpstr>
      <vt:lpstr>Montserrat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</cp:lastModifiedBy>
  <cp:revision>18</cp:revision>
  <dcterms:created xsi:type="dcterms:W3CDTF">2025-02-09T01:01:29Z</dcterms:created>
  <dcterms:modified xsi:type="dcterms:W3CDTF">2025-03-18T08:07:03Z</dcterms:modified>
</cp:coreProperties>
</file>