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65" r:id="rId4"/>
    <p:sldMasterId id="2147483685" r:id="rId5"/>
    <p:sldMasterId id="2147483767" r:id="rId6"/>
  </p:sldMasterIdLst>
  <p:notesMasterIdLst>
    <p:notesMasterId r:id="rId32"/>
  </p:notesMasterIdLst>
  <p:handoutMasterIdLst>
    <p:handoutMasterId r:id="rId33"/>
  </p:handoutMasterIdLst>
  <p:sldIdLst>
    <p:sldId id="316" r:id="rId7"/>
    <p:sldId id="256" r:id="rId8"/>
    <p:sldId id="303" r:id="rId9"/>
    <p:sldId id="308" r:id="rId10"/>
    <p:sldId id="310" r:id="rId11"/>
    <p:sldId id="311" r:id="rId12"/>
    <p:sldId id="340" r:id="rId13"/>
    <p:sldId id="341" r:id="rId14"/>
    <p:sldId id="342" r:id="rId15"/>
    <p:sldId id="343" r:id="rId16"/>
    <p:sldId id="344" r:id="rId17"/>
    <p:sldId id="345" r:id="rId18"/>
    <p:sldId id="347" r:id="rId19"/>
    <p:sldId id="346" r:id="rId20"/>
    <p:sldId id="348" r:id="rId21"/>
    <p:sldId id="349" r:id="rId22"/>
    <p:sldId id="350" r:id="rId23"/>
    <p:sldId id="351" r:id="rId24"/>
    <p:sldId id="352" r:id="rId25"/>
    <p:sldId id="356" r:id="rId26"/>
    <p:sldId id="359" r:id="rId27"/>
    <p:sldId id="360" r:id="rId28"/>
    <p:sldId id="361" r:id="rId29"/>
    <p:sldId id="362" r:id="rId30"/>
    <p:sldId id="36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64" userDrawn="1">
          <p15:clr>
            <a:srgbClr val="A4A3A4"/>
          </p15:clr>
        </p15:guide>
        <p15:guide id="2" orient="horz" pos="21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99CC00"/>
    <a:srgbClr val="FFCCFF"/>
    <a:srgbClr val="FF9966"/>
    <a:srgbClr val="FFCC99"/>
    <a:srgbClr val="FF9999"/>
    <a:srgbClr val="EBCFE7"/>
    <a:srgbClr val="CCFF99"/>
    <a:srgbClr val="CCFF66"/>
    <a:srgbClr val="5E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5274" autoAdjust="0"/>
  </p:normalViewPr>
  <p:slideViewPr>
    <p:cSldViewPr snapToGrid="0">
      <p:cViewPr varScale="1">
        <p:scale>
          <a:sx n="88" d="100"/>
          <a:sy n="88" d="100"/>
        </p:scale>
        <p:origin x="355" y="62"/>
      </p:cViewPr>
      <p:guideLst>
        <p:guide pos="3864"/>
        <p:guide orient="horz" pos="2136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2/27/2025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2/27/2025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54A5B-24AA-476F-907E-DD292D787E7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917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1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7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0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Title+ SubTitle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584" y="356628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6584" y="825950"/>
            <a:ext cx="54864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6731802"/>
            <a:ext cx="12192000" cy="126199"/>
            <a:chOff x="0" y="2573904"/>
            <a:chExt cx="8767278" cy="44695"/>
          </a:xfrm>
        </p:grpSpPr>
        <p:grpSp>
          <p:nvGrpSpPr>
            <p:cNvPr id="9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  <p:grpSp>
          <p:nvGrpSpPr>
            <p:cNvPr id="10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</p:grpSp>
      <p:sp>
        <p:nvSpPr>
          <p:cNvPr id="31" name="Flowchart: Off-page Connector 30"/>
          <p:cNvSpPr/>
          <p:nvPr/>
        </p:nvSpPr>
        <p:spPr>
          <a:xfrm>
            <a:off x="11496242" y="317598"/>
            <a:ext cx="384047" cy="314532"/>
          </a:xfrm>
          <a:prstGeom prst="flowChartOffpageConnector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89494" y="263969"/>
            <a:ext cx="610241" cy="366183"/>
          </a:xfrm>
          <a:prstGeom prst="rect">
            <a:avLst/>
          </a:prstGeom>
        </p:spPr>
        <p:txBody>
          <a:bodyPr anchor="ctr"/>
          <a:lstStyle>
            <a:lvl1pPr algn="ctr">
              <a:defRPr sz="1333" b="1">
                <a:solidFill>
                  <a:schemeClr val="bg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1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标题占位符 1"/>
          <p:cNvSpPr>
            <a:spLocks noGrp="1"/>
          </p:cNvSpPr>
          <p:nvPr>
            <p:ph type="title"/>
          </p:nvPr>
        </p:nvSpPr>
        <p:spPr>
          <a:xfrm>
            <a:off x="190575" y="260648"/>
            <a:ext cx="1097280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87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标题占位符 1"/>
          <p:cNvSpPr>
            <a:spLocks noGrp="1"/>
          </p:cNvSpPr>
          <p:nvPr>
            <p:ph type="title"/>
          </p:nvPr>
        </p:nvSpPr>
        <p:spPr>
          <a:xfrm>
            <a:off x="190575" y="260648"/>
            <a:ext cx="1097280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96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标题占位符 1"/>
          <p:cNvSpPr>
            <a:spLocks noGrp="1"/>
          </p:cNvSpPr>
          <p:nvPr>
            <p:ph type="title"/>
          </p:nvPr>
        </p:nvSpPr>
        <p:spPr>
          <a:xfrm>
            <a:off x="190575" y="260648"/>
            <a:ext cx="1097280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164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标题占位符 1"/>
          <p:cNvSpPr>
            <a:spLocks noGrp="1"/>
          </p:cNvSpPr>
          <p:nvPr>
            <p:ph type="title"/>
          </p:nvPr>
        </p:nvSpPr>
        <p:spPr>
          <a:xfrm>
            <a:off x="190575" y="260648"/>
            <a:ext cx="1097280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88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标题占位符 1"/>
          <p:cNvSpPr>
            <a:spLocks noGrp="1"/>
          </p:cNvSpPr>
          <p:nvPr>
            <p:ph type="title"/>
          </p:nvPr>
        </p:nvSpPr>
        <p:spPr>
          <a:xfrm>
            <a:off x="190575" y="260648"/>
            <a:ext cx="1097280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205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标题占位符 1"/>
          <p:cNvSpPr>
            <a:spLocks noGrp="1"/>
          </p:cNvSpPr>
          <p:nvPr>
            <p:ph type="title"/>
          </p:nvPr>
        </p:nvSpPr>
        <p:spPr>
          <a:xfrm>
            <a:off x="190575" y="260648"/>
            <a:ext cx="1097280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16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标题占位符 1"/>
          <p:cNvSpPr>
            <a:spLocks noGrp="1"/>
          </p:cNvSpPr>
          <p:nvPr>
            <p:ph type="title"/>
          </p:nvPr>
        </p:nvSpPr>
        <p:spPr>
          <a:xfrm>
            <a:off x="190575" y="260648"/>
            <a:ext cx="1097280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40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3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76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22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863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1425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41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2800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7184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624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6996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7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24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646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731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791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85108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33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1787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367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2474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21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1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058" y="265374"/>
            <a:ext cx="10515600" cy="466148"/>
          </a:xfrm>
        </p:spPr>
        <p:txBody>
          <a:bodyPr>
            <a:normAutofit/>
          </a:bodyPr>
          <a:lstStyle>
            <a:lvl1pPr marL="457200" indent="-457200">
              <a:buFont typeface="Wingdings" panose="05000000000000000000" pitchFamily="2" charset="2"/>
              <a:buChar char="ü"/>
              <a:defRPr sz="3200" b="1">
                <a:solidFill>
                  <a:srgbClr val="77B878"/>
                </a:solidFill>
              </a:defRPr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3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5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.jp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84" r:id="rId19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840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583DDF-CA54-461A-A486-592D2374C532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350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4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9"/>
          <p:cNvSpPr txBox="1">
            <a:spLocks/>
          </p:cNvSpPr>
          <p:nvPr/>
        </p:nvSpPr>
        <p:spPr>
          <a:xfrm>
            <a:off x="1021976" y="643436"/>
            <a:ext cx="10291483" cy="997105"/>
          </a:xfrm>
          <a:prstGeom prst="rect">
            <a:avLst/>
          </a:prstGeom>
        </p:spPr>
        <p:txBody>
          <a:bodyPr vert="horz" wrap="square" lIns="0" tIns="12102" rIns="0" bIns="0" rtlCol="0" anchor="b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27" algn="ctr">
              <a:lnSpc>
                <a:spcPct val="100000"/>
              </a:lnSpc>
              <a:spcBef>
                <a:spcPts val="95"/>
              </a:spcBef>
            </a:pPr>
            <a:r>
              <a:rPr lang="vi-VN" sz="3200" b="1" spc="-9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CHƯƠNG </a:t>
            </a:r>
            <a:r>
              <a:rPr lang="vi-VN" sz="32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32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HẰNG ĐẲNG THỨC ĐÁNG NHỚ VÀ ỨNG DỤNG </a:t>
            </a:r>
            <a:endParaRPr lang="vi-VN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bject 10"/>
          <p:cNvSpPr txBox="1"/>
          <p:nvPr/>
        </p:nvSpPr>
        <p:spPr>
          <a:xfrm>
            <a:off x="2105362" y="1861379"/>
            <a:ext cx="7056567" cy="4647749"/>
          </a:xfrm>
          <a:prstGeom prst="rect">
            <a:avLst/>
          </a:prstGeom>
        </p:spPr>
        <p:txBody>
          <a:bodyPr vert="horz" wrap="square" lIns="0" tIns="15560" rIns="0" bIns="0" rtlCol="0">
            <a:spAutoFit/>
          </a:bodyPr>
          <a:lstStyle/>
          <a:p>
            <a:pPr marL="262228" indent="-251278">
              <a:spcBef>
                <a:spcPts val="123"/>
              </a:spcBef>
              <a:buSzPct val="95833"/>
              <a:buFont typeface="Wingdings"/>
              <a:buChar char=""/>
              <a:tabLst>
                <a:tab pos="262805" algn="l"/>
              </a:tabLst>
            </a:pP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Bình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sz="2400" b="1" spc="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2228" indent="-251278">
              <a:spcBef>
                <a:spcPts val="1684"/>
              </a:spcBef>
              <a:buSzPct val="95833"/>
              <a:buFont typeface="Wingdings"/>
              <a:buChar char=""/>
              <a:tabLst>
                <a:tab pos="262805" algn="l"/>
              </a:tabLst>
            </a:pP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sz="2400" b="1" spc="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2228" indent="-251278">
              <a:spcBef>
                <a:spcPts val="1688"/>
              </a:spcBef>
              <a:buSzPct val="95833"/>
              <a:buFont typeface="Wingdings"/>
              <a:buChar char=""/>
              <a:tabLst>
                <a:tab pos="262805" algn="l"/>
              </a:tabLst>
            </a:pP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sz="2400" b="1" spc="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7151" indent="-326201">
              <a:spcBef>
                <a:spcPts val="1743"/>
              </a:spcBef>
              <a:buSzPct val="95833"/>
              <a:buFont typeface="Wingdings"/>
              <a:buChar char=""/>
              <a:tabLst>
                <a:tab pos="337727" algn="l"/>
              </a:tabLst>
            </a:pP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sz="2400" b="1" spc="18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7151" indent="-326201">
              <a:spcBef>
                <a:spcPts val="1688"/>
              </a:spcBef>
              <a:buSzPct val="95833"/>
              <a:buFont typeface="Wingdings"/>
              <a:buChar char=""/>
              <a:tabLst>
                <a:tab pos="337727" algn="l"/>
              </a:tabLst>
            </a:pP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sz="2400" b="1" spc="9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7151" indent="-326201">
              <a:spcBef>
                <a:spcPts val="1743"/>
              </a:spcBef>
              <a:buSzPct val="95833"/>
              <a:buFont typeface="Wingdings"/>
              <a:buChar char=""/>
              <a:tabLst>
                <a:tab pos="337727" algn="l"/>
              </a:tabLst>
            </a:pP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spc="2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2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spc="18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37151" indent="-326201">
              <a:spcBef>
                <a:spcPts val="1743"/>
              </a:spcBef>
              <a:buSzPct val="95833"/>
              <a:buFont typeface="Wingdings"/>
              <a:buChar char=""/>
              <a:tabLst>
                <a:tab pos="337727" algn="l"/>
              </a:tabLst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19199713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DC6E93-5403-7CF1-BCBE-7BC8CE379D37}"/>
              </a:ext>
            </a:extLst>
          </p:cNvPr>
          <p:cNvSpPr txBox="1"/>
          <p:nvPr/>
        </p:nvSpPr>
        <p:spPr>
          <a:xfrm>
            <a:off x="242047" y="419326"/>
            <a:ext cx="4527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FA0895-66C2-FDBE-9C1E-83D885453211}"/>
                  </a:ext>
                </a:extLst>
              </p:cNvPr>
              <p:cNvSpPr txBox="1"/>
              <p:nvPr/>
            </p:nvSpPr>
            <p:spPr>
              <a:xfrm>
                <a:off x="242046" y="1382193"/>
                <a:ext cx="10363201" cy="17327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b="1" kern="1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Luyện</a:t>
                </a:r>
                <a:r>
                  <a:rPr lang="en-US" sz="2800" b="1" kern="1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tập</a:t>
                </a:r>
                <a:r>
                  <a:rPr lang="en-US" sz="2800" b="1" kern="1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2</a:t>
                </a:r>
              </a:p>
              <a:p>
                <a:pPr marL="514350" indent="-514350">
                  <a:lnSpc>
                    <a:spcPct val="115000"/>
                  </a:lnSpc>
                  <a:spcAft>
                    <a:spcPts val="600"/>
                  </a:spcAft>
                  <a:buAutoNum type="alphaLcParenR"/>
                </a:pPr>
                <a:r>
                  <a:rPr lang="en-US" sz="2800" kern="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Tính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nhanh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9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−1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	</a:t>
                </a:r>
                <a:r>
                  <a:rPr lang="en-US" sz="2800" kern="1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</a:t>
                </a:r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514350" indent="-514350">
                  <a:lnSpc>
                    <a:spcPct val="115000"/>
                  </a:lnSpc>
                  <a:spcAft>
                    <a:spcPts val="600"/>
                  </a:spcAft>
                  <a:buAutoNum type="alphaLcParenR"/>
                </a:pP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Viết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−9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dưới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dạng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</a:t>
                </a:r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6FA0895-66C2-FDBE-9C1E-83D885453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46" y="1382193"/>
                <a:ext cx="10363201" cy="1732782"/>
              </a:xfrm>
              <a:prstGeom prst="rect">
                <a:avLst/>
              </a:prstGeom>
              <a:blipFill rotWithShape="1">
                <a:blip r:embed="rId2"/>
                <a:stretch>
                  <a:fillRect l="-1235" t="-2113" b="-6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3203D28-6359-C00A-72E6-0170018F245D}"/>
                  </a:ext>
                </a:extLst>
              </p:cNvPr>
              <p:cNvSpPr txBox="1"/>
              <p:nvPr/>
            </p:nvSpPr>
            <p:spPr>
              <a:xfrm>
                <a:off x="112057" y="3789798"/>
                <a:ext cx="9022977" cy="12372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45720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Giải</a:t>
                </a:r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) 9</m:t>
                      </m:r>
                      <m:sSup>
                        <m:sSup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9</m:t>
                          </m:r>
                        </m:e>
                        <m:sup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−1=</m:t>
                      </m:r>
                      <m:d>
                        <m:d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99−1</m:t>
                          </m:r>
                        </m:e>
                      </m:d>
                      <m:d>
                        <m:d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99+1</m:t>
                          </m:r>
                        </m:e>
                      </m:d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=98.100=9800</m:t>
                      </m:r>
                    </m:oMath>
                  </m:oMathPara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03203D28-6359-C00A-72E6-0170018F2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57" y="3789798"/>
                <a:ext cx="9022977" cy="1237262"/>
              </a:xfrm>
              <a:prstGeom prst="rect">
                <a:avLst/>
              </a:prstGeom>
              <a:blipFill rotWithShape="1">
                <a:blip r:embed="rId3"/>
                <a:stretch>
                  <a:fillRect t="-2956"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0CBE25E-1E86-3D6A-5C63-2BE843D4998E}"/>
                  </a:ext>
                </a:extLst>
              </p:cNvPr>
              <p:cNvSpPr txBox="1"/>
              <p:nvPr/>
            </p:nvSpPr>
            <p:spPr>
              <a:xfrm>
                <a:off x="703728" y="4946378"/>
                <a:ext cx="6104964" cy="11205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kern="10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uncPr>
                        <m:fNam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𝑏</m:t>
                          </m:r>
                        </m:fName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)</m:t>
                          </m:r>
                        </m:e>
                      </m:func>
                      <m:sSup>
                        <m:sSup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 </m:t>
                          </m:r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−9=</m:t>
                      </m:r>
                      <m:sSup>
                        <m:sSup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3</m:t>
                          </m:r>
                        </m:e>
                        <m:sup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𝑥</m:t>
                          </m:r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𝑥</m:t>
                          </m:r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0CBE25E-1E86-3D6A-5C63-2BE843D49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728" y="4946378"/>
                <a:ext cx="6104964" cy="1120563"/>
              </a:xfrm>
              <a:prstGeom prst="rect">
                <a:avLst/>
              </a:prstGeom>
              <a:blipFill rotWithShape="1">
                <a:blip r:embed="rId4"/>
                <a:stretch>
                  <a:fillRect l="-1996" t="-3261" r="-1996" b="-14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94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9F0C00-1459-E6FB-F0DD-DDCED40BF2E5}"/>
              </a:ext>
            </a:extLst>
          </p:cNvPr>
          <p:cNvSpPr txBox="1"/>
          <p:nvPr/>
        </p:nvSpPr>
        <p:spPr>
          <a:xfrm>
            <a:off x="242047" y="419326"/>
            <a:ext cx="4527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F1497F6-4D71-C0D4-98CF-57F100CC7073}"/>
                  </a:ext>
                </a:extLst>
              </p:cNvPr>
              <p:cNvSpPr txBox="1"/>
              <p:nvPr/>
            </p:nvSpPr>
            <p:spPr>
              <a:xfrm>
                <a:off x="242047" y="1225008"/>
                <a:ext cx="11220150" cy="26468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b="1" kern="1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Vận</a:t>
                </a:r>
                <a:r>
                  <a:rPr lang="en-US" sz="2800" b="1" kern="1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dụng</a:t>
                </a:r>
                <a:endParaRPr lang="en-US" sz="2800" kern="100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“ Trong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một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trò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chơi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trí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tuệ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trên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truyền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dành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cho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học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sinh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,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người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dẫn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chương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trình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yêu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cầu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các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bạn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học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sinh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cho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biết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kết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quả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phép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198.202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Ngay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lập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tức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một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bạn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đã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chỉ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ra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kết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quả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đúng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Bạn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ấy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như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thế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nào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mà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nhanh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thế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nhỉ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3F1497F6-4D71-C0D4-98CF-57F100CC70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47" y="1225008"/>
                <a:ext cx="11220150" cy="2646878"/>
              </a:xfrm>
              <a:prstGeom prst="rect">
                <a:avLst/>
              </a:prstGeom>
              <a:blipFill rotWithShape="1">
                <a:blip r:embed="rId2"/>
                <a:stretch>
                  <a:fillRect l="-1141" t="-1382" r="-1957" b="-4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0FB2F5A-7FAC-610D-2E44-65255ADEC45E}"/>
                  </a:ext>
                </a:extLst>
              </p:cNvPr>
              <p:cNvSpPr txBox="1"/>
              <p:nvPr/>
            </p:nvSpPr>
            <p:spPr>
              <a:xfrm>
                <a:off x="242047" y="4256549"/>
                <a:ext cx="9520518" cy="16543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Giải</a:t>
                </a: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198.202=</m:t>
                      </m:r>
                      <m:d>
                        <m:d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200−2</m:t>
                          </m:r>
                        </m:e>
                      </m:d>
                      <m:d>
                        <m:d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200+2</m:t>
                          </m:r>
                        </m:e>
                      </m:d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=20</m:t>
                      </m:r>
                      <m:sSup>
                        <m:sSup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0</m:t>
                          </m:r>
                        </m:e>
                        <m:sup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e>
                        <m:sup>
                          <m:r>
                            <a:rPr lang="en-US" sz="28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=40000−4</m:t>
                      </m:r>
                      <m:r>
                        <a:rPr lang="en-US" sz="2800" b="0" i="1" kern="100" smtClean="0">
                          <a:effectLst/>
                          <a:latin typeface="Cambria Math"/>
                          <a:ea typeface="Calibri" panose="020F0502020204030204" pitchFamily="34" charset="0"/>
                        </a:rPr>
                        <m:t>  </m:t>
                      </m:r>
                      <m:r>
                        <a:rPr lang="en-US" sz="28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=39996</m:t>
                      </m:r>
                    </m:oMath>
                  </m:oMathPara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30FB2F5A-7FAC-610D-2E44-65255ADEC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47" y="4256549"/>
                <a:ext cx="9520518" cy="1654364"/>
              </a:xfrm>
              <a:prstGeom prst="rect">
                <a:avLst/>
              </a:prstGeom>
              <a:blipFill rotWithShape="1">
                <a:blip r:embed="rId3"/>
                <a:stretch>
                  <a:fillRect l="-1345" t="-2206" b="-6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38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9F0C00-1459-E6FB-F0DD-DDCED40BF2E5}"/>
              </a:ext>
            </a:extLst>
          </p:cNvPr>
          <p:cNvSpPr txBox="1"/>
          <p:nvPr/>
        </p:nvSpPr>
        <p:spPr>
          <a:xfrm>
            <a:off x="242047" y="419326"/>
            <a:ext cx="56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Bình phương của một tổng: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25003" y="1313645"/>
            <a:ext cx="11062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HĐ 3: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Với hai số a, b bất kì, thực hiện phép tính:  (a + b)(a + b)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Từ đó rút ra liên hệ giữa (a + b)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và  a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+ 2ab + b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9020" y="3353701"/>
            <a:ext cx="94187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Có: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(a + b)(a + b) = a</a:t>
            </a:r>
            <a:r>
              <a:rPr lang="en-US" sz="3200" i="1" baseline="30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+ ab +ab + b</a:t>
            </a:r>
            <a:r>
              <a:rPr lang="en-US" sz="3200" i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 =  a </a:t>
            </a:r>
            <a:r>
              <a:rPr lang="en-US" sz="3200" i="1" baseline="30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+ 2ab + b</a:t>
            </a:r>
            <a:r>
              <a:rPr lang="en-US" sz="3200" i="1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9020" y="2558862"/>
            <a:ext cx="132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4165" y="4094339"/>
            <a:ext cx="50994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Vậy: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(a + b)</a:t>
            </a:r>
            <a:r>
              <a:rPr lang="en-US" sz="3200" i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3200" i="1" baseline="30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+ 2ab + b</a:t>
            </a:r>
            <a:r>
              <a:rPr lang="en-US" sz="3200" i="1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9020" y="3931870"/>
            <a:ext cx="102330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 quát: Với A, B là hai biểu thức tùy ý, ta có:  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52329" y="4641225"/>
            <a:ext cx="44947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(A + B)</a:t>
            </a:r>
            <a:r>
              <a:rPr lang="en-US" sz="3200" b="1" baseline="30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3200" b="1" baseline="30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+ 2AB + B</a:t>
            </a:r>
            <a:r>
              <a:rPr lang="en-US" sz="3200" b="1" baseline="30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47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  <p:bldP spid="9" grpId="0"/>
      <p:bldP spid="9" grpId="1"/>
      <p:bldP spid="10" grpId="0"/>
      <p:bldP spid="10" grpId="1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9F0C00-1459-E6FB-F0DD-DDCED40BF2E5}"/>
              </a:ext>
            </a:extLst>
          </p:cNvPr>
          <p:cNvSpPr txBox="1"/>
          <p:nvPr/>
        </p:nvSpPr>
        <p:spPr>
          <a:xfrm>
            <a:off x="242047" y="419326"/>
            <a:ext cx="56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Bình phương của một tổng: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92727" y="1313298"/>
            <a:ext cx="3713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Ví dụ 4: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5127" y="1898073"/>
            <a:ext cx="42810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Tính nhanh: 101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b) Khai triển:  (2x + y)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5127" y="3190871"/>
            <a:ext cx="4682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8" name="Rectangle 7"/>
          <p:cNvSpPr/>
          <p:nvPr/>
        </p:nvSpPr>
        <p:spPr>
          <a:xfrm>
            <a:off x="878865" y="4067520"/>
            <a:ext cx="849463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lphaLcParenR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101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(100 + 1)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100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+ 2.100.1 + 1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                                  = 10 000 + 200 + 1 = 10 201 </a:t>
            </a:r>
            <a:endParaRPr lang="en-US" sz="3200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31763" y="5627316"/>
            <a:ext cx="84417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b) (2x + y)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(2x)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+ 2.2x.y + y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4x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+ 4xy + y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75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9F0C00-1459-E6FB-F0DD-DDCED40BF2E5}"/>
              </a:ext>
            </a:extLst>
          </p:cNvPr>
          <p:cNvSpPr txBox="1"/>
          <p:nvPr/>
        </p:nvSpPr>
        <p:spPr>
          <a:xfrm>
            <a:off x="242047" y="419326"/>
            <a:ext cx="56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Bình phương của một tổng: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98763" y="1191491"/>
            <a:ext cx="113755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Ví dụ 5: 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Viết biểu thức x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+ 4xy + 4y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dưới dạng bình phương của một tổng.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310" y="2678805"/>
            <a:ext cx="1442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3" name="Rectangle 2"/>
          <p:cNvSpPr/>
          <p:nvPr/>
        </p:nvSpPr>
        <p:spPr>
          <a:xfrm>
            <a:off x="704310" y="3704075"/>
            <a:ext cx="79512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+ 4xy + 4y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x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+ 2.x.2y + (2y)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(x + 2y)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80382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9F0C00-1459-E6FB-F0DD-DDCED40BF2E5}"/>
              </a:ext>
            </a:extLst>
          </p:cNvPr>
          <p:cNvSpPr txBox="1"/>
          <p:nvPr/>
        </p:nvSpPr>
        <p:spPr>
          <a:xfrm>
            <a:off x="242047" y="419326"/>
            <a:ext cx="56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Bình phương của một tổng: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42048" y="1233055"/>
            <a:ext cx="1174213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 3: </a:t>
            </a:r>
          </a:p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Khai triển (2b + 1)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Viết biểu thức 9y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+ 6yx + x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dưới dạng bình phương của một tổng.</a:t>
            </a:r>
          </a:p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4310" y="3094455"/>
            <a:ext cx="1442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6" name="Rectangle 5"/>
          <p:cNvSpPr/>
          <p:nvPr/>
        </p:nvSpPr>
        <p:spPr>
          <a:xfrm>
            <a:off x="427215" y="5003532"/>
            <a:ext cx="83349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9y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+ 6yx + x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(3y)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+ 2.3y.x + x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(3y + x)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/>
          </a:p>
        </p:txBody>
      </p:sp>
      <p:sp>
        <p:nvSpPr>
          <p:cNvPr id="3" name="Rectangle 2"/>
          <p:cNvSpPr/>
          <p:nvPr/>
        </p:nvSpPr>
        <p:spPr>
          <a:xfrm>
            <a:off x="427215" y="4003450"/>
            <a:ext cx="80890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(2b + 1)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(2b)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+ 2.2b.1 + 1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4b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+ 4b + 1</a:t>
            </a:r>
          </a:p>
        </p:txBody>
      </p:sp>
    </p:spTree>
    <p:extLst>
      <p:ext uri="{BB962C8B-B14F-4D97-AF65-F5344CB8AC3E}">
        <p14:creationId xmlns:p14="http://schemas.microsoft.com/office/powerpoint/2010/main" val="305204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9F0C00-1459-E6FB-F0DD-DDCED40BF2E5}"/>
              </a:ext>
            </a:extLst>
          </p:cNvPr>
          <p:cNvSpPr txBox="1"/>
          <p:nvPr/>
        </p:nvSpPr>
        <p:spPr>
          <a:xfrm>
            <a:off x="242047" y="419326"/>
            <a:ext cx="56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Bình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25003" y="1313645"/>
            <a:ext cx="11062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HĐ 4: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a, b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 – b = a + (-b)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HĐT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(a – b)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4310" y="4119356"/>
            <a:ext cx="9179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(a - b)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[a + (-b)]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+ 2a(-b) + b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- 2ab + b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/>
          </a:p>
        </p:txBody>
      </p:sp>
      <p:sp>
        <p:nvSpPr>
          <p:cNvPr id="5" name="TextBox 4"/>
          <p:cNvSpPr txBox="1"/>
          <p:nvPr/>
        </p:nvSpPr>
        <p:spPr>
          <a:xfrm>
            <a:off x="704310" y="3094455"/>
            <a:ext cx="1442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7" name="Rectangle 6"/>
          <p:cNvSpPr/>
          <p:nvPr/>
        </p:nvSpPr>
        <p:spPr>
          <a:xfrm>
            <a:off x="1293141" y="1830599"/>
            <a:ext cx="77366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A, B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ý, ta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(A - B)</a:t>
            </a:r>
            <a:r>
              <a:rPr lang="en-US" sz="3200" b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3200" b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- 2AB + B</a:t>
            </a:r>
            <a:r>
              <a:rPr lang="en-US" sz="3200" b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E91AB7D9-9D7C-6EBC-EEF0-315E7786D76B}"/>
              </a:ext>
            </a:extLst>
          </p:cNvPr>
          <p:cNvSpPr/>
          <p:nvPr/>
        </p:nvSpPr>
        <p:spPr>
          <a:xfrm>
            <a:off x="6247574" y="2907817"/>
            <a:ext cx="5240116" cy="2271956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(A-B). (A-B)</a:t>
            </a:r>
          </a:p>
        </p:txBody>
      </p:sp>
    </p:spTree>
    <p:extLst>
      <p:ext uri="{BB962C8B-B14F-4D97-AF65-F5344CB8AC3E}">
        <p14:creationId xmlns:p14="http://schemas.microsoft.com/office/powerpoint/2010/main" val="137411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5" grpId="0"/>
      <p:bldP spid="5" grpId="1"/>
      <p:bldP spid="7" grpId="0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9F0C00-1459-E6FB-F0DD-DDCED40BF2E5}"/>
              </a:ext>
            </a:extLst>
          </p:cNvPr>
          <p:cNvSpPr txBox="1"/>
          <p:nvPr/>
        </p:nvSpPr>
        <p:spPr>
          <a:xfrm>
            <a:off x="242047" y="419326"/>
            <a:ext cx="56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Bình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42047" y="1320133"/>
                <a:ext cx="6096000" cy="18172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200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Ví dụ 6: </a:t>
                </a:r>
              </a:p>
              <a:p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a) Tính nhanh: 99</a:t>
                </a:r>
                <a:r>
                  <a:rPr lang="en-US" sz="3200" baseline="3000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36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b) Khai triển (x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3200" baseline="3000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47" y="1320133"/>
                <a:ext cx="6096000" cy="1817229"/>
              </a:xfrm>
              <a:prstGeom prst="rect">
                <a:avLst/>
              </a:prstGeom>
              <a:blipFill rotWithShape="1">
                <a:blip r:embed="rId2"/>
                <a:stretch>
                  <a:fillRect l="-2600" t="-4698" b="-1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04310" y="3094455"/>
            <a:ext cx="1442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3" name="Rectangle 2"/>
          <p:cNvSpPr/>
          <p:nvPr/>
        </p:nvSpPr>
        <p:spPr>
          <a:xfrm>
            <a:off x="421945" y="4158729"/>
            <a:ext cx="111876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a) 99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(100 – 1)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100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– 2.100.1 + 1 = 10 000 – 200 + 1 = 9 801</a:t>
            </a:r>
            <a:endParaRPr lang="en-US" sz="3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10340" y="5195879"/>
                <a:ext cx="6773008" cy="788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b) (x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3200" baseline="30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= x</a:t>
                </a:r>
                <a:r>
                  <a:rPr lang="en-US" sz="3200" baseline="30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– 2.x.</a:t>
                </a:r>
                <a:r>
                  <a:rPr lang="en-US" sz="320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3200" baseline="30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= x</a:t>
                </a:r>
                <a:r>
                  <a:rPr lang="en-US" sz="3200" baseline="30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 – 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40" y="5195879"/>
                <a:ext cx="6773008" cy="788742"/>
              </a:xfrm>
              <a:prstGeom prst="rect">
                <a:avLst/>
              </a:prstGeom>
              <a:blipFill rotWithShape="1">
                <a:blip r:embed="rId3"/>
                <a:stretch>
                  <a:fillRect l="-2340" r="-279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5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9F0C00-1459-E6FB-F0DD-DDCED40BF2E5}"/>
              </a:ext>
            </a:extLst>
          </p:cNvPr>
          <p:cNvSpPr txBox="1"/>
          <p:nvPr/>
        </p:nvSpPr>
        <p:spPr>
          <a:xfrm>
            <a:off x="242047" y="419326"/>
            <a:ext cx="56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Bình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98764" y="1292424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 4: 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Khai triển (3x – 2y)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498765" y="4158780"/>
            <a:ext cx="11388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(3x – 2y)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= (3x)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– 2.3x.2y + (2y)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= 9x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– 12xy + 4y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4310" y="3094455"/>
            <a:ext cx="1442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</p:spTree>
    <p:extLst>
      <p:ext uri="{BB962C8B-B14F-4D97-AF65-F5344CB8AC3E}">
        <p14:creationId xmlns:p14="http://schemas.microsoft.com/office/powerpoint/2010/main" val="4772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9F0C00-1459-E6FB-F0DD-DDCED40BF2E5}"/>
              </a:ext>
            </a:extLst>
          </p:cNvPr>
          <p:cNvSpPr txBox="1"/>
          <p:nvPr/>
        </p:nvSpPr>
        <p:spPr>
          <a:xfrm>
            <a:off x="242047" y="419326"/>
            <a:ext cx="56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Bình phương của một hiệu: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552762" y="1235425"/>
            <a:ext cx="1904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Vận dụng: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1164" y="1911927"/>
            <a:ext cx="110420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Trong trò chơi “</a:t>
            </a:r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thông minh hơn học sinh lớp 8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”, người dẫn chương trình yêu cầu các bạn học sinh cho biết kết quả của phép tính </a:t>
            </a:r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1 002</a:t>
            </a:r>
            <a:r>
              <a:rPr lang="en-US" sz="3200" baseline="30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. Chỉ vài giây sau, Nam đã tính ra kết quả chính xác và giành được điểm. Em hãy giải thích xem Nam đã tính nhanh như thế nào?    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3889" y="4460393"/>
            <a:ext cx="1442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9" name="Rectangle 8"/>
          <p:cNvSpPr/>
          <p:nvPr/>
        </p:nvSpPr>
        <p:spPr>
          <a:xfrm>
            <a:off x="651164" y="5336463"/>
            <a:ext cx="101334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1 002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(1 000 + 2)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1 000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+ 2.1 000.2 + 2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= 1 004 004</a:t>
            </a:r>
          </a:p>
        </p:txBody>
      </p:sp>
    </p:spTree>
    <p:extLst>
      <p:ext uri="{BB962C8B-B14F-4D97-AF65-F5344CB8AC3E}">
        <p14:creationId xmlns:p14="http://schemas.microsoft.com/office/powerpoint/2010/main" val="55610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894" y="382066"/>
            <a:ext cx="10605247" cy="1469366"/>
          </a:xfrm>
        </p:spPr>
        <p:txBody>
          <a:bodyPr>
            <a:noAutofit/>
          </a:bodyPr>
          <a:lstStyle/>
          <a:p>
            <a:pPr marL="11527" algn="ctr">
              <a:lnSpc>
                <a:spcPct val="100000"/>
              </a:lnSpc>
              <a:spcBef>
                <a:spcPts val="95"/>
              </a:spcBef>
            </a:pPr>
            <a:r>
              <a:rPr lang="vi-VN" sz="3200" b="1" spc="-9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CHƯƠNG </a:t>
            </a:r>
            <a:r>
              <a:rPr lang="vi-VN" sz="32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32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HẰNG ĐẲNG THỨC ĐÁNG NHỚ VÀ ỨNG DỤNG </a:t>
            </a:r>
            <a:endParaRPr lang="vi-VN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88894" y="2821751"/>
            <a:ext cx="10408023" cy="121449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6: </a:t>
            </a:r>
            <a:r>
              <a:rPr lang="en-US" sz="3200" b="1" spc="2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HAI BÌNH PHƯƠNG. BÌNH PHƯƠNG CỦA MỘT HIỆU HAY MỘT TỔNG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C2E84D8-06CA-9665-2D85-3E84E7EB2AEC}"/>
              </a:ext>
            </a:extLst>
          </p:cNvPr>
          <p:cNvSpPr/>
          <p:nvPr/>
        </p:nvSpPr>
        <p:spPr>
          <a:xfrm>
            <a:off x="3352800" y="842682"/>
            <a:ext cx="5468471" cy="148814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HẰNG ĐẲNG THỨC ĐÁNG NHỚ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8B99B990-57BF-18F1-BB76-E42DE6EB1860}"/>
              </a:ext>
            </a:extLst>
          </p:cNvPr>
          <p:cNvCxnSpPr>
            <a:cxnSpLocks/>
          </p:cNvCxnSpPr>
          <p:nvPr/>
        </p:nvCxnSpPr>
        <p:spPr>
          <a:xfrm rot="5400000">
            <a:off x="3729318" y="995643"/>
            <a:ext cx="1013011" cy="3702424"/>
          </a:xfrm>
          <a:prstGeom prst="bentConnector2">
            <a:avLst/>
          </a:prstGeom>
          <a:ln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72F6B8CB-B723-7475-8AD1-CAB1E3B67240}"/>
                  </a:ext>
                </a:extLst>
              </p:cNvPr>
              <p:cNvSpPr/>
              <p:nvPr/>
            </p:nvSpPr>
            <p:spPr>
              <a:xfrm>
                <a:off x="914400" y="4067360"/>
                <a:ext cx="3397624" cy="1469091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en-US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 HAI BÌNH PHƯƠNG</a:t>
                </a:r>
                <a:endParaRPr lang="en-US" sz="1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d>
                        <m:dPr>
                          <m:ctrlP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</m:oMath>
                  </m:oMathPara>
                </a14:m>
                <a:endParaRPr lang="en-US" sz="1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72F6B8CB-B723-7475-8AD1-CAB1E3B672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067360"/>
                <a:ext cx="3397624" cy="1469091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C29660FD-2FE3-8964-892F-AECA03E5FBC9}"/>
                  </a:ext>
                </a:extLst>
              </p:cNvPr>
              <p:cNvSpPr/>
              <p:nvPr/>
            </p:nvSpPr>
            <p:spPr>
              <a:xfrm>
                <a:off x="4643717" y="4043082"/>
                <a:ext cx="3397624" cy="149337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en-US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 PHƯƠNG CỦA MỘT TỔNG</a:t>
                </a:r>
                <a:endPara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</m:e>
                        <m:sup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𝑨𝑩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C29660FD-2FE3-8964-892F-AECA03E5FB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717" y="4043082"/>
                <a:ext cx="3397624" cy="149337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14DD5EF7-35AB-6DDA-9B0D-D81E44CA226E}"/>
                  </a:ext>
                </a:extLst>
              </p:cNvPr>
              <p:cNvSpPr/>
              <p:nvPr/>
            </p:nvSpPr>
            <p:spPr>
              <a:xfrm>
                <a:off x="8444752" y="4036732"/>
                <a:ext cx="3397624" cy="149972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1800" b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BÌNH PHƯƠNG CỦA MỘT HIỆU</a:t>
                </a:r>
                <a:endParaRPr lang="en-US" sz="1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1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800" b="1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𝑨</m:t>
                              </m:r>
                              <m:r>
                                <a:rPr lang="en-US" sz="1800" b="1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−</m:t>
                              </m:r>
                              <m:r>
                                <a:rPr lang="en-US" sz="1800" b="1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𝑩</m:t>
                              </m:r>
                            </m:e>
                          </m:d>
                        </m:e>
                        <m:sup>
                          <m:r>
                            <a:rPr lang="en-US" sz="18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8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18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𝑨</m:t>
                          </m:r>
                        </m:e>
                        <m:sup>
                          <m:r>
                            <a:rPr lang="en-US" sz="18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r>
                        <a:rPr lang="en-US" sz="1800" b="1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𝟐</m:t>
                      </m:r>
                      <m:r>
                        <a:rPr lang="en-US" sz="1800" b="1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𝑨𝑩</m:t>
                      </m:r>
                      <m:r>
                        <a:rPr lang="en-US" sz="1800" b="1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18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18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𝑩</m:t>
                          </m:r>
                        </m:e>
                        <m:sup>
                          <m:r>
                            <a:rPr lang="en-US" sz="18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1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600"/>
                  </a:spcAft>
                  <a:tabLst>
                    <a:tab pos="1288415" algn="l"/>
                  </a:tabLst>
                </a:pPr>
                <a:r>
                  <a:rPr lang="en-US" sz="1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n-US" sz="1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14DD5EF7-35AB-6DDA-9B0D-D81E44CA22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4752" y="4036732"/>
                <a:ext cx="3397624" cy="149972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AD93635-4F3A-AE43-DBEC-E89688EE4EDD}"/>
              </a:ext>
            </a:extLst>
          </p:cNvPr>
          <p:cNvCxnSpPr/>
          <p:nvPr/>
        </p:nvCxnSpPr>
        <p:spPr>
          <a:xfrm>
            <a:off x="9897035" y="3362885"/>
            <a:ext cx="0" cy="692897"/>
          </a:xfrm>
          <a:prstGeom prst="line">
            <a:avLst/>
          </a:prstGeom>
          <a:ln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F7C8923-6DDE-12D4-CB8C-E42CC2CC2477}"/>
              </a:ext>
            </a:extLst>
          </p:cNvPr>
          <p:cNvCxnSpPr/>
          <p:nvPr/>
        </p:nvCxnSpPr>
        <p:spPr>
          <a:xfrm>
            <a:off x="6087035" y="3350185"/>
            <a:ext cx="3810000" cy="12700"/>
          </a:xfrm>
          <a:prstGeom prst="line">
            <a:avLst/>
          </a:prstGeom>
          <a:ln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A4F70C5-1C28-19EA-0746-E36ECFCFF15C}"/>
              </a:ext>
            </a:extLst>
          </p:cNvPr>
          <p:cNvCxnSpPr/>
          <p:nvPr/>
        </p:nvCxnSpPr>
        <p:spPr>
          <a:xfrm flipH="1">
            <a:off x="6073590" y="3337485"/>
            <a:ext cx="8965" cy="699247"/>
          </a:xfrm>
          <a:prstGeom prst="line">
            <a:avLst/>
          </a:prstGeom>
          <a:ln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89E8314-53DA-5180-03AA-F3BBDBA1C453}"/>
              </a:ext>
            </a:extLst>
          </p:cNvPr>
          <p:cNvCxnSpPr/>
          <p:nvPr/>
        </p:nvCxnSpPr>
        <p:spPr>
          <a:xfrm>
            <a:off x="2384612" y="3350185"/>
            <a:ext cx="0" cy="692897"/>
          </a:xfrm>
          <a:prstGeom prst="line">
            <a:avLst/>
          </a:prstGeom>
          <a:ln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54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C1C26BC2-3E14-00E8-85F8-AAA2B17E52D2}"/>
              </a:ext>
            </a:extLst>
          </p:cNvPr>
          <p:cNvSpPr txBox="1"/>
          <p:nvPr/>
        </p:nvSpPr>
        <p:spPr>
          <a:xfrm>
            <a:off x="632010" y="1057896"/>
            <a:ext cx="9273989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2.1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hằng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đẳng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hằng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đẳng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58D8CFF-BE81-B99A-ABB8-80D5B141AE17}"/>
                  </a:ext>
                </a:extLst>
              </p:cNvPr>
              <p:cNvSpPr txBox="1"/>
              <p:nvPr/>
            </p:nvSpPr>
            <p:spPr>
              <a:xfrm>
                <a:off x="972669" y="1922165"/>
                <a:ext cx="9731189" cy="11199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</m:t>
                    </m:r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𝑥</m:t>
                    </m:r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+2=3</m:t>
                    </m:r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𝑥</m:t>
                    </m:r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+1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	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uncPr>
                      <m:fNam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fName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)</m:t>
                        </m:r>
                      </m:e>
                    </m:func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2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𝑥</m:t>
                    </m:r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𝑥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+1</m:t>
                        </m:r>
                      </m:e>
                    </m:d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+2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𝑥</m:t>
                    </m:r>
                  </m:oMath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uncPr>
                      <m:fNam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𝑐</m:t>
                        </m:r>
                      </m:fName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)</m:t>
                        </m:r>
                      </m:e>
                    </m:func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</m:d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𝑏𝑎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uncPr>
                      <m:fNam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𝑑</m:t>
                        </m:r>
                      </m:fName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)</m:t>
                        </m:r>
                      </m:e>
                    </m:func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−2=2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+1</m:t>
                    </m:r>
                  </m:oMath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58D8CFF-BE81-B99A-ABB8-80D5B141A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669" y="1922165"/>
                <a:ext cx="9731189" cy="11199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0449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95BFBD9-9DC6-4B3B-0E4B-739A5D9C7A24}"/>
              </a:ext>
            </a:extLst>
          </p:cNvPr>
          <p:cNvSpPr txBox="1"/>
          <p:nvPr/>
        </p:nvSpPr>
        <p:spPr>
          <a:xfrm>
            <a:off x="434788" y="232193"/>
            <a:ext cx="61049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2.3.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EF7023F-A2FA-2E6A-92F6-7053A55B570C}"/>
                  </a:ext>
                </a:extLst>
              </p:cNvPr>
              <p:cNvSpPr txBox="1"/>
              <p:nvPr/>
            </p:nvSpPr>
            <p:spPr>
              <a:xfrm>
                <a:off x="703729" y="1461501"/>
                <a:ext cx="7696200" cy="5475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 54.66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		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uncPr>
                      <m:fNam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fName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)</m:t>
                        </m:r>
                      </m:e>
                    </m:func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20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EF7023F-A2FA-2E6A-92F6-7053A55B5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729" y="1461501"/>
                <a:ext cx="7696200" cy="5475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2572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9EC0B45-BE5D-879D-A245-82953A58A7AD}"/>
                  </a:ext>
                </a:extLst>
              </p:cNvPr>
              <p:cNvSpPr txBox="1"/>
              <p:nvPr/>
            </p:nvSpPr>
            <p:spPr>
              <a:xfrm>
                <a:off x="582706" y="2270414"/>
                <a:ext cx="9368118" cy="5475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+4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𝑥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+4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	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uncPr>
                      <m:fNam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fName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)</m:t>
                        </m:r>
                      </m:e>
                    </m:func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16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−16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𝑎𝑏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+4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9EC0B45-BE5D-879D-A245-82953A58A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06" y="2270414"/>
                <a:ext cx="9368118" cy="5475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D8CD676-9BFE-29F5-8916-4B865658C175}"/>
              </a:ext>
            </a:extLst>
          </p:cNvPr>
          <p:cNvSpPr txBox="1"/>
          <p:nvPr/>
        </p:nvSpPr>
        <p:spPr>
          <a:xfrm>
            <a:off x="748552" y="501134"/>
            <a:ext cx="98925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2.4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dạng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61229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533A474-3FC1-00F3-9169-78C05F52A79A}"/>
                  </a:ext>
                </a:extLst>
              </p:cNvPr>
              <p:cNvSpPr txBox="1"/>
              <p:nvPr/>
            </p:nvSpPr>
            <p:spPr>
              <a:xfrm>
                <a:off x="712694" y="2037331"/>
                <a:ext cx="10107706" cy="10436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 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𝑥</m:t>
                            </m:r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−3</m:t>
                            </m:r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𝑥</m:t>
                            </m:r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+3</m:t>
                            </m:r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uncPr>
                      <m:fNam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fName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)</m:t>
                        </m:r>
                      </m:e>
                    </m:func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3</m:t>
                            </m:r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𝑥</m:t>
                            </m:r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+4</m:t>
                            </m:r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4</m:t>
                            </m:r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𝑥</m:t>
                            </m:r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−3</m:t>
                            </m:r>
                            <m:r>
                              <a:rPr lang="en-US" sz="2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533A474-3FC1-00F3-9169-78C05F52A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694" y="2037331"/>
                <a:ext cx="10107706" cy="10436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B21D9C3-BDA1-7865-9E92-973D3FD5F3F8}"/>
              </a:ext>
            </a:extLst>
          </p:cNvPr>
          <p:cNvSpPr txBox="1"/>
          <p:nvPr/>
        </p:nvSpPr>
        <p:spPr>
          <a:xfrm>
            <a:off x="497541" y="680428"/>
            <a:ext cx="61049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2.5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Rút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gọn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12646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6D72CCF-CB2F-E83E-B72B-BE388B76BC57}"/>
              </a:ext>
            </a:extLst>
          </p:cNvPr>
          <p:cNvSpPr txBox="1"/>
          <p:nvPr/>
        </p:nvSpPr>
        <p:spPr>
          <a:xfrm>
            <a:off x="1030941" y="519953"/>
            <a:ext cx="10936941" cy="3256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Webdings" panose="05030102010509060703" pitchFamily="18" charset="2"/>
              </a:rPr>
              <a:t>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Nhớ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HĐT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khai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HĐT,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áp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Hoàn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2.2; 2.6 – SGK tr33.</a:t>
            </a:r>
          </a:p>
        </p:txBody>
      </p:sp>
    </p:spTree>
    <p:extLst>
      <p:ext uri="{BB962C8B-B14F-4D97-AF65-F5344CB8AC3E}">
        <p14:creationId xmlns:p14="http://schemas.microsoft.com/office/powerpoint/2010/main" val="1955781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26412" y="239152"/>
            <a:ext cx="4635616" cy="762294"/>
          </a:xfrm>
          <a:custGeom>
            <a:avLst/>
            <a:gdLst/>
            <a:ahLst/>
            <a:cxnLst/>
            <a:rect l="l" t="t" r="r" b="b"/>
            <a:pathLst>
              <a:path w="4289425" h="575945">
                <a:moveTo>
                  <a:pt x="4192955" y="0"/>
                </a:moveTo>
                <a:lnTo>
                  <a:pt x="95959" y="0"/>
                </a:lnTo>
                <a:lnTo>
                  <a:pt x="58609" y="7539"/>
                </a:lnTo>
                <a:lnTo>
                  <a:pt x="28107" y="28106"/>
                </a:lnTo>
                <a:lnTo>
                  <a:pt x="7541" y="58623"/>
                </a:lnTo>
                <a:lnTo>
                  <a:pt x="0" y="96015"/>
                </a:lnTo>
                <a:lnTo>
                  <a:pt x="0" y="479741"/>
                </a:lnTo>
                <a:lnTo>
                  <a:pt x="7541" y="517132"/>
                </a:lnTo>
                <a:lnTo>
                  <a:pt x="28107" y="547650"/>
                </a:lnTo>
                <a:lnTo>
                  <a:pt x="58609" y="568217"/>
                </a:lnTo>
                <a:lnTo>
                  <a:pt x="95959" y="575756"/>
                </a:lnTo>
                <a:lnTo>
                  <a:pt x="4192955" y="575756"/>
                </a:lnTo>
                <a:lnTo>
                  <a:pt x="4230346" y="568217"/>
                </a:lnTo>
                <a:lnTo>
                  <a:pt x="4260863" y="547650"/>
                </a:lnTo>
                <a:lnTo>
                  <a:pt x="4281430" y="517132"/>
                </a:lnTo>
                <a:lnTo>
                  <a:pt x="4288970" y="479741"/>
                </a:lnTo>
                <a:lnTo>
                  <a:pt x="4288970" y="96015"/>
                </a:lnTo>
                <a:lnTo>
                  <a:pt x="4281430" y="58623"/>
                </a:lnTo>
                <a:lnTo>
                  <a:pt x="4260863" y="28106"/>
                </a:lnTo>
                <a:lnTo>
                  <a:pt x="4230346" y="7539"/>
                </a:lnTo>
                <a:lnTo>
                  <a:pt x="4192955" y="0"/>
                </a:lnTo>
                <a:close/>
              </a:path>
            </a:pathLst>
          </a:custGeom>
          <a:solidFill>
            <a:srgbClr val="FFD246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02648" y="415626"/>
            <a:ext cx="4537968" cy="446599"/>
          </a:xfrm>
          <a:prstGeom prst="rect">
            <a:avLst/>
          </a:prstGeom>
        </p:spPr>
        <p:txBody>
          <a:bodyPr vert="horz" wrap="square" lIns="0" tIns="15560" rIns="0" bIns="0" rtlCol="0" anchor="b">
            <a:spAutoFit/>
          </a:bodyPr>
          <a:lstStyle/>
          <a:p>
            <a:pPr marL="11527">
              <a:lnSpc>
                <a:spcPct val="100000"/>
              </a:lnSpc>
              <a:spcBef>
                <a:spcPts val="123"/>
              </a:spcBef>
            </a:pPr>
            <a:r>
              <a:rPr sz="2800" b="1" spc="27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KHỞI</a:t>
            </a:r>
            <a:r>
              <a:rPr sz="2800" b="1" spc="-54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27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4472" y="1658471"/>
            <a:ext cx="6009748" cy="3183503"/>
          </a:xfrm>
          <a:prstGeom prst="rect">
            <a:avLst/>
          </a:prstGeom>
        </p:spPr>
        <p:txBody>
          <a:bodyPr vert="horz" wrap="square" lIns="0" tIns="46104" rIns="0" bIns="0" rtlCol="0">
            <a:spAutoFit/>
          </a:bodyPr>
          <a:lstStyle/>
          <a:p>
            <a:pPr marL="11527" marR="4611" algn="just">
              <a:lnSpc>
                <a:spcPct val="91400"/>
              </a:lnSpc>
              <a:spcBef>
                <a:spcPts val="363"/>
              </a:spcBef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 Trong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trò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chơi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tuệ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truyền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chương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198 . 202.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Ngay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lập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tức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nhỉ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6EED074-4DAB-1D81-4F87-3F33806C4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5766" y="1866386"/>
            <a:ext cx="4877469" cy="297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276439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5208F3-EA4C-41EF-E8C9-F3AB5C3965E6}"/>
              </a:ext>
            </a:extLst>
          </p:cNvPr>
          <p:cNvSpPr/>
          <p:nvPr/>
        </p:nvSpPr>
        <p:spPr>
          <a:xfrm>
            <a:off x="286940" y="311218"/>
            <a:ext cx="3245153" cy="6569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644A86-8654-1644-6C3F-22DB9E37D345}"/>
              </a:ext>
            </a:extLst>
          </p:cNvPr>
          <p:cNvSpPr/>
          <p:nvPr/>
        </p:nvSpPr>
        <p:spPr>
          <a:xfrm>
            <a:off x="1396865" y="3416852"/>
            <a:ext cx="9492808" cy="27158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04BA72-3ED9-C137-C069-B3B019CDC766}"/>
              </a:ext>
            </a:extLst>
          </p:cNvPr>
          <p:cNvSpPr/>
          <p:nvPr/>
        </p:nvSpPr>
        <p:spPr>
          <a:xfrm>
            <a:off x="654424" y="1237129"/>
            <a:ext cx="4437529" cy="656970"/>
          </a:xfrm>
          <a:prstGeom prst="rect">
            <a:avLst/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4E2D465-02E7-B758-447C-9F2E30499C2A}"/>
                  </a:ext>
                </a:extLst>
              </p:cNvPr>
              <p:cNvSpPr txBox="1"/>
              <p:nvPr/>
            </p:nvSpPr>
            <p:spPr>
              <a:xfrm>
                <a:off x="654423" y="2028164"/>
                <a:ext cx="830927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Đẳng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i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i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/>
                  <a:t> 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đẳng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4E2D465-02E7-B758-447C-9F2E30499C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23" y="2028164"/>
                <a:ext cx="8309273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467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70509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6CA9F68-D30C-1AAC-C197-C060360BB56B}"/>
                  </a:ext>
                </a:extLst>
              </p:cNvPr>
              <p:cNvSpPr txBox="1"/>
              <p:nvPr/>
            </p:nvSpPr>
            <p:spPr>
              <a:xfrm>
                <a:off x="1098176" y="3783360"/>
                <a:ext cx="8099612" cy="5475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a,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Đẳng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+2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</m:d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+2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𝑎𝑏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800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đẳng</a:t>
                </a:r>
                <a:r>
                  <a:rPr lang="en-US" sz="2800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thức</a:t>
                </a:r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6CA9F68-D30C-1AAC-C197-C060360BB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176" y="3783360"/>
                <a:ext cx="8099612" cy="547522"/>
              </a:xfrm>
              <a:prstGeom prst="rect">
                <a:avLst/>
              </a:prstGeom>
              <a:blipFill>
                <a:blip r:embed="rId2"/>
                <a:stretch>
                  <a:fillRect l="-1505" t="-7865" r="-1354" b="-31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52CAD88-BCDD-5A6C-1494-0775349E3695}"/>
                  </a:ext>
                </a:extLst>
              </p:cNvPr>
              <p:cNvSpPr txBox="1"/>
              <p:nvPr/>
            </p:nvSpPr>
            <p:spPr>
              <a:xfrm>
                <a:off x="1098175" y="4492503"/>
                <a:ext cx="9354671" cy="11205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b,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Đẳng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+1=3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−1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800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đẳng</a:t>
                </a:r>
                <a:r>
                  <a:rPr lang="en-US" sz="2800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thức</a:t>
                </a:r>
                <a:endParaRPr lang="en-US" sz="2800" kern="1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vì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thay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𝑉𝑇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=2+1=3;</m:t>
                    </m:r>
                    <m:func>
                      <m:func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uncPr>
                      <m:fNam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𝑉𝑃</m:t>
                        </m:r>
                      </m:fName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=</m:t>
                        </m:r>
                      </m:e>
                    </m:func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3.2−1=5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52CAD88-BCDD-5A6C-1494-0775349E3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175" y="4492503"/>
                <a:ext cx="9354671" cy="1120563"/>
              </a:xfrm>
              <a:prstGeom prst="rect">
                <a:avLst/>
              </a:prstGeom>
              <a:blipFill>
                <a:blip r:embed="rId3"/>
                <a:stretch>
                  <a:fillRect l="-1303" t="-3804" b="-14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D8A2ECB-0205-EE1F-9356-C994E28A81F8}"/>
                  </a:ext>
                </a:extLst>
              </p:cNvPr>
              <p:cNvSpPr txBox="1"/>
              <p:nvPr/>
            </p:nvSpPr>
            <p:spPr>
              <a:xfrm>
                <a:off x="766482" y="1219455"/>
                <a:ext cx="9058836" cy="16924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b="1" kern="1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Luyện</a:t>
                </a:r>
                <a:r>
                  <a:rPr lang="en-US" sz="2800" b="1" kern="1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b="1" kern="1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tập</a:t>
                </a:r>
                <a:r>
                  <a:rPr lang="en-US" sz="2800" b="1" kern="1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1</a:t>
                </a:r>
                <a:endParaRPr lang="en-US" sz="2800" b="1" kern="100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Trong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các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đẳng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thức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sau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đẳng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thức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nào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là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hằng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đẳng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thức</a:t>
                </a:r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+2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</m:d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+2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𝑎𝑏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uncPr>
                      <m:fNam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fName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+1=3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−1</m:t>
                    </m:r>
                  </m:oMath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D8A2ECB-0205-EE1F-9356-C994E28A81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82" y="1219455"/>
                <a:ext cx="9058836" cy="1692451"/>
              </a:xfrm>
              <a:prstGeom prst="rect">
                <a:avLst/>
              </a:prstGeom>
              <a:blipFill>
                <a:blip r:embed="rId4"/>
                <a:stretch>
                  <a:fillRect l="-1413" t="-2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91AC3051-F7FF-2627-9B1B-5299DC1E7148}"/>
              </a:ext>
            </a:extLst>
          </p:cNvPr>
          <p:cNvSpPr/>
          <p:nvPr/>
        </p:nvSpPr>
        <p:spPr>
          <a:xfrm>
            <a:off x="286940" y="311218"/>
            <a:ext cx="3245153" cy="6569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4BB00F-EF0A-685C-2500-A32D21E26758}"/>
              </a:ext>
            </a:extLst>
          </p:cNvPr>
          <p:cNvSpPr txBox="1"/>
          <p:nvPr/>
        </p:nvSpPr>
        <p:spPr>
          <a:xfrm>
            <a:off x="1098175" y="3163173"/>
            <a:ext cx="6104964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endParaRPr lang="en-US" sz="28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065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21ECF7-70AC-9C99-0DF7-48B8692E1764}"/>
              </a:ext>
            </a:extLst>
          </p:cNvPr>
          <p:cNvSpPr txBox="1"/>
          <p:nvPr/>
        </p:nvSpPr>
        <p:spPr>
          <a:xfrm>
            <a:off x="242047" y="419326"/>
            <a:ext cx="4527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endParaRPr lang="en-US" sz="2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9499E4-C7D3-68A7-05DF-833260FEE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239967"/>
            <a:ext cx="5736691" cy="27493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5DED850-20CA-0F9B-7CDB-262E79A686C6}"/>
                  </a:ext>
                </a:extLst>
              </p:cNvPr>
              <p:cNvSpPr txBox="1"/>
              <p:nvPr/>
            </p:nvSpPr>
            <p:spPr>
              <a:xfrm>
                <a:off x="138953" y="1239967"/>
                <a:ext cx="5458284" cy="31527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b="1" kern="120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HĐ1:</a:t>
                </a:r>
                <a:r>
                  <a:rPr lang="en-US" sz="2800" kern="120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Quan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sát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Hình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2.1</m:t>
                    </m:r>
                  </m:oMath>
                </a14:m>
                <a:endParaRPr lang="en-US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r>
                      <a:rPr lang="en-US" sz="2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Tính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diện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tích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của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phần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hình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màu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xanh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ở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Hình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2.1</m:t>
                    </m:r>
                    <m:r>
                      <a:rPr lang="en-US" sz="2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fName>
                      <m:e>
                        <m:r>
                          <a:rPr lang="en-US" sz="2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Tính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diện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tích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hình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chữ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nhật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màu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xanh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ở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Hình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2.1</m:t>
                    </m:r>
                    <m:r>
                      <a:rPr lang="en-US" sz="2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𝑏</m:t>
                    </m:r>
                  </m:oMath>
                </a14:m>
                <a:endParaRPr lang="en-US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𝑐</m:t>
                        </m:r>
                      </m:fName>
                      <m:e>
                        <m:r>
                          <a:rPr lang="en-US" sz="2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nhận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xét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gì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về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diện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tích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của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hai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hình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ở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câu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2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en-US" sz="2800" kern="12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𝑏</m:t>
                    </m:r>
                  </m:oMath>
                </a14:m>
                <a:endParaRPr lang="en-US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15DED850-20CA-0F9B-7CDB-262E79A686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53" y="1239967"/>
                <a:ext cx="5458284" cy="3152739"/>
              </a:xfrm>
              <a:prstGeom prst="rect">
                <a:avLst/>
              </a:prstGeom>
              <a:blipFill rotWithShape="1">
                <a:blip r:embed="rId3"/>
                <a:stretch>
                  <a:fillRect l="-2346" t="-1931" r="-4022" b="-2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48571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41AC449-68DB-761E-D09B-8431945981E0}"/>
              </a:ext>
            </a:extLst>
          </p:cNvPr>
          <p:cNvSpPr txBox="1"/>
          <p:nvPr/>
        </p:nvSpPr>
        <p:spPr>
          <a:xfrm>
            <a:off x="242047" y="419326"/>
            <a:ext cx="4527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664C4C-81FA-AB39-B03E-3EDAF7654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5309" y="915367"/>
            <a:ext cx="5736691" cy="27493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40FCA7D-2DA0-27C7-7EE4-83C48D6BA607}"/>
              </a:ext>
            </a:extLst>
          </p:cNvPr>
          <p:cNvSpPr txBox="1"/>
          <p:nvPr/>
        </p:nvSpPr>
        <p:spPr>
          <a:xfrm>
            <a:off x="242047" y="1013072"/>
            <a:ext cx="6104964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HĐ1: </a:t>
            </a:r>
            <a:endParaRPr lang="en-US" sz="28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F17FB8A-2616-7110-702B-E2AD89E6EEEB}"/>
                  </a:ext>
                </a:extLst>
              </p:cNvPr>
              <p:cNvSpPr txBox="1"/>
              <p:nvPr/>
            </p:nvSpPr>
            <p:spPr>
              <a:xfrm>
                <a:off x="0" y="1551147"/>
                <a:ext cx="6104964" cy="10430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Diện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phần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màu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xanh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ở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Hình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2.1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F17FB8A-2616-7110-702B-E2AD89E6E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51147"/>
                <a:ext cx="6104964" cy="1043042"/>
              </a:xfrm>
              <a:prstGeom prst="rect">
                <a:avLst/>
              </a:prstGeom>
              <a:blipFill>
                <a:blip r:embed="rId3"/>
                <a:stretch>
                  <a:fillRect t="-3488" b="-15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FAE046-E19C-3B43-DF83-C33124E87399}"/>
                  </a:ext>
                </a:extLst>
              </p:cNvPr>
              <p:cNvSpPr txBox="1"/>
              <p:nvPr/>
            </p:nvSpPr>
            <p:spPr>
              <a:xfrm>
                <a:off x="53788" y="2950240"/>
                <a:ext cx="6104964" cy="10436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uncPr>
                      <m:fNam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fName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Diện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chữ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nhật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màu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xanh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ở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2.1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𝑏</m:t>
                    </m:r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</m:d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</m:d>
                  </m:oMath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FAE046-E19C-3B43-DF83-C33124E87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8" y="2950240"/>
                <a:ext cx="6104964" cy="1043619"/>
              </a:xfrm>
              <a:prstGeom prst="rect">
                <a:avLst/>
              </a:prstGeom>
              <a:blipFill>
                <a:blip r:embed="rId4"/>
                <a:stretch>
                  <a:fillRect l="-2098" t="-4094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CFF84E9-B4C9-4C36-F2D0-8BEB80D54DB0}"/>
                  </a:ext>
                </a:extLst>
              </p:cNvPr>
              <p:cNvSpPr txBox="1"/>
              <p:nvPr/>
            </p:nvSpPr>
            <p:spPr>
              <a:xfrm>
                <a:off x="0" y="4285323"/>
                <a:ext cx="6212540" cy="26071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uncPr>
                      <m:fNam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𝑐</m:t>
                        </m:r>
                      </m:fName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Nhận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xét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Do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phần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màu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xanh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ở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hai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đều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được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ghép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bởi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hai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chữ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nhật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cùng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kích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thước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nên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diện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phần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màu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xanh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ở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hai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bằng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nhau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CFF84E9-B4C9-4C36-F2D0-8BEB80D54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85323"/>
                <a:ext cx="6212540" cy="2607124"/>
              </a:xfrm>
              <a:prstGeom prst="rect">
                <a:avLst/>
              </a:prstGeom>
              <a:blipFill rotWithShape="1">
                <a:blip r:embed="rId5"/>
                <a:stretch>
                  <a:fillRect l="-1963" t="-1402" r="-3533" b="-5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62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2EFECC-AE9F-3BA1-2813-ECBDB39F27ED}"/>
              </a:ext>
            </a:extLst>
          </p:cNvPr>
          <p:cNvSpPr txBox="1"/>
          <p:nvPr/>
        </p:nvSpPr>
        <p:spPr>
          <a:xfrm>
            <a:off x="242047" y="419326"/>
            <a:ext cx="4527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E5C9360-29A2-F225-14D9-A580DB0311C0}"/>
                  </a:ext>
                </a:extLst>
              </p:cNvPr>
              <p:cNvSpPr txBox="1"/>
              <p:nvPr/>
            </p:nvSpPr>
            <p:spPr>
              <a:xfrm>
                <a:off x="242047" y="1364457"/>
                <a:ext cx="9601200" cy="1160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b="1" kern="1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HĐ 2: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Với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hai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𝑎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𝑏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bất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kì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thực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hiện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phép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tính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</m:d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Từ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đó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rút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ra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liên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hệ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giữa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 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</m:d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𝑎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</m:t>
                        </m:r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𝑏</m:t>
                        </m:r>
                      </m:e>
                    </m:d>
                  </m:oMath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1E5C9360-29A2-F225-14D9-A580DB0311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47" y="1364457"/>
                <a:ext cx="9601200" cy="1160318"/>
              </a:xfrm>
              <a:prstGeom prst="rect">
                <a:avLst/>
              </a:prstGeom>
              <a:blipFill rotWithShape="1">
                <a:blip r:embed="rId3"/>
                <a:stretch>
                  <a:fillRect l="-1333" t="-3158" r="-1968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10789CF-5FD7-E9EC-A3BA-3567319A1F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32066"/>
              </p:ext>
            </p:extLst>
          </p:nvPr>
        </p:nvGraphicFramePr>
        <p:xfrm>
          <a:off x="2261159" y="3310802"/>
          <a:ext cx="6479047" cy="62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2603160" imgH="253800" progId="Equation.DSMT4">
                  <p:embed/>
                </p:oleObj>
              </mc:Choice>
              <mc:Fallback>
                <p:oleObj name="Equation" r:id="rId4" imgW="260316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1159" y="3310802"/>
                        <a:ext cx="6479047" cy="6234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373A35F-9787-834E-9CBB-F02B2749FC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845141"/>
              </p:ext>
            </p:extLst>
          </p:nvPr>
        </p:nvGraphicFramePr>
        <p:xfrm>
          <a:off x="2374260" y="3988159"/>
          <a:ext cx="4008611" cy="69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447172" imgH="253890" progId="Equation.DSMT4">
                  <p:embed/>
                </p:oleObj>
              </mc:Choice>
              <mc:Fallback>
                <p:oleObj name="Equation" r:id="rId6" imgW="1447172" imgH="25389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260" y="3988159"/>
                        <a:ext cx="4008611" cy="6944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2AD44A8C-2855-E4A3-6959-5604A0EF6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880229"/>
            <a:ext cx="115506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B5ABA30-9D59-2D9B-1A0C-5C9DA8223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588254"/>
            <a:ext cx="97174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ED7C9F-03CB-D91F-A4C0-99019EEB9C34}"/>
              </a:ext>
            </a:extLst>
          </p:cNvPr>
          <p:cNvSpPr txBox="1"/>
          <p:nvPr/>
        </p:nvSpPr>
        <p:spPr>
          <a:xfrm>
            <a:off x="4128246" y="2688844"/>
            <a:ext cx="61049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altLang="en-US" sz="2800" b="0" i="0" u="none" strike="noStrike" cap="none" normalizeH="0" baseline="0" dirty="0" err="1" bmk="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iải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5069255-8AB2-D280-8D96-A9957340C89A}"/>
                  </a:ext>
                </a:extLst>
              </p:cNvPr>
              <p:cNvSpPr txBox="1"/>
              <p:nvPr/>
            </p:nvSpPr>
            <p:spPr>
              <a:xfrm>
                <a:off x="1326083" y="4660695"/>
                <a:ext cx="10068058" cy="17440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Kết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luận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Hằng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đẳng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thức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hiệu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hai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bình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phương</a:t>
                </a:r>
                <a:endParaRPr lang="en-US" sz="2800" b="1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b="1" kern="1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Với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𝑨</m:t>
                    </m:r>
                    <m:r>
                      <a:rPr lang="en-US" sz="2800" b="1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</m:t>
                    </m:r>
                    <m:r>
                      <a:rPr lang="en-US" sz="2800" b="1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𝑩</m:t>
                    </m:r>
                  </m:oMath>
                </a14:m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hai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biểu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thức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tùy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ý, ta </a:t>
                </a:r>
                <a:r>
                  <a:rPr lang="en-US" sz="2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  </a:t>
                </a: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𝑨</m:t>
                        </m:r>
                      </m:e>
                      <m:sup>
                        <m:r>
                          <a:rPr lang="en-US" sz="2800" b="1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</m:t>
                        </m:r>
                      </m:sup>
                    </m:sSup>
                    <m:r>
                      <a:rPr lang="en-US" sz="2800" b="1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sSup>
                      <m:sSupPr>
                        <m:ctrlPr>
                          <a:rPr lang="en-US" sz="2800" b="1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𝑩</m:t>
                        </m:r>
                      </m:e>
                      <m:sup>
                        <m:r>
                          <a:rPr lang="en-US" sz="2800" b="1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𝟐</m:t>
                        </m:r>
                      </m:sup>
                    </m:sSup>
                    <m:r>
                      <a:rPr lang="en-US" sz="2800" b="1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en-US" sz="2800" b="1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b="1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𝑨</m:t>
                        </m:r>
                        <m:r>
                          <a:rPr lang="en-US" sz="2800" b="1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+</m:t>
                        </m:r>
                        <m:r>
                          <a:rPr lang="en-US" sz="2800" b="1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𝑩</m:t>
                        </m:r>
                      </m:e>
                    </m:d>
                    <m:d>
                      <m:dPr>
                        <m:ctrlPr>
                          <a:rPr lang="en-US" sz="2800" b="1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b="1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𝑨</m:t>
                        </m:r>
                        <m:r>
                          <a:rPr lang="en-US" sz="2800" b="1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</m:t>
                        </m:r>
                        <m:r>
                          <a:rPr lang="en-US" sz="2800" b="1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𝑩</m:t>
                        </m:r>
                      </m:e>
                    </m:d>
                  </m:oMath>
                </a14:m>
                <a:endParaRPr lang="en-US" sz="2800" b="1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5069255-8AB2-D280-8D96-A9957340C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083" y="4660695"/>
                <a:ext cx="10068058" cy="1744004"/>
              </a:xfrm>
              <a:prstGeom prst="rect">
                <a:avLst/>
              </a:prstGeom>
              <a:blipFill rotWithShape="1">
                <a:blip r:embed="rId8"/>
                <a:stretch>
                  <a:fillRect l="-1272" t="-2098" b="-6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416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E4FAE24-0EC6-AE39-2C5A-FCE64925A31F}"/>
              </a:ext>
            </a:extLst>
          </p:cNvPr>
          <p:cNvSpPr txBox="1"/>
          <p:nvPr/>
        </p:nvSpPr>
        <p:spPr>
          <a:xfrm>
            <a:off x="242047" y="419326"/>
            <a:ext cx="4527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8867833-5C5C-29F0-32DB-10F1254A6BD4}"/>
                  </a:ext>
                </a:extLst>
              </p:cNvPr>
              <p:cNvSpPr txBox="1"/>
              <p:nvPr/>
            </p:nvSpPr>
            <p:spPr>
              <a:xfrm>
                <a:off x="363071" y="3856100"/>
                <a:ext cx="8812306" cy="11199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Giải</a:t>
                </a:r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10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−9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101−99</m:t>
                        </m:r>
                      </m:e>
                    </m:d>
                    <m:d>
                      <m:d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101+99</m:t>
                        </m:r>
                      </m:e>
                    </m:d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=2.200=400</m:t>
                    </m:r>
                  </m:oMath>
                </a14:m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38867833-5C5C-29F0-32DB-10F1254A6B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71" y="3856100"/>
                <a:ext cx="8812306" cy="1119987"/>
              </a:xfrm>
              <a:prstGeom prst="rect">
                <a:avLst/>
              </a:prstGeom>
              <a:blipFill rotWithShape="1">
                <a:blip r:embed="rId2"/>
                <a:stretch>
                  <a:fillRect l="-1453" t="-3279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C599A87-F07C-0310-44F5-8A528E5AD443}"/>
                  </a:ext>
                </a:extLst>
              </p:cNvPr>
              <p:cNvSpPr txBox="1"/>
              <p:nvPr/>
            </p:nvSpPr>
            <p:spPr>
              <a:xfrm>
                <a:off x="-1035017" y="5276277"/>
                <a:ext cx="9009530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800" i="1">
                              <a:latin typeface="Cambria Math"/>
                            </a:rPr>
                            <m:t>𝑏</m:t>
                          </m:r>
                        </m:fName>
                        <m:e>
                          <m:r>
                            <a:rPr lang="en-US" sz="2800" i="1">
                              <a:latin typeface="Cambria Math"/>
                            </a:rPr>
                            <m:t>)</m:t>
                          </m:r>
                        </m:e>
                      </m:func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−4=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  <m:r>
                            <a:rPr lang="en-US" sz="2800" i="1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  <m:r>
                            <a:rPr lang="en-US" sz="2800" i="1">
                              <a:latin typeface="Cambria Math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C599A87-F07C-0310-44F5-8A528E5AD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35017" y="5276277"/>
                <a:ext cx="9009530" cy="532966"/>
              </a:xfrm>
              <a:prstGeom prst="rect">
                <a:avLst/>
              </a:prstGeom>
              <a:blipFill rotWithShape="1">
                <a:blip r:embed="rId3"/>
                <a:stretch>
                  <a:fillRect t="-11494" b="-29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374B51E-AB94-3E4E-4590-A4644A362015}"/>
                  </a:ext>
                </a:extLst>
              </p:cNvPr>
              <p:cNvSpPr txBox="1"/>
              <p:nvPr/>
            </p:nvSpPr>
            <p:spPr>
              <a:xfrm>
                <a:off x="242047" y="1160776"/>
                <a:ext cx="11815482" cy="17327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2800" b="1" kern="1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Ví </a:t>
                </a:r>
                <a:r>
                  <a:rPr lang="en-US" sz="2800" b="1" kern="1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dụ</a:t>
                </a:r>
                <a:r>
                  <a:rPr lang="en-US" sz="2800" b="1" kern="1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3</a:t>
                </a:r>
                <a:r>
                  <a:rPr lang="en-US" sz="2800" kern="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</a:p>
              <a:p>
                <a:pPr marL="514350" indent="-514350">
                  <a:lnSpc>
                    <a:spcPct val="115000"/>
                  </a:lnSpc>
                  <a:spcAft>
                    <a:spcPts val="600"/>
                  </a:spcAft>
                  <a:buAutoNum type="alphaLcParenR"/>
                </a:pPr>
                <a:r>
                  <a:rPr lang="en-US" sz="2800" kern="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Tính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nhanh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10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−9</m:t>
                    </m:r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</a:t>
                </a:r>
                <a:r>
                  <a:rPr lang="en-US" sz="2800" kern="1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	</a:t>
                </a:r>
              </a:p>
              <a:p>
                <a:pPr marL="514350" indent="-514350">
                  <a:lnSpc>
                    <a:spcPct val="115000"/>
                  </a:lnSpc>
                  <a:spcAft>
                    <a:spcPts val="600"/>
                  </a:spcAft>
                  <a:buAutoNum type="alphaLcParenR"/>
                </a:pPr>
                <a:r>
                  <a:rPr lang="en-US" sz="2800" kern="1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Viết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−4</m:t>
                    </m:r>
                  </m:oMath>
                </a14:m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dưới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dạng</a:t>
                </a:r>
                <a:r>
                  <a:rPr lang="en-US" sz="2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</a:t>
                </a:r>
                <a:endParaRPr lang="en-US" sz="2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374B51E-AB94-3E4E-4590-A4644A362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47" y="1160776"/>
                <a:ext cx="11815482" cy="1732782"/>
              </a:xfrm>
              <a:prstGeom prst="rect">
                <a:avLst/>
              </a:prstGeom>
              <a:blipFill rotWithShape="1">
                <a:blip r:embed="rId4"/>
                <a:stretch>
                  <a:fillRect l="-1084" t="-2105" b="-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813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20" grpId="0"/>
    </p:bldLst>
  </p:timing>
</p:sld>
</file>

<file path=ppt/theme/theme1.xml><?xml version="1.0" encoding="utf-8"?>
<a:theme xmlns:a="http://schemas.openxmlformats.org/drawingml/2006/main" name="Theme1">
  <a:themeElements>
    <a:clrScheme name="自定义 967">
      <a:dk1>
        <a:srgbClr val="000000"/>
      </a:dk1>
      <a:lt1>
        <a:srgbClr val="FFFFFF"/>
      </a:lt1>
      <a:dk2>
        <a:srgbClr val="67A400"/>
      </a:dk2>
      <a:lt2>
        <a:srgbClr val="F8F8F8"/>
      </a:lt2>
      <a:accent1>
        <a:srgbClr val="538C2E"/>
      </a:accent1>
      <a:accent2>
        <a:srgbClr val="6D9E38"/>
      </a:accent2>
      <a:accent3>
        <a:srgbClr val="7FB344"/>
      </a:accent3>
      <a:accent4>
        <a:srgbClr val="67A400"/>
      </a:accent4>
      <a:accent5>
        <a:srgbClr val="9ECF61"/>
      </a:accent5>
      <a:accent6>
        <a:srgbClr val="67A400"/>
      </a:accent6>
      <a:hlink>
        <a:srgbClr val="00B050"/>
      </a:hlink>
      <a:folHlink>
        <a:srgbClr val="8BC24A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ADF56608-3B3B-4CD0-AEAF-7AA52ACA4473}" vid="{ADD3AED4-5FCB-4E23-BD2C-1F68B2A7ED6A}"/>
    </a:ext>
  </a:extLst>
</a:theme>
</file>

<file path=ppt/theme/theme2.xml><?xml version="1.0" encoding="utf-8"?>
<a:theme xmlns:a="http://schemas.openxmlformats.org/drawingml/2006/main" name="1_Custom Design">
  <a:themeElements>
    <a:clrScheme name="自定义 2">
      <a:dk1>
        <a:sysClr val="windowText" lastClr="000000"/>
      </a:dk1>
      <a:lt1>
        <a:sysClr val="window" lastClr="FFFFFF"/>
      </a:lt1>
      <a:dk2>
        <a:srgbClr val="00487E"/>
      </a:dk2>
      <a:lt2>
        <a:srgbClr val="007EAE"/>
      </a:lt2>
      <a:accent1>
        <a:srgbClr val="189CFF"/>
      </a:accent1>
      <a:accent2>
        <a:srgbClr val="0081E2"/>
      </a:accent2>
      <a:accent3>
        <a:srgbClr val="5DD3FF"/>
      </a:accent3>
      <a:accent4>
        <a:srgbClr val="5DD3FF"/>
      </a:accent4>
      <a:accent5>
        <a:srgbClr val="2FA6FF"/>
      </a:accent5>
      <a:accent6>
        <a:srgbClr val="0084B4"/>
      </a:accent6>
      <a:hlink>
        <a:srgbClr val="005390"/>
      </a:hlink>
      <a:folHlink>
        <a:srgbClr val="2DC7FF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4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a4f35948-e619-41b3-aa29-22878b09cfd2"/>
    <ds:schemaRef ds:uri="http://www.w3.org/XML/1998/namespace"/>
    <ds:schemaRef ds:uri="http://schemas.openxmlformats.org/package/2006/metadata/core-properties"/>
    <ds:schemaRef ds:uri="40262f94-9f35-4ac3-9a90-690165a166b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1792</TotalTime>
  <Words>1229</Words>
  <Application>Microsoft Office PowerPoint</Application>
  <PresentationFormat>Widescreen</PresentationFormat>
  <Paragraphs>140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41" baseType="lpstr">
      <vt:lpstr>微软雅黑</vt:lpstr>
      <vt:lpstr>幼圆</vt:lpstr>
      <vt:lpstr>Arial</vt:lpstr>
      <vt:lpstr>Arial Black</vt:lpstr>
      <vt:lpstr>Calibri</vt:lpstr>
      <vt:lpstr>Cambria</vt:lpstr>
      <vt:lpstr>Cambria Math</vt:lpstr>
      <vt:lpstr>Century Gothic</vt:lpstr>
      <vt:lpstr>Times New Roman</vt:lpstr>
      <vt:lpstr>Webdings</vt:lpstr>
      <vt:lpstr>Wingdings</vt:lpstr>
      <vt:lpstr>Wingdings 3</vt:lpstr>
      <vt:lpstr>Theme1</vt:lpstr>
      <vt:lpstr>1_Custom Design</vt:lpstr>
      <vt:lpstr>Slice</vt:lpstr>
      <vt:lpstr>Equation</vt:lpstr>
      <vt:lpstr>PowerPoint Presentation</vt:lpstr>
      <vt:lpstr>CHƯƠNG II: HẰNG ĐẲNG THỨC ĐÁNG NHỚ VÀ ỨNG DỤNG </vt:lpstr>
      <vt:lpstr>HOẠT ĐỘNG 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I: SỐ TỰ NHIÊN</dc:title>
  <dc:creator>HP</dc:creator>
  <cp:lastModifiedBy>win10</cp:lastModifiedBy>
  <cp:revision>135</cp:revision>
  <dcterms:created xsi:type="dcterms:W3CDTF">2021-08-05T13:58:37Z</dcterms:created>
  <dcterms:modified xsi:type="dcterms:W3CDTF">2025-02-27T11:19:21Z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