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7" r:id="rId3"/>
    <p:sldId id="256" r:id="rId4"/>
    <p:sldId id="261" r:id="rId5"/>
    <p:sldId id="262" r:id="rId6"/>
    <p:sldId id="266" r:id="rId7"/>
    <p:sldId id="263" r:id="rId8"/>
    <p:sldId id="265" r:id="rId9"/>
    <p:sldId id="26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B1D58-33FD-4CB7-B4B5-DACF4E616C6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8A163-391D-469B-8A64-425A616D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5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60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3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5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231904" y="3525012"/>
            <a:ext cx="6960096" cy="144016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48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231904" y="4965171"/>
            <a:ext cx="6959899" cy="67207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5031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76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6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8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1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7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2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584201"/>
            <a:ext cx="10109696" cy="3669772"/>
          </a:xfrm>
        </p:spPr>
        <p:txBody>
          <a:bodyPr>
            <a:normAutofit/>
          </a:bodyPr>
          <a:lstStyle/>
          <a:p>
            <a:pPr lvl="0" algn="ctr"/>
            <a:r>
              <a:rPr lang="en-US" altLang="ko-K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altLang="ko-K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5: PHÉP NHÂN VÀ PHÉP CHIA SỐ TỰ NHIÊN (</a:t>
            </a:r>
            <a:r>
              <a:rPr lang="en-US" altLang="ko-K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altLang="ko-KR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5-Point Star 20">
            <a:hlinkClick r:id="" action="ppaction://noaction"/>
          </p:cNvPr>
          <p:cNvSpPr/>
          <p:nvPr/>
        </p:nvSpPr>
        <p:spPr>
          <a:xfrm rot="19885495">
            <a:off x="2743201" y="48514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5-Point Star 21">
            <a:hlinkClick r:id="" action="ppaction://noaction"/>
          </p:cNvPr>
          <p:cNvSpPr/>
          <p:nvPr/>
        </p:nvSpPr>
        <p:spPr>
          <a:xfrm rot="1691988">
            <a:off x="10464801" y="8890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5-Point Star 22">
            <a:hlinkClick r:id="" action="ppaction://noaction"/>
          </p:cNvPr>
          <p:cNvSpPr/>
          <p:nvPr/>
        </p:nvSpPr>
        <p:spPr>
          <a:xfrm rot="1554389">
            <a:off x="3556000" y="5867400"/>
            <a:ext cx="609600" cy="6096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5-Point Star 23">
            <a:hlinkClick r:id="" action="ppaction://noaction"/>
          </p:cNvPr>
          <p:cNvSpPr/>
          <p:nvPr/>
        </p:nvSpPr>
        <p:spPr>
          <a:xfrm rot="18569550">
            <a:off x="2781266" y="5952461"/>
            <a:ext cx="503145" cy="599308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5" name="5-Point Star 24">
            <a:hlinkClick r:id="" action="ppaction://noaction"/>
          </p:cNvPr>
          <p:cNvSpPr/>
          <p:nvPr/>
        </p:nvSpPr>
        <p:spPr>
          <a:xfrm rot="19576537">
            <a:off x="9784444" y="1215797"/>
            <a:ext cx="649513" cy="673972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5-Point Star 25">
            <a:hlinkClick r:id="" action="ppaction://noaction"/>
          </p:cNvPr>
          <p:cNvSpPr/>
          <p:nvPr/>
        </p:nvSpPr>
        <p:spPr>
          <a:xfrm rot="3746748">
            <a:off x="11078193" y="2085793"/>
            <a:ext cx="602015" cy="602676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800" y="4953000"/>
            <a:ext cx="660400" cy="584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63200" y="3124200"/>
            <a:ext cx="660400" cy="5842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0"/>
            <a:ext cx="660400" cy="584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717800"/>
            <a:ext cx="660400" cy="5842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381000"/>
            <a:ext cx="660400" cy="5842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89000"/>
            <a:ext cx="660400" cy="5842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413000"/>
            <a:ext cx="1219200" cy="107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42681" y="408921"/>
            <a:ext cx="9121589" cy="27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1.27,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1.30 SGK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7629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77" y="831670"/>
            <a:ext cx="6927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a) 951 . 23;                            b) 47 . 273;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c) 845 . 253;                           d) 1356 . 125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8150" y="2031999"/>
            <a:ext cx="299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61703" y="2808506"/>
            <a:ext cx="1516154" cy="2873837"/>
            <a:chOff x="561703" y="3095892"/>
            <a:chExt cx="1436913" cy="2503067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620075"/>
                </p:ext>
              </p:extLst>
            </p:nvPr>
          </p:nvGraphicFramePr>
          <p:xfrm>
            <a:off x="1112837" y="3228198"/>
            <a:ext cx="885779" cy="2370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7" name="Equation" r:id="rId3" imgW="431640" imgH="1155600" progId="Equation.DSMT4">
                    <p:embed/>
                  </p:oleObj>
                </mc:Choice>
                <mc:Fallback>
                  <p:oleObj name="Equation" r:id="rId3" imgW="431640" imgH="1155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12837" y="3228198"/>
                          <a:ext cx="885779" cy="2370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561703" y="3095892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23545" y="2849372"/>
            <a:ext cx="1480654" cy="3119740"/>
            <a:chOff x="3523545" y="3136758"/>
            <a:chExt cx="1480654" cy="3119740"/>
          </a:xfrm>
        </p:grpSpPr>
        <p:sp>
          <p:nvSpPr>
            <p:cNvPr id="11" name="TextBox 10"/>
            <p:cNvSpPr txBox="1"/>
            <p:nvPr/>
          </p:nvSpPr>
          <p:spPr>
            <a:xfrm>
              <a:off x="3523545" y="3136758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6775646"/>
                </p:ext>
              </p:extLst>
            </p:nvPr>
          </p:nvGraphicFramePr>
          <p:xfrm>
            <a:off x="3951516" y="3236959"/>
            <a:ext cx="1052683" cy="3019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8" name="Equation" r:id="rId5" imgW="482400" imgH="1384200" progId="Equation.DSMT4">
                    <p:embed/>
                  </p:oleObj>
                </mc:Choice>
                <mc:Fallback>
                  <p:oleObj name="Equation" r:id="rId5" imgW="482400" imgH="1384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951516" y="3236959"/>
                          <a:ext cx="1052683" cy="30195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6007670" y="2810183"/>
            <a:ext cx="1639318" cy="3163481"/>
            <a:chOff x="6007670" y="3097569"/>
            <a:chExt cx="1639318" cy="3163481"/>
          </a:xfrm>
        </p:grpSpPr>
        <p:sp>
          <p:nvSpPr>
            <p:cNvPr id="9" name="TextBox 8"/>
            <p:cNvSpPr txBox="1"/>
            <p:nvPr/>
          </p:nvSpPr>
          <p:spPr>
            <a:xfrm>
              <a:off x="6007670" y="3097569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9769893"/>
                </p:ext>
              </p:extLst>
            </p:nvPr>
          </p:nvGraphicFramePr>
          <p:xfrm>
            <a:off x="6470650" y="3136850"/>
            <a:ext cx="1176338" cy="312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9" name="Equation" r:id="rId7" imgW="520560" imgH="1384200" progId="Equation.DSMT4">
                    <p:embed/>
                  </p:oleObj>
                </mc:Choice>
                <mc:Fallback>
                  <p:oleObj name="Equation" r:id="rId7" imgW="520560" imgH="1384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470650" y="3136850"/>
                          <a:ext cx="1176338" cy="3124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8969512" y="2849372"/>
            <a:ext cx="1695994" cy="3119741"/>
            <a:chOff x="8969512" y="3136758"/>
            <a:chExt cx="1695994" cy="3119741"/>
          </a:xfrm>
        </p:grpSpPr>
        <p:sp>
          <p:nvSpPr>
            <p:cNvPr id="8" name="TextBox 7"/>
            <p:cNvSpPr txBox="1"/>
            <p:nvPr/>
          </p:nvSpPr>
          <p:spPr>
            <a:xfrm>
              <a:off x="8969512" y="3136758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1238404"/>
                </p:ext>
              </p:extLst>
            </p:nvPr>
          </p:nvGraphicFramePr>
          <p:xfrm>
            <a:off x="9520647" y="3136758"/>
            <a:ext cx="1144859" cy="3119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0" name="Equation" r:id="rId9" imgW="507960" imgH="1384200" progId="Equation.DSMT4">
                    <p:embed/>
                  </p:oleObj>
                </mc:Choice>
                <mc:Fallback>
                  <p:oleObj name="Equation" r:id="rId9" imgW="507960" imgH="1384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9520647" y="3136758"/>
                          <a:ext cx="1144859" cy="31197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14"/>
          <p:cNvSpPr txBox="1"/>
          <p:nvPr/>
        </p:nvSpPr>
        <p:spPr>
          <a:xfrm>
            <a:off x="335277" y="209006"/>
            <a:ext cx="3739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65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9269" y="192818"/>
            <a:ext cx="7210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dư</a:t>
            </a:r>
            <a:endParaRPr lang="ko-KR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66651" y="1369541"/>
            <a:ext cx="1005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4: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19" y="901335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574001"/>
              </p:ext>
            </p:extLst>
          </p:nvPr>
        </p:nvGraphicFramePr>
        <p:xfrm>
          <a:off x="5403850" y="1766888"/>
          <a:ext cx="885825" cy="199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3" imgW="507960" imgH="1143000" progId="Equation.DSMT4">
                  <p:embed/>
                </p:oleObj>
              </mc:Choice>
              <mc:Fallback>
                <p:oleObj name="Equation" r:id="rId3" imgW="507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3850" y="1766888"/>
                        <a:ext cx="885825" cy="199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31967" y="3944983"/>
            <a:ext cx="300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196 : 7 = 28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0611" y="3836123"/>
            <a:ext cx="3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215 : 18 = 11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392216"/>
              </p:ext>
            </p:extLst>
          </p:nvPr>
        </p:nvGraphicFramePr>
        <p:xfrm>
          <a:off x="2028373" y="1792016"/>
          <a:ext cx="891074" cy="2004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5" imgW="507960" imgH="1143000" progId="Equation.DSMT4">
                  <p:embed/>
                </p:oleObj>
              </mc:Choice>
              <mc:Fallback>
                <p:oleObj name="Equation" r:id="rId5" imgW="507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8373" y="1792016"/>
                        <a:ext cx="891074" cy="20049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292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175863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5583" y="2371725"/>
            <a:ext cx="9505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a) 4847 : 131;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5580 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157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564" y="165088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4563" y="685696"/>
            <a:ext cx="3454857" cy="5234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= b. q + r  (0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 &lt; b)  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4563" y="1268052"/>
            <a:ext cx="7536659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Nếu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= 0 thì ta có phép chia </a:t>
            </a:r>
            <a: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hết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: b = q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Nếu r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 thì ta có phép chia có dư  a : b = q ( dư r)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201824"/>
              </p:ext>
            </p:extLst>
          </p:nvPr>
        </p:nvGraphicFramePr>
        <p:xfrm>
          <a:off x="1887074" y="3498671"/>
          <a:ext cx="1208823" cy="213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Equation" r:id="rId5" imgW="647640" imgH="1143000" progId="Equation.DSMT4">
                  <p:embed/>
                </p:oleObj>
              </mc:Choice>
              <mc:Fallback>
                <p:oleObj name="Equation" r:id="rId5" imgW="64764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87074" y="3498671"/>
                        <a:ext cx="1208823" cy="2133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182"/>
              </p:ext>
            </p:extLst>
          </p:nvPr>
        </p:nvGraphicFramePr>
        <p:xfrm>
          <a:off x="5844355" y="3536580"/>
          <a:ext cx="1209584" cy="2093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Equation" r:id="rId7" imgW="660240" imgH="1143000" progId="Equation.DSMT4">
                  <p:embed/>
                </p:oleObj>
              </mc:Choice>
              <mc:Fallback>
                <p:oleObj name="Equation" r:id="rId7" imgW="66024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44355" y="3536580"/>
                        <a:ext cx="1209584" cy="2093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02350" y="5865810"/>
            <a:ext cx="300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4847 : 131 = 37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42701" y="5865810"/>
            <a:ext cx="3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5580 : 157 = 35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6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3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05583" y="151038"/>
            <a:ext cx="9505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a) 945 : 45;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3121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65446"/>
              </p:ext>
            </p:extLst>
          </p:nvPr>
        </p:nvGraphicFramePr>
        <p:xfrm>
          <a:off x="1948496" y="1209805"/>
          <a:ext cx="942766" cy="2121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3" imgW="507960" imgH="1143000" progId="Equation.DSMT4">
                  <p:embed/>
                </p:oleObj>
              </mc:Choice>
              <mc:Fallback>
                <p:oleObj name="Equation" r:id="rId3" imgW="507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8496" y="1209805"/>
                        <a:ext cx="942766" cy="2121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70216"/>
              </p:ext>
            </p:extLst>
          </p:nvPr>
        </p:nvGraphicFramePr>
        <p:xfrm>
          <a:off x="5522867" y="1144490"/>
          <a:ext cx="1073876" cy="2147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5" imgW="571320" imgH="1143000" progId="Equation.DSMT4">
                  <p:embed/>
                </p:oleObj>
              </mc:Choice>
              <mc:Fallback>
                <p:oleObj name="Equation" r:id="rId5" imgW="57132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22867" y="1144490"/>
                        <a:ext cx="1073876" cy="21477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2350" y="3396344"/>
            <a:ext cx="300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945 : 45 = 21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36861" y="3396344"/>
            <a:ext cx="3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3121 : 51 = 61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1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5583" y="151038"/>
            <a:ext cx="9505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1.26: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a) 1029 : 91;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2059 : 17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455715"/>
              </p:ext>
            </p:extLst>
          </p:nvPr>
        </p:nvGraphicFramePr>
        <p:xfrm>
          <a:off x="1857282" y="1305392"/>
          <a:ext cx="1114425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3" imgW="571320" imgH="1155600" progId="Equation.DSMT4">
                  <p:embed/>
                </p:oleObj>
              </mc:Choice>
              <mc:Fallback>
                <p:oleObj name="Equation" r:id="rId3" imgW="57132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7282" y="1305392"/>
                        <a:ext cx="1114425" cy="225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2349" y="3651837"/>
            <a:ext cx="3402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1029 : 91 = 11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14991"/>
              </p:ext>
            </p:extLst>
          </p:nvPr>
        </p:nvGraphicFramePr>
        <p:xfrm>
          <a:off x="5825937" y="1305391"/>
          <a:ext cx="1322588" cy="3293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5" imgW="647640" imgH="1612800" progId="Equation.DSMT4">
                  <p:embed/>
                </p:oleObj>
              </mc:Choice>
              <mc:Fallback>
                <p:oleObj name="Equation" r:id="rId5" imgW="64764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25937" y="1305391"/>
                        <a:ext cx="1322588" cy="3293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54391" y="4947232"/>
            <a:ext cx="4110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2059 : 17 = 121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23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gười đàn ông đi xe máy bị ô tô khách kéo lê hàng chục mét trên đường | Báo  Dân tr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209" y="852736"/>
            <a:ext cx="3189128" cy="223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195942" y="1189740"/>
            <a:ext cx="5904411" cy="2054272"/>
            <a:chOff x="-1" y="205602"/>
            <a:chExt cx="5904411" cy="2054272"/>
          </a:xfrm>
        </p:grpSpPr>
        <p:sp>
          <p:nvSpPr>
            <p:cNvPr id="8" name="Cloud 7"/>
            <p:cNvSpPr/>
            <p:nvPr/>
          </p:nvSpPr>
          <p:spPr>
            <a:xfrm>
              <a:off x="-1" y="205602"/>
              <a:ext cx="5904411" cy="2054272"/>
            </a:xfrm>
            <a:prstGeom prst="cloud">
              <a:avLst/>
            </a:prstGeom>
            <a:solidFill>
              <a:schemeClr val="accent2">
                <a:lumMod val="40000"/>
                <a:lumOff val="6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70711" y="608667"/>
              <a:ext cx="47679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Xe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ô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tô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45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chỗ</a:t>
              </a: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CĐV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chở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2457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Dùng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ít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xe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59184" y="3579202"/>
            <a:ext cx="979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390" y="4376057"/>
            <a:ext cx="8673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2457 : 45 = 54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54 + 1 = 55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6390" y="444137"/>
            <a:ext cx="2481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9600" y="2794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" name="Picture 2" descr="Nằm mơ thấy tiền 50 nghìn bị chá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40589"/>
            <a:ext cx="2114973" cy="288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727200" y="1076643"/>
            <a:ext cx="2369728" cy="3048000"/>
            <a:chOff x="5029200" y="897582"/>
            <a:chExt cx="1777296" cy="2286000"/>
          </a:xfrm>
        </p:grpSpPr>
        <p:pic>
          <p:nvPicPr>
            <p:cNvPr id="1026" name="Picture 2" descr="Bao bì đựng gạo 10kg - Công Ty TNHH SX TM Việt An Kha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897582"/>
              <a:ext cx="1777296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945499" y="2724150"/>
              <a:ext cx="83820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10 kg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81487" y="4856625"/>
            <a:ext cx="6096000" cy="1823576"/>
            <a:chOff x="4572000" y="3003383"/>
            <a:chExt cx="4572000" cy="1367682"/>
          </a:xfrm>
        </p:grpSpPr>
        <p:sp>
          <p:nvSpPr>
            <p:cNvPr id="8" name="Cloud 7"/>
            <p:cNvSpPr/>
            <p:nvPr/>
          </p:nvSpPr>
          <p:spPr>
            <a:xfrm>
              <a:off x="4724400" y="3003383"/>
              <a:ext cx="4267200" cy="1367682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0" y="3412183"/>
              <a:ext cx="4572000" cy="78944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Mẹ phải đưa bao nhiêu tờ 50 nghìn đồng </a:t>
              </a:r>
            </a:p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để trả tiền gạo?</a:t>
              </a:r>
              <a:endParaRPr 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620000" y="1820110"/>
            <a:ext cx="3759200" cy="1691957"/>
            <a:chOff x="5715000" y="1365082"/>
            <a:chExt cx="2819400" cy="1268968"/>
          </a:xfrm>
        </p:grpSpPr>
        <p:sp>
          <p:nvSpPr>
            <p:cNvPr id="12" name="Cloud 11"/>
            <p:cNvSpPr/>
            <p:nvPr/>
          </p:nvSpPr>
          <p:spPr>
            <a:xfrm>
              <a:off x="5715000" y="1365082"/>
              <a:ext cx="2819400" cy="1268968"/>
            </a:xfrm>
            <a:prstGeom prst="cloud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21775" y="1809750"/>
              <a:ext cx="2289362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4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tờ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50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38400" y="4343401"/>
            <a:ext cx="345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kg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3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169817" y="1100958"/>
            <a:ext cx="12002475" cy="4722973"/>
            <a:chOff x="169817" y="1100958"/>
            <a:chExt cx="12002475" cy="4722973"/>
          </a:xfrm>
        </p:grpSpPr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 rot="21136289">
              <a:off x="4686889" y="2770972"/>
              <a:ext cx="156624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9697829">
              <a:off x="4276292" y="1725352"/>
              <a:ext cx="17205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Khái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niệm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69817" y="1100958"/>
              <a:ext cx="12002475" cy="4722973"/>
              <a:chOff x="169817" y="1100958"/>
              <a:chExt cx="12002475" cy="4722973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169817" y="3068960"/>
                <a:ext cx="3344816" cy="172819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51137" y="3501009"/>
                <a:ext cx="28805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PHÉP NHÂN VÀ PHÉP </a:t>
                </a:r>
              </a:p>
              <a:p>
                <a:r>
                  <a:rPr lang="en-US" sz="2400" b="1" dirty="0" smtClean="0"/>
                  <a:t>CHIA SỐ TỰ NHIÊN</a:t>
                </a:r>
                <a:endParaRPr lang="en-US" sz="2400" b="1" dirty="0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 flipV="1">
                <a:off x="3161288" y="2745888"/>
                <a:ext cx="1301078" cy="623051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219335" y="4464060"/>
                <a:ext cx="1653153" cy="48047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rot="20160151">
                <a:off x="2648916" y="2457649"/>
                <a:ext cx="1800200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nhiên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Freeform 20"/>
              <p:cNvSpPr/>
              <p:nvPr/>
            </p:nvSpPr>
            <p:spPr>
              <a:xfrm rot="1761666">
                <a:off x="6498207" y="1377454"/>
                <a:ext cx="2401838" cy="2137607"/>
              </a:xfrm>
              <a:custGeom>
                <a:avLst/>
                <a:gdLst>
                  <a:gd name="connsiteX0" fmla="*/ 1068644 w 2401838"/>
                  <a:gd name="connsiteY0" fmla="*/ 0 h 1883855"/>
                  <a:gd name="connsiteX1" fmla="*/ 43408 w 2401838"/>
                  <a:gd name="connsiteY1" fmla="*/ 1773382 h 1883855"/>
                  <a:gd name="connsiteX2" fmla="*/ 2357117 w 2401838"/>
                  <a:gd name="connsiteY2" fmla="*/ 1704109 h 1883855"/>
                  <a:gd name="connsiteX3" fmla="*/ 2357117 w 2401838"/>
                  <a:gd name="connsiteY3" fmla="*/ 1704109 h 1883855"/>
                  <a:gd name="connsiteX4" fmla="*/ 2398681 w 2401838"/>
                  <a:gd name="connsiteY4" fmla="*/ 1690255 h 1883855"/>
                  <a:gd name="connsiteX5" fmla="*/ 2260135 w 2401838"/>
                  <a:gd name="connsiteY5" fmla="*/ 1731818 h 1883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01838" h="1883855">
                    <a:moveTo>
                      <a:pt x="1068644" y="0"/>
                    </a:moveTo>
                    <a:cubicBezTo>
                      <a:pt x="448653" y="744682"/>
                      <a:pt x="-171337" y="1489364"/>
                      <a:pt x="43408" y="1773382"/>
                    </a:cubicBezTo>
                    <a:cubicBezTo>
                      <a:pt x="258153" y="2057400"/>
                      <a:pt x="2357117" y="1704109"/>
                      <a:pt x="2357117" y="1704109"/>
                    </a:cubicBezTo>
                    <a:lnTo>
                      <a:pt x="2357117" y="1704109"/>
                    </a:lnTo>
                    <a:cubicBezTo>
                      <a:pt x="2364044" y="1701800"/>
                      <a:pt x="2414845" y="1685637"/>
                      <a:pt x="2398681" y="1690255"/>
                    </a:cubicBezTo>
                    <a:cubicBezTo>
                      <a:pt x="2382517" y="1694873"/>
                      <a:pt x="2321326" y="1713345"/>
                      <a:pt x="2260135" y="173181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6248018" y="2657121"/>
                <a:ext cx="2132953" cy="6419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6970369" y="2306783"/>
                <a:ext cx="180020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 rot="1462063">
                <a:off x="6522414" y="3494934"/>
                <a:ext cx="2001112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phối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Rectangle 11"/>
              <p:cNvSpPr>
                <a:spLocks noChangeArrowheads="1"/>
              </p:cNvSpPr>
              <p:nvPr/>
            </p:nvSpPr>
            <p:spPr bwMode="auto">
              <a:xfrm rot="20162576">
                <a:off x="6391298" y="1442245"/>
                <a:ext cx="180020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hoán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31" name="Object 3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40122033"/>
                  </p:ext>
                </p:extLst>
              </p:nvPr>
            </p:nvGraphicFramePr>
            <p:xfrm>
              <a:off x="8378382" y="1100958"/>
              <a:ext cx="1319213" cy="4603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01" name="Equation" r:id="rId3" imgW="507960" imgH="177480" progId="Equation.DSMT4">
                      <p:embed/>
                    </p:oleObj>
                  </mc:Choice>
                  <mc:Fallback>
                    <p:oleObj name="Equation" r:id="rId3" imgW="507960" imgH="177480" progId="Equation.DSMT4">
                      <p:embed/>
                      <p:pic>
                        <p:nvPicPr>
                          <p:cNvPr id="31" name="Object 30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8378382" y="1100958"/>
                            <a:ext cx="1319213" cy="46037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99570598"/>
                  </p:ext>
                </p:extLst>
              </p:nvPr>
            </p:nvGraphicFramePr>
            <p:xfrm>
              <a:off x="8570128" y="2537656"/>
              <a:ext cx="1696403" cy="4294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02" name="Equation" r:id="rId5" imgW="863280" imgH="203040" progId="Equation.DSMT4">
                      <p:embed/>
                    </p:oleObj>
                  </mc:Choice>
                  <mc:Fallback>
                    <p:oleObj name="Equation" r:id="rId5" imgW="863280" imgH="203040" progId="Equation.DSMT4">
                      <p:embed/>
                      <p:pic>
                        <p:nvPicPr>
                          <p:cNvPr id="32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570128" y="2537656"/>
                            <a:ext cx="1696403" cy="4294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88090041"/>
                  </p:ext>
                </p:extLst>
              </p:nvPr>
            </p:nvGraphicFramePr>
            <p:xfrm>
              <a:off x="8516934" y="3602455"/>
              <a:ext cx="2421310" cy="4803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03" name="Equation" r:id="rId7" imgW="1104840" imgH="203040" progId="Equation.DSMT4">
                      <p:embed/>
                    </p:oleObj>
                  </mc:Choice>
                  <mc:Fallback>
                    <p:oleObj name="Equation" r:id="rId7" imgW="1104840" imgH="203040" progId="Equation.DSMT4">
                      <p:embed/>
                      <p:pic>
                        <p:nvPicPr>
                          <p:cNvPr id="33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516934" y="3602455"/>
                            <a:ext cx="2421310" cy="48031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5" name="Freeform 34"/>
              <p:cNvSpPr/>
              <p:nvPr/>
            </p:nvSpPr>
            <p:spPr>
              <a:xfrm rot="10800000">
                <a:off x="4455117" y="1760396"/>
                <a:ext cx="1749297" cy="1057164"/>
              </a:xfrm>
              <a:custGeom>
                <a:avLst/>
                <a:gdLst>
                  <a:gd name="connsiteX0" fmla="*/ 0 w 2997742"/>
                  <a:gd name="connsiteY0" fmla="*/ 387436 h 2430212"/>
                  <a:gd name="connsiteX1" fmla="*/ 2992582 w 2997742"/>
                  <a:gd name="connsiteY1" fmla="*/ 138054 h 2430212"/>
                  <a:gd name="connsiteX2" fmla="*/ 720437 w 2997742"/>
                  <a:gd name="connsiteY2" fmla="*/ 2271654 h 2430212"/>
                  <a:gd name="connsiteX3" fmla="*/ 706582 w 2997742"/>
                  <a:gd name="connsiteY3" fmla="*/ 2271654 h 2430212"/>
                  <a:gd name="connsiteX4" fmla="*/ 762000 w 2997742"/>
                  <a:gd name="connsiteY4" fmla="*/ 2257799 h 2430212"/>
                  <a:gd name="connsiteX5" fmla="*/ 734291 w 2997742"/>
                  <a:gd name="connsiteY5" fmla="*/ 2257799 h 2430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7742" h="2430212">
                    <a:moveTo>
                      <a:pt x="0" y="387436"/>
                    </a:moveTo>
                    <a:cubicBezTo>
                      <a:pt x="1436254" y="105727"/>
                      <a:pt x="2872509" y="-175982"/>
                      <a:pt x="2992582" y="138054"/>
                    </a:cubicBezTo>
                    <a:cubicBezTo>
                      <a:pt x="3112655" y="452090"/>
                      <a:pt x="1101437" y="1916054"/>
                      <a:pt x="720437" y="2271654"/>
                    </a:cubicBezTo>
                    <a:cubicBezTo>
                      <a:pt x="339437" y="2627254"/>
                      <a:pt x="699655" y="2273963"/>
                      <a:pt x="706582" y="2271654"/>
                    </a:cubicBezTo>
                    <a:cubicBezTo>
                      <a:pt x="713509" y="2269345"/>
                      <a:pt x="757382" y="2260108"/>
                      <a:pt x="762000" y="2257799"/>
                    </a:cubicBezTo>
                    <a:cubicBezTo>
                      <a:pt x="766618" y="2255490"/>
                      <a:pt x="750454" y="2256644"/>
                      <a:pt x="734291" y="225779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20316696">
                <a:off x="5853894" y="1112324"/>
                <a:ext cx="14015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b = c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873570">
                <a:off x="2986476" y="4773520"/>
                <a:ext cx="197525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</a:p>
              <a:p>
                <a:pPr algn="ctr"/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nhiên</a:t>
                </a:r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872488" y="4668664"/>
                <a:ext cx="3454857" cy="5234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t-BR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pt-BR" sz="24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= b. q + r  (0 </a:t>
                </a:r>
                <a:r>
                  <a:rPr lang="en-US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pt-BR" sz="24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 &lt; b)    </a:t>
                </a: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V="1">
                <a:off x="8043644" y="4536610"/>
                <a:ext cx="841492" cy="46514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8043644" y="5001756"/>
                <a:ext cx="841492" cy="4585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/>
              <p:cNvSpPr/>
              <p:nvPr/>
            </p:nvSpPr>
            <p:spPr>
              <a:xfrm>
                <a:off x="8885136" y="4316202"/>
                <a:ext cx="305243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 = 0 thì ta có phép chia hết </a:t>
                </a:r>
                <a:endParaRPr lang="en-US" sz="20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8861770" y="4971325"/>
                <a:ext cx="3310522" cy="852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 </a:t>
                </a: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0 thì ta có phép chia có dư </a:t>
                </a:r>
                <a:endParaRPr lang="pt-B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t-BR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: b = q ( dư r)</a:t>
                </a: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742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553</Words>
  <Application>Microsoft Office PowerPoint</Application>
  <PresentationFormat>Widescreen</PresentationFormat>
  <Paragraphs>65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맑은 고딕</vt:lpstr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win10</cp:lastModifiedBy>
  <cp:revision>54</cp:revision>
  <dcterms:created xsi:type="dcterms:W3CDTF">2021-07-12T15:42:52Z</dcterms:created>
  <dcterms:modified xsi:type="dcterms:W3CDTF">2025-02-27T11:05:47Z</dcterms:modified>
</cp:coreProperties>
</file>