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63" r:id="rId6"/>
    <p:sldId id="265" r:id="rId7"/>
    <p:sldId id="266" r:id="rId8"/>
    <p:sldId id="267" r:id="rId9"/>
    <p:sldId id="268" r:id="rId10"/>
    <p:sldId id="270" r:id="rId11"/>
    <p:sldId id="271" r:id="rId12"/>
    <p:sldId id="281" r:id="rId13"/>
    <p:sldId id="274" r:id="rId14"/>
    <p:sldId id="275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6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8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2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6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28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9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6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61B9-C193-4B67-8E7A-FB422F93832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gif"/><Relationship Id="rId7" Type="http://schemas.openxmlformats.org/officeDocument/2006/relationships/image" Target="../media/image3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9.png"/><Relationship Id="rId4" Type="http://schemas.openxmlformats.org/officeDocument/2006/relationships/image" Target="../media/image13.gif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948710" y="5504863"/>
            <a:ext cx="86229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DẠY: </a:t>
            </a:r>
            <a:r>
              <a:rPr lang="en-US" sz="4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 VĂN ĐAM</a:t>
            </a:r>
            <a:endParaRPr lang="en-US" sz="400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WordArt 7">
            <a:hlinkClick r:id="" action="ppaction://noaction">
              <a:snd r:embed="rId3" name="cHAO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814946" y="438884"/>
            <a:ext cx="10839200" cy="1263403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926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</a:t>
            </a:r>
            <a:r>
              <a:rPr lang="en-US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SINH </a:t>
            </a:r>
          </a:p>
        </p:txBody>
      </p:sp>
      <p:sp>
        <p:nvSpPr>
          <p:cNvPr id="45" name="WordArt 8"/>
          <p:cNvSpPr>
            <a:spLocks noChangeArrowheads="1" noChangeShapeType="1" noTextEdit="1"/>
          </p:cNvSpPr>
          <p:nvPr/>
        </p:nvSpPr>
        <p:spPr bwMode="auto">
          <a:xfrm>
            <a:off x="2456318" y="2275331"/>
            <a:ext cx="7607774" cy="762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</p:txBody>
      </p:sp>
      <p:sp>
        <p:nvSpPr>
          <p:cNvPr id="46" name="WordArt 9"/>
          <p:cNvSpPr>
            <a:spLocks noChangeArrowheads="1" noChangeShapeType="1" noTextEdit="1"/>
          </p:cNvSpPr>
          <p:nvPr/>
        </p:nvSpPr>
        <p:spPr bwMode="auto">
          <a:xfrm>
            <a:off x="3017580" y="3650243"/>
            <a:ext cx="6191154" cy="107230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8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HÌNH HỌC LỚP 6</a:t>
            </a:r>
          </a:p>
        </p:txBody>
      </p:sp>
    </p:spTree>
    <p:extLst>
      <p:ext uri="{BB962C8B-B14F-4D97-AF65-F5344CB8AC3E}">
        <p14:creationId xmlns:p14="http://schemas.microsoft.com/office/powerpoint/2010/main" val="426939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49162" y="5786438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62" y="4191000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1705210" y="546080"/>
            <a:ext cx="8749752" cy="3214551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lấy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thực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8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301"/>
            <a:ext cx="6010076" cy="322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xay-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76" y="437885"/>
            <a:ext cx="6181924" cy="643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886"/>
            <a:ext cx="6010075" cy="33447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0511" y="3259404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đòn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Rôbecvan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49250" y="1068954"/>
            <a:ext cx="34386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212728" y="101100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95612" y="1002415"/>
            <a:ext cx="115908" cy="1159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14887" y="100027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29049" y="5412852"/>
            <a:ext cx="4065433" cy="6698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123649" y="602470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92557" y="535739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34743" y="5705355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8636" y="6382219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chơi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cầu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bênh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8381" y="6365088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dựng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-671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MỘT SỐ ỨNG DỤNG TRUNG ĐIỂM CỦA ĐOẠN THẲNG TRONG THỰC TẾ </a:t>
            </a:r>
          </a:p>
        </p:txBody>
      </p:sp>
    </p:spTree>
    <p:extLst>
      <p:ext uri="{BB962C8B-B14F-4D97-AF65-F5344CB8AC3E}">
        <p14:creationId xmlns:p14="http://schemas.microsoft.com/office/powerpoint/2010/main" val="18694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0" grpId="1" animBg="1"/>
      <p:bldP spid="30" grpId="0" animBg="1"/>
      <p:bldP spid="31" grpId="0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òng quay mặt trời trong một khu vui chơi có điểm cao nhất là 60 m, điểm  thấp nhất là 6 m (so với mặt đất). Hỏi trục của vòng quay nằm">
            <a:extLst>
              <a:ext uri="{FF2B5EF4-FFF2-40B4-BE49-F238E27FC236}">
                <a16:creationId xmlns:a16="http://schemas.microsoft.com/office/drawing/2014/main" id="{B1257585-14A9-4BDB-B281-D2853BFF5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8" r="4760" b="1062"/>
          <a:stretch/>
        </p:blipFill>
        <p:spPr bwMode="auto">
          <a:xfrm>
            <a:off x="6096000" y="0"/>
            <a:ext cx="6109253" cy="46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EC5DF-0B51-4CD9-B702-A4E3D3AF758A}"/>
              </a:ext>
            </a:extLst>
          </p:cNvPr>
          <p:cNvSpPr txBox="1"/>
          <p:nvPr/>
        </p:nvSpPr>
        <p:spPr>
          <a:xfrm>
            <a:off x="0" y="881343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trong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vui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60m,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thấp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6m (so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đất</a:t>
            </a:r>
            <a:r>
              <a:rPr lang="en-US" sz="3600" dirty="0">
                <a:solidFill>
                  <a:schemeClr val="bg1"/>
                </a:solidFill>
              </a:rPr>
              <a:t>).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trục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của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nằm</a:t>
            </a:r>
            <a:r>
              <a:rPr lang="en-US" sz="3600" dirty="0">
                <a:solidFill>
                  <a:schemeClr val="bg1"/>
                </a:solidFill>
              </a:rPr>
              <a:t> ở </a:t>
            </a:r>
            <a:r>
              <a:rPr lang="en-US" sz="3600" dirty="0" err="1">
                <a:solidFill>
                  <a:schemeClr val="bg1"/>
                </a:solidFill>
              </a:rPr>
              <a:t>độ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nào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0FC04-F387-4013-81D0-A3971BF64690}"/>
              </a:ext>
            </a:extLst>
          </p:cNvPr>
          <p:cNvSpPr txBox="1"/>
          <p:nvPr/>
        </p:nvSpPr>
        <p:spPr>
          <a:xfrm>
            <a:off x="-198381" y="0"/>
            <a:ext cx="6202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6577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4925" y="6005379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759" y="4545062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12506" y="0"/>
            <a:ext cx="5277333" cy="3061487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Qua </a:t>
            </a:r>
            <a:r>
              <a:rPr lang="en-US" sz="3600" dirty="0" err="1">
                <a:solidFill>
                  <a:srgbClr val="FF0000"/>
                </a:solidFill>
              </a:rPr>
              <a:t>tiết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hôm</a:t>
            </a:r>
            <a:r>
              <a:rPr lang="en-US" sz="3600" dirty="0">
                <a:solidFill>
                  <a:srgbClr val="FF0000"/>
                </a:solidFill>
              </a:rPr>
              <a:t> nay,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nhớ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được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kiến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thức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nào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699" y="0"/>
            <a:ext cx="67896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Tiết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dirty="0" smtClean="0">
                <a:ln/>
                <a:solidFill>
                  <a:srgbClr val="FFFF00"/>
                </a:solidFill>
              </a:rPr>
              <a:t>71+72</a:t>
            </a:r>
            <a:r>
              <a:rPr lang="en-US" sz="2800" b="1" cap="none" spc="0" dirty="0" smtClean="0">
                <a:ln/>
                <a:solidFill>
                  <a:srgbClr val="FFFF00"/>
                </a:solidFill>
                <a:effectLst/>
              </a:rPr>
              <a:t>. 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TRUNG ĐIỂM CỦA ĐOẠN THẲNG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3079"/>
            <a:ext cx="5509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1. TRUNG ĐIỂM CỦA ĐOẠN THẲNG: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58591" y="1372140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966357" y="1326675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81671" y="142841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35694" y="1437789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6621" y="141338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56995" y="1941998"/>
                <a:ext cx="7233655" cy="982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ằ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ữ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à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95" y="1941998"/>
                <a:ext cx="7233655" cy="9827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11815" y="3091346"/>
                <a:ext cx="6054542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15" y="3091346"/>
                <a:ext cx="6054542" cy="4931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4840039" y="1276011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823832" y="1281855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68322" y="1323512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𝐴𝑀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0" y="5519943"/>
            <a:ext cx="72906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2. VẼ TRUNG ĐIỂM CỦA ĐOẠN THẲNG(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sgk</a:t>
            </a:r>
            <a:r>
              <a:rPr lang="en-US" sz="2800" b="1" dirty="0">
                <a:ln/>
                <a:solidFill>
                  <a:srgbClr val="FFFF00"/>
                </a:solidFill>
              </a:rPr>
              <a:t>/125)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55307" y="133262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21398" y="1072331"/>
            <a:ext cx="35445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Định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nghĩa</a:t>
            </a:r>
            <a:r>
              <a:rPr lang="en-US" sz="2800" b="1" dirty="0">
                <a:ln/>
                <a:solidFill>
                  <a:srgbClr val="FFFF00"/>
                </a:solidFill>
              </a:rPr>
              <a:t> (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sgk</a:t>
            </a:r>
            <a:r>
              <a:rPr lang="en-US" sz="2800" b="1" dirty="0">
                <a:ln/>
                <a:solidFill>
                  <a:srgbClr val="FFFF00"/>
                </a:solidFill>
              </a:rPr>
              <a:t>/124)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07" y="3882276"/>
            <a:ext cx="1920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Tính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chất</a:t>
            </a:r>
            <a:r>
              <a:rPr lang="en-US" sz="2800" b="1" dirty="0">
                <a:ln/>
                <a:solidFill>
                  <a:srgbClr val="FFFF00"/>
                </a:solidFill>
              </a:rPr>
              <a:t>: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4933" y="4356420"/>
                <a:ext cx="6054542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33" y="4356420"/>
                <a:ext cx="6054542" cy="49314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1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/>
      <p:bldP spid="10" grpId="0"/>
      <p:bldP spid="11" grpId="0"/>
      <p:bldP spid="12" grpId="0"/>
      <p:bldP spid="13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8106" y="314095"/>
            <a:ext cx="6212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2160" y="1376145"/>
            <a:ext cx="1014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Học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định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nghĩa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endParaRPr lang="en-US" sz="36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Luyện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vẽ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gấp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giấy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suy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bày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mô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bập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bênh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đơn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giản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81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4" y="-526689"/>
            <a:ext cx="1765768" cy="1765768"/>
          </a:xfrm>
          <a:prstGeom prst="rect">
            <a:avLst/>
          </a:prstGeom>
        </p:spPr>
      </p:pic>
      <p:pic>
        <p:nvPicPr>
          <p:cNvPr id="1028" name="Picture 4" descr="Em đã chơi bập bênh bao giờ chưa? Trong trò chơi này, người ta dùng một  thanh gỗ dài gắn cố định lên một cái trục trên giá đỡ (H.8.35). Nếu hình">
            <a:extLst>
              <a:ext uri="{FF2B5EF4-FFF2-40B4-BE49-F238E27FC236}">
                <a16:creationId xmlns:a16="http://schemas.microsoft.com/office/drawing/2014/main" id="{20EDED80-0F60-498B-B3D3-1032C07B4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118733"/>
            <a:ext cx="12192001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E13AA0-F961-4256-8E8E-E85C1361FC18}"/>
              </a:ext>
            </a:extLst>
          </p:cNvPr>
          <p:cNvSpPr/>
          <p:nvPr/>
        </p:nvSpPr>
        <p:spPr>
          <a:xfrm>
            <a:off x="1280961" y="158453"/>
            <a:ext cx="9630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 ĐỘNG Ổ BI HĐ1, HĐ2, HĐ3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CB8876-718D-499F-AE8C-CFC965C97793}"/>
              </a:ext>
            </a:extLst>
          </p:cNvPr>
          <p:cNvSpPr/>
          <p:nvPr/>
        </p:nvSpPr>
        <p:spPr>
          <a:xfrm>
            <a:off x="135203" y="1521610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811463-4D14-455D-B1E7-3B1BC9137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2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ột sợi dây dài 120 cm. Gấp đôi sợi dây lại đề hai đầu sợi dây trùng nhau.  Đánh dấu điểm A là chỗ bị gấp (H.8.36). Khoảng cách từ điểm A">
            <a:extLst>
              <a:ext uri="{FF2B5EF4-FFF2-40B4-BE49-F238E27FC236}">
                <a16:creationId xmlns:a16="http://schemas.microsoft.com/office/drawing/2014/main" id="{E1A42FA8-7C53-472F-BBC0-2DE843EF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5" y="1417984"/>
            <a:ext cx="12217206" cy="17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D9ADF1-3ECE-419F-B07F-97FAB8539894}"/>
              </a:ext>
            </a:extLst>
          </p:cNvPr>
          <p:cNvSpPr/>
          <p:nvPr/>
        </p:nvSpPr>
        <p:spPr>
          <a:xfrm>
            <a:off x="-26505" y="779489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DA3120-E5DD-4114-8CEA-BBEA86F56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  <p:pic>
        <p:nvPicPr>
          <p:cNvPr id="3074" name="Picture 2" descr="Một chiếc xe chạy với vận tốc không đồi trên một quãng đường thắng dài 100  km từ vị trí A dến vị ti hết 2 giờ. Hỏi sau khi chạy được">
            <a:extLst>
              <a:ext uri="{FF2B5EF4-FFF2-40B4-BE49-F238E27FC236}">
                <a16:creationId xmlns:a16="http://schemas.microsoft.com/office/drawing/2014/main" id="{6BEC3B33-EEF1-4F97-B686-500DD95D9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17"/>
            <a:ext cx="12192000" cy="25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2D811F-0A7B-4F72-8953-7E47AE024F5D}"/>
              </a:ext>
            </a:extLst>
          </p:cNvPr>
          <p:cNvSpPr/>
          <p:nvPr/>
        </p:nvSpPr>
        <p:spPr>
          <a:xfrm>
            <a:off x="-182849" y="673471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3</a:t>
            </a:r>
          </a:p>
        </p:txBody>
      </p:sp>
    </p:spTree>
    <p:extLst>
      <p:ext uri="{BB962C8B-B14F-4D97-AF65-F5344CB8AC3E}">
        <p14:creationId xmlns:p14="http://schemas.microsoft.com/office/powerpoint/2010/main" val="351347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3064"/>
            <a:ext cx="4689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1.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rung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điểm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của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đoạn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thẳng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87939" y="1463156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06654" y="139974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95705" y="140443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31668" y="140678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11019" y="151942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042" y="1528805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5969" y="150439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04540" y="3804051"/>
                <a:ext cx="458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540" y="3804051"/>
                <a:ext cx="458275" cy="646331"/>
              </a:xfrm>
              <a:prstGeom prst="rect">
                <a:avLst/>
              </a:prstGeom>
              <a:blipFill rotWithShape="0">
                <a:blip r:embed="rId2"/>
                <a:stretch>
                  <a:fillRect r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0"/>
              <p:cNvSpPr txBox="1">
                <a:spLocks noChangeArrowheads="1"/>
              </p:cNvSpPr>
              <p:nvPr/>
            </p:nvSpPr>
            <p:spPr bwMode="auto">
              <a:xfrm>
                <a:off x="2326579" y="2438260"/>
                <a:ext cx="7233655" cy="1093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ằ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ữ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à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𝑀𝐴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b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6579" y="2438260"/>
                <a:ext cx="7233655" cy="10938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32039" y="3803948"/>
                <a:ext cx="6798335" cy="554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6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039" y="3803948"/>
                <a:ext cx="6798335" cy="554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>
            <a:off x="4369387" y="1367027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353180" y="1372871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1668920" y="45307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Theo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bao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nhiêu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" y="2056543"/>
            <a:ext cx="2626574" cy="2626574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1821320" y="46831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chỉ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69466" y="3803948"/>
                <a:ext cx="5707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466" y="3803948"/>
                <a:ext cx="570780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88828" y="4401428"/>
            <a:ext cx="1704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Chú</a:t>
            </a:r>
            <a:r>
              <a:rPr lang="en-US" sz="3200" dirty="0">
                <a:solidFill>
                  <a:srgbClr val="FFFF00"/>
                </a:solidFill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3114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  <p:bldP spid="18" grpId="1" animBg="1"/>
      <p:bldP spid="20" grpId="0" animBg="1"/>
      <p:bldP spid="21" grpId="0"/>
      <p:bldP spid="21" grpId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HOẠT ĐỘNG NHÓM 4 BẠN.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300" y="1056769"/>
            <a:ext cx="11963399" cy="55591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4000" dirty="0" err="1">
                <a:effectLst/>
              </a:rPr>
              <a:t>Mỗi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cử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ra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trưởng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thảo</a:t>
            </a:r>
            <a:r>
              <a:rPr lang="en-US" sz="4000" dirty="0"/>
              <a:t> </a:t>
            </a:r>
            <a:r>
              <a:rPr lang="en-US" sz="4000" dirty="0" err="1"/>
              <a:t>luận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bày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bảng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nhiệm</a:t>
            </a:r>
            <a:r>
              <a:rPr lang="en-US" sz="4000" dirty="0"/>
              <a:t> </a:t>
            </a:r>
            <a:r>
              <a:rPr lang="en-US" sz="4000" dirty="0" err="1"/>
              <a:t>vụ</a:t>
            </a:r>
            <a:r>
              <a:rPr lang="en-US" sz="4000" dirty="0"/>
              <a:t> </a:t>
            </a:r>
            <a:r>
              <a:rPr lang="en-US" sz="4000" dirty="0" err="1"/>
              <a:t>dưới</a:t>
            </a:r>
            <a:r>
              <a:rPr lang="en-US" sz="4000" dirty="0"/>
              <a:t> </a:t>
            </a:r>
            <a:r>
              <a:rPr lang="en-US" sz="4000" dirty="0" err="1"/>
              <a:t>đây</a:t>
            </a:r>
            <a:r>
              <a:rPr lang="en-US" sz="4000" dirty="0"/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effectLst/>
              </a:rPr>
              <a:t>Sau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khi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hoạt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động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xong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các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ngồi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tại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chỗ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giáo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viên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sẽ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chọn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và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mời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bạn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bất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kỳ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trong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lên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trình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bày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để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lấy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điểm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cả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. </a:t>
            </a:r>
            <a:br>
              <a:rPr lang="en-US" sz="4000" dirty="0">
                <a:effectLst/>
              </a:rPr>
            </a:br>
            <a:r>
              <a:rPr lang="en-US" sz="4000" dirty="0" err="1">
                <a:solidFill>
                  <a:srgbClr val="FFFF00"/>
                </a:solidFill>
                <a:effectLst/>
              </a:rPr>
              <a:t>Chúc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em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hoàn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thành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tốt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nhiệm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vụ</a:t>
            </a:r>
            <a:r>
              <a:rPr lang="en-US" sz="4000" dirty="0">
                <a:solidFill>
                  <a:srgbClr val="FFFF00"/>
                </a:solidFill>
                <a:effectLst/>
              </a:rPr>
              <a:t>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7842" y="410438"/>
            <a:ext cx="11734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Yêu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cầu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9870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HOẠT ĐỘNG NHÓM 4 BẠN.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21023" y="1403783"/>
                <a:ext cx="11963399" cy="520351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dirty="0">
                    <a:effectLst/>
                  </a:rPr>
                  <a:t>Trên </a:t>
                </a:r>
                <a:r>
                  <a:rPr lang="en-US" sz="4800" dirty="0" err="1">
                    <a:effectLst/>
                  </a:rPr>
                  <a:t>tia</a:t>
                </a:r>
                <a:r>
                  <a:rPr lang="en-US" sz="4800" dirty="0">
                    <a:effectLst/>
                  </a:rPr>
                  <a:t> Ax </a:t>
                </a:r>
                <a:r>
                  <a:rPr lang="en-US" sz="4800" dirty="0" err="1">
                    <a:effectLst/>
                  </a:rPr>
                  <a:t>lấy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hai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điểm</a:t>
                </a:r>
                <a:r>
                  <a:rPr lang="en-US" sz="4800" dirty="0">
                    <a:effectLst/>
                  </a:rPr>
                  <a:t> M, B </a:t>
                </a:r>
                <a:r>
                  <a:rPr lang="en-US" sz="4800" dirty="0" err="1">
                    <a:effectLst/>
                  </a:rPr>
                  <a:t>sao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cho</a:t>
                </a:r>
                <a:r>
                  <a:rPr lang="en-US" sz="4800" dirty="0">
                    <a:effectLst/>
                  </a:rPr>
                  <a:t> AM=3cm, AB=6cm.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 err="1">
                    <a:effectLst/>
                  </a:rPr>
                  <a:t>Tính</a:t>
                </a:r>
                <a:r>
                  <a:rPr lang="en-US" sz="4800" dirty="0">
                    <a:effectLst/>
                  </a:rPr>
                  <a:t> MB? So </a:t>
                </a:r>
                <a:r>
                  <a:rPr lang="en-US" sz="4800" dirty="0" err="1">
                    <a:effectLst/>
                  </a:rPr>
                  <a:t>sánh</a:t>
                </a:r>
                <a:r>
                  <a:rPr lang="en-US" sz="4800" dirty="0">
                    <a:effectLst/>
                  </a:rPr>
                  <a:t> AM </a:t>
                </a:r>
                <a:r>
                  <a:rPr lang="en-US" sz="4800" dirty="0" err="1">
                    <a:effectLst/>
                  </a:rPr>
                  <a:t>với</a:t>
                </a:r>
                <a:r>
                  <a:rPr lang="en-US" sz="4800" dirty="0">
                    <a:effectLst/>
                  </a:rPr>
                  <a:t> MB?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/>
                  <a:t>Đ</a:t>
                </a:r>
                <a:r>
                  <a:rPr lang="en-US" sz="4800" dirty="0" err="1">
                    <a:effectLst/>
                  </a:rPr>
                  <a:t>iểm</a:t>
                </a:r>
                <a:r>
                  <a:rPr lang="en-US" sz="4800" dirty="0">
                    <a:effectLst/>
                  </a:rPr>
                  <a:t> M </a:t>
                </a:r>
                <a:r>
                  <a:rPr lang="en-US" sz="4800" dirty="0" err="1">
                    <a:effectLst/>
                  </a:rPr>
                  <a:t>có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là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trung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điểm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của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đoạn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thẳng</a:t>
                </a:r>
                <a:r>
                  <a:rPr lang="en-US" sz="4800" dirty="0">
                    <a:effectLst/>
                  </a:rPr>
                  <a:t> AB </a:t>
                </a:r>
                <a:r>
                  <a:rPr lang="en-US" sz="4800" dirty="0" err="1">
                    <a:effectLst/>
                  </a:rPr>
                  <a:t>không</a:t>
                </a:r>
                <a:r>
                  <a:rPr lang="en-US" sz="4800" dirty="0">
                    <a:effectLst/>
                  </a:rPr>
                  <a:t>? </a:t>
                </a:r>
                <a:r>
                  <a:rPr lang="en-US" sz="4800" dirty="0" err="1">
                    <a:effectLst/>
                  </a:rPr>
                  <a:t>Vì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sao</a:t>
                </a:r>
                <a:r>
                  <a:rPr lang="en-US" sz="4800" dirty="0">
                    <a:effectLst/>
                  </a:rPr>
                  <a:t>?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/>
                  <a:t>So </a:t>
                </a:r>
                <a:r>
                  <a:rPr lang="en-US" sz="4800" dirty="0" err="1"/>
                  <a:t>sánh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US" sz="4800" dirty="0">
                  <a:effectLst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3" y="1403783"/>
                <a:ext cx="11963399" cy="520351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96088"/>
            <a:ext cx="5244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Nhiệm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vụ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của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nhóm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16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706577" y="397276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58302" y="393649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932053" y="396624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8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933374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4" descr="thuoc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2262187" y="4466227"/>
            <a:ext cx="6324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2676399" y="4429961"/>
            <a:ext cx="4463989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5956"/>
              </p:ext>
            </p:extLst>
          </p:nvPr>
        </p:nvGraphicFramePr>
        <p:xfrm>
          <a:off x="4540607" y="500781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607" y="5007811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27"/>
          <p:cNvSpPr>
            <a:spLocks noChangeShapeType="1"/>
          </p:cNvSpPr>
          <p:nvPr/>
        </p:nvSpPr>
        <p:spPr bwMode="auto">
          <a:xfrm flipH="1">
            <a:off x="3544209" y="4353761"/>
            <a:ext cx="7620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5773645" y="4353761"/>
            <a:ext cx="8382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04" y="-2760842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2606934" y="4352688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38503" y="4347693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54469" y="4353761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321" y="540207"/>
            <a:ext cx="573374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Dùng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thước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thẳng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có</a:t>
            </a:r>
            <a:r>
              <a:rPr lang="en-US" sz="3200" i="1" dirty="0">
                <a:solidFill>
                  <a:srgbClr val="FFFF00"/>
                </a:solidFill>
              </a:rPr>
              <a:t> chia </a:t>
            </a:r>
            <a:r>
              <a:rPr lang="en-US" sz="3200" i="1" dirty="0" err="1">
                <a:solidFill>
                  <a:srgbClr val="FFFF00"/>
                </a:solidFill>
              </a:rPr>
              <a:t>khoảng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133" y="1110314"/>
            <a:ext cx="96596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</a:rPr>
              <a:t>Ví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dụ</a:t>
            </a:r>
            <a:r>
              <a:rPr lang="en-US" sz="3200" i="1" dirty="0">
                <a:solidFill>
                  <a:schemeClr val="bg1"/>
                </a:solidFill>
              </a:rPr>
              <a:t>: Cho AB = 6cm, </a:t>
            </a:r>
            <a:r>
              <a:rPr lang="en-US" sz="3200" i="1" dirty="0" err="1">
                <a:solidFill>
                  <a:schemeClr val="bg1"/>
                </a:solidFill>
              </a:rPr>
              <a:t>vẽ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trung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điểm</a:t>
            </a:r>
            <a:r>
              <a:rPr lang="en-US" sz="3200" i="1" dirty="0">
                <a:solidFill>
                  <a:schemeClr val="bg1"/>
                </a:solidFill>
              </a:rPr>
              <a:t> M </a:t>
            </a:r>
            <a:r>
              <a:rPr lang="en-US" sz="3200" i="1" dirty="0" err="1">
                <a:solidFill>
                  <a:schemeClr val="bg1"/>
                </a:solidFill>
              </a:rPr>
              <a:t>của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đoạn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thẳng</a:t>
            </a:r>
            <a:r>
              <a:rPr lang="en-US" sz="3200" i="1" dirty="0">
                <a:solidFill>
                  <a:schemeClr val="bg1"/>
                </a:solidFill>
              </a:rPr>
              <a:t> AB?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95045" y="4872423"/>
            <a:ext cx="2143458" cy="550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53850" y="4870305"/>
            <a:ext cx="2177724" cy="2119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02759" y="4546081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3cm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75332" y="4454352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3cm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133" y="1665374"/>
            <a:ext cx="118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Giải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>
                    <a:solidFill>
                      <a:schemeClr val="bg1"/>
                    </a:solidFill>
                  </a:rPr>
                  <a:t>Vì M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trung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điểm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đoạn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thẳng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AB</a:t>
                </a:r>
              </a:p>
              <a:p>
                <a:r>
                  <a:rPr lang="en-US" sz="3200" i="1" dirty="0" err="1">
                    <a:solidFill>
                      <a:schemeClr val="bg1"/>
                    </a:solidFill>
                  </a:rPr>
                  <a:t>Nên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blipFill>
                <a:blip r:embed="rId7"/>
                <a:stretch>
                  <a:fillRect l="-3813" t="-10396" r="-2955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-34359" y="-40270"/>
            <a:ext cx="6435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2.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Vẽ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trung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điểm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của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đoạn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thẳng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527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31575 0.647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76 0.64792 L 0.04922 0.6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08425 0.771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3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  <p:bldP spid="18" grpId="0" animBg="1"/>
      <p:bldP spid="19" grpId="0" animBg="1"/>
      <p:bldP spid="22" grpId="0" animBg="1"/>
      <p:bldP spid="25" grpId="0" animBg="1"/>
      <p:bldP spid="26" grpId="0" animBg="1"/>
      <p:bldP spid="20" grpId="0"/>
      <p:bldP spid="23" grpId="0"/>
      <p:bldP spid="4" grpId="0"/>
      <p:bldP spid="31" grpId="0"/>
      <p:bldP spid="2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-14288"/>
            <a:ext cx="12192000" cy="68580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ấp giấy xác định trung điểm của đoạn thẳ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530"/>
            <a:ext cx="12192000" cy="68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14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482</Words>
  <Application>Microsoft Office PowerPoint</Application>
  <PresentationFormat>Widescreen</PresentationFormat>
  <Paragraphs>67</Paragraphs>
  <Slides>14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win10</cp:lastModifiedBy>
  <cp:revision>84</cp:revision>
  <dcterms:created xsi:type="dcterms:W3CDTF">2020-11-30T12:31:20Z</dcterms:created>
  <dcterms:modified xsi:type="dcterms:W3CDTF">2025-02-27T10:42:18Z</dcterms:modified>
</cp:coreProperties>
</file>