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72" r:id="rId3"/>
    <p:sldId id="274" r:id="rId4"/>
    <p:sldId id="273" r:id="rId5"/>
    <p:sldId id="275" r:id="rId6"/>
    <p:sldId id="276" r:id="rId7"/>
    <p:sldId id="277" r:id="rId8"/>
    <p:sldId id="278" r:id="rId9"/>
    <p:sldId id="280" r:id="rId10"/>
    <p:sldId id="281" r:id="rId11"/>
    <p:sldId id="282" r:id="rId12"/>
    <p:sldId id="291" r:id="rId13"/>
    <p:sldId id="283" r:id="rId14"/>
    <p:sldId id="284" r:id="rId15"/>
    <p:sldId id="289" r:id="rId16"/>
    <p:sldId id="262" r:id="rId17"/>
    <p:sldId id="285" r:id="rId18"/>
    <p:sldId id="288" r:id="rId19"/>
    <p:sldId id="292" r:id="rId20"/>
    <p:sldId id="279" r:id="rId21"/>
    <p:sldId id="271" r:id="rId22"/>
    <p:sldId id="264" r:id="rId23"/>
    <p:sldId id="263" r:id="rId24"/>
    <p:sldId id="266" r:id="rId25"/>
    <p:sldId id="265" r:id="rId26"/>
    <p:sldId id="26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E5ED"/>
    <a:srgbClr val="4EB4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3369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71219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806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6137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61528-119D-4E09-B39E-F645F2BFF298}" type="datetimeFigureOut">
              <a:rPr lang="en-US" smtClean="0"/>
              <a:t>2/27/2025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95550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661528-119D-4E09-B39E-F645F2BFF298}"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657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661528-119D-4E09-B39E-F645F2BFF298}" type="datetimeFigureOut">
              <a:rPr lang="en-US" smtClean="0"/>
              <a:t>2/27/2025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415721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661528-119D-4E09-B39E-F645F2BFF298}" type="datetimeFigureOut">
              <a:rPr lang="en-US" smtClean="0"/>
              <a:t>2/27/2025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9075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61528-119D-4E09-B39E-F645F2BFF298}" type="datetimeFigureOut">
              <a:rPr lang="en-US" smtClean="0"/>
              <a:t>2/27/2025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27735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79202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2/27/2025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45948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61528-119D-4E09-B39E-F645F2BFF298}" type="datetimeFigureOut">
              <a:rPr lang="en-US" smtClean="0"/>
              <a:t>2/27/2025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2D3E6-8F9C-43BB-8488-26672C9F27D3}" type="slidenum">
              <a:rPr lang="en-US" smtClean="0"/>
              <a:t>‹#›</a:t>
            </a:fld>
            <a:endParaRPr lang="en-US"/>
          </a:p>
        </p:txBody>
      </p:sp>
    </p:spTree>
    <p:extLst>
      <p:ext uri="{BB962C8B-B14F-4D97-AF65-F5344CB8AC3E}">
        <p14:creationId xmlns:p14="http://schemas.microsoft.com/office/powerpoint/2010/main" val="862346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1.png"/><Relationship Id="rId21" Type="http://schemas.openxmlformats.org/officeDocument/2006/relationships/image" Target="../media/image43.png"/><Relationship Id="rId34" Type="http://schemas.openxmlformats.org/officeDocument/2006/relationships/image" Target="../media/image57.png"/><Relationship Id="rId7" Type="http://schemas.openxmlformats.org/officeDocument/2006/relationships/image" Target="../media/image291.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6.png"/><Relationship Id="rId2" Type="http://schemas.openxmlformats.org/officeDocument/2006/relationships/image" Target="../media/image25.jp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81.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5.png"/><Relationship Id="rId5" Type="http://schemas.openxmlformats.org/officeDocument/2006/relationships/image" Target="../media/image271.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1.png"/><Relationship Id="rId10" Type="http://schemas.openxmlformats.org/officeDocument/2006/relationships/image" Target="../media/image321.png"/><Relationship Id="rId19" Type="http://schemas.openxmlformats.org/officeDocument/2006/relationships/image" Target="../media/image41.png"/><Relationship Id="rId31" Type="http://schemas.openxmlformats.org/officeDocument/2006/relationships/image" Target="../media/image54.png"/><Relationship Id="rId4" Type="http://schemas.openxmlformats.org/officeDocument/2006/relationships/image" Target="../media/image261.png"/><Relationship Id="rId9" Type="http://schemas.openxmlformats.org/officeDocument/2006/relationships/image" Target="../media/image31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3.png"/><Relationship Id="rId8" Type="http://schemas.openxmlformats.org/officeDocument/2006/relationships/image" Target="../media/image301.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50.png"/><Relationship Id="rId10" Type="http://schemas.openxmlformats.org/officeDocument/2006/relationships/image" Target="../media/image120.png"/><Relationship Id="rId9" Type="http://schemas.openxmlformats.org/officeDocument/2006/relationships/image" Target="../media/image110.png"/></Relationships>
</file>

<file path=ppt/slides/_rels/slide23.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2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6.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37885" y="97614"/>
            <a:ext cx="9281885" cy="1384995"/>
          </a:xfrm>
          <a:prstGeom prst="rect">
            <a:avLst/>
          </a:prstGeom>
          <a:noFill/>
        </p:spPr>
        <p:txBody>
          <a:bodyPr wrap="square" rtlCol="0">
            <a:spAutoFit/>
          </a:bodyPr>
          <a:lstStyle/>
          <a:p>
            <a:pPr algn="ctr">
              <a:lnSpc>
                <a:spcPct val="150000"/>
              </a:lnSpc>
            </a:pP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51;52 </a:t>
            </a: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14</a:t>
            </a:r>
            <a:endParaRPr lang="en-US" sz="2800" b="1" dirty="0" smtClean="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PHÉP </a:t>
            </a:r>
            <a:r>
              <a:rPr lang="en-US" sz="2800" b="1" dirty="0" smtClean="0">
                <a:solidFill>
                  <a:srgbClr val="FF0000"/>
                </a:solidFill>
                <a:latin typeface="Times New Roman" panose="02020603050405020304" pitchFamily="18" charset="0"/>
                <a:cs typeface="Times New Roman" panose="02020603050405020304" pitchFamily="18" charset="0"/>
              </a:rPr>
              <a:t>CỘNG VÀ PHÉP TRỪ </a:t>
            </a:r>
            <a:r>
              <a:rPr lang="en-US" sz="2800" b="1" dirty="0" smtClean="0">
                <a:solidFill>
                  <a:srgbClr val="FF0000"/>
                </a:solidFill>
                <a:latin typeface="Times New Roman" panose="02020603050405020304" pitchFamily="18" charset="0"/>
                <a:cs typeface="Times New Roman" panose="02020603050405020304" pitchFamily="18" charset="0"/>
              </a:rPr>
              <a:t>SỐ NGUYÊN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9" name="MH_Desc_1"/>
          <p:cNvSpPr txBox="1"/>
          <p:nvPr>
            <p:custDataLst>
              <p:tags r:id="rId1"/>
            </p:custDataLst>
          </p:nvPr>
        </p:nvSpPr>
        <p:spPr>
          <a:xfrm>
            <a:off x="6184415" y="2288234"/>
            <a:ext cx="2141505" cy="3697748"/>
          </a:xfrm>
          <a:prstGeom prst="rect">
            <a:avLst/>
          </a:prstGeom>
          <a:solidFill>
            <a:schemeClr val="accent1"/>
          </a:solidFill>
          <a:ln>
            <a:noFill/>
          </a:ln>
          <a:effectLst/>
          <a:scene3d>
            <a:camera prst="orthographicFront">
              <a:rot lat="0" lon="0" rev="0"/>
            </a:camera>
            <a:lightRig rig="soft" dir="t">
              <a:rot lat="0" lon="0" rev="0"/>
            </a:lightRig>
          </a:scene3d>
          <a:sp3d prstMaterial="matte">
            <a:contourClr>
              <a:srgbClr val="FFFFFF"/>
            </a:contourClr>
          </a:sp3d>
        </p:spPr>
        <p:txBody>
          <a:bodyPr tIns="81000" rIns="67500" bIns="81000" anchor="ctr"/>
          <a:lstStyle/>
          <a:p>
            <a:pPr algn="ctr" defTabSz="914400" eaLnBrk="1" fontAlgn="auto" hangingPunct="1">
              <a:lnSpc>
                <a:spcPct val="140000"/>
              </a:lnSpc>
              <a:spcBef>
                <a:spcPts val="0"/>
              </a:spcBef>
              <a:spcAft>
                <a:spcPts val="0"/>
              </a:spcAft>
              <a:defRPr/>
            </a:pPr>
            <a:endParaRPr lang="en-US" altLang="zh-CN" sz="2400" dirty="0">
              <a:solidFill>
                <a:srgbClr val="ED7D31">
                  <a:lumMod val="50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MH_SubTitle_4"/>
          <p:cNvSpPr/>
          <p:nvPr>
            <p:custDataLst>
              <p:tags r:id="rId2"/>
            </p:custDataLst>
          </p:nvPr>
        </p:nvSpPr>
        <p:spPr>
          <a:xfrm>
            <a:off x="953725" y="5999367"/>
            <a:ext cx="3900487" cy="574675"/>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Một</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bài</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tập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nâng</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cao</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MH_SubTitle_3"/>
          <p:cNvSpPr/>
          <p:nvPr>
            <p:custDataLst>
              <p:tags r:id="rId3"/>
            </p:custDataLst>
          </p:nvPr>
        </p:nvSpPr>
        <p:spPr>
          <a:xfrm>
            <a:off x="953725" y="5191417"/>
            <a:ext cx="3900487" cy="574675"/>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Tìm</a:t>
            </a:r>
            <a:r>
              <a:rPr lang="en-US" altLang="zh-CN" sz="2400" dirty="0" smtClean="0">
                <a:solidFill>
                  <a:prstClr val="white"/>
                </a:solidFill>
                <a:latin typeface="Times New Roman" panose="02020603050405020304" pitchFamily="18" charset="0"/>
                <a:cs typeface="Times New Roman" panose="02020603050405020304" pitchFamily="18" charset="0"/>
              </a:rPr>
              <a:t> x</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MH_SubTitle_2"/>
          <p:cNvSpPr/>
          <p:nvPr>
            <p:custDataLst>
              <p:tags r:id="rId4"/>
            </p:custDataLst>
          </p:nvPr>
        </p:nvSpPr>
        <p:spPr>
          <a:xfrm>
            <a:off x="953725" y="4446798"/>
            <a:ext cx="3900487" cy="574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nhanh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hợp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a:solidFill>
                  <a:prstClr val="white"/>
                </a:solidFill>
                <a:latin typeface="Times New Roman" panose="02020603050405020304" pitchFamily="18" charset="0"/>
                <a:cs typeface="Times New Roman" panose="02020603050405020304" pitchFamily="18" charset="0"/>
              </a:rPr>
              <a:t>lí</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MH_SubTitle_1"/>
          <p:cNvSpPr/>
          <p:nvPr>
            <p:custDataLst>
              <p:tags r:id="rId5"/>
            </p:custDataLst>
          </p:nvPr>
        </p:nvSpPr>
        <p:spPr>
          <a:xfrm>
            <a:off x="912101" y="1739919"/>
            <a:ext cx="3900487" cy="574675"/>
          </a:xfrm>
          <a:prstGeom prst="roundRect">
            <a:avLst/>
          </a:prstGeom>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cùng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8" name="矩形 16"/>
          <p:cNvSpPr>
            <a:spLocks noChangeArrowheads="1"/>
          </p:cNvSpPr>
          <p:nvPr/>
        </p:nvSpPr>
        <p:spPr bwMode="auto">
          <a:xfrm>
            <a:off x="6388392" y="3244960"/>
            <a:ext cx="1733550" cy="14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ts val="600"/>
              </a:spcBef>
              <a:spcAft>
                <a:spcPts val="600"/>
              </a:spcAft>
              <a:buClr>
                <a:srgbClr val="00B050"/>
              </a:buClr>
              <a:buSzPct val="80000"/>
              <a:buNone/>
            </a:pPr>
            <a:r>
              <a:rPr lang="en-US" altLang="zh-CN" sz="2400" dirty="0">
                <a:solidFill>
                  <a:srgbClr val="FF0000"/>
                </a:solidFill>
                <a:latin typeface="Times New Roman" panose="02020603050405020304" pitchFamily="18" charset="0"/>
                <a:cs typeface="Times New Roman" panose="02020603050405020304" pitchFamily="18" charset="0"/>
              </a:rPr>
              <a:t>NỘI DUNG BÀI </a:t>
            </a:r>
            <a:r>
              <a:rPr lang="en-US" altLang="zh-CN" sz="2400" dirty="0" smtClean="0">
                <a:solidFill>
                  <a:srgbClr val="FF0000"/>
                </a:solidFill>
                <a:latin typeface="Times New Roman" panose="02020603050405020304" pitchFamily="18" charset="0"/>
                <a:cs typeface="Times New Roman" panose="02020603050405020304" pitchFamily="18" charset="0"/>
              </a:rPr>
              <a:t>HỌC</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5" name="MH_SubTitle_1"/>
          <p:cNvSpPr/>
          <p:nvPr>
            <p:custDataLst>
              <p:tags r:id="rId6"/>
            </p:custDataLst>
          </p:nvPr>
        </p:nvSpPr>
        <p:spPr>
          <a:xfrm>
            <a:off x="953725" y="3632981"/>
            <a:ext cx="3900487" cy="574675"/>
          </a:xfrm>
          <a:prstGeom prst="roundRect">
            <a:avLst/>
          </a:prstGeom>
          <a:solidFill>
            <a:srgbClr val="00B0F0"/>
          </a:solidFill>
          <a:ln/>
        </p:spPr>
        <p:style>
          <a:lnRef idx="1">
            <a:schemeClr val="accent6"/>
          </a:lnRef>
          <a:fillRef idx="2">
            <a:schemeClr val="accent6"/>
          </a:fillRef>
          <a:effectRef idx="1">
            <a:schemeClr val="accent6"/>
          </a:effectRef>
          <a:fontRef idx="minor">
            <a:schemeClr val="dk1"/>
          </a:fontRef>
        </p:style>
        <p:txBody>
          <a:bodyPr lIns="297000" anchor="ctr">
            <a:normAutofit/>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Trừ hai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nguyên</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MH_SubTitle_1"/>
          <p:cNvSpPr/>
          <p:nvPr>
            <p:custDataLst>
              <p:tags r:id="rId7"/>
            </p:custDataLst>
          </p:nvPr>
        </p:nvSpPr>
        <p:spPr>
          <a:xfrm>
            <a:off x="953725" y="2689482"/>
            <a:ext cx="3900487" cy="574675"/>
          </a:xfrm>
          <a:prstGeom prst="roundRec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khác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837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P spid="77"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256" y="326409"/>
            <a:ext cx="5724525" cy="609600"/>
          </a:xfrm>
          <a:prstGeom prst="rect">
            <a:avLst/>
          </a:prstGeom>
        </p:spPr>
      </p:pic>
      <p:pic>
        <p:nvPicPr>
          <p:cNvPr id="5" name="Picture 4"/>
          <p:cNvPicPr>
            <a:picLocks noChangeAspect="1"/>
          </p:cNvPicPr>
          <p:nvPr/>
        </p:nvPicPr>
        <p:blipFill>
          <a:blip r:embed="rId3"/>
          <a:stretch>
            <a:fillRect/>
          </a:stretch>
        </p:blipFill>
        <p:spPr>
          <a:xfrm>
            <a:off x="0" y="1221559"/>
            <a:ext cx="9144000" cy="1795649"/>
          </a:xfrm>
          <a:prstGeom prst="rect">
            <a:avLst/>
          </a:prstGeom>
        </p:spPr>
      </p:pic>
      <p:pic>
        <p:nvPicPr>
          <p:cNvPr id="8" name="Picture 7"/>
          <p:cNvPicPr>
            <a:picLocks noChangeAspect="1"/>
          </p:cNvPicPr>
          <p:nvPr/>
        </p:nvPicPr>
        <p:blipFill>
          <a:blip r:embed="rId4"/>
          <a:stretch>
            <a:fillRect/>
          </a:stretch>
        </p:blipFill>
        <p:spPr>
          <a:xfrm>
            <a:off x="1651379" y="3302758"/>
            <a:ext cx="5732060" cy="2238233"/>
          </a:xfrm>
          <a:prstGeom prst="rect">
            <a:avLst/>
          </a:prstGeom>
        </p:spPr>
      </p:pic>
      <p:pic>
        <p:nvPicPr>
          <p:cNvPr id="9" name="Picture 8"/>
          <p:cNvPicPr>
            <a:picLocks noChangeAspect="1"/>
          </p:cNvPicPr>
          <p:nvPr/>
        </p:nvPicPr>
        <p:blipFill>
          <a:blip r:embed="rId5"/>
          <a:stretch>
            <a:fillRect/>
          </a:stretch>
        </p:blipFill>
        <p:spPr>
          <a:xfrm>
            <a:off x="372256" y="5615002"/>
            <a:ext cx="7353300" cy="1066800"/>
          </a:xfrm>
          <a:prstGeom prst="rect">
            <a:avLst/>
          </a:prstGeom>
        </p:spPr>
      </p:pic>
    </p:spTree>
    <p:extLst>
      <p:ext uri="{BB962C8B-B14F-4D97-AF65-F5344CB8AC3E}">
        <p14:creationId xmlns:p14="http://schemas.microsoft.com/office/powerpoint/2010/main" val="30129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7" y="1288703"/>
            <a:ext cx="8529850" cy="3139321"/>
          </a:xfrm>
          <a:prstGeom prst="rect">
            <a:avLst/>
          </a:prstGeom>
          <a:ln>
            <a:solidFill>
              <a:srgbClr val="FFC000"/>
            </a:solidFill>
          </a:ln>
          <a:effectLst>
            <a:glow rad="63500">
              <a:schemeClr val="accent2">
                <a:satMod val="175000"/>
                <a:alpha val="40000"/>
              </a:schemeClr>
            </a:glow>
          </a:effectLst>
        </p:spPr>
        <p:txBody>
          <a:bodyPr wrap="square">
            <a:spAutoFit/>
          </a:bodyPr>
          <a:lstStyle/>
          <a:p>
            <a:pPr>
              <a:lnSpc>
                <a:spcPct val="150000"/>
              </a:lnSpc>
              <a:spcBef>
                <a:spcPts val="600"/>
              </a:spcBef>
              <a:spcAft>
                <a:spcPts val="600"/>
              </a:spcAft>
            </a:pPr>
            <a:r>
              <a:rPr lang="nl-NL" sz="2800" b="1"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ý:</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Ta quy ước số đối của 0 là chính nó.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Tổng của hai số đốiluôn bằng 0</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Số đối của số nguyên a là –a. Số đối của –a là - (-a) = a</a:t>
            </a:r>
          </a:p>
        </p:txBody>
      </p:sp>
    </p:spTree>
    <p:extLst>
      <p:ext uri="{BB962C8B-B14F-4D97-AF65-F5344CB8AC3E}">
        <p14:creationId xmlns:p14="http://schemas.microsoft.com/office/powerpoint/2010/main" val="382855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4" y="174057"/>
            <a:ext cx="8037680" cy="1325563"/>
          </a:xfrm>
          <a:ln>
            <a:solidFill>
              <a:srgbClr val="FFC000"/>
            </a:solidFill>
          </a:ln>
        </p:spPr>
        <p:txBody>
          <a:bodyPr>
            <a:noAutofit/>
          </a:bodyPr>
          <a:lstStyle/>
          <a:p>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b="1" smtClean="0">
                <a:solidFill>
                  <a:schemeClr val="accent6"/>
                </a:solidFill>
                <a:latin typeface="Times New Roman" panose="02020603050405020304" pitchFamily="18" charset="0"/>
                <a:cs typeface="Times New Roman" panose="02020603050405020304" pitchFamily="18" charset="0"/>
              </a:rPr>
              <a:t>Luyện tập 2</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Tìm số đối của mỗi số 5 và -2 rồi biểu diễn chúng trên trục số?</a:t>
            </a:r>
            <a:br>
              <a:rPr lang="en-US"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75870" y="1661098"/>
            <a:ext cx="7967628" cy="2246769"/>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HD</a:t>
            </a:r>
          </a:p>
          <a:p>
            <a:r>
              <a:rPr lang="en-US" sz="2800" smtClean="0">
                <a:latin typeface="Times New Roman" panose="02020603050405020304" pitchFamily="18" charset="0"/>
                <a:cs typeface="Times New Roman" panose="02020603050405020304" pitchFamily="18" charset="0"/>
              </a:rPr>
              <a:t>Số đối của 5 là -5</a:t>
            </a:r>
          </a:p>
          <a:p>
            <a:r>
              <a:rPr lang="en-US" sz="2800" smtClean="0">
                <a:latin typeface="Times New Roman" panose="02020603050405020304" pitchFamily="18" charset="0"/>
                <a:cs typeface="Times New Roman" panose="02020603050405020304" pitchFamily="18" charset="0"/>
              </a:rPr>
              <a:t>Số đối của -2 là 2</a:t>
            </a:r>
          </a:p>
          <a:p>
            <a:endParaRPr lang="en-US" sz="280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l="2007" t="21568" r="3438" b="21568"/>
          <a:stretch>
            <a:fillRect/>
          </a:stretch>
        </p:blipFill>
        <p:spPr bwMode="auto">
          <a:xfrm>
            <a:off x="780589" y="3398298"/>
            <a:ext cx="5271660" cy="431610"/>
          </a:xfrm>
          <a:prstGeom prst="rect">
            <a:avLst/>
          </a:prstGeom>
          <a:noFill/>
          <a:ln>
            <a:noFill/>
          </a:ln>
        </p:spPr>
      </p:pic>
      <p:sp>
        <p:nvSpPr>
          <p:cNvPr id="7" name="TextBox 6"/>
          <p:cNvSpPr txBox="1"/>
          <p:nvPr/>
        </p:nvSpPr>
        <p:spPr>
          <a:xfrm>
            <a:off x="547616" y="4040135"/>
            <a:ext cx="8023178" cy="2677656"/>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khác dấu</a:t>
            </a:r>
            <a:r>
              <a:rPr lang="en-US" sz="2800" b="1" smtClean="0">
                <a:latin typeface="Times New Roman" panose="02020603050405020304" pitchFamily="18" charset="0"/>
                <a:cs typeface="Times New Roman" panose="02020603050405020304" pitchFamily="18" charset="0"/>
              </a:rPr>
              <a:t>:</a:t>
            </a:r>
          </a:p>
          <a:p>
            <a:r>
              <a:rPr lang="en-US" sz="2800" smtClean="0">
                <a:latin typeface="Times New Roman" panose="02020603050405020304" pitchFamily="18" charset="0"/>
                <a:cs typeface="Times New Roman" panose="02020603050405020304" pitchFamily="18" charset="0"/>
              </a:rPr>
              <a:t>1. Hai số nguyên đối nhau thì có tổng bằng 0</a:t>
            </a:r>
          </a:p>
          <a:p>
            <a:r>
              <a:rPr lang="en-US" sz="2800" smtClean="0">
                <a:latin typeface="Times New Roman" panose="02020603050405020304" pitchFamily="18" charset="0"/>
                <a:cs typeface="Times New Roman" panose="02020603050405020304" pitchFamily="18" charset="0"/>
              </a:rPr>
              <a:t>2. Muốn cộng hai số nguyên khác dấu ( không đối nhau), ta tìm hiệu hai phần tự nhiên của chúng (số lớn trừ số nhỏ) rồi đặt trước hiệu tìm được dấu của số có phần tự nhiên lớn hơn.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7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369" y="304000"/>
            <a:ext cx="8181833" cy="1815882"/>
          </a:xfrm>
          <a:prstGeom prst="rect">
            <a:avLst/>
          </a:prstGeom>
          <a:ln w="28575">
            <a:solidFill>
              <a:srgbClr val="FFC000"/>
            </a:solidFill>
          </a:ln>
        </p:spPr>
        <p:txBody>
          <a:bodyPr wrap="square">
            <a:spAutoFit/>
          </a:bodyPr>
          <a:lstStyle/>
          <a:p>
            <a:r>
              <a:rPr lang="en-US" sz="2800" b="1">
                <a:solidFill>
                  <a:srgbClr val="92D050"/>
                </a:solidFill>
                <a:latin typeface="Times New Roman" panose="02020603050405020304" pitchFamily="18" charset="0"/>
                <a:cs typeface="Times New Roman" panose="02020603050405020304" pitchFamily="18" charset="0"/>
              </a:rPr>
              <a:t>Luyện tập 3</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Thực </a:t>
            </a:r>
            <a:r>
              <a:rPr lang="en-US" sz="2800">
                <a:latin typeface="Times New Roman" panose="02020603050405020304" pitchFamily="18" charset="0"/>
                <a:cs typeface="Times New Roman" panose="02020603050405020304" pitchFamily="18" charset="0"/>
              </a:rPr>
              <a:t>hiện các phép tính: </a:t>
            </a:r>
          </a:p>
          <a:p>
            <a:r>
              <a:rPr lang="en-US" sz="2800">
                <a:latin typeface="Times New Roman" panose="02020603050405020304" pitchFamily="18" charset="0"/>
                <a:cs typeface="Times New Roman" panose="02020603050405020304" pitchFamily="18" charset="0"/>
              </a:rPr>
              <a:t>a, 203 + (-195)</a:t>
            </a:r>
          </a:p>
          <a:p>
            <a:r>
              <a:rPr lang="en-US" sz="2800">
                <a:latin typeface="Times New Roman" panose="02020603050405020304" pitchFamily="18" charset="0"/>
                <a:cs typeface="Times New Roman" panose="02020603050405020304" pitchFamily="18" charset="0"/>
              </a:rPr>
              <a:t>b, (-137) + 86</a:t>
            </a:r>
          </a:p>
        </p:txBody>
      </p:sp>
      <p:sp>
        <p:nvSpPr>
          <p:cNvPr id="3" name="TextBox 2"/>
          <p:cNvSpPr txBox="1"/>
          <p:nvPr/>
        </p:nvSpPr>
        <p:spPr>
          <a:xfrm>
            <a:off x="334368" y="2784143"/>
            <a:ext cx="8181833" cy="3539430"/>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2</a:t>
            </a:r>
          </a:p>
          <a:p>
            <a:r>
              <a:rPr lang="en-US" sz="2800" smtClean="0">
                <a:latin typeface="Times New Roman" panose="02020603050405020304" pitchFamily="18" charset="0"/>
                <a:cs typeface="Times New Roman" panose="02020603050405020304" pitchFamily="18" charset="0"/>
              </a:rPr>
              <a:t>Sử dụng phép cộng hai số nguyên khác dấu để giải bài toán sau:</a:t>
            </a:r>
          </a:p>
          <a:p>
            <a:r>
              <a:rPr lang="en-US" sz="2800" smtClean="0">
                <a:latin typeface="Times New Roman" panose="02020603050405020304" pitchFamily="18" charset="0"/>
                <a:cs typeface="Times New Roman" panose="02020603050405020304" pitchFamily="18" charset="0"/>
              </a:rPr>
              <a:t>Một máy thăm dò đáy biển ngày hôm trước hoạt động ở độ cao -946 m (so với mực nước biển). Ngày hôm sau người ta cho máy nổi lên 55m so với hôm trước. Hỏi ngày hôm sau máy thăm dò đáy biển hoạt độngở độ cao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242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BB20-9368-4FC9-BC0B-C80D1A2EFE5E}"/>
              </a:ext>
            </a:extLst>
          </p:cNvPr>
          <p:cNvSpPr/>
          <p:nvPr/>
        </p:nvSpPr>
        <p:spPr>
          <a:xfrm>
            <a:off x="-71439" y="0"/>
            <a:ext cx="11208011"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362E62C2-BF54-4448-B5FB-2534986FD574}"/>
              </a:ext>
            </a:extLst>
          </p:cNvPr>
          <p:cNvPicPr>
            <a:picLocks noChangeAspect="1"/>
          </p:cNvPicPr>
          <p:nvPr/>
        </p:nvPicPr>
        <p:blipFill rotWithShape="1">
          <a:blip r:embed="rId4">
            <a:extLst>
              <a:ext uri="{28A0092B-C50C-407E-A947-70E740481C1C}">
                <a14:useLocalDpi xmlns:a14="http://schemas.microsoft.com/office/drawing/2010/main" val="0"/>
              </a:ext>
            </a:extLst>
          </a:blip>
          <a:srcRect t="14896" r="72670" b="14347"/>
          <a:stretch/>
        </p:blipFill>
        <p:spPr>
          <a:xfrm>
            <a:off x="458827" y="677789"/>
            <a:ext cx="638187" cy="645735"/>
          </a:xfrm>
          <a:prstGeom prst="rect">
            <a:avLst/>
          </a:prstGeom>
        </p:spPr>
      </p:pic>
      <p:pic>
        <p:nvPicPr>
          <p:cNvPr id="10" name="Picture 9">
            <a:extLst>
              <a:ext uri="{FF2B5EF4-FFF2-40B4-BE49-F238E27FC236}">
                <a16:creationId xmlns:a16="http://schemas.microsoft.com/office/drawing/2014/main" id="{41D96164-8A79-484C-9D6D-B1F9E9004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447" y="3283124"/>
            <a:ext cx="1825677" cy="1630069"/>
          </a:xfrm>
          <a:prstGeom prst="rect">
            <a:avLst/>
          </a:prstGeom>
        </p:spPr>
      </p:pic>
      <p:pic>
        <p:nvPicPr>
          <p:cNvPr id="14" name="Picture 13">
            <a:extLst>
              <a:ext uri="{FF2B5EF4-FFF2-40B4-BE49-F238E27FC236}">
                <a16:creationId xmlns:a16="http://schemas.microsoft.com/office/drawing/2014/main" id="{3FCBC5D6-1942-44BE-A4F7-3F9525EB1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21" y="3794050"/>
            <a:ext cx="1078175" cy="1456406"/>
          </a:xfrm>
          <a:prstGeom prst="rect">
            <a:avLst/>
          </a:prstGeom>
        </p:spPr>
      </p:pic>
      <p:sp>
        <p:nvSpPr>
          <p:cNvPr id="11" name="Speech Bubble: Rectangle with Corners Rounded 10">
            <a:extLst>
              <a:ext uri="{FF2B5EF4-FFF2-40B4-BE49-F238E27FC236}">
                <a16:creationId xmlns:a16="http://schemas.microsoft.com/office/drawing/2014/main" id="{4A87A147-A602-43DC-8B81-F403CE330F0C}"/>
              </a:ext>
            </a:extLst>
          </p:cNvPr>
          <p:cNvSpPr/>
          <p:nvPr/>
        </p:nvSpPr>
        <p:spPr>
          <a:xfrm>
            <a:off x="657426" y="3001103"/>
            <a:ext cx="1389362" cy="427897"/>
          </a:xfrm>
          <a:prstGeom prst="wedgeRoundRectCallout">
            <a:avLst>
              <a:gd name="adj1" fmla="val 4"/>
              <a:gd name="adj2" fmla="val 122755"/>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0E2FD812-4F1E-403C-BDDA-F485C3D7B5B4}"/>
              </a:ext>
            </a:extLst>
          </p:cNvPr>
          <p:cNvSpPr/>
          <p:nvPr/>
        </p:nvSpPr>
        <p:spPr>
          <a:xfrm>
            <a:off x="3398292" y="1686398"/>
            <a:ext cx="3976818" cy="1092958"/>
          </a:xfrm>
          <a:prstGeom prst="wedgeRoundRectCallout">
            <a:avLst>
              <a:gd name="adj1" fmla="val 7645"/>
              <a:gd name="adj2" fmla="val 92552"/>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Đố bạn: tổng của hai số nguyên khác dấu là số dương hay số âm?</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07093B0-61BC-46AE-AA0B-771415A6CFD9}"/>
              </a:ext>
            </a:extLst>
          </p:cNvPr>
          <p:cNvSpPr/>
          <p:nvPr/>
        </p:nvSpPr>
        <p:spPr>
          <a:xfrm>
            <a:off x="962874" y="636845"/>
            <a:ext cx="3172398" cy="782014"/>
          </a:xfrm>
          <a:prstGeom prst="rect">
            <a:avLst/>
          </a:prstGeom>
          <a:solidFill>
            <a:srgbClr val="FDFDF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a:ln w="0"/>
                <a:solidFill>
                  <a:srgbClr val="FF0000"/>
                </a:solidFill>
                <a:effectLst>
                  <a:outerShdw blurRad="38100" dist="19050" dir="2700000" algn="tl" rotWithShape="0">
                    <a:schemeClr val="dk1">
                      <a:alpha val="40000"/>
                    </a:schemeClr>
                  </a:outerShdw>
                </a:effectLst>
                <a:latin typeface="#9Slide04 Pridi Bold" panose="00000800000000000000" pitchFamily="2" charset="-34"/>
                <a:ea typeface="#9Slide03 Open Sans ExtraBold" panose="020B0906030804020204" pitchFamily="34" charset="0"/>
                <a:cs typeface="#9Slide04 Pridi Bold" panose="00000800000000000000" pitchFamily="2" charset="-34"/>
              </a:rPr>
              <a:t>Tranh luận</a:t>
            </a:r>
          </a:p>
        </p:txBody>
      </p:sp>
    </p:spTree>
    <p:custDataLst>
      <p:tags r:id="rId1"/>
    </p:custDataLst>
    <p:extLst>
      <p:ext uri="{BB962C8B-B14F-4D97-AF65-F5344CB8AC3E}">
        <p14:creationId xmlns:p14="http://schemas.microsoft.com/office/powerpoint/2010/main" val="3364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2" presetClass="emph" presetSubtype="0" repeatCount="indefinite" fill="hold" nodeType="withEffect">
                                  <p:stCondLst>
                                    <p:cond delay="0"/>
                                  </p:stCondLst>
                                  <p:endCondLst>
                                    <p:cond evt="onNext" delay="0">
                                      <p:tgtEl>
                                        <p:sldTgt/>
                                      </p:tgtEl>
                                    </p:cond>
                                  </p:end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32" presetClass="emph" presetSubtype="0" repeatCount="indefinite" fill="hold" nodeType="withEffect">
                                  <p:stCondLst>
                                    <p:cond delay="0"/>
                                  </p:stCondLst>
                                  <p:endCondLst>
                                    <p:cond evt="onNext" delay="0">
                                      <p:tgtEl>
                                        <p:sldTgt/>
                                      </p:tgtEl>
                                    </p:cond>
                                  </p:end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5650" y="2003663"/>
            <a:ext cx="8051800" cy="553998"/>
          </a:xfrm>
          <a:prstGeom prst="rect">
            <a:avLst/>
          </a:prstGeom>
        </p:spPr>
        <p:txBody>
          <a:bodyPr wrap="square">
            <a:spAutoFit/>
          </a:bodyPr>
          <a:lstStyle/>
          <a:p>
            <a:pPr>
              <a:lnSpc>
                <a:spcPct val="150000"/>
              </a:lnSpc>
            </a:pP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569723" y="2984611"/>
            <a:ext cx="8423653" cy="2862322"/>
          </a:xfrm>
          <a:prstGeom prst="rect">
            <a:avLst/>
          </a:prstGeom>
        </p:spPr>
        <p:txBody>
          <a:bodyPr wrap="square">
            <a:spAutoFit/>
          </a:bodyPr>
          <a:lstStyle/>
          <a:p>
            <a:pPr algn="just">
              <a:lnSpc>
                <a:spcPct val="150000"/>
              </a:lnSpc>
            </a:pP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như</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sau</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Bước</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1.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Bỏ</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dấu</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 - ”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trước</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số</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nguyên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âm</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giữ</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nguyên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số</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còn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lại</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a:t>
            </a:r>
          </a:p>
          <a:p>
            <a:pPr algn="just">
              <a:lnSpc>
                <a:spcPct val="150000"/>
              </a:lnSpc>
            </a:pP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Bước</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2.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Trong</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hai</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số</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nguyên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dương</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nhận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được</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ở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Bước</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1,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lấy</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số</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lớn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hơn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trừ</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đi</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1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số</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nhỏ</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hơn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a:t>
            </a:r>
          </a:p>
          <a:p>
            <a:pPr algn="just">
              <a:lnSpc>
                <a:spcPct val="150000"/>
              </a:lnSpc>
            </a:pP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Bước</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3. Cho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hiệu</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vừa</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nhận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được</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dấu</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ban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đầu</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của</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số</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lớn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hơn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ở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Bước</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2, ta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có</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tổng</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cần</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cs typeface="Times New Roman" panose="02020603050405020304" pitchFamily="18" charset="0"/>
              </a:rPr>
              <a:t>tìm</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7" name="Rounded Rectangle 16"/>
          <p:cNvSpPr/>
          <p:nvPr/>
        </p:nvSpPr>
        <p:spPr>
          <a:xfrm>
            <a:off x="417795" y="1170274"/>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952151"/>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166" y="7183"/>
            <a:ext cx="1432988" cy="955325"/>
          </a:xfrm>
          <a:prstGeom prst="rect">
            <a:avLst/>
          </a:prstGeom>
        </p:spPr>
      </p:pic>
    </p:spTree>
    <p:extLst>
      <p:ext uri="{BB962C8B-B14F-4D97-AF65-F5344CB8AC3E}">
        <p14:creationId xmlns:p14="http://schemas.microsoft.com/office/powerpoint/2010/main" val="36468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78022" y="1893973"/>
            <a:ext cx="4224223" cy="1686613"/>
            <a:chOff x="178022" y="1893973"/>
            <a:chExt cx="4224223" cy="1686613"/>
          </a:xfrm>
        </p:grpSpPr>
        <p:sp>
          <p:nvSpPr>
            <p:cNvPr id="7" name="Shape 2015"/>
            <p:cNvSpPr/>
            <p:nvPr/>
          </p:nvSpPr>
          <p:spPr>
            <a:xfrm>
              <a:off x="526865" y="1893973"/>
              <a:ext cx="3875380"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18" name="Shape 2029"/>
            <p:cNvSpPr/>
            <p:nvPr/>
          </p:nvSpPr>
          <p:spPr>
            <a:xfrm>
              <a:off x="178022" y="2467279"/>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1</a:t>
              </a:r>
              <a:endParaRPr sz="2400" dirty="0">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253928" y="3815530"/>
            <a:ext cx="4191072" cy="1686612"/>
            <a:chOff x="253928" y="3815530"/>
            <a:chExt cx="4191072" cy="1686612"/>
          </a:xfrm>
        </p:grpSpPr>
        <p:sp>
          <p:nvSpPr>
            <p:cNvPr id="6" name="Shape 2014"/>
            <p:cNvSpPr/>
            <p:nvPr/>
          </p:nvSpPr>
          <p:spPr>
            <a:xfrm>
              <a:off x="569620" y="3815530"/>
              <a:ext cx="3875380" cy="1686612"/>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1" name="Shape 2032"/>
            <p:cNvSpPr/>
            <p:nvPr/>
          </p:nvSpPr>
          <p:spPr>
            <a:xfrm>
              <a:off x="253928" y="4388836"/>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2</a:t>
              </a:r>
              <a:endParaRPr sz="2400" dirty="0">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4789140" y="3812724"/>
            <a:ext cx="4094588" cy="1684827"/>
            <a:chOff x="4789140" y="3812724"/>
            <a:chExt cx="4094588" cy="1684827"/>
          </a:xfrm>
        </p:grpSpPr>
        <p:sp>
          <p:nvSpPr>
            <p:cNvPr id="5" name="Shape 2013"/>
            <p:cNvSpPr/>
            <p:nvPr/>
          </p:nvSpPr>
          <p:spPr>
            <a:xfrm>
              <a:off x="5080000" y="3812724"/>
              <a:ext cx="3803728" cy="1684827"/>
            </a:xfrm>
            <a:prstGeom prst="roundRect">
              <a:avLst>
                <a:gd name="adj" fmla="val 6925"/>
              </a:avLst>
            </a:prstGeom>
            <a:noFill/>
            <a:ln w="12700">
              <a:solidFill>
                <a:srgbClr val="A6AAA9"/>
              </a:solidFill>
              <a:miter lim="400000"/>
            </a:ln>
          </p:spPr>
          <p:txBody>
            <a:bodyPr lIns="19051" tIns="19051" rIns="19051" bIns="19051" anchor="ctr"/>
            <a:lstStyle/>
            <a:p>
              <a:pPr lvl="0"/>
              <a:endParaRPr sz="1733"/>
            </a:p>
          </p:txBody>
        </p:sp>
        <p:sp>
          <p:nvSpPr>
            <p:cNvPr id="23" name="Shape 2035"/>
            <p:cNvSpPr/>
            <p:nvPr/>
          </p:nvSpPr>
          <p:spPr>
            <a:xfrm>
              <a:off x="4789140" y="4385137"/>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33867" tIns="33867" rIns="33867" bIns="33867" numCol="1" anchor="ctr">
              <a:noAutofit/>
            </a:bodyPr>
            <a:lstStyle/>
            <a:p>
              <a:pPr algn="ctr"/>
              <a:r>
                <a:rPr lang="en-US" sz="2400" dirty="0" smtClean="0">
                  <a:latin typeface="Times New Roman" panose="02020603050405020304" pitchFamily="18" charset="0"/>
                  <a:cs typeface="Times New Roman" panose="02020603050405020304" pitchFamily="18" charset="0"/>
                </a:rPr>
                <a:t>4</a:t>
              </a:r>
              <a:endParaRPr sz="2400"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4851093" y="1889338"/>
            <a:ext cx="4032608" cy="1686613"/>
            <a:chOff x="4851093" y="1889338"/>
            <a:chExt cx="4032608" cy="1686613"/>
          </a:xfrm>
        </p:grpSpPr>
        <p:sp>
          <p:nvSpPr>
            <p:cNvPr id="4" name="Shape 2012"/>
            <p:cNvSpPr/>
            <p:nvPr/>
          </p:nvSpPr>
          <p:spPr>
            <a:xfrm>
              <a:off x="5079973" y="1889338"/>
              <a:ext cx="3803728"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5" name="Shape 2038"/>
            <p:cNvSpPr/>
            <p:nvPr/>
          </p:nvSpPr>
          <p:spPr>
            <a:xfrm>
              <a:off x="4851093" y="2462644"/>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3</a:t>
              </a:r>
              <a:endParaRPr sz="2400" dirty="0">
                <a:latin typeface="Times New Roman" panose="02020603050405020304" pitchFamily="18" charset="0"/>
                <a:cs typeface="Times New Roman" panose="02020603050405020304" pitchFamily="18" charset="0"/>
              </a:endParaRPr>
            </a:p>
          </p:txBody>
        </p:sp>
      </p:grpSp>
      <p:sp>
        <p:nvSpPr>
          <p:cNvPr id="29" name="MH_Entry_1"/>
          <p:cNvSpPr/>
          <p:nvPr>
            <p:custDataLst>
              <p:tags r:id="rId1"/>
            </p:custDataLst>
          </p:nvPr>
        </p:nvSpPr>
        <p:spPr>
          <a:xfrm>
            <a:off x="-58674" y="372420"/>
            <a:ext cx="8377173" cy="54027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endParaRPr lang="zh-CN" altLang="en-US" sz="3000" b="1" spc="-300" dirty="0">
              <a:solidFill>
                <a:schemeClr val="accent1"/>
              </a:solidFill>
              <a:latin typeface="Times New Roman" panose="02020603050405020304" pitchFamily="18" charset="0"/>
              <a:ea typeface="+mj-ea"/>
              <a:cs typeface="Times New Roman" panose="02020603050405020304" pitchFamily="18" charset="0"/>
              <a:sym typeface="Arial" panose="020B0604020202020204" pitchFamily="34" charset="0"/>
            </a:endParaRPr>
          </a:p>
        </p:txBody>
      </p:sp>
      <p:sp>
        <p:nvSpPr>
          <p:cNvPr id="32" name="TextBox 31"/>
          <p:cNvSpPr txBox="1"/>
          <p:nvPr/>
        </p:nvSpPr>
        <p:spPr>
          <a:xfrm>
            <a:off x="526865" y="2054383"/>
            <a:ext cx="3561372"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TÍNH </a:t>
            </a:r>
            <a:r>
              <a:rPr lang="en-US" sz="2000" b="1" dirty="0">
                <a:latin typeface="Times New Roman" panose="02020603050405020304" pitchFamily="18" charset="0"/>
                <a:cs typeface="Times New Roman" panose="02020603050405020304" pitchFamily="18" charset="0"/>
              </a:rPr>
              <a:t>CHẤT GIAO </a:t>
            </a:r>
            <a:r>
              <a:rPr lang="en-US" sz="2000" b="1" dirty="0" smtClean="0">
                <a:latin typeface="Times New Roman" panose="02020603050405020304" pitchFamily="18" charset="0"/>
                <a:cs typeface="Times New Roman" panose="02020603050405020304" pitchFamily="18" charset="0"/>
              </a:rPr>
              <a:t>HOÁN</a:t>
            </a:r>
            <a:endParaRPr lang="en-US" sz="20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69594" y="3991407"/>
            <a:ext cx="3561398"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 TÍNH </a:t>
            </a:r>
            <a:r>
              <a:rPr lang="en-US" sz="2000" b="1" dirty="0">
                <a:latin typeface="Times New Roman" panose="02020603050405020304" pitchFamily="18" charset="0"/>
                <a:cs typeface="Times New Roman" panose="02020603050405020304" pitchFamily="18" charset="0"/>
              </a:rPr>
              <a:t>CHẤT KẾT </a:t>
            </a:r>
            <a:r>
              <a:rPr lang="en-US" sz="2000" b="1" dirty="0" smtClean="0">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322329" y="2132184"/>
            <a:ext cx="3561372"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a:t>
            </a:r>
            <a:r>
              <a:rPr lang="en-US" sz="2000" b="1" dirty="0" smtClean="0">
                <a:latin typeface="Times New Roman" panose="02020603050405020304" pitchFamily="18" charset="0"/>
                <a:cs typeface="Times New Roman" panose="02020603050405020304" pitchFamily="18" charset="0"/>
              </a:rPr>
              <a:t>SỐ 0</a:t>
            </a:r>
            <a:endParaRPr lang="en-US" sz="20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5079973" y="4065629"/>
            <a:ext cx="380372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SỐ ĐỐI</a:t>
            </a:r>
          </a:p>
        </p:txBody>
      </p:sp>
      <mc:AlternateContent xmlns:mc="http://schemas.openxmlformats.org/markup-compatibility/2006" xmlns:a14="http://schemas.microsoft.com/office/drawing/2010/main">
        <mc:Choice Requires="a14">
          <p:sp>
            <p:nvSpPr>
              <p:cNvPr id="36" name="Rectangle 35"/>
              <p:cNvSpPr/>
              <p:nvPr/>
            </p:nvSpPr>
            <p:spPr>
              <a:xfrm>
                <a:off x="526865" y="2648207"/>
                <a:ext cx="3875380"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6" name="Rectangle 35"/>
              <p:cNvSpPr>
                <a:spLocks noRot="1" noChangeAspect="1" noMove="1" noResize="1" noEditPoints="1" noAdjustHandles="1" noChangeArrowheads="1" noChangeShapeType="1" noTextEdit="1"/>
              </p:cNvSpPr>
              <p:nvPr/>
            </p:nvSpPr>
            <p:spPr>
              <a:xfrm>
                <a:off x="526865" y="2648207"/>
                <a:ext cx="3875380"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69592" y="4567394"/>
                <a:ext cx="387540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oMath>
                  </m:oMathPara>
                </a14:m>
                <a:endParaRPr lang="en-US" sz="2200" dirty="0"/>
              </a:p>
            </p:txBody>
          </p:sp>
        </mc:Choice>
        <mc:Fallback xmlns="">
          <p:sp>
            <p:nvSpPr>
              <p:cNvPr id="37" name="Rectangle 36"/>
              <p:cNvSpPr>
                <a:spLocks noRot="1" noChangeAspect="1" noMove="1" noResize="1" noEditPoints="1" noAdjustHandles="1" noChangeArrowheads="1" noChangeShapeType="1" noTextEdit="1"/>
              </p:cNvSpPr>
              <p:nvPr/>
            </p:nvSpPr>
            <p:spPr>
              <a:xfrm>
                <a:off x="569592" y="4567394"/>
                <a:ext cx="3875407" cy="430887"/>
              </a:xfrm>
              <a:prstGeom prst="rect">
                <a:avLst/>
              </a:prstGeom>
              <a:blipFill rotWithShape="0">
                <a:blip r:embed="rId4"/>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079973" y="2790236"/>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+0=0+</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8" name="Rectangle 37"/>
              <p:cNvSpPr>
                <a:spLocks noRot="1" noChangeAspect="1" noMove="1" noResize="1" noEditPoints="1" noAdjustHandles="1" noChangeArrowheads="1" noChangeShapeType="1" noTextEdit="1"/>
              </p:cNvSpPr>
              <p:nvPr/>
            </p:nvSpPr>
            <p:spPr>
              <a:xfrm>
                <a:off x="5079973" y="2790236"/>
                <a:ext cx="3803727"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079973" y="4645184"/>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)=0</m:t>
                      </m:r>
                    </m:oMath>
                  </m:oMathPara>
                </a14:m>
                <a:endParaRPr lang="en-US" sz="2200" dirty="0"/>
              </a:p>
            </p:txBody>
          </p:sp>
        </mc:Choice>
        <mc:Fallback xmlns="">
          <p:sp>
            <p:nvSpPr>
              <p:cNvPr id="39" name="Rectangle 38"/>
              <p:cNvSpPr>
                <a:spLocks noRot="1" noChangeAspect="1" noMove="1" noResize="1" noEditPoints="1" noAdjustHandles="1" noChangeArrowheads="1" noChangeShapeType="1" noTextEdit="1"/>
              </p:cNvSpPr>
              <p:nvPr/>
            </p:nvSpPr>
            <p:spPr>
              <a:xfrm>
                <a:off x="5079973" y="4645184"/>
                <a:ext cx="3803727" cy="430887"/>
              </a:xfrm>
              <a:prstGeom prst="rect">
                <a:avLst/>
              </a:prstGeom>
              <a:blipFill rotWithShape="0">
                <a:blip r:embed="rId6"/>
                <a:stretch>
                  <a:fillRect b="-15493"/>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92908" y="152044"/>
            <a:ext cx="6210555" cy="705482"/>
          </a:xfrm>
          <a:prstGeom prst="rect">
            <a:avLst/>
          </a:prstGeom>
        </p:spPr>
      </p:pic>
    </p:spTree>
    <p:extLst>
      <p:ext uri="{BB962C8B-B14F-4D97-AF65-F5344CB8AC3E}">
        <p14:creationId xmlns:p14="http://schemas.microsoft.com/office/powerpoint/2010/main" val="38022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93700" cy="709684"/>
          </a:xfrm>
          <a:prstGeom prst="rect">
            <a:avLst/>
          </a:prstGeom>
        </p:spPr>
      </p:pic>
      <p:pic>
        <p:nvPicPr>
          <p:cNvPr id="5" name="Picture 4"/>
          <p:cNvPicPr>
            <a:picLocks noChangeAspect="1"/>
          </p:cNvPicPr>
          <p:nvPr/>
        </p:nvPicPr>
        <p:blipFill>
          <a:blip r:embed="rId3"/>
          <a:stretch>
            <a:fillRect/>
          </a:stretch>
        </p:blipFill>
        <p:spPr>
          <a:xfrm>
            <a:off x="0" y="709684"/>
            <a:ext cx="9144000" cy="2276475"/>
          </a:xfrm>
          <a:prstGeom prst="rect">
            <a:avLst/>
          </a:prstGeom>
          <a:solidFill>
            <a:schemeClr val="accent4">
              <a:lumMod val="20000"/>
              <a:lumOff val="80000"/>
            </a:schemeClr>
          </a:solidFill>
        </p:spPr>
      </p:pic>
      <p:sp>
        <p:nvSpPr>
          <p:cNvPr id="8" name="Rectangle 7"/>
          <p:cNvSpPr/>
          <p:nvPr/>
        </p:nvSpPr>
        <p:spPr>
          <a:xfrm>
            <a:off x="0" y="2986159"/>
            <a:ext cx="9144000" cy="3477875"/>
          </a:xfrm>
          <a:prstGeom prst="rect">
            <a:avLst/>
          </a:prstGeom>
          <a:solidFill>
            <a:schemeClr val="accent4">
              <a:lumMod val="20000"/>
              <a:lumOff val="80000"/>
            </a:schemeClr>
          </a:solidFill>
        </p:spPr>
        <p:txBody>
          <a:bodyPr wrap="square">
            <a:spAutoFit/>
          </a:bodyPr>
          <a:lstStyle/>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C1: Hiệu số tiền lãi và số tiền lỗ là: 5 – 2 = 3.</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 3 triệu đồng.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C2:Lỗ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triệu nghĩa là lãi (-2) triệu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 (-2) = 3 ( triệu đồng)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6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9305" y="491322"/>
            <a:ext cx="3207224" cy="2364542"/>
          </a:xfrm>
          <a:prstGeom prst="rect">
            <a:avLst/>
          </a:prstGeom>
        </p:spPr>
      </p:pic>
      <p:pic>
        <p:nvPicPr>
          <p:cNvPr id="5" name="Picture 4"/>
          <p:cNvPicPr>
            <a:picLocks noChangeAspect="1"/>
          </p:cNvPicPr>
          <p:nvPr/>
        </p:nvPicPr>
        <p:blipFill>
          <a:blip r:embed="rId3"/>
          <a:stretch>
            <a:fillRect/>
          </a:stretch>
        </p:blipFill>
        <p:spPr>
          <a:xfrm>
            <a:off x="0" y="3240849"/>
            <a:ext cx="9144000" cy="2027191"/>
          </a:xfrm>
          <a:prstGeom prst="rect">
            <a:avLst/>
          </a:prstGeom>
        </p:spPr>
      </p:pic>
    </p:spTree>
    <p:extLst>
      <p:ext uri="{BB962C8B-B14F-4D97-AF65-F5344CB8AC3E}">
        <p14:creationId xmlns:p14="http://schemas.microsoft.com/office/powerpoint/2010/main" val="16188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87474"/>
          </a:xfrm>
          <a:ln w="28575">
            <a:solidFill>
              <a:srgbClr val="FFC000"/>
            </a:solidFill>
          </a:ln>
        </p:spPr>
        <p:txBody>
          <a:bodyPr>
            <a:noAutofit/>
          </a:bodyPr>
          <a:lstStyle/>
          <a:p>
            <a:r>
              <a:rPr lang="en-US" sz="2800" b="1" smtClean="0">
                <a:solidFill>
                  <a:srgbClr val="92D050"/>
                </a:solidFill>
                <a:latin typeface="Times New Roman" panose="02020603050405020304" pitchFamily="18" charset="0"/>
                <a:cs typeface="Times New Roman" panose="02020603050405020304" pitchFamily="18" charset="0"/>
              </a:rPr>
              <a:t>Luyện tập 5</a:t>
            </a:r>
            <a:r>
              <a:rPr lang="en-US" sz="2800" smtClean="0">
                <a:solidFill>
                  <a:srgbClr val="92D050"/>
                </a:solidFill>
                <a:latin typeface="Times New Roman" panose="02020603050405020304" pitchFamily="18" charset="0"/>
                <a:cs typeface="Times New Roman" panose="02020603050405020304" pitchFamily="18" charset="0"/>
              </a:rPr>
              <a:t/>
            </a:r>
            <a:br>
              <a:rPr lang="en-US" sz="2800" smtClean="0">
                <a:solidFill>
                  <a:srgbClr val="92D050"/>
                </a:solidFill>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Tính các hiệu sau:  a,   5 - (-3)         b, (-7) - 8</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628650" y="2467133"/>
            <a:ext cx="8001000" cy="2246769"/>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3</a:t>
            </a:r>
          </a:p>
          <a:p>
            <a:r>
              <a:rPr lang="en-US" sz="2800" smtClean="0">
                <a:latin typeface="Times New Roman" panose="02020603050405020304" pitchFamily="18" charset="0"/>
                <a:cs typeface="Times New Roman" panose="02020603050405020304" pitchFamily="18" charset="0"/>
              </a:rPr>
              <a:t>Nhiệt độ bên ngoài của một máy bay ở độ cao 10 000 m là          . Khi hạ cánh, nhiệt độ ở sân bay là          . Hỏi nhiệt độ bên ngoài của máy bay khi ở độ cao</a:t>
            </a:r>
          </a:p>
          <a:p>
            <a:r>
              <a:rPr lang="en-US" sz="2800" smtClean="0">
                <a:latin typeface="Times New Roman" panose="02020603050405020304" pitchFamily="18" charset="0"/>
                <a:cs typeface="Times New Roman" panose="02020603050405020304" pitchFamily="18" charset="0"/>
              </a:rPr>
              <a:t> 10 000 m và khi hạ cánh chênh lệch bao nhiêu độ C?</a:t>
            </a:r>
            <a:endParaRPr lang="en-US" sz="280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78858426"/>
              </p:ext>
            </p:extLst>
          </p:nvPr>
        </p:nvGraphicFramePr>
        <p:xfrm>
          <a:off x="1460498" y="3400044"/>
          <a:ext cx="857127" cy="380945"/>
        </p:xfrm>
        <a:graphic>
          <a:graphicData uri="http://schemas.openxmlformats.org/presentationml/2006/ole">
            <mc:AlternateContent xmlns:mc="http://schemas.openxmlformats.org/markup-compatibility/2006">
              <mc:Choice xmlns:v="urn:schemas-microsoft-com:vml" Requires="v">
                <p:oleObj spid="_x0000_s1068" name="Equation" r:id="rId3" imgW="457200" imgH="203040" progId="Equation.DSMT4">
                  <p:embed/>
                </p:oleObj>
              </mc:Choice>
              <mc:Fallback>
                <p:oleObj name="Equation" r:id="rId3" imgW="457200" imgH="203040" progId="Equation.DSMT4">
                  <p:embed/>
                  <p:pic>
                    <p:nvPicPr>
                      <p:cNvPr id="0" name=""/>
                      <p:cNvPicPr/>
                      <p:nvPr/>
                    </p:nvPicPr>
                    <p:blipFill>
                      <a:blip r:embed="rId4"/>
                      <a:stretch>
                        <a:fillRect/>
                      </a:stretch>
                    </p:blipFill>
                    <p:spPr>
                      <a:xfrm>
                        <a:off x="1460498" y="3400044"/>
                        <a:ext cx="857127" cy="38094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3137357"/>
              </p:ext>
            </p:extLst>
          </p:nvPr>
        </p:nvGraphicFramePr>
        <p:xfrm>
          <a:off x="7351468" y="3392663"/>
          <a:ext cx="763831" cy="407376"/>
        </p:xfrm>
        <a:graphic>
          <a:graphicData uri="http://schemas.openxmlformats.org/presentationml/2006/ole">
            <mc:AlternateContent xmlns:mc="http://schemas.openxmlformats.org/markup-compatibility/2006">
              <mc:Choice xmlns:v="urn:schemas-microsoft-com:vml" Requires="v">
                <p:oleObj spid="_x0000_s1069" name="Equation" r:id="rId5" imgW="380880" imgH="203040" progId="Equation.DSMT4">
                  <p:embed/>
                </p:oleObj>
              </mc:Choice>
              <mc:Fallback>
                <p:oleObj name="Equation" r:id="rId5" imgW="380880" imgH="203040" progId="Equation.DSMT4">
                  <p:embed/>
                  <p:pic>
                    <p:nvPicPr>
                      <p:cNvPr id="0" name=""/>
                      <p:cNvPicPr/>
                      <p:nvPr/>
                    </p:nvPicPr>
                    <p:blipFill>
                      <a:blip r:embed="rId6"/>
                      <a:stretch>
                        <a:fillRect/>
                      </a:stretch>
                    </p:blipFill>
                    <p:spPr>
                      <a:xfrm>
                        <a:off x="7351468" y="3392663"/>
                        <a:ext cx="763831" cy="407376"/>
                      </a:xfrm>
                      <a:prstGeom prst="rect">
                        <a:avLst/>
                      </a:prstGeom>
                    </p:spPr>
                  </p:pic>
                </p:oleObj>
              </mc:Fallback>
            </mc:AlternateContent>
          </a:graphicData>
        </a:graphic>
      </p:graphicFrame>
    </p:spTree>
    <p:extLst>
      <p:ext uri="{BB962C8B-B14F-4D97-AF65-F5344CB8AC3E}">
        <p14:creationId xmlns:p14="http://schemas.microsoft.com/office/powerpoint/2010/main" val="410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3" y="1078646"/>
            <a:ext cx="4887515" cy="690627"/>
          </a:xfrm>
        </p:spPr>
      </p:pic>
      <p:sp>
        <p:nvSpPr>
          <p:cNvPr id="10" name="Rectangle 9"/>
          <p:cNvSpPr/>
          <p:nvPr/>
        </p:nvSpPr>
        <p:spPr>
          <a:xfrm>
            <a:off x="818927" y="4215113"/>
            <a:ext cx="3503331" cy="661207"/>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11714" y="5065270"/>
            <a:ext cx="3310544" cy="530312"/>
          </a:xfrm>
          <a:prstGeom prst="rect">
            <a:avLst/>
          </a:prstGeom>
          <a:noFill/>
          <a:ln>
            <a:noFill/>
          </a:ln>
        </p:spPr>
      </p:pic>
      <p:pic>
        <p:nvPicPr>
          <p:cNvPr id="20" name="Picture 19"/>
          <p:cNvPicPr>
            <a:picLocks noChangeAspect="1"/>
          </p:cNvPicPr>
          <p:nvPr/>
        </p:nvPicPr>
        <p:blipFill>
          <a:blip r:embed="rId4"/>
          <a:stretch>
            <a:fillRect/>
          </a:stretch>
        </p:blipFill>
        <p:spPr>
          <a:xfrm>
            <a:off x="489702" y="2228091"/>
            <a:ext cx="4887515" cy="1476996"/>
          </a:xfrm>
          <a:prstGeom prst="rect">
            <a:avLst/>
          </a:prstGeom>
        </p:spPr>
      </p:pic>
      <p:pic>
        <p:nvPicPr>
          <p:cNvPr id="21" name="Picture 20"/>
          <p:cNvPicPr>
            <a:picLocks noChangeAspect="1"/>
          </p:cNvPicPr>
          <p:nvPr/>
        </p:nvPicPr>
        <p:blipFill>
          <a:blip r:embed="rId5"/>
          <a:stretch>
            <a:fillRect/>
          </a:stretch>
        </p:blipFill>
        <p:spPr>
          <a:xfrm>
            <a:off x="9284" y="214032"/>
            <a:ext cx="6482142" cy="675663"/>
          </a:xfrm>
          <a:prstGeom prst="rect">
            <a:avLst/>
          </a:prstGeom>
        </p:spPr>
      </p:pic>
    </p:spTree>
    <p:extLst>
      <p:ext uri="{BB962C8B-B14F-4D97-AF65-F5344CB8AC3E}">
        <p14:creationId xmlns:p14="http://schemas.microsoft.com/office/powerpoint/2010/main" val="242237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0470" y="3256738"/>
            <a:ext cx="8369832"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694370" y="203361"/>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406924" y="5541512"/>
            <a:ext cx="8338613" cy="5764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PHÉP TRỪ HAI SỐ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p:nvPr/>
            </p:nvSpPr>
            <p:spPr>
              <a:xfrm>
                <a:off x="330005" y="6100044"/>
                <a:ext cx="8051800"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trừ</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ta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30005" y="6100044"/>
                <a:ext cx="8051800" cy="507831"/>
              </a:xfrm>
              <a:prstGeom prst="rect">
                <a:avLst/>
              </a:prstGeom>
              <a:blipFill rotWithShape="0">
                <a:blip r:embed="rId2"/>
                <a:stretch>
                  <a:fillRect l="-606" b="-9639"/>
                </a:stretch>
              </a:blipFill>
            </p:spPr>
            <p:txBody>
              <a:bodyPr/>
              <a:lstStyle/>
              <a:p>
                <a:r>
                  <a:rPr lang="en-US">
                    <a:noFill/>
                  </a:rPr>
                  <a:t> </a:t>
                </a:r>
              </a:p>
            </p:txBody>
          </p:sp>
        </mc:Fallback>
      </mc:AlternateContent>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473591" y="785599"/>
            <a:ext cx="8719552" cy="1754326"/>
          </a:xfrm>
          <a:prstGeom prst="rect">
            <a:avLst/>
          </a:prstGeom>
        </p:spPr>
        <p:txBody>
          <a:bodyPr wrap="square">
            <a:spAutoFit/>
          </a:bodyPr>
          <a:lstStyle/>
          <a:p>
            <a:pPr algn="just">
              <a:lnSpc>
                <a:spcPct val="150000"/>
              </a:lnSpc>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sp>
        <p:nvSpPr>
          <p:cNvPr id="31" name="Rectangle 30"/>
          <p:cNvSpPr/>
          <p:nvPr/>
        </p:nvSpPr>
        <p:spPr>
          <a:xfrm>
            <a:off x="380470" y="3803107"/>
            <a:ext cx="8741684" cy="1754326"/>
          </a:xfrm>
          <a:prstGeom prst="rect">
            <a:avLst/>
          </a:prstGeom>
        </p:spPr>
        <p:txBody>
          <a:bodyPr wrap="square">
            <a:spAutoFit/>
          </a:bodyPr>
          <a:lstStyle/>
          <a:p>
            <a:pPr algn="just">
              <a:lnSpc>
                <a:spcPct val="150000"/>
              </a:lnSpc>
            </a:pP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nhau, ta làm như sau:</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9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par>
                                <p:cTn id="51" presetID="22" presetClass="entr" presetSubtype="1"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up)">
                                      <p:cBhvr>
                                        <p:cTn id="53" dur="500"/>
                                        <p:tgtEl>
                                          <p:spTgt spid="41"/>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animBg="1"/>
      <p:bldP spid="36" grpId="0" animBg="1"/>
      <p:bldP spid="37" grpId="0"/>
      <p:bldP spid="27"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7459" r="9280"/>
          <a:stretch/>
        </p:blipFill>
        <p:spPr>
          <a:xfrm>
            <a:off x="-11017" y="0"/>
            <a:ext cx="4472848" cy="6858000"/>
          </a:xfrm>
          <a:prstGeom prst="rect">
            <a:avLst/>
          </a:prstGeom>
          <a:noFill/>
          <a:ln>
            <a:noFill/>
          </a:ln>
        </p:spPr>
      </p:pic>
      <mc:AlternateContent xmlns:mc="http://schemas.openxmlformats.org/markup-compatibility/2006" xmlns:a14="http://schemas.microsoft.com/office/drawing/2010/main">
        <mc:Choice Requires="a14">
          <p:sp>
            <p:nvSpPr>
              <p:cNvPr id="6" name="Oval 5"/>
              <p:cNvSpPr/>
              <p:nvPr/>
            </p:nvSpPr>
            <p:spPr>
              <a:xfrm>
                <a:off x="447776" y="1325860"/>
                <a:ext cx="720000" cy="72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447776" y="1325860"/>
                <a:ext cx="720000" cy="720000"/>
              </a:xfrm>
              <a:prstGeom prst="ellipse">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7546" y="2716913"/>
                <a:ext cx="720000" cy="72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20</m:t>
                      </m:r>
                    </m:oMath>
                  </m:oMathPara>
                </a14:m>
                <a:endParaRPr lang="en-US" dirty="0"/>
              </a:p>
            </p:txBody>
          </p:sp>
        </mc:Choice>
        <mc:Fallback xmlns="">
          <p:sp>
            <p:nvSpPr>
              <p:cNvPr id="10" name="Oval 9"/>
              <p:cNvSpPr>
                <a:spLocks noRot="1" noChangeAspect="1" noMove="1" noResize="1" noEditPoints="1" noAdjustHandles="1" noChangeArrowheads="1" noChangeShapeType="1" noTextEdit="1"/>
              </p:cNvSpPr>
              <p:nvPr/>
            </p:nvSpPr>
            <p:spPr>
              <a:xfrm>
                <a:off x="627546" y="2716913"/>
                <a:ext cx="720000" cy="720000"/>
              </a:xfrm>
              <a:prstGeom prst="ellipse">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a:xfrm>
                <a:off x="2897320" y="2829504"/>
                <a:ext cx="720000" cy="720000"/>
              </a:xfrm>
              <a:prstGeom prst="ellipse">
                <a:avLst/>
              </a:prstGeom>
              <a:solidFill>
                <a:schemeClr val="accent1">
                  <a:lumMod val="20000"/>
                  <a:lumOff val="80000"/>
                </a:schemeClr>
              </a:solid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90</m:t>
                      </m:r>
                    </m:oMath>
                  </m:oMathPara>
                </a14:m>
                <a:endParaRPr lang="en-US" dirty="0">
                  <a:solidFill>
                    <a:schemeClr val="tx1"/>
                  </a:solidFill>
                </a:endParaRPr>
              </a:p>
            </p:txBody>
          </p:sp>
        </mc:Choice>
        <mc:Fallback xmlns="">
          <p:sp>
            <p:nvSpPr>
              <p:cNvPr id="13" name="Oval 12"/>
              <p:cNvSpPr>
                <a:spLocks noRot="1" noChangeAspect="1" noMove="1" noResize="1" noEditPoints="1" noAdjustHandles="1" noChangeArrowheads="1" noChangeShapeType="1" noTextEdit="1"/>
              </p:cNvSpPr>
              <p:nvPr/>
            </p:nvSpPr>
            <p:spPr>
              <a:xfrm>
                <a:off x="2897320" y="2829504"/>
                <a:ext cx="720000" cy="720000"/>
              </a:xfrm>
              <a:prstGeom prst="ellipse">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a:xfrm>
                <a:off x="3630509" y="1920590"/>
                <a:ext cx="720000" cy="720000"/>
              </a:xfrm>
              <a:prstGeom prst="ellipse">
                <a:avLst/>
              </a:prstGeom>
              <a:solidFill>
                <a:schemeClr val="accent2">
                  <a:lumMod val="40000"/>
                  <a:lumOff val="6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10</m:t>
                      </m:r>
                    </m:oMath>
                  </m:oMathPara>
                </a14:m>
                <a:endParaRPr lang="en-US" dirty="0"/>
              </a:p>
            </p:txBody>
          </p:sp>
        </mc:Choice>
        <mc:Fallback xmlns="">
          <p:sp>
            <p:nvSpPr>
              <p:cNvPr id="16" name="Oval 15"/>
              <p:cNvSpPr>
                <a:spLocks noRot="1" noChangeAspect="1" noMove="1" noResize="1" noEditPoints="1" noAdjustHandles="1" noChangeArrowheads="1" noChangeShapeType="1" noTextEdit="1"/>
              </p:cNvSpPr>
              <p:nvPr/>
            </p:nvSpPr>
            <p:spPr>
              <a:xfrm>
                <a:off x="3630509" y="1920590"/>
                <a:ext cx="720000" cy="720000"/>
              </a:xfrm>
              <a:prstGeom prst="ellipse">
                <a:avLst/>
              </a:prstGeom>
              <a:blipFill rotWithShape="0">
                <a:blip r:embed="rId6"/>
                <a:stretch>
                  <a:fillRect/>
                </a:stretch>
              </a:blipFill>
              <a:ln>
                <a:solidFill>
                  <a:schemeClr val="accent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3376081" y="946994"/>
                <a:ext cx="720000" cy="72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60</m:t>
                      </m:r>
                    </m:oMath>
                  </m:oMathPara>
                </a14:m>
                <a:endParaRPr lang="en-US" dirty="0"/>
              </a:p>
            </p:txBody>
          </p:sp>
        </mc:Choice>
        <mc:Fallback xmlns="">
          <p:sp>
            <p:nvSpPr>
              <p:cNvPr id="19" name="Oval 18"/>
              <p:cNvSpPr>
                <a:spLocks noRot="1" noChangeAspect="1" noMove="1" noResize="1" noEditPoints="1" noAdjustHandles="1" noChangeArrowheads="1" noChangeShapeType="1" noTextEdit="1"/>
              </p:cNvSpPr>
              <p:nvPr/>
            </p:nvSpPr>
            <p:spPr>
              <a:xfrm>
                <a:off x="3376081" y="946994"/>
                <a:ext cx="720000" cy="720000"/>
              </a:xfrm>
              <a:prstGeom prst="ellipse">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a:xfrm>
                <a:off x="1156868" y="715113"/>
                <a:ext cx="720000" cy="720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100</m:t>
                      </m:r>
                    </m:oMath>
                  </m:oMathPara>
                </a14:m>
                <a:endParaRPr lang="en-US" dirty="0"/>
              </a:p>
            </p:txBody>
          </p:sp>
        </mc:Choice>
        <mc:Fallback xmlns="">
          <p:sp>
            <p:nvSpPr>
              <p:cNvPr id="22" name="Oval 21"/>
              <p:cNvSpPr>
                <a:spLocks noRot="1" noChangeAspect="1" noMove="1" noResize="1" noEditPoints="1" noAdjustHandles="1" noChangeArrowheads="1" noChangeShapeType="1" noTextEdit="1"/>
              </p:cNvSpPr>
              <p:nvPr/>
            </p:nvSpPr>
            <p:spPr>
              <a:xfrm>
                <a:off x="1156868" y="715113"/>
                <a:ext cx="720000" cy="720000"/>
              </a:xfrm>
              <a:prstGeom prst="ellipse">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2803226" y="395013"/>
                <a:ext cx="720000" cy="720000"/>
              </a:xfrm>
              <a:prstGeom prst="ellipse">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13</m:t>
                      </m:r>
                    </m:oMath>
                  </m:oMathPara>
                </a14:m>
                <a:endParaRPr lang="en-US" dirty="0"/>
              </a:p>
            </p:txBody>
          </p:sp>
        </mc:Choice>
        <mc:Fallback xmlns="">
          <p:sp>
            <p:nvSpPr>
              <p:cNvPr id="24" name="Oval 23"/>
              <p:cNvSpPr>
                <a:spLocks noRot="1" noChangeAspect="1" noMove="1" noResize="1" noEditPoints="1" noAdjustHandles="1" noChangeArrowheads="1" noChangeShapeType="1" noTextEdit="1"/>
              </p:cNvSpPr>
              <p:nvPr/>
            </p:nvSpPr>
            <p:spPr>
              <a:xfrm>
                <a:off x="2803226" y="395013"/>
                <a:ext cx="720000" cy="720000"/>
              </a:xfrm>
              <a:prstGeom prst="ellipse">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43" y="2363263"/>
                <a:ext cx="1814750"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57343" y="2363263"/>
                <a:ext cx="1814750" cy="55399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857343" y="5006068"/>
                <a:ext cx="1493910"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857343" y="5006068"/>
                <a:ext cx="1493910" cy="55399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p:cNvSpPr/>
              <p:nvPr/>
            </p:nvSpPr>
            <p:spPr>
              <a:xfrm>
                <a:off x="1581138" y="1495432"/>
                <a:ext cx="720000" cy="720000"/>
              </a:xfrm>
              <a:prstGeom prst="ellipse">
                <a:avLst/>
              </a:prstGeom>
              <a:solidFill>
                <a:schemeClr val="accent4">
                  <a:lumMod val="75000"/>
                </a:schemeClr>
              </a:solidFill>
            </p:spPr>
            <p:style>
              <a:lnRef idx="1">
                <a:schemeClr val="accent5"/>
              </a:lnRef>
              <a:fillRef idx="1002">
                <a:schemeClr val="lt2"/>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27" name="Oval 26"/>
              <p:cNvSpPr>
                <a:spLocks noRot="1" noChangeAspect="1" noMove="1" noResize="1" noEditPoints="1" noAdjustHandles="1" noChangeArrowheads="1" noChangeShapeType="1" noTextEdit="1"/>
              </p:cNvSpPr>
              <p:nvPr/>
            </p:nvSpPr>
            <p:spPr>
              <a:xfrm>
                <a:off x="1581138" y="1495432"/>
                <a:ext cx="720000" cy="720000"/>
              </a:xfrm>
              <a:prstGeom prst="ellipse">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857343" y="605791"/>
                <a:ext cx="12220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a:latin typeface="Cambria Math" panose="02040503050406030204" pitchFamily="18" charset="0"/>
                      </a:rPr>
                      <m:t>7+</m:t>
                    </m:r>
                    <m:d>
                      <m:dPr>
                        <m:begChr m:val="|"/>
                        <m:endChr m:val="|"/>
                        <m:ctrlPr>
                          <a:rPr lang="en-US" i="1">
                            <a:latin typeface="Cambria Math" panose="02040503050406030204" pitchFamily="18" charset="0"/>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28" name="Rectangle 27"/>
              <p:cNvSpPr>
                <a:spLocks noRot="1" noChangeAspect="1" noMove="1" noResize="1" noEditPoints="1" noAdjustHandles="1" noChangeArrowheads="1" noChangeShapeType="1" noTextEdit="1"/>
              </p:cNvSpPr>
              <p:nvPr/>
            </p:nvSpPr>
            <p:spPr>
              <a:xfrm>
                <a:off x="4857343" y="605791"/>
                <a:ext cx="1222001" cy="50783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857343" y="1292773"/>
                <a:ext cx="159691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|−35|+|25|</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4857343" y="1292773"/>
                <a:ext cx="1596912" cy="369332"/>
              </a:xfrm>
              <a:prstGeom prst="rect">
                <a:avLst/>
              </a:prstGeom>
              <a:blipFill rotWithShape="0">
                <a:blip r:embed="rId1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857343" y="1771527"/>
                <a:ext cx="187102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|−20|+|−80|</m:t>
                      </m:r>
                    </m:oMath>
                  </m:oMathPara>
                </a14:m>
                <a:endParaRPr lang="en-US" i="1" dirty="0">
                  <a:latin typeface="Cambria Math" panose="020405030504060302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857343" y="1771527"/>
                <a:ext cx="1871025" cy="50783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857343" y="3026146"/>
                <a:ext cx="76815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857343" y="3026146"/>
                <a:ext cx="768159" cy="507831"/>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857343" y="3720174"/>
                <a:ext cx="1135247"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4857343" y="3720174"/>
                <a:ext cx="1135247" cy="369332"/>
              </a:xfrm>
              <a:prstGeom prst="rect">
                <a:avLst/>
              </a:prstGeom>
              <a:blipFill rotWithShape="0">
                <a:blip r:embed="rId1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857343" y="4330428"/>
                <a:ext cx="1140056"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857343" y="4330428"/>
                <a:ext cx="1140056" cy="507831"/>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084316" y="605791"/>
                <a:ext cx="16979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r>
                      <a:rPr lang="en-US" b="0" i="1" smtClean="0">
                        <a:latin typeface="Cambria Math" panose="02040503050406030204" pitchFamily="18" charset="0"/>
                      </a:rPr>
                      <m:t>13=20</m:t>
                    </m:r>
                  </m:oMath>
                </a14:m>
                <a:r>
                  <a:rPr lang="en-US" dirty="0">
                    <a:latin typeface="Times New Roman" panose="02020603050405020304" pitchFamily="18" charset="0"/>
                    <a:cs typeface="Times New Roman" panose="02020603050405020304" pitchFamily="18" charset="0"/>
                  </a:rPr>
                  <a:t> </a:t>
                </a:r>
              </a:p>
            </p:txBody>
          </p:sp>
        </mc:Choice>
        <mc:Fallback xmlns="">
          <p:sp>
            <p:nvSpPr>
              <p:cNvPr id="34" name="Rectangle 33"/>
              <p:cNvSpPr>
                <a:spLocks noRot="1" noChangeAspect="1" noMove="1" noResize="1" noEditPoints="1" noAdjustHandles="1" noChangeArrowheads="1" noChangeShapeType="1" noTextEdit="1"/>
              </p:cNvSpPr>
              <p:nvPr/>
            </p:nvSpPr>
            <p:spPr>
              <a:xfrm>
                <a:off x="6084316" y="605791"/>
                <a:ext cx="1697901" cy="507831"/>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6351253" y="1292773"/>
                <a:ext cx="182133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=35+25=60</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6351253" y="1292773"/>
                <a:ext cx="1821332"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628920" y="1771527"/>
                <a:ext cx="194796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=20+80=100</m:t>
                      </m:r>
                    </m:oMath>
                  </m:oMathPara>
                </a14:m>
                <a:endParaRPr lang="en-US" i="1" dirty="0">
                  <a:latin typeface="Cambria Math" panose="020405030504060302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6628920" y="1771527"/>
                <a:ext cx="1947969" cy="507831"/>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600015" y="2363263"/>
                <a:ext cx="2543986"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m:t>
                      </m:r>
                      <m:d>
                        <m:dPr>
                          <m:ctrlPr>
                            <a:rPr lang="en-US" sz="2000" b="0" i="1" smtClean="0">
                              <a:latin typeface="Cambria Math" panose="02040503050406030204" pitchFamily="18" charset="0"/>
                            </a:rPr>
                          </m:ctrlPr>
                        </m:dPr>
                        <m:e>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e>
                      </m:d>
                      <m:r>
                        <a:rPr lang="en-US" sz="2000" b="0" i="0" smtClean="0">
                          <a:latin typeface="Cambria Math" panose="02040503050406030204" pitchFamily="18" charset="0"/>
                        </a:rPr>
                        <m:t>=−90</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600015" y="2363263"/>
                <a:ext cx="2543986" cy="553998"/>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626514" y="3026145"/>
                <a:ext cx="774571"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=−5</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626514" y="3026145"/>
                <a:ext cx="774571" cy="507831"/>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940234" y="3720173"/>
                <a:ext cx="1436611"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m:t>
                      </m:r>
                      <m:r>
                        <a:rPr lang="en-US" b="0" i="1" dirty="0" smtClean="0">
                          <a:latin typeface="Cambria Math" panose="02040503050406030204" pitchFamily="18" charset="0"/>
                          <a:cs typeface="Times New Roman" panose="02020603050405020304" pitchFamily="18" charset="0"/>
                        </a:rPr>
                        <m:t>+3=5</m:t>
                      </m:r>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5940234" y="3720173"/>
                <a:ext cx="1436611" cy="369332"/>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940234" y="4330594"/>
                <a:ext cx="247221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d>
                        <m:dPr>
                          <m:ctrlPr>
                            <a:rPr lang="en-US" i="1" dirty="0" smtClean="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−8</m:t>
                          </m:r>
                        </m:e>
                      </m:d>
                      <m:r>
                        <a:rPr lang="en-US" b="0" i="1" dirty="0" smtClean="0">
                          <a:latin typeface="Cambria Math" panose="02040503050406030204" pitchFamily="18" charset="0"/>
                          <a:cs typeface="Times New Roman" panose="02020603050405020304" pitchFamily="18" charset="0"/>
                        </a:rPr>
                        <m:t>+</m:t>
                      </m:r>
                      <m:d>
                        <m:dPr>
                          <m:ctrlPr>
                            <a:rPr lang="en-US" b="0" i="1" dirty="0" smtClean="0">
                              <a:latin typeface="Cambria Math" panose="02040503050406030204" pitchFamily="18" charset="0"/>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−2</m:t>
                          </m:r>
                        </m:e>
                      </m:d>
                      <m:r>
                        <a:rPr lang="en-US" b="0" i="1" dirty="0" smtClean="0">
                          <a:latin typeface="Cambria Math" panose="02040503050406030204" pitchFamily="18" charset="0"/>
                          <a:cs typeface="Times New Roman" panose="02020603050405020304" pitchFamily="18" charset="0"/>
                        </a:rPr>
                        <m:t>=−10</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5940234" y="4330594"/>
                <a:ext cx="2472215" cy="507831"/>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117367" y="5006068"/>
                <a:ext cx="3026633"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6</m:t>
                          </m:r>
                        </m:e>
                      </m:d>
                      <m:r>
                        <a:rPr lang="en-US" sz="2000" b="0" i="1" dirty="0" smtClean="0">
                          <a:latin typeface="Cambria Math" panose="02040503050406030204" pitchFamily="18" charset="0"/>
                          <a:cs typeface="Times New Roman" panose="02020603050405020304" pitchFamily="18" charset="0"/>
                        </a:rPr>
                        <m:t>=−13</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117367" y="5006068"/>
                <a:ext cx="3026633" cy="553998"/>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403708" y="3296314"/>
                <a:ext cx="1459246" cy="458074"/>
              </a:xfrm>
              <a:prstGeom prst="rect">
                <a:avLst/>
              </a:prstGeom>
              <a:solidFill>
                <a:schemeClr val="bg2">
                  <a:lumMod val="90000"/>
                </a:schemeClr>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d>
                      <m:dPr>
                        <m:begChr m:val="|"/>
                        <m:endChr m:val="|"/>
                        <m:ctrlPr>
                          <a:rPr lang="en-US" i="1">
                            <a:latin typeface="Cambria Math" panose="02040503050406030204" pitchFamily="18" charset="0"/>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42" name="Rectangle 41"/>
              <p:cNvSpPr>
                <a:spLocks noRot="1" noChangeAspect="1" noMove="1" noResize="1" noEditPoints="1" noAdjustHandles="1" noChangeArrowheads="1" noChangeShapeType="1" noTextEdit="1"/>
              </p:cNvSpPr>
              <p:nvPr/>
            </p:nvSpPr>
            <p:spPr>
              <a:xfrm>
                <a:off x="403708" y="3296314"/>
                <a:ext cx="1459246" cy="45807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003766" y="1510026"/>
                <a:ext cx="1834156" cy="369332"/>
              </a:xfrm>
              <a:prstGeom prst="rect">
                <a:avLst/>
              </a:prstGeom>
              <a:solidFill>
                <a:schemeClr val="accent4">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|−35|+|25|</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3003766" y="1510026"/>
                <a:ext cx="1834156" cy="369332"/>
              </a:xfrm>
              <a:prstGeom prst="rect">
                <a:avLst/>
              </a:prstGeom>
              <a:blipFill rotWithShape="0">
                <a:blip r:embed="rId2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559886" y="351875"/>
                <a:ext cx="1900264" cy="507831"/>
              </a:xfrm>
              <a:prstGeom prst="rect">
                <a:avLst/>
              </a:prstGeom>
              <a:solidFill>
                <a:schemeClr val="accent5">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d>
                        <m:dPr>
                          <m:begChr m:val="|"/>
                          <m:endChr m:val="|"/>
                          <m:ctrlPr>
                            <a:rPr lang="en-US" i="1" smtClean="0">
                              <a:latin typeface="Cambria Math" panose="02040503050406030204" pitchFamily="18" charset="0"/>
                            </a:rPr>
                          </m:ctrlPr>
                        </m:dPr>
                        <m:e>
                          <m:r>
                            <a:rPr lang="en-US">
                              <a:latin typeface="Cambria Math" panose="02040503050406030204" pitchFamily="18" charset="0"/>
                            </a:rPr>
                            <m:t>−20</m:t>
                          </m:r>
                        </m:e>
                      </m:d>
                      <m:r>
                        <a:rPr lang="en-US">
                          <a:latin typeface="Cambria Math" panose="02040503050406030204" pitchFamily="18" charset="0"/>
                        </a:rPr>
                        <m:t>+</m:t>
                      </m:r>
                      <m:d>
                        <m:dPr>
                          <m:begChr m:val="|"/>
                          <m:endChr m:val="|"/>
                          <m:ctrlPr>
                            <a:rPr lang="en-US" i="1">
                              <a:latin typeface="Cambria Math" panose="02040503050406030204" pitchFamily="18" charset="0"/>
                            </a:rPr>
                          </m:ctrlPr>
                        </m:dPr>
                        <m:e>
                          <m:r>
                            <a:rPr lang="en-US">
                              <a:latin typeface="Cambria Math" panose="02040503050406030204" pitchFamily="18" charset="0"/>
                            </a:rPr>
                            <m:t>−80</m:t>
                          </m:r>
                        </m:e>
                      </m:d>
                      <m:r>
                        <a:rPr lang="en-US" b="0" i="0" smtClean="0">
                          <a:latin typeface="Cambria Math" panose="02040503050406030204" pitchFamily="18" charset="0"/>
                        </a:rPr>
                        <m:t>=</m:t>
                      </m:r>
                    </m:oMath>
                  </m:oMathPara>
                </a14:m>
                <a:endParaRPr lang="en-US" i="1" dirty="0">
                  <a:latin typeface="Cambria Math" panose="020405030504060302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559886" y="351875"/>
                <a:ext cx="1900264" cy="507831"/>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478908" y="3494817"/>
                <a:ext cx="2121770" cy="553998"/>
              </a:xfrm>
              <a:prstGeom prst="rect">
                <a:avLst/>
              </a:prstGeom>
              <a:solidFill>
                <a:schemeClr val="accent1">
                  <a:lumMod val="20000"/>
                  <a:lumOff val="80000"/>
                </a:schemeClr>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478908" y="3494817"/>
                <a:ext cx="2121770" cy="553998"/>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23696" y="1909340"/>
                <a:ext cx="1005403" cy="507831"/>
              </a:xfrm>
              <a:prstGeom prst="rect">
                <a:avLst/>
              </a:prstGeom>
              <a:solidFill>
                <a:schemeClr val="accent6">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23696" y="1909340"/>
                <a:ext cx="1005403" cy="507831"/>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1375005" y="2114528"/>
                <a:ext cx="1372492" cy="369332"/>
              </a:xfrm>
              <a:prstGeom prst="rect">
                <a:avLst/>
              </a:prstGeom>
              <a:solidFill>
                <a:schemeClr val="accent4">
                  <a:lumMod val="7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1375005" y="2114528"/>
                <a:ext cx="1372492" cy="369332"/>
              </a:xfrm>
              <a:prstGeom prst="rect">
                <a:avLst/>
              </a:prstGeom>
              <a:blipFill rotWithShape="0">
                <a:blip r:embed="rId3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431498" y="2512802"/>
                <a:ext cx="1377300" cy="507831"/>
              </a:xfrm>
              <a:prstGeom prst="rect">
                <a:avLst/>
              </a:prstGeom>
              <a:solidFill>
                <a:schemeClr val="accent2">
                  <a:lumMod val="40000"/>
                  <a:lumOff val="6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3431498" y="2512802"/>
                <a:ext cx="1377300" cy="507831"/>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2510364" y="27820"/>
                <a:ext cx="1709095" cy="553998"/>
              </a:xfrm>
              <a:prstGeom prst="rect">
                <a:avLst/>
              </a:prstGeom>
              <a:solidFill>
                <a:schemeClr val="accent1">
                  <a:lumMod val="60000"/>
                  <a:lumOff val="40000"/>
                </a:schemeClr>
              </a:solidFill>
            </p:spPr>
            <p:txBody>
              <a:bodyPr wrap="square">
                <a:spAutoFit/>
              </a:bodyPr>
              <a:lstStyle/>
              <a:p>
                <a:pPr>
                  <a:lnSpc>
                    <a:spcPct val="150000"/>
                  </a:lnSpc>
                </a:pPr>
                <a14:m>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a14:m>
                <a:r>
                  <a:rPr lang="en-US" sz="2000" dirty="0" smtClean="0">
                    <a:latin typeface="Times New Roman" panose="02020603050405020304" pitchFamily="18" charset="0"/>
                    <a:cs typeface="Times New Roman" panose="02020603050405020304" pitchFamily="18" charset="0"/>
                  </a:rPr>
                  <a:t>=</a:t>
                </a:r>
              </a:p>
            </p:txBody>
          </p:sp>
        </mc:Choice>
        <mc:Fallback xmlns="">
          <p:sp>
            <p:nvSpPr>
              <p:cNvPr id="49" name="Rectangle 48"/>
              <p:cNvSpPr>
                <a:spLocks noRot="1" noChangeAspect="1" noMove="1" noResize="1" noEditPoints="1" noAdjustHandles="1" noChangeArrowheads="1" noChangeShapeType="1" noTextEdit="1"/>
              </p:cNvSpPr>
              <p:nvPr/>
            </p:nvSpPr>
            <p:spPr>
              <a:xfrm>
                <a:off x="2510364" y="27820"/>
                <a:ext cx="1709095" cy="553998"/>
              </a:xfrm>
              <a:prstGeom prst="rect">
                <a:avLst/>
              </a:prstGeom>
              <a:blipFill rotWithShape="0">
                <a:blip r:embed="rId3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7572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childTnLst>
                          </p:cTn>
                        </p:par>
                        <p:par>
                          <p:cTn id="87" fill="hold">
                            <p:stCondLst>
                              <p:cond delay="500"/>
                            </p:stCondLst>
                            <p:childTnLst>
                              <p:par>
                                <p:cTn id="88" presetID="2" presetClass="entr" presetSubtype="1"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ppt_x"/>
                                          </p:val>
                                        </p:tav>
                                        <p:tav tm="100000">
                                          <p:val>
                                            <p:strVal val="#ppt_x"/>
                                          </p:val>
                                        </p:tav>
                                      </p:tavLst>
                                    </p:anim>
                                    <p:anim calcmode="lin" valueType="num">
                                      <p:cBhvr additive="base">
                                        <p:cTn id="9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par>
                                <p:cTn id="97" presetID="2" presetClass="entr" presetSubtype="1"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par>
                                <p:cTn id="106" presetID="2" presetClass="entr" presetSubtype="1"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ppt_x"/>
                                          </p:val>
                                        </p:tav>
                                        <p:tav tm="100000">
                                          <p:val>
                                            <p:strVal val="#ppt_x"/>
                                          </p:val>
                                        </p:tav>
                                      </p:tavLst>
                                    </p:anim>
                                    <p:anim calcmode="lin" valueType="num">
                                      <p:cBhvr additive="base">
                                        <p:cTn id="109"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par>
                                <p:cTn id="115" presetID="2" presetClass="entr" presetSubtype="1"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ppt_x"/>
                                          </p:val>
                                        </p:tav>
                                        <p:tav tm="100000">
                                          <p:val>
                                            <p:strVal val="#ppt_x"/>
                                          </p:val>
                                        </p:tav>
                                      </p:tavLst>
                                    </p:anim>
                                    <p:anim calcmode="lin" valueType="num">
                                      <p:cBhvr additive="base">
                                        <p:cTn id="11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left)">
                                      <p:cBhvr>
                                        <p:cTn id="123" dur="500"/>
                                        <p:tgtEl>
                                          <p:spTgt spid="38"/>
                                        </p:tgtEl>
                                      </p:cBhvr>
                                    </p:animEffect>
                                  </p:childTnLst>
                                </p:cTn>
                              </p:par>
                              <p:par>
                                <p:cTn id="124" presetID="2" presetClass="entr" presetSubtype="1"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500" fill="hold"/>
                                        <p:tgtEl>
                                          <p:spTgt spid="46"/>
                                        </p:tgtEl>
                                        <p:attrNameLst>
                                          <p:attrName>ppt_x</p:attrName>
                                        </p:attrNameLst>
                                      </p:cBhvr>
                                      <p:tavLst>
                                        <p:tav tm="0">
                                          <p:val>
                                            <p:strVal val="#ppt_x"/>
                                          </p:val>
                                        </p:tav>
                                        <p:tav tm="100000">
                                          <p:val>
                                            <p:strVal val="#ppt_x"/>
                                          </p:val>
                                        </p:tav>
                                      </p:tavLst>
                                    </p:anim>
                                    <p:anim calcmode="lin" valueType="num">
                                      <p:cBhvr additive="base">
                                        <p:cTn id="12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par>
                                <p:cTn id="133" presetID="2" presetClass="entr" presetSubtype="1"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additive="base">
                                        <p:cTn id="135" dur="500" fill="hold"/>
                                        <p:tgtEl>
                                          <p:spTgt spid="47"/>
                                        </p:tgtEl>
                                        <p:attrNameLst>
                                          <p:attrName>ppt_x</p:attrName>
                                        </p:attrNameLst>
                                      </p:cBhvr>
                                      <p:tavLst>
                                        <p:tav tm="0">
                                          <p:val>
                                            <p:strVal val="#ppt_x"/>
                                          </p:val>
                                        </p:tav>
                                        <p:tav tm="100000">
                                          <p:val>
                                            <p:strVal val="#ppt_x"/>
                                          </p:val>
                                        </p:tav>
                                      </p:tavLst>
                                    </p:anim>
                                    <p:anim calcmode="lin" valueType="num">
                                      <p:cBhvr additive="base">
                                        <p:cTn id="136"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wipe(left)">
                                      <p:cBhvr>
                                        <p:cTn id="141" dur="500"/>
                                        <p:tgtEl>
                                          <p:spTgt spid="40"/>
                                        </p:tgtEl>
                                      </p:cBhvr>
                                    </p:animEffect>
                                  </p:childTnLst>
                                </p:cTn>
                              </p:par>
                              <p:par>
                                <p:cTn id="142" presetID="2" presetClass="entr" presetSubtype="1"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ppt_x"/>
                                          </p:val>
                                        </p:tav>
                                        <p:tav tm="100000">
                                          <p:val>
                                            <p:strVal val="#ppt_x"/>
                                          </p:val>
                                        </p:tav>
                                      </p:tavLst>
                                    </p:anim>
                                    <p:anim calcmode="lin" valueType="num">
                                      <p:cBhvr additive="base">
                                        <p:cTn id="145"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500"/>
                                        <p:tgtEl>
                                          <p:spTgt spid="41"/>
                                        </p:tgtEl>
                                      </p:cBhvr>
                                    </p:animEffect>
                                  </p:childTnLst>
                                </p:cTn>
                              </p:par>
                              <p:par>
                                <p:cTn id="151" presetID="2" presetClass="entr" presetSubtype="1"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additive="base">
                                        <p:cTn id="153" dur="500" fill="hold"/>
                                        <p:tgtEl>
                                          <p:spTgt spid="49"/>
                                        </p:tgtEl>
                                        <p:attrNameLst>
                                          <p:attrName>ppt_x</p:attrName>
                                        </p:attrNameLst>
                                      </p:cBhvr>
                                      <p:tavLst>
                                        <p:tav tm="0">
                                          <p:val>
                                            <p:strVal val="#ppt_x"/>
                                          </p:val>
                                        </p:tav>
                                        <p:tav tm="100000">
                                          <p:val>
                                            <p:strVal val="#ppt_x"/>
                                          </p:val>
                                        </p:tav>
                                      </p:tavLst>
                                    </p:anim>
                                    <p:anim calcmode="lin" valueType="num">
                                      <p:cBhvr additive="base">
                                        <p:cTn id="15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P spid="19"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30200" y="876300"/>
                <a:ext cx="7835900" cy="2308324"/>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1: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 </a:t>
                </a:r>
                <a14:m>
                  <m:oMath xmlns:m="http://schemas.openxmlformats.org/officeDocument/2006/math">
                    <m:d>
                      <m:dPr>
                        <m:ctrlPr>
                          <a:rPr lang="en-US" sz="2400" i="1">
                            <a:latin typeface="Cambria Math" panose="02040503050406030204" pitchFamily="18" charset="0"/>
                          </a:rPr>
                        </m:ctrlPr>
                      </m:dPr>
                      <m:e>
                        <m:r>
                          <a:rPr lang="en-US" sz="2400">
                            <a:latin typeface="Cambria Math" panose="02040503050406030204" pitchFamily="18" charset="0"/>
                          </a:rPr>
                          <m:t>+15)+(+125</m:t>
                        </m:r>
                      </m:e>
                    </m:d>
                  </m:oMath>
                </a14:m>
                <a:r>
                  <a:rPr lang="en-US" sz="2400" dirty="0" smtClean="0">
                    <a:solidFill>
                      <a:schemeClr val="tx1"/>
                    </a:solidFill>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m:t>
                    </m:r>
                    <m:d>
                      <m:dPr>
                        <m:begChr m:val="|"/>
                        <m:endChr m:val="|"/>
                        <m:ctrlPr>
                          <a:rPr lang="en-US" sz="2400" i="1">
                            <a:latin typeface="Cambria Math" panose="02040503050406030204" pitchFamily="18" charset="0"/>
                          </a:rPr>
                        </m:ctrlPr>
                      </m:dPr>
                      <m:e>
                        <m:r>
                          <a:rPr lang="en-US" sz="2400">
                            <a:latin typeface="Cambria Math" panose="02040503050406030204" pitchFamily="18" charset="0"/>
                          </a:rPr>
                          <m:t>−237</m:t>
                        </m:r>
                      </m:e>
                    </m:d>
                  </m:oMath>
                </a14:m>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|−375|+|25|</m:t>
                    </m:r>
                  </m:oMath>
                </a14:m>
                <a:r>
                  <a:rPr lang="en-US" sz="2400" dirty="0">
                    <a:latin typeface="Times New Roman" panose="02020603050405020304" pitchFamily="18" charset="0"/>
                    <a:cs typeface="Times New Roman" panose="02020603050405020304" pitchFamily="18" charset="0"/>
                  </a:rPr>
                  <a:t>			d) </a:t>
                </a:r>
                <a14:m>
                  <m:oMath xmlns:m="http://schemas.openxmlformats.org/officeDocument/2006/math">
                    <m:r>
                      <a:rPr lang="en-US" sz="2400">
                        <a:latin typeface="Cambria Math" panose="02040503050406030204" pitchFamily="18" charset="0"/>
                      </a:rPr>
                      <m:t>|−130|+|−70|</m:t>
                    </m:r>
                  </m:oMath>
                </a14:m>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e) </a:t>
                </a:r>
                <a14:m>
                  <m:oMath xmlns:m="http://schemas.openxmlformats.org/officeDocument/2006/math">
                    <m:d>
                      <m:dPr>
                        <m:endChr m:val=""/>
                        <m:ctrlPr>
                          <a:rPr lang="en-US" sz="2400" i="1">
                            <a:latin typeface="Cambria Math" panose="02040503050406030204" pitchFamily="18" charset="0"/>
                          </a:rPr>
                        </m:ctrlPr>
                      </m:dPr>
                      <m:e>
                        <m:r>
                          <a:rPr lang="en-US" sz="2400">
                            <a:latin typeface="Cambria Math" panose="02040503050406030204" pitchFamily="18" charset="0"/>
                          </a:rPr>
                          <m:t>−11)+(−19)</m:t>
                        </m:r>
                      </m:e>
                    </m:d>
                  </m:oMath>
                </a14:m>
                <a:r>
                  <a:rPr lang="en-US" sz="2400" dirty="0" smtClean="0">
                    <a:latin typeface="Times New Roman" panose="02020603050405020304" pitchFamily="18" charset="0"/>
                    <a:cs typeface="Times New Roman" panose="02020603050405020304" pitchFamily="18" charset="0"/>
                  </a:rPr>
                  <a:t>			f)</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−30+(−470)</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0200" y="876300"/>
                <a:ext cx="7835900" cy="2308324"/>
              </a:xfrm>
              <a:prstGeom prst="rect">
                <a:avLst/>
              </a:prstGeom>
              <a:blipFill rotWithShape="0">
                <a:blip r:embed="rId2"/>
                <a:stretch>
                  <a:fillRect l="-2022" b="-36243"/>
                </a:stretch>
              </a:blipFill>
            </p:spPr>
            <p:txBody>
              <a:bodyPr/>
              <a:lstStyle/>
              <a:p>
                <a:r>
                  <a:rPr lang="en-US">
                    <a:noFill/>
                  </a:rPr>
                  <a:t> </a:t>
                </a:r>
              </a:p>
            </p:txBody>
          </p:sp>
        </mc:Fallback>
      </mc:AlternateContent>
      <p:sp>
        <p:nvSpPr>
          <p:cNvPr id="11" name="Rectangle 10"/>
          <p:cNvSpPr/>
          <p:nvPr/>
        </p:nvSpPr>
        <p:spPr>
          <a:xfrm>
            <a:off x="188509" y="3174993"/>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88509" y="5374189"/>
                <a:ext cx="4561505"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e</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endChr m:val=""/>
                        <m:ctrlPr>
                          <a:rPr lang="en-US" sz="2000" i="1">
                            <a:latin typeface="Cambria Math" panose="02040503050406030204" pitchFamily="18" charset="0"/>
                          </a:rPr>
                        </m:ctrlPr>
                      </m:dPr>
                      <m:e>
                        <m:r>
                          <a:rPr lang="en-US" sz="2000">
                            <a:latin typeface="Cambria Math" panose="02040503050406030204" pitchFamily="18" charset="0"/>
                          </a:rPr>
                          <m:t>−11)+(−19)=−(11+19)=−30</m:t>
                        </m:r>
                      </m:e>
                    </m: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8509" y="5374189"/>
                <a:ext cx="4561505" cy="400110"/>
              </a:xfrm>
              <a:prstGeom prst="rect">
                <a:avLst/>
              </a:prstGeom>
              <a:blipFill rotWithShape="0">
                <a:blip r:embed="rId6"/>
                <a:stretch>
                  <a:fillRect l="-2807" t="-126154" b="-19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8509" y="6015994"/>
                <a:ext cx="474841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000">
                        <a:latin typeface="Cambria Math" panose="02040503050406030204" pitchFamily="18" charset="0"/>
                      </a:rPr>
                      <m:t>−</m:t>
                    </m:r>
                    <m:r>
                      <a:rPr lang="en-US" sz="2000" i="0">
                        <a:latin typeface="Cambria Math" panose="02040503050406030204" pitchFamily="18" charset="0"/>
                      </a:rPr>
                      <m:t>30+(−470)=−(30+470)=−500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8509" y="6015994"/>
                <a:ext cx="4748416" cy="400110"/>
              </a:xfrm>
              <a:prstGeom prst="rect">
                <a:avLst/>
              </a:prstGeom>
              <a:blipFill rotWithShape="0">
                <a:blip r:embed="rId7"/>
                <a:stretch>
                  <a:fillRect l="-1412"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8509" y="3821350"/>
                <a:ext cx="3619500" cy="553998"/>
              </a:xfrm>
              <a:prstGeom prst="rect">
                <a:avLst/>
              </a:prstGeom>
              <a:noFill/>
            </p:spPr>
            <p:txBody>
              <a:bodyPr wrap="square" rtlCol="0">
                <a:spAutoFit/>
              </a:bodyPr>
              <a:lstStyle/>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2000" i="1">
                            <a:solidFill>
                              <a:schemeClr val="tx1"/>
                            </a:solidFill>
                            <a:latin typeface="Cambria Math" panose="02040503050406030204" pitchFamily="18" charset="0"/>
                          </a:rPr>
                        </m:ctrlPr>
                      </m:dPr>
                      <m:e>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15)+(</m:t>
                        </m:r>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125</m:t>
                        </m:r>
                      </m:e>
                    </m:d>
                    <m:r>
                      <a:rPr lang="en-US" sz="2000" b="0" i="1" smtClean="0">
                        <a:solidFill>
                          <a:schemeClr val="tx1"/>
                        </a:solidFill>
                        <a:latin typeface="Cambria Math" panose="02040503050406030204" pitchFamily="18" charset="0"/>
                      </a:rPr>
                      <m:t>=140</m:t>
                    </m:r>
                  </m:oMath>
                </a14:m>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8509" y="3821350"/>
                <a:ext cx="3619500" cy="553998"/>
              </a:xfrm>
              <a:prstGeom prst="rect">
                <a:avLst/>
              </a:prstGeom>
              <a:blipFill rotWithShape="0">
                <a:blip r:embed="rId8"/>
                <a:stretch>
                  <a:fillRect l="-1852"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824009" y="3821350"/>
                <a:ext cx="4521200" cy="553998"/>
              </a:xfrm>
              <a:prstGeom prst="rect">
                <a:avLst/>
              </a:prstGeom>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37+</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−237</m:t>
                        </m:r>
                      </m:e>
                    </m:d>
                    <m:r>
                      <a:rPr lang="en-US" sz="2000" b="0" i="0" smtClean="0">
                        <a:latin typeface="Cambria Math" panose="02040503050406030204" pitchFamily="18" charset="0"/>
                      </a:rPr>
                      <m:t>=37+237=274</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824009" y="3821350"/>
                <a:ext cx="4521200" cy="553998"/>
              </a:xfrm>
              <a:prstGeom prst="rect">
                <a:avLst/>
              </a:prstGeom>
              <a:blipFill rotWithShape="0">
                <a:blip r:embed="rId9"/>
                <a:stretch>
                  <a:fillRect l="-1348"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824009" y="4656001"/>
                <a:ext cx="4624791"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d>
                      <m:dPr>
                        <m:begChr m:val="|"/>
                        <m:endChr m:val="|"/>
                        <m:ctrlPr>
                          <a:rPr lang="en-US" sz="2000" i="1">
                            <a:latin typeface="Cambria Math" panose="02040503050406030204" pitchFamily="18" charset="0"/>
                          </a:rPr>
                        </m:ctrlPr>
                      </m:dPr>
                      <m:e>
                        <m:r>
                          <a:rPr lang="en-US" sz="2000">
                            <a:latin typeface="Cambria Math" panose="02040503050406030204" pitchFamily="18" charset="0"/>
                          </a:rPr>
                          <m:t>−130</m:t>
                        </m: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−70</m:t>
                        </m:r>
                      </m:e>
                    </m:d>
                    <m:r>
                      <a:rPr lang="en-US" sz="2000" b="0" i="0" smtClean="0">
                        <a:latin typeface="Cambria Math" panose="02040503050406030204" pitchFamily="18" charset="0"/>
                      </a:rPr>
                      <m:t>=130+70=200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824009" y="4656001"/>
                <a:ext cx="4624791" cy="400110"/>
              </a:xfrm>
              <a:prstGeom prst="rect">
                <a:avLst/>
              </a:prstGeom>
              <a:blipFill rotWithShape="0">
                <a:blip r:embed="rId10"/>
                <a:stretch>
                  <a:fillRect l="-1318"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8509" y="4656001"/>
                <a:ext cx="4635500"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a:latin typeface="Cambria Math" panose="02040503050406030204" pitchFamily="18" charset="0"/>
                          </a:rPr>
                        </m:ctrlPr>
                      </m:dPr>
                      <m:e>
                        <m:r>
                          <a:rPr lang="en-US" sz="2000">
                            <a:latin typeface="Cambria Math" panose="02040503050406030204" pitchFamily="18" charset="0"/>
                          </a:rPr>
                          <m:t>−375</m:t>
                        </m:r>
                      </m:e>
                    </m:d>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a:latin typeface="Cambria Math" panose="02040503050406030204" pitchFamily="18" charset="0"/>
                          </a:rPr>
                          <m:t>25</m:t>
                        </m:r>
                      </m:e>
                    </m:d>
                    <m:r>
                      <a:rPr lang="en-US" sz="2000" b="0" i="0" smtClean="0">
                        <a:latin typeface="Cambria Math" panose="02040503050406030204" pitchFamily="18" charset="0"/>
                      </a:rPr>
                      <m:t>=375+25=400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8509" y="4656001"/>
                <a:ext cx="4635500" cy="400110"/>
              </a:xfrm>
              <a:prstGeom prst="rect">
                <a:avLst/>
              </a:prstGeom>
              <a:blipFill rotWithShape="0">
                <a:blip r:embed="rId11"/>
                <a:stretch>
                  <a:fillRect l="-1447" t="-9231" b="-27692"/>
                </a:stretch>
              </a:blipFill>
            </p:spPr>
            <p:txBody>
              <a:bodyPr/>
              <a:lstStyle/>
              <a:p>
                <a:r>
                  <a:rPr lang="en-US">
                    <a:noFill/>
                  </a:rPr>
                  <a:t> </a:t>
                </a:r>
              </a:p>
            </p:txBody>
          </p:sp>
        </mc:Fallback>
      </mc:AlternateContent>
      <p:cxnSp>
        <p:nvCxnSpPr>
          <p:cNvPr id="20" name="Straight Connector 19"/>
          <p:cNvCxnSpPr/>
          <p:nvPr/>
        </p:nvCxnSpPr>
        <p:spPr>
          <a:xfrm>
            <a:off x="4623014" y="3753164"/>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9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4" grpId="0"/>
      <p:bldP spid="7"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1569660"/>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2: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4−9</m:t>
                    </m:r>
                  </m:oMath>
                </a14:m>
                <a:r>
                  <a:rPr lang="en-US" sz="2000" dirty="0" smtClean="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2−(−3)</m:t>
                    </m:r>
                  </m:oMath>
                </a14:m>
                <a:r>
                  <a:rPr lang="en-US" sz="2000" dirty="0" smtClean="0">
                    <a:solidFill>
                      <a:schemeClr val="tx1"/>
                    </a:solidFill>
                    <a:latin typeface="Times New Roman" panose="02020603050405020304" pitchFamily="18" charset="0"/>
                    <a:cs typeface="Times New Roman" panose="02020603050405020304" pitchFamily="18" charset="0"/>
                  </a:rPr>
                  <a:t>		       c)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–(−8)−2</m:t>
                    </m:r>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(−7)−(6)</m:t>
                    </m:r>
                  </m:oMath>
                </a14:m>
                <a:r>
                  <a:rPr lang="en-US" sz="2000" dirty="0" smtClean="0">
                    <a:solidFill>
                      <a:schemeClr val="tx1"/>
                    </a:solidFill>
                    <a:latin typeface="Times New Roman" panose="02020603050405020304" pitchFamily="18" charset="0"/>
                    <a:cs typeface="Times New Roman" panose="02020603050405020304" pitchFamily="18" charset="0"/>
                  </a:rPr>
                  <a:t>		e) </a:t>
                </a:r>
                <a14:m>
                  <m:oMath xmlns:m="http://schemas.openxmlformats.org/officeDocument/2006/math">
                    <m:r>
                      <a:rPr lang="en-US" sz="2000">
                        <a:latin typeface="Cambria Math" panose="02040503050406030204" pitchFamily="18" charset="0"/>
                      </a:rPr>
                      <m:t>|−72|−</m:t>
                    </m:r>
                    <m:d>
                      <m:dPr>
                        <m:ctrlPr>
                          <a:rPr lang="en-US" sz="2000" i="1">
                            <a:latin typeface="Cambria Math" panose="02040503050406030204" pitchFamily="18" charset="0"/>
                          </a:rPr>
                        </m:ctrlPr>
                      </m:dPr>
                      <m:e>
                        <m:r>
                          <a:rPr lang="en-US" sz="2000">
                            <a:latin typeface="Cambria Math" panose="02040503050406030204" pitchFamily="18" charset="0"/>
                          </a:rPr>
                          <m:t>+455</m:t>
                        </m:r>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−|−1945|−|−67|</m:t>
                    </m:r>
                  </m:oMath>
                </a14:m>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1569660"/>
              </a:xfrm>
              <a:prstGeom prst="rect">
                <a:avLst/>
              </a:prstGeom>
              <a:blipFill rotWithShape="0">
                <a:blip r:embed="rId2"/>
                <a:stretch>
                  <a:fillRect l="-1097" b="-2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7650" y="3210183"/>
                <a:ext cx="3968750" cy="646331"/>
              </a:xfrm>
              <a:prstGeom prst="rect">
                <a:avLst/>
              </a:prstGeom>
              <a:noFill/>
            </p:spPr>
            <p:txBody>
              <a:bodyPr wrap="square" rtlCol="0">
                <a:spAutoFit/>
              </a:bodyPr>
              <a:lstStyle/>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sz="2400" b="0" i="0" smtClean="0">
                        <a:latin typeface="Cambria Math" panose="02040503050406030204" pitchFamily="18" charset="0"/>
                      </a:rPr>
                      <m:t> </m:t>
                    </m:r>
                    <m:r>
                      <a:rPr lang="en-US" sz="2400">
                        <a:latin typeface="Cambria Math" panose="02040503050406030204" pitchFamily="18" charset="0"/>
                      </a:rPr>
                      <m:t>4−9=4+(−9)=−5</m:t>
                    </m:r>
                  </m:oMath>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7650" y="3210183"/>
                <a:ext cx="3968750" cy="646331"/>
              </a:xfrm>
              <a:prstGeom prst="rect">
                <a:avLst/>
              </a:prstGeom>
              <a:blipFill rotWithShape="0">
                <a:blip r:embed="rId3"/>
                <a:stretch>
                  <a:fillRect l="-2458" b="-11321"/>
                </a:stretch>
              </a:blipFill>
            </p:spPr>
            <p:txBody>
              <a:bodyPr/>
              <a:lstStyle/>
              <a:p>
                <a:r>
                  <a:rPr lang="en-US">
                    <a:noFill/>
                  </a:rPr>
                  <a:t> </a:t>
                </a:r>
              </a:p>
            </p:txBody>
          </p:sp>
        </mc:Fallback>
      </mc:AlternateContent>
      <p:sp>
        <p:nvSpPr>
          <p:cNvPr id="11" name="Rectangle 10"/>
          <p:cNvSpPr/>
          <p:nvPr/>
        </p:nvSpPr>
        <p:spPr>
          <a:xfrm>
            <a:off x="3808009" y="2445960"/>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572000" y="3210183"/>
                <a:ext cx="3968750" cy="646331"/>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400">
                        <a:latin typeface="Cambria Math" panose="02040503050406030204" pitchFamily="18" charset="0"/>
                      </a:rPr>
                      <m:t>2−(−3)=2+3=5</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572000" y="3210183"/>
                <a:ext cx="3968750" cy="646331"/>
              </a:xfrm>
              <a:prstGeom prst="rect">
                <a:avLst/>
              </a:prstGeom>
              <a:blipFill rotWithShape="0">
                <a:blip r:embed="rId4"/>
                <a:stretch>
                  <a:fillRect l="-2304"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72000" y="4189702"/>
                <a:ext cx="50355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d) </a:t>
                </a:r>
                <a14:m>
                  <m:oMath xmlns:m="http://schemas.openxmlformats.org/officeDocument/2006/math">
                    <m:d>
                      <m:dPr>
                        <m:endChr m:val=""/>
                        <m:ctrlPr>
                          <a:rPr lang="en-US" sz="2400" i="1">
                            <a:latin typeface="Cambria Math" panose="02040503050406030204" pitchFamily="18" charset="0"/>
                          </a:rPr>
                        </m:ctrlPr>
                      </m:dPr>
                      <m:e>
                        <m:r>
                          <a:rPr lang="en-US" sz="2400">
                            <a:latin typeface="Cambria Math" panose="02040503050406030204" pitchFamily="18" charset="0"/>
                          </a:rPr>
                          <m:t>−7)−(−6)=(−7)+6=−1</m:t>
                        </m:r>
                      </m:e>
                    </m:d>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72000" y="4189702"/>
                <a:ext cx="5035550" cy="461665"/>
              </a:xfrm>
              <a:prstGeom prst="rect">
                <a:avLst/>
              </a:prstGeom>
              <a:blipFill rotWithShape="0">
                <a:blip r:embed="rId5"/>
                <a:stretch>
                  <a:fillRect l="-2785" t="-128947" b="-196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7650" y="4189702"/>
                <a:ext cx="39687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 </a:t>
                </a:r>
                <a14:m>
                  <m:oMath xmlns:m="http://schemas.openxmlformats.org/officeDocument/2006/math">
                    <m:r>
                      <a:rPr lang="en-US" sz="2400">
                        <a:latin typeface="Cambria Math" panose="02040503050406030204" pitchFamily="18" charset="0"/>
                      </a:rPr>
                      <m:t>−(−8)−2=8−2=6</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7650" y="4189702"/>
                <a:ext cx="3968750" cy="461665"/>
              </a:xfrm>
              <a:prstGeom prst="rect">
                <a:avLst/>
              </a:prstGeom>
              <a:blipFill rotWithShape="0">
                <a:blip r:embed="rId6"/>
                <a:stretch>
                  <a:fillRect l="-2458" t="-10526" b="-28947"/>
                </a:stretch>
              </a:blipFill>
            </p:spPr>
            <p:txBody>
              <a:bodyPr/>
              <a:lstStyle/>
              <a:p>
                <a:r>
                  <a:rPr lang="en-US">
                    <a:noFill/>
                  </a:rPr>
                  <a:t> </a:t>
                </a:r>
              </a:p>
            </p:txBody>
          </p:sp>
        </mc:Fallback>
      </mc:AlternateContent>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47650" y="5050919"/>
                <a:ext cx="551740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e)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−72|−</m:t>
                    </m:r>
                    <m:d>
                      <m:dPr>
                        <m:ctrlPr>
                          <a:rPr lang="en-US" sz="2400" i="1">
                            <a:latin typeface="Cambria Math" panose="02040503050406030204" pitchFamily="18" charset="0"/>
                          </a:rPr>
                        </m:ctrlPr>
                      </m:dPr>
                      <m:e>
                        <m:r>
                          <a:rPr lang="en-US" sz="2400" i="0">
                            <a:latin typeface="Cambria Math" panose="02040503050406030204" pitchFamily="18" charset="0"/>
                          </a:rPr>
                          <m:t>+455</m:t>
                        </m:r>
                      </m:e>
                    </m:d>
                    <m:r>
                      <a:rPr lang="en-US" sz="2400" i="0">
                        <a:latin typeface="Cambria Math" panose="02040503050406030204" pitchFamily="18" charset="0"/>
                      </a:rPr>
                      <m:t>=72−455=−383</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7650" y="5050919"/>
                <a:ext cx="5517408" cy="461665"/>
              </a:xfrm>
              <a:prstGeom prst="rect">
                <a:avLst/>
              </a:prstGeom>
              <a:blipFill rotWithShape="0">
                <a:blip r:embed="rId7"/>
                <a:stretch>
                  <a:fillRect l="-1768"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7650" y="5735605"/>
                <a:ext cx="750570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|−1945|−|−67|=−</m:t>
                    </m:r>
                    <m:d>
                      <m:dPr>
                        <m:ctrlPr>
                          <a:rPr lang="en-US" sz="2400" i="1">
                            <a:latin typeface="Cambria Math" panose="02040503050406030204" pitchFamily="18" charset="0"/>
                          </a:rPr>
                        </m:ctrlPr>
                      </m:dPr>
                      <m:e>
                        <m:r>
                          <a:rPr lang="en-US" sz="2400" i="0">
                            <a:latin typeface="Cambria Math" panose="02040503050406030204" pitchFamily="18" charset="0"/>
                          </a:rPr>
                          <m:t>1945−67</m:t>
                        </m:r>
                      </m:e>
                    </m:d>
                    <m:r>
                      <a:rPr lang="en-US" sz="2400" i="0">
                        <a:latin typeface="Cambria Math" panose="02040503050406030204" pitchFamily="18" charset="0"/>
                      </a:rPr>
                      <m:t>=−1878</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47650" y="5735605"/>
                <a:ext cx="7505700" cy="461665"/>
              </a:xfrm>
              <a:prstGeom prst="rect">
                <a:avLst/>
              </a:prstGeom>
              <a:blipFill rotWithShape="0">
                <a:blip r:embed="rId8"/>
                <a:stretch>
                  <a:fillRect l="-1300" t="-10526" b="-28947"/>
                </a:stretch>
              </a:blipFill>
            </p:spPr>
            <p:txBody>
              <a:bodyPr/>
              <a:lstStyle/>
              <a:p>
                <a:r>
                  <a:rPr lang="en-US">
                    <a:noFill/>
                  </a:rPr>
                  <a:t> </a:t>
                </a:r>
              </a:p>
            </p:txBody>
          </p:sp>
        </mc:Fallback>
      </mc:AlternateContent>
      <p:cxnSp>
        <p:nvCxnSpPr>
          <p:cNvPr id="18" name="Straight Connector 17"/>
          <p:cNvCxnSpPr/>
          <p:nvPr/>
        </p:nvCxnSpPr>
        <p:spPr>
          <a:xfrm>
            <a:off x="4369627" y="3290455"/>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panose="02040503050406030204" pitchFamily="18" charset="0"/>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m:t>
                    </m:r>
                    <m:r>
                      <a:rPr lang="en-US" sz="2000" i="0">
                        <a:latin typeface="Cambria Math" panose="02040503050406030204" pitchFamily="18" charset="0"/>
                      </a:rPr>
                      <m:t>)+285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2492990"/>
              </a:xfrm>
              <a:prstGeom prst="rect">
                <a:avLst/>
              </a:prstGeom>
              <a:blipFill rotWithShape="0">
                <a:blip r:embed="rId2"/>
                <a:stretch>
                  <a:fillRect l="-1097" b="-1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22248" y="3944020"/>
                <a:ext cx="467586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 </a:t>
                </a:r>
                <a14:m>
                  <m:oMath xmlns:m="http://schemas.openxmlformats.org/officeDocument/2006/math">
                    <m:d>
                      <m:dPr>
                        <m:begChr m:val=""/>
                        <m:ctrlPr>
                          <a:rPr lang="en-US" sz="2000" i="1" smtClean="0">
                            <a:latin typeface="Cambria Math" panose="02040503050406030204" pitchFamily="18" charset="0"/>
                          </a:rPr>
                        </m:ctrlPr>
                      </m:dPr>
                      <m:e>
                        <m:r>
                          <a:rPr lang="en-US" sz="2000" i="1">
                            <a:latin typeface="Cambria Math" panose="02040503050406030204" pitchFamily="18" charset="0"/>
                          </a:rPr>
                          <m:t>𝐴</m:t>
                        </m:r>
                        <m:r>
                          <m:rPr>
                            <m:nor/>
                          </m:rPr>
                          <a:rPr lang="en-US" sz="2000" i="1">
                            <a:latin typeface="Times New Roman" panose="02020603050405020304" pitchFamily="18" charset="0"/>
                            <a:cs typeface="Times New Roman" panose="02020603050405020304" pitchFamily="18" charset="0"/>
                          </a:rPr>
                          <m:t> </m:t>
                        </m:r>
                        <m:r>
                          <a:rPr lang="en-US" sz="2000">
                            <a:latin typeface="Cambria Math" panose="02040503050406030204" pitchFamily="18" charset="0"/>
                          </a:rPr>
                          <m:t>= </m:t>
                        </m:r>
                        <m:d>
                          <m:dPr>
                            <m:ctrlPr>
                              <a:rPr lang="en-US" sz="2000" i="1">
                                <a:latin typeface="Cambria Math" panose="02040503050406030204" pitchFamily="18" charset="0"/>
                              </a:rPr>
                            </m:ctrlPr>
                          </m:dPr>
                          <m:e>
                            <m:r>
                              <a:rPr lang="en-US" sz="2000">
                                <a:latin typeface="Cambria Math" panose="02040503050406030204" pitchFamily="18" charset="0"/>
                              </a:rPr>
                              <m:t>28+46</m:t>
                            </m:r>
                          </m:e>
                        </m:d>
                        <m:r>
                          <a:rPr lang="en-US" sz="2000">
                            <a:latin typeface="Cambria Math" panose="02040503050406030204" pitchFamily="18" charset="0"/>
                          </a:rPr>
                          <m:t>+(|−34|+|−40|</m:t>
                        </m:r>
                      </m:e>
                    </m:d>
                  </m:oMath>
                </a14:m>
                <a:endParaRPr lang="en-US" sz="2000"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=74+</m:t>
                      </m:r>
                      <m:d>
                        <m:dPr>
                          <m:ctrlPr>
                            <a:rPr lang="en-US" sz="2000" b="0" i="1" smtClean="0">
                              <a:latin typeface="Cambria Math" panose="02040503050406030204" pitchFamily="18" charset="0"/>
                            </a:rPr>
                          </m:ctrlPr>
                        </m:dPr>
                        <m:e>
                          <m:r>
                            <a:rPr lang="en-US" sz="2000">
                              <a:latin typeface="Cambria Math" panose="02040503050406030204" pitchFamily="18" charset="0"/>
                            </a:rPr>
                            <m:t>34+40</m:t>
                          </m:r>
                        </m:e>
                      </m:d>
                    </m:oMath>
                  </m:oMathPara>
                </a14:m>
                <a:endParaRPr lang="en-US" sz="2000" b="0" i="0" dirty="0" smtClean="0">
                  <a:latin typeface="Cambria Math" panose="02040503050406030204" pitchFamily="18" charset="0"/>
                </a:endParaRPr>
              </a:p>
              <a:p>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74+74=</m:t>
                    </m:r>
                    <m:r>
                      <a:rPr lang="en-US" sz="2000">
                        <a:latin typeface="Cambria Math" panose="02040503050406030204" pitchFamily="18" charset="0"/>
                      </a:rPr>
                      <m:t>148</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22248" y="3944020"/>
                <a:ext cx="4675860" cy="1015663"/>
              </a:xfrm>
              <a:prstGeom prst="rect">
                <a:avLst/>
              </a:prstGeom>
              <a:blipFill rotWithShape="0">
                <a:blip r:embed="rId3"/>
                <a:stretch>
                  <a:fillRect l="-1304" t="-49102" r="-8475" b="-14970"/>
                </a:stretch>
              </a:blipFill>
            </p:spPr>
            <p:txBody>
              <a:bodyPr/>
              <a:lstStyle/>
              <a:p>
                <a:r>
                  <a:rPr lang="en-US">
                    <a:noFill/>
                  </a:rPr>
                  <a:t> </a:t>
                </a:r>
              </a:p>
            </p:txBody>
          </p:sp>
        </mc:Fallback>
      </mc:AlternateContent>
      <p:sp>
        <p:nvSpPr>
          <p:cNvPr id="11" name="Rectangle 10"/>
          <p:cNvSpPr/>
          <p:nvPr/>
        </p:nvSpPr>
        <p:spPr>
          <a:xfrm>
            <a:off x="247650" y="3280177"/>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22248" y="5171571"/>
                <a:ext cx="539282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𝐵</m:t>
                    </m:r>
                    <m:r>
                      <m:rPr>
                        <m:nor/>
                      </m:rPr>
                      <a:rPr lang="en-US" sz="2000" i="1">
                        <a:latin typeface="Cambria Math" panose="02040503050406030204" pitchFamily="18" charset="0"/>
                      </a:rPr>
                      <m:t> </m:t>
                    </m:r>
                    <m:r>
                      <a:rPr lang="en-US" sz="2000">
                        <a:latin typeface="Cambria Math" panose="02040503050406030204" pitchFamily="18" charset="0"/>
                      </a:rPr>
                      <m:t>=</m:t>
                    </m:r>
                    <m:r>
                      <m:rPr>
                        <m:nor/>
                      </m:rP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−102</m:t>
                        </m:r>
                      </m:e>
                    </m:d>
                  </m:oMath>
                </a14:m>
                <a:endParaRPr lang="en-US" sz="200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i="1">
                          <a:latin typeface="Cambria Math" panose="02040503050406030204" pitchFamily="18" charset="0"/>
                        </a:rPr>
                        <m:t>]</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−102</m:t>
                          </m:r>
                        </m:e>
                      </m:d>
                      <m:r>
                        <a:rPr lang="en-US" sz="2000" i="1">
                          <a:latin typeface="Cambria Math" panose="02040503050406030204" pitchFamily="18" charset="0"/>
                        </a:rPr>
                        <m:t>]</m:t>
                      </m:r>
                    </m:oMath>
                  </m:oMathPara>
                </a14:m>
                <a:endParaRPr lang="en-US" sz="2000" dirty="0"/>
              </a:p>
              <a:p>
                <a:pPr>
                  <a:lnSpc>
                    <a:spcPct val="150000"/>
                  </a:lnSpc>
                </a:pPr>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−70</m:t>
                        </m:r>
                      </m:e>
                    </m:d>
                    <m:r>
                      <a:rPr lang="en-US" sz="2000" i="1" dirty="0" smtClean="0">
                        <a:latin typeface="Cambria Math" panose="02040503050406030204" pitchFamily="18" charset="0"/>
                      </a:rPr>
                      <m:t>+</m:t>
                    </m:r>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rPr>
                          <m:t>−310</m:t>
                        </m:r>
                      </m:e>
                    </m:d>
                    <m:r>
                      <a:rPr lang="en-US" sz="2000" i="1" dirty="0" smtClean="0">
                        <a:latin typeface="Cambria Math" panose="02040503050406030204" pitchFamily="18" charset="0"/>
                      </a:rPr>
                      <m:t>=−380</m:t>
                    </m:r>
                  </m:oMath>
                </a14:m>
                <a:r>
                  <a:rPr lang="en-US" sz="2000" dirty="0" smtClean="0"/>
                  <a:t> </a:t>
                </a:r>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22248" y="5171571"/>
                <a:ext cx="5392823" cy="1477328"/>
              </a:xfrm>
              <a:prstGeom prst="rect">
                <a:avLst/>
              </a:prstGeom>
              <a:blipFill rotWithShape="0">
                <a:blip r:embed="rId4"/>
                <a:stretch>
                  <a:fillRect l="-1130"/>
                </a:stretch>
              </a:blipFill>
            </p:spPr>
            <p:txBody>
              <a:bodyPr/>
              <a:lstStyle/>
              <a:p>
                <a:r>
                  <a:rPr lang="en-US">
                    <a:noFill/>
                  </a:rPr>
                  <a:t> </a:t>
                </a:r>
              </a:p>
            </p:txBody>
          </p:sp>
        </mc:Fallback>
      </mc:AlternateContent>
    </p:spTree>
    <p:extLst>
      <p:ext uri="{BB962C8B-B14F-4D97-AF65-F5344CB8AC3E}">
        <p14:creationId xmlns:p14="http://schemas.microsoft.com/office/powerpoint/2010/main" val="33729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9590" y="3323894"/>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59410" y="5251869"/>
                <a:ext cx="483459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a:latin typeface="Cambria Math" panose="02040503050406030204" pitchFamily="18" charset="0"/>
                      </a:rPr>
                      <m:t>D</m:t>
                    </m:r>
                    <m:r>
                      <a:rPr lang="en-US" sz="200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=37+43−85+30+15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80−85+30+15=</m:t>
                    </m:r>
                    <m:r>
                      <a:rPr lang="en-US" sz="2000">
                        <a:latin typeface="Cambria Math" panose="02040503050406030204" pitchFamily="18" charset="0"/>
                      </a:rPr>
                      <m:t>40</m:t>
                    </m:r>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59410" y="5251869"/>
                <a:ext cx="4834593" cy="1477328"/>
              </a:xfrm>
              <a:prstGeom prst="rect">
                <a:avLst/>
              </a:prstGeom>
              <a:blipFill rotWithShape="0">
                <a:blip r:embed="rId2"/>
                <a:stretch>
                  <a:fillRect l="-1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159410" y="3986040"/>
                <a:ext cx="4447065" cy="132343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000" b="0" i="0" dirty="0" smtClean="0">
                          <a:latin typeface="Cambria Math" panose="02040503050406030204" pitchFamily="18" charset="0"/>
                        </a:rPr>
                        <m:t>c</m:t>
                      </m:r>
                      <m:r>
                        <a:rPr lang="en-US" sz="2000" b="0" i="0" dirty="0" smtClean="0">
                          <a:latin typeface="Cambria Math" panose="02040503050406030204" pitchFamily="18" charset="0"/>
                        </a:rPr>
                        <m:t>) </m:t>
                      </m:r>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m:t>
                      </m:r>
                      <m:r>
                        <a:rPr lang="en-US" sz="2000" i="0">
                          <a:latin typeface="Cambria Math" panose="02040503050406030204" pitchFamily="18" charset="0"/>
                        </a:rPr>
                        <m:t>285</m:t>
                      </m:r>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287</m:t>
                              </m:r>
                            </m:e>
                          </m:d>
                          <m:r>
                            <m:rPr>
                              <m:nor/>
                            </m:rPr>
                            <a:rPr lang="en-US" sz="2000">
                              <a:latin typeface="Cambria Math" panose="02040503050406030204" pitchFamily="18" charset="0"/>
                            </a:rPr>
                            <m:t>+285</m:t>
                          </m:r>
                        </m:e>
                      </m:d>
                      <m:r>
                        <m:rPr>
                          <m:nor/>
                        </m:rP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r>
                            <m:rPr>
                              <m:nor/>
                            </m:rPr>
                            <a:rPr lang="en-US" sz="2000">
                              <a:latin typeface="Cambria Math" panose="02040503050406030204" pitchFamily="18" charset="0"/>
                            </a:rPr>
                            <m:t>499+</m:t>
                          </m:r>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499</m:t>
                              </m:r>
                            </m:e>
                          </m:d>
                        </m:e>
                      </m:d>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sz="2000" b="0" i="0" smtClean="0">
                          <a:latin typeface="Cambria Math" panose="02040503050406030204" pitchFamily="18" charset="0"/>
                        </a:rPr>
                        <m:t>         </m:t>
                      </m:r>
                      <m:r>
                        <m:rPr>
                          <m:nor/>
                        </m:rPr>
                        <a:rPr lang="en-US" sz="2000">
                          <a:latin typeface="Cambria Math" panose="02040503050406030204" pitchFamily="18" charset="0"/>
                        </a:rPr>
                        <m:t>=</m:t>
                      </m:r>
                      <m:r>
                        <m:rPr>
                          <m:nor/>
                        </m:rPr>
                        <a:rPr lang="en-US" sz="2000" b="0" i="0" smtClean="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m:t>
                          </m:r>
                          <m:r>
                            <m:rPr>
                              <m:nor/>
                            </m:rPr>
                            <a:rPr lang="en-US" sz="2000">
                              <a:latin typeface="Cambria Math" panose="02040503050406030204" pitchFamily="18" charset="0"/>
                            </a:rPr>
                            <m:t>2</m:t>
                          </m:r>
                        </m:e>
                      </m:d>
                      <m:r>
                        <a:rPr lang="en-US" sz="2000" i="0">
                          <a:latin typeface="Cambria Math" panose="02040503050406030204" pitchFamily="18" charset="0"/>
                        </a:rPr>
                        <m:t>+0</m:t>
                      </m:r>
                    </m:oMath>
                  </m:oMathPara>
                </a14:m>
                <a:endParaRPr lang="en-US" sz="2000" i="0" dirty="0" smtClean="0">
                  <a:latin typeface="Cambria Math" panose="02040503050406030204" pitchFamily="18" charset="0"/>
                </a:endParaRPr>
              </a:p>
              <a:p>
                <a:r>
                  <a:rPr lang="en-US" sz="2000" dirty="0" smtClean="0"/>
                  <a:t>     </a:t>
                </a:r>
                <a14:m>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2</m:t>
                    </m:r>
                  </m:oMath>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1159410" y="3986040"/>
                <a:ext cx="4447065" cy="13234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9590" y="930851"/>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panose="02040503050406030204" pitchFamily="18" charset="0"/>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panose="02040503050406030204" pitchFamily="18" charset="0"/>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panose="02040503050406030204" pitchFamily="18" charset="0"/>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m:t>
                    </m:r>
                    <m:r>
                      <a:rPr lang="en-US" sz="2000" i="0">
                        <a:latin typeface="Cambria Math" panose="02040503050406030204" pitchFamily="18" charset="0"/>
                      </a:rPr>
                      <m:t>)+285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panose="02040503050406030204" pitchFamily="18" charset="0"/>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9590" y="930851"/>
                <a:ext cx="8896350" cy="2492990"/>
              </a:xfrm>
              <a:prstGeom prst="rect">
                <a:avLst/>
              </a:prstGeom>
              <a:blipFill rotWithShape="0">
                <a:blip r:embed="rId4"/>
                <a:stretch>
                  <a:fillRect l="-1097" b="-1222"/>
                </a:stretch>
              </a:blipFill>
            </p:spPr>
            <p:txBody>
              <a:bodyPr/>
              <a:lstStyle/>
              <a:p>
                <a:r>
                  <a:rPr lang="en-US">
                    <a:noFill/>
                  </a:rPr>
                  <a:t> </a:t>
                </a:r>
              </a:p>
            </p:txBody>
          </p:sp>
        </mc:Fallback>
      </mc:AlternateContent>
    </p:spTree>
    <p:extLst>
      <p:ext uri="{BB962C8B-B14F-4D97-AF65-F5344CB8AC3E}">
        <p14:creationId xmlns:p14="http://schemas.microsoft.com/office/powerpoint/2010/main" val="16053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7650" y="2511030"/>
            <a:ext cx="1527982" cy="579967"/>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dirty="0">
                <a:solidFill>
                  <a:srgbClr val="FF0000"/>
                </a:solidFill>
                <a:latin typeface="Times New Roman" panose="02020603050405020304" pitchFamily="18" charset="0"/>
                <a:cs typeface="Times New Roman" panose="02020603050405020304" pitchFamily="18" charset="0"/>
              </a:rPr>
              <a:t>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703937" y="4782887"/>
                <a:ext cx="3779928"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c)</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150+105</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4</m:t>
                      </m:r>
                      <m:r>
                        <a:rPr lang="en-US" sz="2000">
                          <a:latin typeface="Cambria Math" panose="02040503050406030204" pitchFamily="18" charset="0"/>
                        </a:rPr>
                        <m:t>0.</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3937" y="4782887"/>
                <a:ext cx="3779928" cy="1477328"/>
              </a:xfrm>
              <a:prstGeom prst="rect">
                <a:avLst/>
              </a:prstGeom>
              <a:blipFill rotWithShape="0">
                <a:blip r:embed="rId2"/>
                <a:stretch>
                  <a:fillRect l="-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47650" y="941370"/>
                <a:ext cx="8896350" cy="156966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4</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Tìm</a:t>
                </a:r>
                <a:r>
                  <a:rPr lang="en-US" sz="2400" b="1" dirty="0">
                    <a:solidFill>
                      <a:srgbClr val="0070C0"/>
                    </a:solidFill>
                    <a:latin typeface="Times New Roman" panose="02020603050405020304" pitchFamily="18" charset="0"/>
                    <a:cs typeface="Times New Roman" panose="02020603050405020304" pitchFamily="18" charset="0"/>
                  </a:rPr>
                  <a:t> x </a:t>
                </a:r>
                <a:r>
                  <a:rPr lang="en-US" sz="2400" b="1" dirty="0" err="1" smtClean="0">
                    <a:solidFill>
                      <a:srgbClr val="0070C0"/>
                    </a:solidFill>
                    <a:latin typeface="Times New Roman" panose="02020603050405020304" pitchFamily="18" charset="0"/>
                    <a:cs typeface="Times New Roman" panose="02020603050405020304" pitchFamily="18" charset="0"/>
                  </a:rPr>
                  <a:t>biết</a:t>
                </a:r>
                <a:endParaRPr lang="en-US" sz="2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−103=−203;</m:t>
                    </m:r>
                  </m:oMath>
                </a14:m>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−36</m:t>
                        </m:r>
                      </m:e>
                    </m:d>
                    <m:r>
                      <a:rPr lang="en-US" sz="2000">
                        <a:latin typeface="Cambria Math" panose="02040503050406030204" pitchFamily="18" charset="0"/>
                      </a:rPr>
                      <m:t>=0</m:t>
                    </m:r>
                  </m:oMath>
                </a14:m>
                <a:r>
                  <a:rPr lang="en-US" sz="2000" dirty="0" smtClean="0">
                    <a:latin typeface="Times New Roman" panose="02020603050405020304" pitchFamily="18" charset="0"/>
                    <a:cs typeface="Times New Roman" panose="02020603050405020304" pitchFamily="18" charset="0"/>
                  </a:rPr>
                  <a:t>;</a:t>
                </a: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c)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d)</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+(−35)=27.</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47650" y="941370"/>
                <a:ext cx="8896350" cy="1569660"/>
              </a:xfrm>
              <a:prstGeom prst="rect">
                <a:avLst/>
              </a:prstGeom>
              <a:blipFill rotWithShape="0">
                <a:blip r:embed="rId3"/>
                <a:stretch>
                  <a:fillRect l="-1097"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11049" y="3090997"/>
                <a:ext cx="3135119"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−36</m:t>
                        </m:r>
                      </m:e>
                    </m:d>
                    <m:r>
                      <a:rPr lang="en-US" sz="2000">
                        <a:latin typeface="Cambria Math" panose="02040503050406030204" pitchFamily="18" charset="0"/>
                      </a:rPr>
                      <m:t>=0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i="1" dirty="0" smtClean="0">
                          <a:latin typeface="Cambria Math" panose="02040503050406030204" pitchFamily="18" charset="0"/>
                        </a:rPr>
                        <m:t>=0−(−36)</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36</m:t>
                      </m:r>
                      <m:r>
                        <a:rPr lang="en-US" sz="2000">
                          <a:latin typeface="Cambria Math" panose="02040503050406030204" pitchFamily="18" charset="0"/>
                        </a:rPr>
                        <m:t>.</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11049" y="3090997"/>
                <a:ext cx="3135119" cy="1477328"/>
              </a:xfrm>
              <a:prstGeom prst="rect">
                <a:avLst/>
              </a:prstGeom>
              <a:blipFill rotWithShape="0">
                <a:blip r:embed="rId4"/>
                <a:stretch>
                  <a:fillRect l="-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03937" y="3090997"/>
                <a:ext cx="3581624"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−103=−203</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203+103</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smtClean="0"/>
                  <a:t>      </a:t>
                </a:r>
                <a14:m>
                  <m:oMath xmlns:m="http://schemas.openxmlformats.org/officeDocument/2006/math">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=−100.</m:t>
                    </m:r>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03937" y="3090997"/>
                <a:ext cx="3581624" cy="1477328"/>
              </a:xfrm>
              <a:prstGeom prst="rect">
                <a:avLst/>
              </a:prstGeom>
              <a:blipFill rotWithShape="0">
                <a:blip r:embed="rId5"/>
                <a:stretch>
                  <a:fillRect l="-1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14285" y="4782887"/>
                <a:ext cx="4186496" cy="1938992"/>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a:latin typeface="Cambria Math" panose="02040503050406030204" pitchFamily="18" charset="0"/>
                          </a:rPr>
                          <m:t>−35</m:t>
                        </m:r>
                      </m:e>
                    </m:d>
                    <m:r>
                      <a:rPr lang="en-US" sz="2000">
                        <a:latin typeface="Cambria Math" panose="02040503050406030204" pitchFamily="18" charset="0"/>
                      </a:rPr>
                      <m:t>=27</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d>
                      <m:dPr>
                        <m:beg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=27−(−35</m:t>
                        </m:r>
                      </m:e>
                    </m:d>
                  </m:oMath>
                </a14:m>
                <a:endParaRPr lang="en-US" sz="2000" dirty="0" smtClean="0"/>
              </a:p>
              <a:p>
                <a:pPr>
                  <a:lnSpc>
                    <a:spcPct val="150000"/>
                  </a:lnSpc>
                </a:pPr>
                <a14:m>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=27+3</m:t>
                    </m:r>
                  </m:oMath>
                </a14:m>
                <a:r>
                  <a:rPr lang="en-US" sz="2000" dirty="0" smtClean="0"/>
                  <a:t>5</a:t>
                </a:r>
                <a:endParaRPr lang="en-US" sz="2000" dirty="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=62</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814285" y="4782887"/>
                <a:ext cx="4186496" cy="1938992"/>
              </a:xfrm>
              <a:prstGeom prst="rect">
                <a:avLst/>
              </a:prstGeom>
              <a:blipFill rotWithShape="0">
                <a:blip r:embed="rId6"/>
                <a:stretch>
                  <a:fillRect l="-1601"/>
                </a:stretch>
              </a:blipFill>
            </p:spPr>
            <p:txBody>
              <a:bodyPr/>
              <a:lstStyle/>
              <a:p>
                <a:r>
                  <a:rPr lang="en-US">
                    <a:noFill/>
                  </a:rPr>
                  <a:t> </a:t>
                </a:r>
              </a:p>
            </p:txBody>
          </p:sp>
        </mc:Fallback>
      </mc:AlternateContent>
    </p:spTree>
    <p:extLst>
      <p:ext uri="{BB962C8B-B14F-4D97-AF65-F5344CB8AC3E}">
        <p14:creationId xmlns:p14="http://schemas.microsoft.com/office/powerpoint/2010/main" val="5375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3" y="1078646"/>
            <a:ext cx="4887515" cy="690627"/>
          </a:xfrm>
        </p:spPr>
      </p:pic>
      <p:sp>
        <p:nvSpPr>
          <p:cNvPr id="10" name="Rectangle 9"/>
          <p:cNvSpPr/>
          <p:nvPr/>
        </p:nvSpPr>
        <p:spPr>
          <a:xfrm>
            <a:off x="818928" y="2058767"/>
            <a:ext cx="3503331" cy="661207"/>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85752" y="2895276"/>
            <a:ext cx="3117758" cy="475721"/>
          </a:xfrm>
          <a:prstGeom prst="rect">
            <a:avLst/>
          </a:prstGeom>
          <a:noFill/>
          <a:ln>
            <a:noFill/>
          </a:ln>
        </p:spPr>
      </p:pic>
      <p:sp>
        <p:nvSpPr>
          <p:cNvPr id="13" name="Rectangle 12"/>
          <p:cNvSpPr/>
          <p:nvPr/>
        </p:nvSpPr>
        <p:spPr>
          <a:xfrm>
            <a:off x="818928" y="3735654"/>
            <a:ext cx="3611886" cy="523220"/>
          </a:xfrm>
          <a:prstGeom prst="rect">
            <a:avLst/>
          </a:prstGeom>
        </p:spPr>
        <p:txBody>
          <a:bodyPr wrap="none">
            <a:spAutoFit/>
          </a:bodyPr>
          <a:lstStyle/>
          <a:p>
            <a:r>
              <a:rPr lang="nl-NL" sz="2800">
                <a:solidFill>
                  <a:srgbClr val="000000"/>
                </a:solidFill>
                <a:latin typeface="Times New Roman" panose="02020603050405020304" pitchFamily="18" charset="0"/>
                <a:ea typeface="Calibri" panose="020F0502020204030204" pitchFamily="34" charset="0"/>
              </a:rPr>
              <a:t>Điểm B biểu diễn </a:t>
            </a:r>
            <a:r>
              <a:rPr lang="nl-NL" sz="2800" smtClean="0">
                <a:solidFill>
                  <a:srgbClr val="000000"/>
                </a:solidFill>
                <a:latin typeface="Times New Roman" panose="02020603050405020304" pitchFamily="18" charset="0"/>
                <a:ea typeface="Calibri" panose="020F0502020204030204" pitchFamily="34" charset="0"/>
              </a:rPr>
              <a:t>số  -</a:t>
            </a:r>
            <a:r>
              <a:rPr lang="nl-NL" sz="2800">
                <a:solidFill>
                  <a:srgbClr val="000000"/>
                </a:solidFill>
                <a:latin typeface="Times New Roman" panose="02020603050405020304" pitchFamily="18" charset="0"/>
                <a:ea typeface="Calibri" panose="020F0502020204030204" pitchFamily="34" charset="0"/>
              </a:rPr>
              <a:t>8</a:t>
            </a:r>
            <a:endParaRPr lang="en-US" sz="2800"/>
          </a:p>
        </p:txBody>
      </p:sp>
      <p:sp>
        <p:nvSpPr>
          <p:cNvPr id="17" name="Rectangle 16"/>
          <p:cNvSpPr/>
          <p:nvPr/>
        </p:nvSpPr>
        <p:spPr>
          <a:xfrm>
            <a:off x="818928" y="4291141"/>
            <a:ext cx="3193514" cy="738664"/>
          </a:xfrm>
          <a:prstGeom prst="rect">
            <a:avLst/>
          </a:prstGeom>
        </p:spPr>
        <p:txBody>
          <a:bodyPr wrap="square">
            <a:spAutoFit/>
          </a:bodyPr>
          <a:lstStyle/>
          <a:p>
            <a:pPr marL="742950" lvl="1" indent="-285750" algn="just">
              <a:lnSpc>
                <a:spcPct val="150000"/>
              </a:lnSpc>
              <a:spcBef>
                <a:spcPts val="600"/>
              </a:spcBef>
              <a:spcAft>
                <a:spcPts val="600"/>
              </a:spcAft>
              <a:buFont typeface="Wingdings" panose="05000000000000000000" pitchFamily="2" charset="2"/>
              <a:buChar char=""/>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(-5) = -8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841515" y="5099252"/>
            <a:ext cx="3589299" cy="660103"/>
          </a:xfrm>
          <a:prstGeom prst="rect">
            <a:avLst/>
          </a:prstGeom>
          <a:noFill/>
          <a:ln>
            <a:noFill/>
          </a:ln>
        </p:spPr>
      </p:pic>
      <p:pic>
        <p:nvPicPr>
          <p:cNvPr id="2" name="Picture 1"/>
          <p:cNvPicPr>
            <a:picLocks noChangeAspect="1"/>
          </p:cNvPicPr>
          <p:nvPr/>
        </p:nvPicPr>
        <p:blipFill>
          <a:blip r:embed="rId5"/>
          <a:stretch>
            <a:fillRect/>
          </a:stretch>
        </p:blipFill>
        <p:spPr>
          <a:xfrm>
            <a:off x="9284" y="185603"/>
            <a:ext cx="6268685" cy="653413"/>
          </a:xfrm>
          <a:prstGeom prst="rect">
            <a:avLst/>
          </a:prstGeom>
        </p:spPr>
      </p:pic>
    </p:spTree>
    <p:extLst>
      <p:ext uri="{BB962C8B-B14F-4D97-AF65-F5344CB8AC3E}">
        <p14:creationId xmlns:p14="http://schemas.microsoft.com/office/powerpoint/2010/main" val="257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729" y="2043894"/>
            <a:ext cx="7726196" cy="523220"/>
          </a:xfrm>
          <a:prstGeom prst="rect">
            <a:avLst/>
          </a:prstGeom>
          <a:solidFill>
            <a:schemeClr val="bg1"/>
          </a:solidFill>
          <a:ln w="28575">
            <a:solidFill>
              <a:srgbClr val="FFC000"/>
            </a:solid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Ví dụ : (-28) + (-37) = -(28 + 37) = -65</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436730" y="2968157"/>
            <a:ext cx="7726195" cy="2339102"/>
          </a:xfrm>
          <a:prstGeom prst="rect">
            <a:avLst/>
          </a:prstGeom>
          <a:solidFill>
            <a:schemeClr val="bg1"/>
          </a:solidFill>
          <a:ln w="28575">
            <a:solidFill>
              <a:srgbClr val="FFC000"/>
            </a:solidFill>
          </a:ln>
        </p:spPr>
        <p:txBody>
          <a:bodyPr wrap="square">
            <a:spAutoFit/>
          </a:bodyPr>
          <a:lstStyle/>
          <a:p>
            <a:pPr>
              <a:lnSpc>
                <a:spcPct val="150000"/>
              </a:lnSpc>
              <a:spcBef>
                <a:spcPts val="600"/>
              </a:spcBef>
              <a:spcAft>
                <a:spcPts val="600"/>
              </a:spcAft>
            </a:pPr>
            <a:r>
              <a:rPr lang="nl-NL"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Luyện tập 1</a:t>
            </a:r>
            <a:r>
              <a:rPr lang="nl-NL" sz="28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Thực hiện các phép cộng sau:</a:t>
            </a:r>
            <a:endPar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 + (-48) </a:t>
            </a:r>
            <a:endPar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236) + (-1 025)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473053" y="5412034"/>
            <a:ext cx="3653548" cy="1445966"/>
          </a:xfrm>
          <a:prstGeom prst="rect">
            <a:avLst/>
          </a:prstGeom>
          <a:ln>
            <a:solidFill>
              <a:srgbClr val="FF0000"/>
            </a:solidFill>
          </a:ln>
          <a:effectLst>
            <a:innerShdw blurRad="114300">
              <a:prstClr val="black"/>
            </a:innerShdw>
          </a:effectLst>
        </p:spPr>
      </p:pic>
      <p:sp>
        <p:nvSpPr>
          <p:cNvPr id="2" name="TextBox 1"/>
          <p:cNvSpPr txBox="1"/>
          <p:nvPr/>
        </p:nvSpPr>
        <p:spPr>
          <a:xfrm>
            <a:off x="436729" y="171450"/>
            <a:ext cx="7726196" cy="1384995"/>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âm</a:t>
            </a:r>
          </a:p>
          <a:p>
            <a:r>
              <a:rPr lang="en-US" sz="2800" smtClean="0">
                <a:latin typeface="Times New Roman" panose="02020603050405020304" pitchFamily="18" charset="0"/>
                <a:cs typeface="Times New Roman" panose="02020603050405020304" pitchFamily="18" charset="0"/>
              </a:rPr>
              <a:t>Muốn cộng hai số nguyên âm , ta cộng phần tự nhiên của chúng rồi đặt dấu “ - “ trước kết quả.</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9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5" name="Explosion 1 4"/>
          <p:cNvSpPr/>
          <p:nvPr/>
        </p:nvSpPr>
        <p:spPr>
          <a:xfrm>
            <a:off x="1999395" y="3623058"/>
            <a:ext cx="5029201" cy="1815153"/>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746" y="4269024"/>
            <a:ext cx="2949846" cy="523220"/>
          </a:xfrm>
          <a:prstGeom prst="rect">
            <a:avLst/>
          </a:prstGeom>
        </p:spPr>
        <p:txBody>
          <a:bodyPr wrap="none">
            <a:spAutoFit/>
          </a:bodyPr>
          <a:lstStyle/>
          <a:p>
            <a:r>
              <a:rPr lang="nl-NL" sz="2800" b="1" smtClean="0">
                <a:solidFill>
                  <a:srgbClr val="FFFF00"/>
                </a:solidFill>
                <a:latin typeface="Times New Roman" panose="02020603050405020304" pitchFamily="18" charset="0"/>
                <a:ea typeface="Calibri" panose="020F0502020204030204" pitchFamily="34" charset="0"/>
              </a:rPr>
              <a:t>Thảo </a:t>
            </a:r>
            <a:r>
              <a:rPr lang="nl-NL" sz="2800" b="1">
                <a:solidFill>
                  <a:srgbClr val="FFFF00"/>
                </a:solidFill>
                <a:latin typeface="Times New Roman" panose="02020603050405020304" pitchFamily="18" charset="0"/>
                <a:ea typeface="Calibri" panose="020F0502020204030204" pitchFamily="34" charset="0"/>
              </a:rPr>
              <a:t>luận cặp đôi</a:t>
            </a:r>
            <a:endParaRPr lang="en-US" sz="2800" b="1">
              <a:solidFill>
                <a:srgbClr val="FFFF00"/>
              </a:solidFill>
            </a:endParaRPr>
          </a:p>
        </p:txBody>
      </p:sp>
    </p:spTree>
    <p:extLst>
      <p:ext uri="{BB962C8B-B14F-4D97-AF65-F5344CB8AC3E}">
        <p14:creationId xmlns:p14="http://schemas.microsoft.com/office/powerpoint/2010/main" val="17726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9" name="Rectangle 8"/>
          <p:cNvSpPr/>
          <p:nvPr/>
        </p:nvSpPr>
        <p:spPr>
          <a:xfrm>
            <a:off x="1228293" y="3954917"/>
            <a:ext cx="6646460" cy="1538883"/>
          </a:xfrm>
          <a:prstGeom prst="rect">
            <a:avLst/>
          </a:prstGeom>
          <a:ln>
            <a:solidFill>
              <a:srgbClr val="FF0000"/>
            </a:solidFill>
          </a:ln>
        </p:spPr>
        <p:txBody>
          <a:bodyPr wrap="squar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nằm ở độ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-(135 +45) = 180 (m)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009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1473959" y="2695575"/>
            <a:ext cx="5803141" cy="2073897"/>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HĐ cá nhân </a:t>
            </a:r>
          </a:p>
          <a:p>
            <a:pPr algn="ctr"/>
            <a:r>
              <a:rPr lang="en-US" sz="2800" b="1" smtClean="0">
                <a:solidFill>
                  <a:srgbClr val="FFFF00"/>
                </a:solidFill>
                <a:latin typeface="Times New Roman" panose="02020603050405020304" pitchFamily="18" charset="0"/>
                <a:cs typeface="Times New Roman" panose="02020603050405020304" pitchFamily="18" charset="0"/>
              </a:rPr>
              <a:t>Đổi vở chấm chéo</a:t>
            </a:r>
            <a:endParaRPr lang="en-US" sz="2800" b="1">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5785" y="397821"/>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4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785" y="397821"/>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395785" y="2506388"/>
            <a:ext cx="8271965" cy="3939540"/>
          </a:xfrm>
          <a:prstGeom prst="rect">
            <a:avLst/>
          </a:prstGeom>
          <a:ln w="28575">
            <a:solidFill>
              <a:srgbClr val="FF0000"/>
            </a:solidFill>
          </a:ln>
        </p:spPr>
        <p:txBody>
          <a:bodyPr wrap="square">
            <a:spAutoFit/>
          </a:bodyPr>
          <a:lstStyle/>
          <a:p>
            <a:pPr>
              <a:lnSpc>
                <a:spcPct val="150000"/>
              </a:lnSpc>
              <a:spcBef>
                <a:spcPts val="600"/>
              </a:spcBef>
              <a:spcAft>
                <a:spcPts val="600"/>
              </a:spcAft>
            </a:pPr>
            <a:r>
              <a:rPr lang="nl-NL"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 án - Biểu điểm</a:t>
            </a: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 + (-2) = -(7+2)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(-8) + (-5) = - (8+5) =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(-11) + (-7) = - (11+7)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(-6) + (-15) = - (6 + 15)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2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0102" y="834075"/>
            <a:ext cx="8575620" cy="2631490"/>
          </a:xfrm>
          <a:prstGeom prst="rect">
            <a:avLst/>
          </a:prstGeom>
        </p:spPr>
        <p:txBody>
          <a:bodyPr wrap="square">
            <a:spAutoFit/>
          </a:bodyPr>
          <a:lstStyle/>
          <a:p>
            <a:pPr algn="just">
              <a:lnSpc>
                <a:spcPct val="150000"/>
              </a:lnSpc>
            </a:pP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cxnSp>
        <p:nvCxnSpPr>
          <p:cNvPr id="12" name="Straight Connector 11"/>
          <p:cNvCxnSpPr/>
          <p:nvPr/>
        </p:nvCxnSpPr>
        <p:spPr>
          <a:xfrm flipH="1">
            <a:off x="148177" y="393700"/>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417795" y="343273"/>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0"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0"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0"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7"/>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5"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8"/>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5"/>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5"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39"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Desc"/>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TIMING" val="|5|1.5|6.5|2.5|5.8"/>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TotalTime>
  <Words>1444</Words>
  <Application>Microsoft Office PowerPoint</Application>
  <PresentationFormat>On-screen Show (4:3)</PresentationFormat>
  <Paragraphs>201</Paragraphs>
  <Slides>26</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#9Slide03 Open Sans ExtraBold</vt:lpstr>
      <vt:lpstr>#9Slide04 Pridi Bold</vt:lpstr>
      <vt:lpstr>宋体</vt:lpstr>
      <vt:lpstr>Arial</vt:lpstr>
      <vt:lpstr>Calibri</vt:lpstr>
      <vt:lpstr>Calibri Light</vt:lpstr>
      <vt:lpstr>Cambria Math</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 2 Tìm số đối của mỗi số 5 và -2 rồi biểu diễn chúng trên trục số? </vt:lpstr>
      <vt:lpstr>PowerPoint Presentation</vt:lpstr>
      <vt:lpstr>PowerPoint Presentation</vt:lpstr>
      <vt:lpstr>PowerPoint Presentation</vt:lpstr>
      <vt:lpstr>PowerPoint Presentation</vt:lpstr>
      <vt:lpstr>PowerPoint Presentation</vt:lpstr>
      <vt:lpstr>PowerPoint Presentation</vt:lpstr>
      <vt:lpstr>Luyện tập 5 Tính các hiệu sau:  a,   5 - (-3)         b, (-7) - 8</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win10</cp:lastModifiedBy>
  <cp:revision>147</cp:revision>
  <dcterms:created xsi:type="dcterms:W3CDTF">2019-12-23T08:32:40Z</dcterms:created>
  <dcterms:modified xsi:type="dcterms:W3CDTF">2025-02-27T10:56:39Z</dcterms:modified>
</cp:coreProperties>
</file>