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1" r:id="rId2"/>
    <p:sldId id="256" r:id="rId3"/>
    <p:sldId id="302" r:id="rId4"/>
    <p:sldId id="593" r:id="rId5"/>
    <p:sldId id="594" r:id="rId6"/>
    <p:sldId id="347" r:id="rId7"/>
    <p:sldId id="362" r:id="rId8"/>
    <p:sldId id="367" r:id="rId9"/>
    <p:sldId id="595" r:id="rId10"/>
    <p:sldId id="596" r:id="rId11"/>
    <p:sldId id="597" r:id="rId12"/>
    <p:sldId id="283" r:id="rId13"/>
    <p:sldId id="456" r:id="rId14"/>
    <p:sldId id="598" r:id="rId15"/>
    <p:sldId id="599" r:id="rId16"/>
    <p:sldId id="600" r:id="rId17"/>
    <p:sldId id="601" r:id="rId18"/>
    <p:sldId id="602" r:id="rId19"/>
    <p:sldId id="603" r:id="rId20"/>
    <p:sldId id="578" r:id="rId21"/>
    <p:sldId id="604" r:id="rId22"/>
    <p:sldId id="298" r:id="rId23"/>
    <p:sldId id="531" r:id="rId24"/>
    <p:sldId id="606" r:id="rId25"/>
    <p:sldId id="314" r:id="rId26"/>
    <p:sldId id="330" r:id="rId27"/>
    <p:sldId id="3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0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DA"/>
    <a:srgbClr val="BEADFA"/>
    <a:srgbClr val="D0BFFF"/>
    <a:srgbClr val="DFCCFB"/>
    <a:srgbClr val="FFFFFF"/>
    <a:srgbClr val="EEE0C9"/>
    <a:srgbClr val="ADC4CE"/>
    <a:srgbClr val="96B6C5"/>
    <a:srgbClr val="D7E5CA"/>
    <a:srgbClr val="F9F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76" y="270"/>
      </p:cViewPr>
      <p:guideLst>
        <p:guide orient="horz" pos="2310"/>
        <p:guide pos="3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https://www.youtube.com/watch?v=2Y3a9TAQd5E&amp;list=PL8_ETpRL2xNa7hp3KtZP2F3VZpMbUUlXp&amp;index=6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Y3a9TAQd5E?list=PL8_ETpRL2xNa7hp3KtZP2F3VZpMbUUlXp" TargetMode="Externa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extended</a:t>
            </a:r>
            <a:r>
              <a:rPr lang="en-US" sz="6600" b="1" dirty="0">
                <a:solidFill>
                  <a:srgbClr val="AD4F0F"/>
                </a:solidFill>
              </a:rPr>
              <a:t> (adj)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0874" y="4678045"/>
            <a:ext cx="52749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hệ</a:t>
            </a:r>
            <a:r>
              <a:rPr lang="en-US" sz="4800" dirty="0"/>
              <a:t> </a:t>
            </a:r>
          </a:p>
          <a:p>
            <a:pPr lvl="0" algn="ctr"/>
            <a:r>
              <a:rPr lang="en-US" sz="4800" dirty="0"/>
              <a:t>(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đình</a:t>
            </a:r>
            <a:r>
              <a:rPr lang="en-US" sz="48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6711" y="3498532"/>
            <a:ext cx="33032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ɪkˈstendɪd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2940665" y="4678045"/>
            <a:ext cx="61677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must accept the results of a democratic election (= an election in which all people can vote).</a:t>
            </a:r>
          </a:p>
        </p:txBody>
      </p:sp>
      <p:pic>
        <p:nvPicPr>
          <p:cNvPr id="4" name="extend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663" y="3429704"/>
            <a:ext cx="881998" cy="829945"/>
          </a:xfrm>
          <a:prstGeom prst="rect">
            <a:avLst/>
          </a:prstGeom>
        </p:spPr>
      </p:pic>
      <p:pic>
        <p:nvPicPr>
          <p:cNvPr id="8" name="Content Placeholder 7" descr="6867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8275" y="2577465"/>
            <a:ext cx="5274945" cy="350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281336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family-oriented</a:t>
            </a:r>
            <a:r>
              <a:rPr lang="en-US" sz="6600" b="1" dirty="0">
                <a:solidFill>
                  <a:srgbClr val="AD4F0F"/>
                </a:solidFill>
              </a:rPr>
              <a:t> (adj)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573" y="4952647"/>
            <a:ext cx="5065508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hướng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, </a:t>
            </a:r>
            <a:r>
              <a:rPr lang="en-US" sz="4800" dirty="0" err="1"/>
              <a:t>coi</a:t>
            </a:r>
            <a:r>
              <a:rPr lang="en-US" sz="4800" dirty="0"/>
              <a:t> </a:t>
            </a:r>
            <a:r>
              <a:rPr lang="en-US" sz="4800" dirty="0" err="1"/>
              <a:t>trọng</a:t>
            </a:r>
            <a:r>
              <a:rPr lang="en-US" sz="4800" dirty="0"/>
              <a:t>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đình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24880" y="3846760"/>
            <a:ext cx="49460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fæməli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ɔrientɪd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474470"/>
            <a:ext cx="5893435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0" dirty="0">
                <a:solidFill>
                  <a:schemeClr val="accent6"/>
                </a:solidFill>
                <a:latin typeface="Times New Roman" panose="02020603050405020304" pitchFamily="18" charset="0"/>
              </a:rPr>
              <a:t>being close to family members and support them in whatever they do.</a:t>
            </a:r>
          </a:p>
        </p:txBody>
      </p:sp>
      <p:pic>
        <p:nvPicPr>
          <p:cNvPr id="8" name="Content Placeholder 7" descr="6867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38400" y="4167505"/>
            <a:ext cx="3089275" cy="2376805"/>
          </a:xfrm>
          <a:prstGeom prst="rect">
            <a:avLst/>
          </a:prstGeom>
        </p:spPr>
      </p:pic>
      <p:pic>
        <p:nvPicPr>
          <p:cNvPr id="16" name="Content Placeholder 15" descr="a5b158de863d341cd515f7aca98bed81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518275" y="3422015"/>
            <a:ext cx="5276328" cy="3122295"/>
          </a:xfrm>
          <a:prstGeom prst="rect">
            <a:avLst/>
          </a:prstGeom>
        </p:spPr>
      </p:pic>
      <p:pic>
        <p:nvPicPr>
          <p:cNvPr id="17" name="family orien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372" y="3780248"/>
            <a:ext cx="914402" cy="914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6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347999"/>
              </p:ext>
            </p:extLst>
          </p:nvPr>
        </p:nvGraphicFramePr>
        <p:xfrm>
          <a:off x="661692" y="814606"/>
          <a:ext cx="11403330" cy="59683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09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0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take note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teɪk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nəʊt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 chép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memorise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/ˈmeməraɪz/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 nhớ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pursue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/pəˈsjuː/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 đuổi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democratic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/ˌdeməˈkrætɪk/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extended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/ɪkˈstendɪd/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family-oriented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/ˈfæməli ˈɔrientɪd/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ake n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244" y="1458661"/>
            <a:ext cx="783590" cy="783590"/>
          </a:xfrm>
          <a:prstGeom prst="rect">
            <a:avLst/>
          </a:prstGeom>
        </p:spPr>
      </p:pic>
      <p:pic>
        <p:nvPicPr>
          <p:cNvPr id="7" name="memoris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6355" y="2186045"/>
            <a:ext cx="783590" cy="783590"/>
          </a:xfrm>
          <a:prstGeom prst="rect">
            <a:avLst/>
          </a:prstGeom>
        </p:spPr>
      </p:pic>
      <p:pic>
        <p:nvPicPr>
          <p:cNvPr id="14" name="pursue">
            <a:hlinkClick r:id="" action="ppaction://media"/>
          </p:cNvPr>
          <p:cNvPicPr>
            <a:picLocks noGrp="1" noChangeAspect="1"/>
          </p:cNvPicPr>
          <p:nvPr>
            <p:ph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6355" y="2932430"/>
            <a:ext cx="783590" cy="783590"/>
          </a:xfrm>
          <a:prstGeom prst="rect">
            <a:avLst/>
          </a:prstGeom>
        </p:spPr>
      </p:pic>
      <p:pic>
        <p:nvPicPr>
          <p:cNvPr id="16" name="DEMOCRATIC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244" y="3662370"/>
            <a:ext cx="783590" cy="783590"/>
          </a:xfrm>
          <a:prstGeom prst="rect">
            <a:avLst/>
          </a:prstGeom>
        </p:spPr>
      </p:pic>
      <p:pic>
        <p:nvPicPr>
          <p:cNvPr id="21" name="extende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6355" y="4637670"/>
            <a:ext cx="783590" cy="783590"/>
          </a:xfrm>
          <a:prstGeom prst="rect">
            <a:avLst/>
          </a:prstGeom>
        </p:spPr>
      </p:pic>
      <p:pic>
        <p:nvPicPr>
          <p:cNvPr id="23" name="family oriented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6355" y="5806175"/>
            <a:ext cx="783590" cy="783590"/>
          </a:xfrm>
          <a:prstGeom prst="rect">
            <a:avLst/>
          </a:prstGeom>
        </p:spPr>
      </p:pic>
      <p:graphicFrame>
        <p:nvGraphicFramePr>
          <p:cNvPr id="25" name="Table 24"/>
          <p:cNvGraphicFramePr/>
          <p:nvPr/>
        </p:nvGraphicFramePr>
        <p:xfrm>
          <a:off x="345440" y="7884160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9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6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347" y="6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15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verbs or phrasal verbs with their meanings.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874264027"/>
              </p:ext>
            </p:extLst>
          </p:nvPr>
        </p:nvGraphicFramePr>
        <p:xfrm>
          <a:off x="302260" y="1716405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/>
                        <a:t>a. </a:t>
                      </a:r>
                      <a:r>
                        <a:rPr lang="en-US" sz="3200" dirty="0"/>
                        <a:t>learn something carefully so that you can  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235690" y="234378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235690" y="342900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235690" y="413575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235690" y="512191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235690" y="581088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-13572490" y="2343785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Four generations live in my house: my great grandparents, my grandparents, my parents, and me.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It’s a(n)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family.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-13590270" y="4338320"/>
            <a:ext cx="11224895" cy="1076325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In our group, everybody has equal rights to speak and work.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We have a(n)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relationship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78103" y="2735580"/>
            <a:ext cx="11224896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 </a:t>
            </a:r>
            <a:r>
              <a:rPr lang="en-US" sz="3200" dirty="0"/>
              <a:t>Four generations live in my house: my great grandparents, my grandparents, my parents, and me.</a:t>
            </a:r>
          </a:p>
          <a:p>
            <a:r>
              <a:rPr lang="en-US" sz="3200" dirty="0">
                <a:highlight>
                  <a:srgbClr val="FFFF00"/>
                </a:highlight>
              </a:rPr>
              <a:t>It’s a(n) 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 dirty="0">
                <a:highlight>
                  <a:srgbClr val="FFFF00"/>
                </a:highlight>
              </a:rPr>
              <a:t>family.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78102" y="4631055"/>
            <a:ext cx="11224896" cy="1076325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In our group, everybody has equal rights to speak and work.</a:t>
            </a:r>
          </a:p>
          <a:p>
            <a:r>
              <a:rPr lang="en-US" sz="3200" dirty="0">
                <a:highlight>
                  <a:srgbClr val="FFFF00"/>
                </a:highlight>
              </a:rPr>
              <a:t>We have a(n)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 dirty="0">
                <a:highlight>
                  <a:srgbClr val="FFFF00"/>
                </a:highlight>
              </a:rPr>
              <a:t>relationship.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2713" y="1905901"/>
            <a:ext cx="235648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democratic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081908" y="1901456"/>
            <a:ext cx="1897380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personal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50115" y="1905727"/>
            <a:ext cx="133540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various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56348" y="1901456"/>
            <a:ext cx="1885315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extended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987408" y="1894470"/>
            <a:ext cx="2815590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family-oriented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2237" y="1147076"/>
            <a:ext cx="11060430" cy="488971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8080" y="115122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643" y="1026108"/>
            <a:ext cx="3416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-13211175" y="2776220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Children in the past played a lot of traditional outdoor games such as hide-and-seek, tug of war, and marbles. 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There were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outdoor games for children.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-13355955" y="4631055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I don’t make public my telephone number, home address, or birthday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They are my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 information.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545C54-9767-E42B-1110-588C81DB4C4C}"/>
              </a:ext>
            </a:extLst>
          </p:cNvPr>
          <p:cNvGrpSpPr/>
          <p:nvPr/>
        </p:nvGrpSpPr>
        <p:grpSpPr>
          <a:xfrm>
            <a:off x="-4347" y="635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5">
              <a:extLst>
                <a:ext uri="{FF2B5EF4-FFF2-40B4-BE49-F238E27FC236}">
                  <a16:creationId xmlns:a16="http://schemas.microsoft.com/office/drawing/2014/main" id="{9E6B7C17-5ABE-5B14-7E5B-F4ACB14232D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6">
              <a:extLst>
                <a:ext uri="{FF2B5EF4-FFF2-40B4-BE49-F238E27FC236}">
                  <a16:creationId xmlns:a16="http://schemas.microsoft.com/office/drawing/2014/main" id="{7EDC4664-1010-AF05-54AD-5742A73251A4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7">
              <a:extLst>
                <a:ext uri="{FF2B5EF4-FFF2-40B4-BE49-F238E27FC236}">
                  <a16:creationId xmlns:a16="http://schemas.microsoft.com/office/drawing/2014/main" id="{973C110B-09B0-0472-3948-CDFB09C81B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82F6CC-7955-07E1-D512-A7236C2DC011}"/>
              </a:ext>
            </a:extLst>
          </p:cNvPr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555 L -0.38151 0.26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137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625 L 0.18541 0.473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78103" y="2776220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 </a:t>
            </a:r>
            <a:r>
              <a:rPr lang="en-US" sz="3200"/>
              <a:t>Children in the past played a lot of traditional outdoor games such as hide-and-seek, tug of war, and marbles. </a:t>
            </a:r>
          </a:p>
          <a:p>
            <a:r>
              <a:rPr lang="en-US" sz="3200">
                <a:highlight>
                  <a:srgbClr val="FFFF00"/>
                </a:highlight>
              </a:rPr>
              <a:t>There were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outdoor games for children.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78103" y="4697730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4.</a:t>
            </a:r>
            <a:r>
              <a:rPr lang="en-US" sz="3200" dirty="0"/>
              <a:t> I don’t make public my telephone number, home address, or birthday.</a:t>
            </a:r>
          </a:p>
          <a:p>
            <a:r>
              <a:rPr lang="en-US" sz="3200" dirty="0">
                <a:highlight>
                  <a:srgbClr val="FFFF00"/>
                </a:highlight>
              </a:rPr>
              <a:t>They are my 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 dirty="0">
                <a:highlight>
                  <a:srgbClr val="FFFF00"/>
                </a:highlight>
              </a:rPr>
              <a:t> information.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8103" y="1862455"/>
            <a:ext cx="235648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democratic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027298" y="1851025"/>
            <a:ext cx="1897380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personal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0588" y="1851025"/>
            <a:ext cx="133540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various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01738" y="1858010"/>
            <a:ext cx="1885315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extended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932798" y="1836420"/>
            <a:ext cx="2815590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family-oriented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-12160250" y="3268345"/>
            <a:ext cx="11224895" cy="1076325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He values his family and spends a lot of time with them. 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He’s a(n)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________________</a:t>
            </a:r>
            <a:r>
              <a:rPr lang="en-US" sz="3200">
                <a:highlight>
                  <a:srgbClr val="FFFF00"/>
                </a:highlight>
              </a:rPr>
              <a:t> person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300325" y="2415540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Four generations live in my house: my great grandparents, my grandparents, my parents, and me.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It’s a(n)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family.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5155545" y="4283075"/>
            <a:ext cx="11224895" cy="1076325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In our group, everybody has equal rights to speak and work.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We have a(n)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relationship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F154E2-7EDA-0BA6-0DF4-3CE2FC827BB6}"/>
              </a:ext>
            </a:extLst>
          </p:cNvPr>
          <p:cNvGrpSpPr/>
          <p:nvPr/>
        </p:nvGrpSpPr>
        <p:grpSpPr>
          <a:xfrm>
            <a:off x="-4347" y="635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25">
              <a:extLst>
                <a:ext uri="{FF2B5EF4-FFF2-40B4-BE49-F238E27FC236}">
                  <a16:creationId xmlns:a16="http://schemas.microsoft.com/office/drawing/2014/main" id="{4B5778BC-FFDB-ADA0-A77D-A838002A2D7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6">
              <a:extLst>
                <a:ext uri="{FF2B5EF4-FFF2-40B4-BE49-F238E27FC236}">
                  <a16:creationId xmlns:a16="http://schemas.microsoft.com/office/drawing/2014/main" id="{BC1BD4C5-62E1-E5F3-E2CB-F2FEAAAA7C5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27">
              <a:extLst>
                <a:ext uri="{FF2B5EF4-FFF2-40B4-BE49-F238E27FC236}">
                  <a16:creationId xmlns:a16="http://schemas.microsoft.com/office/drawing/2014/main" id="{49E5D321-918D-FC95-C079-515A40484F0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2B1F2C0-43D8-A3B9-56F7-DE999C0C44CE}"/>
              </a:ext>
            </a:extLst>
          </p:cNvPr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97004B-54B1-394C-DF13-D5DFF1FD29E0}"/>
              </a:ext>
            </a:extLst>
          </p:cNvPr>
          <p:cNvSpPr txBox="1"/>
          <p:nvPr/>
        </p:nvSpPr>
        <p:spPr>
          <a:xfrm>
            <a:off x="992237" y="1147076"/>
            <a:ext cx="11060430" cy="488971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6" name="Rounded Rectangle 15">
            <a:extLst>
              <a:ext uri="{FF2B5EF4-FFF2-40B4-BE49-F238E27FC236}">
                <a16:creationId xmlns:a16="http://schemas.microsoft.com/office/drawing/2014/main" id="{78921664-DBF8-59AA-9090-3AD3CEC0A62D}"/>
              </a:ext>
            </a:extLst>
          </p:cNvPr>
          <p:cNvSpPr/>
          <p:nvPr/>
        </p:nvSpPr>
        <p:spPr>
          <a:xfrm>
            <a:off x="448080" y="115122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AE0043-49BA-8BF3-C1A4-2C99C4075628}"/>
              </a:ext>
            </a:extLst>
          </p:cNvPr>
          <p:cNvSpPr txBox="1"/>
          <p:nvPr/>
        </p:nvSpPr>
        <p:spPr>
          <a:xfrm>
            <a:off x="515643" y="1026108"/>
            <a:ext cx="3416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556 L -0.21185 0.2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142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86 L -0.01237 0.5606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28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77850" y="2890837"/>
            <a:ext cx="11224895" cy="1076325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He values his family and spends a lot of time with them. </a:t>
            </a:r>
          </a:p>
          <a:p>
            <a:pPr algn="just"/>
            <a:r>
              <a:rPr lang="en-US" sz="3200"/>
              <a:t>     </a:t>
            </a:r>
            <a:r>
              <a:rPr lang="en-US" sz="3200">
                <a:highlight>
                  <a:srgbClr val="FFFF00"/>
                </a:highlight>
              </a:rPr>
              <a:t>He’s a(n)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________________</a:t>
            </a:r>
            <a:r>
              <a:rPr lang="en-US" sz="3200">
                <a:highlight>
                  <a:srgbClr val="FFFF00"/>
                </a:highlight>
              </a:rPr>
              <a:t> person.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235648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democratic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78200" y="1851025"/>
            <a:ext cx="1897380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personal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571490" y="1851025"/>
            <a:ext cx="133540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various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64020" y="1862666"/>
            <a:ext cx="1885315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extended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895080" y="1841076"/>
            <a:ext cx="2815590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family-oriented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722225" y="2776220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Children in the past played a lot of traditional outdoor games such as hide-and-seek, tug of war, and marbles. 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There were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outdoor games for children.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704445" y="4758055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I don’t make public my telephone number, home address, or birthday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They are my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 information.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28F08627-026A-5780-5A34-D0850902126D}"/>
              </a:ext>
            </a:extLst>
          </p:cNvPr>
          <p:cNvSpPr txBox="1"/>
          <p:nvPr/>
        </p:nvSpPr>
        <p:spPr>
          <a:xfrm>
            <a:off x="577850" y="1874096"/>
            <a:ext cx="235648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democratic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0270CE71-1B5B-0643-CE18-B2838DD7F903}"/>
              </a:ext>
            </a:extLst>
          </p:cNvPr>
          <p:cNvSpPr txBox="1"/>
          <p:nvPr/>
        </p:nvSpPr>
        <p:spPr>
          <a:xfrm>
            <a:off x="3027045" y="1862666"/>
            <a:ext cx="1897380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personal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878EF14C-7FBC-5E52-C81D-40BBFC8B50FD}"/>
              </a:ext>
            </a:extLst>
          </p:cNvPr>
          <p:cNvSpPr txBox="1"/>
          <p:nvPr/>
        </p:nvSpPr>
        <p:spPr>
          <a:xfrm>
            <a:off x="5220335" y="1862666"/>
            <a:ext cx="133540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various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7F5475-EFEA-E976-DBC2-243B74B52291}"/>
              </a:ext>
            </a:extLst>
          </p:cNvPr>
          <p:cNvGrpSpPr/>
          <p:nvPr/>
        </p:nvGrpSpPr>
        <p:grpSpPr>
          <a:xfrm>
            <a:off x="-4347" y="63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25">
              <a:extLst>
                <a:ext uri="{FF2B5EF4-FFF2-40B4-BE49-F238E27FC236}">
                  <a16:creationId xmlns:a16="http://schemas.microsoft.com/office/drawing/2014/main" id="{ADB2DBBF-D60B-1BC6-B9D5-4BBC62C0EF5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26">
              <a:extLst>
                <a:ext uri="{FF2B5EF4-FFF2-40B4-BE49-F238E27FC236}">
                  <a16:creationId xmlns:a16="http://schemas.microsoft.com/office/drawing/2014/main" id="{E5771363-5736-BB76-F45D-554AB5228FB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27">
              <a:extLst>
                <a:ext uri="{FF2B5EF4-FFF2-40B4-BE49-F238E27FC236}">
                  <a16:creationId xmlns:a16="http://schemas.microsoft.com/office/drawing/2014/main" id="{157A43A8-4066-2DBD-0F6B-52C52392862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167DBB-6E2A-5CA8-799C-E932952C9D89}"/>
              </a:ext>
            </a:extLst>
          </p:cNvPr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AC60D5-0CB2-C2FB-4FAC-528439FA515F}"/>
              </a:ext>
            </a:extLst>
          </p:cNvPr>
          <p:cNvSpPr txBox="1"/>
          <p:nvPr/>
        </p:nvSpPr>
        <p:spPr>
          <a:xfrm>
            <a:off x="992237" y="1147076"/>
            <a:ext cx="11060430" cy="488971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0" name="Rounded Rectangle 15">
            <a:extLst>
              <a:ext uri="{FF2B5EF4-FFF2-40B4-BE49-F238E27FC236}">
                <a16:creationId xmlns:a16="http://schemas.microsoft.com/office/drawing/2014/main" id="{717FDBEF-A66C-A0E4-43CF-15AE9B433F47}"/>
              </a:ext>
            </a:extLst>
          </p:cNvPr>
          <p:cNvSpPr/>
          <p:nvPr/>
        </p:nvSpPr>
        <p:spPr>
          <a:xfrm>
            <a:off x="448080" y="115122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50895B-E57D-9699-8DB1-4BE4E88052E7}"/>
              </a:ext>
            </a:extLst>
          </p:cNvPr>
          <p:cNvSpPr txBox="1"/>
          <p:nvPr/>
        </p:nvSpPr>
        <p:spPr>
          <a:xfrm>
            <a:off x="515643" y="1026108"/>
            <a:ext cx="3416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579 L -0.50495 0.2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99" y="11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604517" y="3112134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family-oriented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democratic  </a:t>
            </a:r>
            <a:r>
              <a:rPr lang="en-US" sz="3200"/>
              <a:t>  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450962" y="3112134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exciting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various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04518" y="1961437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Most of the events at the fair are ______, i.e. they are designed for the family.</a:t>
            </a:r>
          </a:p>
        </p:txBody>
      </p:sp>
      <p:sp>
        <p:nvSpPr>
          <p:cNvPr id="6" name="Oval 5"/>
          <p:cNvSpPr/>
          <p:nvPr/>
        </p:nvSpPr>
        <p:spPr>
          <a:xfrm>
            <a:off x="596639" y="3216592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04517" y="4414520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In the past, girls had little opportunity to ______ their interests.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04517" y="5224144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know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pursue  </a:t>
            </a:r>
            <a:r>
              <a:rPr lang="en-US" sz="3200"/>
              <a:t>           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0962" y="5224144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replace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promise</a:t>
            </a:r>
          </a:p>
        </p:txBody>
      </p:sp>
      <p:sp>
        <p:nvSpPr>
          <p:cNvPr id="15" name="Oval 14"/>
          <p:cNvSpPr/>
          <p:nvPr/>
        </p:nvSpPr>
        <p:spPr>
          <a:xfrm>
            <a:off x="596639" y="5800089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68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39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73625" y="313777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made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stopped  </a:t>
            </a:r>
            <a:r>
              <a:rPr lang="en-US" sz="3200"/>
              <a:t>  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420070" y="313777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replaced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given up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04520" y="194500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Hi-tech appliances used for housework have ______ our old-fashioned tools.</a:t>
            </a:r>
          </a:p>
        </p:txBody>
      </p:sp>
      <p:sp>
        <p:nvSpPr>
          <p:cNvPr id="6" name="Oval 5"/>
          <p:cNvSpPr/>
          <p:nvPr/>
        </p:nvSpPr>
        <p:spPr>
          <a:xfrm>
            <a:off x="6409336" y="316904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04520" y="4300220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The relationship between parents and children is now more ______ than in the past.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73625" y="551648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independent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democratic  </a:t>
            </a:r>
            <a:r>
              <a:rPr lang="en-US" sz="3200"/>
              <a:t>           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20070" y="551648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private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extended</a:t>
            </a:r>
          </a:p>
        </p:txBody>
      </p:sp>
      <p:sp>
        <p:nvSpPr>
          <p:cNvPr id="15" name="Oval 14"/>
          <p:cNvSpPr/>
          <p:nvPr/>
        </p:nvSpPr>
        <p:spPr>
          <a:xfrm>
            <a:off x="573625" y="604559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72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57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604520" y="3800619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taste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opinions</a:t>
            </a:r>
            <a:r>
              <a:rPr lang="en-US" sz="3200"/>
              <a:t>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450965" y="3800619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B. experience     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D. privacy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04520" y="245300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Protect your personal ______ online by using strong and unique passwords.</a:t>
            </a:r>
          </a:p>
        </p:txBody>
      </p:sp>
      <p:sp>
        <p:nvSpPr>
          <p:cNvPr id="6" name="Oval 5"/>
          <p:cNvSpPr/>
          <p:nvPr/>
        </p:nvSpPr>
        <p:spPr>
          <a:xfrm>
            <a:off x="6441440" y="4326093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1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ured-blackboard-with-chalks-eraser"/>
          <p:cNvPicPr>
            <a:picLocks noChangeAspect="1"/>
          </p:cNvPicPr>
          <p:nvPr/>
        </p:nvPicPr>
        <p:blipFill>
          <a:blip r:embed="rId4"/>
          <a:srcRect l="6943" t="11120" r="7588" b="19944"/>
          <a:stretch>
            <a:fillRect/>
          </a:stretch>
        </p:blipFill>
        <p:spPr>
          <a:xfrm>
            <a:off x="-65405" y="0"/>
            <a:ext cx="12192000" cy="68586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899973" y="1383031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969000" y="3636010"/>
            <a:ext cx="545338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7024145" y="3657944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857503" y="3487880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4815840" y="2242820"/>
            <a:ext cx="7564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/>
                </a:solidFill>
                <a:latin typeface="Myriad Pro" pitchFamily="34" charset="0"/>
              </a:rPr>
              <a:t>VIETNAMESE LIFESTYLE: </a:t>
            </a:r>
          </a:p>
          <a:p>
            <a:pPr algn="ctr"/>
            <a:r>
              <a:rPr lang="en-US" sz="4000" b="1" dirty="0">
                <a:solidFill>
                  <a:schemeClr val="accent4"/>
                </a:solidFill>
                <a:latin typeface="Myriad Pro" pitchFamily="34" charset="0"/>
              </a:rPr>
              <a:t>THEN AND NOW</a:t>
            </a:r>
          </a:p>
        </p:txBody>
      </p:sp>
      <p:sp>
        <p:nvSpPr>
          <p:cNvPr id="12" name="TextBox 39"/>
          <p:cNvSpPr txBox="1"/>
          <p:nvPr/>
        </p:nvSpPr>
        <p:spPr>
          <a:xfrm>
            <a:off x="7024370" y="1403985"/>
            <a:ext cx="2089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8881898" y="1307065"/>
            <a:ext cx="73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610" y="-35560"/>
            <a:ext cx="5085080" cy="6873240"/>
            <a:chOff x="86" y="-56"/>
            <a:chExt cx="8008" cy="10824"/>
          </a:xfrm>
          <a:blipFill rotWithShape="1">
            <a:blip r:embed="rId8"/>
            <a:stretch>
              <a:fillRect/>
            </a:stretch>
          </a:blipFill>
        </p:grpSpPr>
        <p:sp>
          <p:nvSpPr>
            <p:cNvPr id="3" name="Rectangles 2"/>
            <p:cNvSpPr/>
            <p:nvPr/>
          </p:nvSpPr>
          <p:spPr>
            <a:xfrm>
              <a:off x="86" y="-5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" name="Rectangles 5"/>
            <p:cNvSpPr/>
            <p:nvPr/>
          </p:nvSpPr>
          <p:spPr>
            <a:xfrm>
              <a:off x="2746" y="-5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" name="Rectangles 6"/>
            <p:cNvSpPr/>
            <p:nvPr/>
          </p:nvSpPr>
          <p:spPr>
            <a:xfrm>
              <a:off x="5406" y="-5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" name="Rectangles 20"/>
            <p:cNvSpPr/>
            <p:nvPr/>
          </p:nvSpPr>
          <p:spPr>
            <a:xfrm>
              <a:off x="114" y="148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2774" y="148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Rectangles 22"/>
            <p:cNvSpPr/>
            <p:nvPr/>
          </p:nvSpPr>
          <p:spPr>
            <a:xfrm>
              <a:off x="5434" y="148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Rectangles 35"/>
            <p:cNvSpPr/>
            <p:nvPr/>
          </p:nvSpPr>
          <p:spPr>
            <a:xfrm>
              <a:off x="114" y="306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Rectangles 36"/>
            <p:cNvSpPr/>
            <p:nvPr/>
          </p:nvSpPr>
          <p:spPr>
            <a:xfrm>
              <a:off x="2774" y="306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8" name="Rectangles 37"/>
            <p:cNvSpPr/>
            <p:nvPr/>
          </p:nvSpPr>
          <p:spPr>
            <a:xfrm>
              <a:off x="5434" y="306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Rectangles 38"/>
            <p:cNvSpPr/>
            <p:nvPr/>
          </p:nvSpPr>
          <p:spPr>
            <a:xfrm>
              <a:off x="114" y="464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0" name="Rectangles 39"/>
            <p:cNvSpPr/>
            <p:nvPr/>
          </p:nvSpPr>
          <p:spPr>
            <a:xfrm>
              <a:off x="2774" y="464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1" name="Rectangles 40"/>
            <p:cNvSpPr/>
            <p:nvPr/>
          </p:nvSpPr>
          <p:spPr>
            <a:xfrm>
              <a:off x="5434" y="464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Rectangles 41"/>
            <p:cNvSpPr/>
            <p:nvPr/>
          </p:nvSpPr>
          <p:spPr>
            <a:xfrm>
              <a:off x="114" y="6154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Rectangles 42"/>
            <p:cNvSpPr/>
            <p:nvPr/>
          </p:nvSpPr>
          <p:spPr>
            <a:xfrm>
              <a:off x="2774" y="6154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4" name="Rectangles 43"/>
            <p:cNvSpPr/>
            <p:nvPr/>
          </p:nvSpPr>
          <p:spPr>
            <a:xfrm>
              <a:off x="5434" y="6154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Rectangles 44"/>
            <p:cNvSpPr/>
            <p:nvPr/>
          </p:nvSpPr>
          <p:spPr>
            <a:xfrm>
              <a:off x="114" y="762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Rectangles 45"/>
            <p:cNvSpPr/>
            <p:nvPr/>
          </p:nvSpPr>
          <p:spPr>
            <a:xfrm>
              <a:off x="2774" y="762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7" name="Rectangles 46"/>
            <p:cNvSpPr/>
            <p:nvPr/>
          </p:nvSpPr>
          <p:spPr>
            <a:xfrm>
              <a:off x="5434" y="762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8" name="Rectangles 47"/>
            <p:cNvSpPr/>
            <p:nvPr/>
          </p:nvSpPr>
          <p:spPr>
            <a:xfrm>
              <a:off x="114" y="9188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9" name="Rectangles 48"/>
            <p:cNvSpPr/>
            <p:nvPr/>
          </p:nvSpPr>
          <p:spPr>
            <a:xfrm>
              <a:off x="2774" y="9188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0" name="Rectangles 49"/>
            <p:cNvSpPr/>
            <p:nvPr/>
          </p:nvSpPr>
          <p:spPr>
            <a:xfrm>
              <a:off x="5434" y="9188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53" name="Rectangles 52"/>
          <p:cNvSpPr/>
          <p:nvPr/>
        </p:nvSpPr>
        <p:spPr>
          <a:xfrm>
            <a:off x="54610" y="-4699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s 54"/>
          <p:cNvSpPr/>
          <p:nvPr/>
        </p:nvSpPr>
        <p:spPr>
          <a:xfrm>
            <a:off x="1743710" y="-3937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sym typeface="+mn-ea"/>
            </a:endParaRPr>
          </a:p>
        </p:txBody>
      </p:sp>
      <p:sp>
        <p:nvSpPr>
          <p:cNvPr id="56" name="Rectangles 55"/>
          <p:cNvSpPr/>
          <p:nvPr/>
        </p:nvSpPr>
        <p:spPr>
          <a:xfrm>
            <a:off x="3432810" y="-2667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s 56"/>
          <p:cNvSpPr/>
          <p:nvPr/>
        </p:nvSpPr>
        <p:spPr>
          <a:xfrm>
            <a:off x="3432810" y="866140"/>
            <a:ext cx="1711960" cy="10033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s 57"/>
          <p:cNvSpPr/>
          <p:nvPr/>
        </p:nvSpPr>
        <p:spPr>
          <a:xfrm>
            <a:off x="1761490" y="89154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s 58"/>
          <p:cNvSpPr/>
          <p:nvPr/>
        </p:nvSpPr>
        <p:spPr>
          <a:xfrm>
            <a:off x="65404" y="892810"/>
            <a:ext cx="1696085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s 59"/>
          <p:cNvSpPr/>
          <p:nvPr/>
        </p:nvSpPr>
        <p:spPr>
          <a:xfrm>
            <a:off x="46990" y="180975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s 60"/>
          <p:cNvSpPr/>
          <p:nvPr/>
        </p:nvSpPr>
        <p:spPr>
          <a:xfrm>
            <a:off x="1736090" y="1791970"/>
            <a:ext cx="1737360" cy="98298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s 61"/>
          <p:cNvSpPr/>
          <p:nvPr/>
        </p:nvSpPr>
        <p:spPr>
          <a:xfrm>
            <a:off x="3435350" y="1828800"/>
            <a:ext cx="171196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s 62"/>
          <p:cNvSpPr/>
          <p:nvPr/>
        </p:nvSpPr>
        <p:spPr>
          <a:xfrm>
            <a:off x="3475990" y="274828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s 63"/>
          <p:cNvSpPr/>
          <p:nvPr/>
        </p:nvSpPr>
        <p:spPr>
          <a:xfrm>
            <a:off x="1786890" y="277495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s 64"/>
          <p:cNvSpPr/>
          <p:nvPr/>
        </p:nvSpPr>
        <p:spPr>
          <a:xfrm>
            <a:off x="97790" y="271780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s 65"/>
          <p:cNvSpPr/>
          <p:nvPr/>
        </p:nvSpPr>
        <p:spPr>
          <a:xfrm>
            <a:off x="50800" y="364109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s 66"/>
          <p:cNvSpPr/>
          <p:nvPr/>
        </p:nvSpPr>
        <p:spPr>
          <a:xfrm>
            <a:off x="1736090" y="366776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s 67"/>
          <p:cNvSpPr/>
          <p:nvPr/>
        </p:nvSpPr>
        <p:spPr>
          <a:xfrm>
            <a:off x="3425189" y="3677920"/>
            <a:ext cx="1722235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s 68"/>
          <p:cNvSpPr/>
          <p:nvPr/>
        </p:nvSpPr>
        <p:spPr>
          <a:xfrm>
            <a:off x="3425190" y="4597400"/>
            <a:ext cx="17145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s 69"/>
          <p:cNvSpPr/>
          <p:nvPr/>
        </p:nvSpPr>
        <p:spPr>
          <a:xfrm>
            <a:off x="1761490" y="458724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s 70"/>
          <p:cNvSpPr/>
          <p:nvPr/>
        </p:nvSpPr>
        <p:spPr>
          <a:xfrm>
            <a:off x="64655" y="2821940"/>
            <a:ext cx="1722235" cy="3587115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s 71"/>
          <p:cNvSpPr/>
          <p:nvPr/>
        </p:nvSpPr>
        <p:spPr>
          <a:xfrm>
            <a:off x="1761490" y="550672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s 72"/>
          <p:cNvSpPr/>
          <p:nvPr/>
        </p:nvSpPr>
        <p:spPr>
          <a:xfrm>
            <a:off x="81280" y="455041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s 73"/>
          <p:cNvSpPr/>
          <p:nvPr/>
        </p:nvSpPr>
        <p:spPr>
          <a:xfrm>
            <a:off x="3437890" y="5510530"/>
            <a:ext cx="170561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s 76"/>
          <p:cNvSpPr/>
          <p:nvPr/>
        </p:nvSpPr>
        <p:spPr>
          <a:xfrm>
            <a:off x="3437890" y="6450330"/>
            <a:ext cx="1705610" cy="898525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s 77"/>
          <p:cNvSpPr/>
          <p:nvPr/>
        </p:nvSpPr>
        <p:spPr>
          <a:xfrm>
            <a:off x="1786890" y="6450330"/>
            <a:ext cx="1689100" cy="898525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s 78"/>
          <p:cNvSpPr/>
          <p:nvPr/>
        </p:nvSpPr>
        <p:spPr>
          <a:xfrm>
            <a:off x="72390" y="6409055"/>
            <a:ext cx="17145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49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57161 -0.5393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81" y="-269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 L -0.643177 -0.588704 " pathEditMode="relative" rAng="0" ptsTypes="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-12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4.81481E-6 L -0.71354 -0.5335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77" y="-26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2.91667E-6 -2.96296E-6 L -0.7336 -0.6062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80" y="-3032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25E-6 -1.11111E-6 L -0.74036 -0.645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18" y="-3229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4.58333E-6 2.22222E-6 L -0.55547 -0.4502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73" y="-225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2.22222E-6 L -0.7138 -0.6011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-300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2.22222E-6 L -0.7138 -0.6011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-300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2.22222E-6 L -0.7138 -0.6011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-300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2.08333E-6 2.22222E-6 L -0.7138 -0.6011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-300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4.16667E-7 1.11111E-6 L -0.72318 -0.6088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59" y="-304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/>
      <p:bldP spid="20" grpId="0"/>
      <p:bldP spid="12" grpId="0"/>
      <p:bldP spid="13" grpId="0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 animBg="1"/>
      <p:bldP spid="78" grpId="0" animBg="1"/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87046" y="1166494"/>
            <a:ext cx="10590530" cy="10815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Use the words in brackets in their correct forms to complete the sentences.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87045" y="2385695"/>
            <a:ext cx="11596799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1.</a:t>
            </a:r>
            <a:r>
              <a:rPr lang="en-US" sz="3200" dirty="0">
                <a:solidFill>
                  <a:schemeClr val="bg1"/>
                </a:solidFill>
              </a:rPr>
              <a:t> How could you ____________ so much information after listening to the news just once? </a:t>
            </a:r>
            <a:r>
              <a:rPr lang="en-US" sz="3200" b="1" dirty="0">
                <a:solidFill>
                  <a:schemeClr val="bg1"/>
                </a:solidFill>
              </a:rPr>
              <a:t>(memory)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7045" y="3554095"/>
            <a:ext cx="11596799" cy="1568450"/>
          </a:xfrm>
          <a:prstGeom prst="rect">
            <a:avLst/>
          </a:prstGeom>
          <a:solidFill>
            <a:srgbClr val="EEE0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2.</a:t>
            </a:r>
            <a:r>
              <a:rPr lang="en-US" sz="3200" dirty="0">
                <a:solidFill>
                  <a:schemeClr val="tx1"/>
                </a:solidFill>
              </a:rPr>
              <a:t> I highly appreciate the 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___________ </a:t>
            </a:r>
            <a:r>
              <a:rPr lang="en-US" sz="3200" dirty="0">
                <a:solidFill>
                  <a:schemeClr val="tx1"/>
                </a:solidFill>
              </a:rPr>
              <a:t>teacher-student relation in our class. We feel free to discuss things with our teachers. (democracy)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87045" y="5230495"/>
            <a:ext cx="11596799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3.</a:t>
            </a:r>
            <a:r>
              <a:rPr lang="en-US" sz="3200" dirty="0">
                <a:solidFill>
                  <a:schemeClr val="bg1"/>
                </a:solidFill>
              </a:rPr>
              <a:t> I prefer to live in an </a:t>
            </a:r>
            <a:r>
              <a:rPr lang="en-US" sz="3200" dirty="0">
                <a:solidFill>
                  <a:schemeClr val="bg1"/>
                </a:solidFill>
                <a:sym typeface="+mn-ea"/>
              </a:rPr>
              <a:t>_________</a:t>
            </a:r>
            <a:r>
              <a:rPr lang="en-US" sz="3200" dirty="0">
                <a:solidFill>
                  <a:schemeClr val="bg1"/>
                </a:solidFill>
              </a:rPr>
              <a:t> family where I can live with my grandparents, too. </a:t>
            </a:r>
            <a:r>
              <a:rPr lang="en-US" sz="3200" b="1" dirty="0">
                <a:solidFill>
                  <a:schemeClr val="bg1"/>
                </a:solidFill>
              </a:rPr>
              <a:t>(extend)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608715" y="2350453"/>
            <a:ext cx="221446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memorise</a:t>
            </a:r>
            <a:endParaRPr lang="en-US" sz="3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4715947" y="3550445"/>
            <a:ext cx="221446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democratic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228148" y="5204193"/>
            <a:ext cx="1953578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487045" y="2653982"/>
            <a:ext cx="11197590" cy="1076325"/>
          </a:xfrm>
          <a:prstGeom prst="rect">
            <a:avLst/>
          </a:prstGeom>
          <a:solidFill>
            <a:srgbClr val="EEE0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4.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/>
              <a:t>My parents let me </a:t>
            </a:r>
            <a:r>
              <a:rPr lang="en-US" sz="3200" dirty="0">
                <a:sym typeface="+mn-ea"/>
              </a:rPr>
              <a:t>________</a:t>
            </a:r>
            <a:r>
              <a:rPr lang="en-US" sz="3200" dirty="0"/>
              <a:t> my passion for acting even though they do not like it. (pursuing)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87045" y="3889375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5.</a:t>
            </a:r>
            <a:r>
              <a:rPr lang="en-US" sz="3200" dirty="0">
                <a:solidFill>
                  <a:schemeClr val="bg1"/>
                </a:solidFill>
              </a:rPr>
              <a:t> Emails have _</a:t>
            </a:r>
            <a:r>
              <a:rPr lang="en-US" sz="3200" dirty="0">
                <a:solidFill>
                  <a:schemeClr val="bg1"/>
                </a:solidFill>
                <a:sym typeface="+mn-ea"/>
              </a:rPr>
              <a:t>_________</a:t>
            </a:r>
            <a:r>
              <a:rPr lang="en-US" sz="3200" dirty="0">
                <a:solidFill>
                  <a:schemeClr val="bg1"/>
                </a:solidFill>
              </a:rPr>
              <a:t> letters by post for tens of years. </a:t>
            </a:r>
            <a:r>
              <a:rPr lang="en-US" sz="3200" b="1" dirty="0">
                <a:solidFill>
                  <a:schemeClr val="bg1"/>
                </a:solidFill>
              </a:rPr>
              <a:t>(replacement)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167505" y="2653982"/>
            <a:ext cx="147129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pursue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099117" y="3889375"/>
            <a:ext cx="1736726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0CA37F-7DBC-F531-5653-80AF432A89AF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25">
              <a:extLst>
                <a:ext uri="{FF2B5EF4-FFF2-40B4-BE49-F238E27FC236}">
                  <a16:creationId xmlns:a16="http://schemas.microsoft.com/office/drawing/2014/main" id="{3DA29656-EDB1-1CC7-2F1C-EF7C22FB8CD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6">
              <a:extLst>
                <a:ext uri="{FF2B5EF4-FFF2-40B4-BE49-F238E27FC236}">
                  <a16:creationId xmlns:a16="http://schemas.microsoft.com/office/drawing/2014/main" id="{EDD7D27E-3A56-D465-8B35-946BB8B7CD7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7">
              <a:extLst>
                <a:ext uri="{FF2B5EF4-FFF2-40B4-BE49-F238E27FC236}">
                  <a16:creationId xmlns:a16="http://schemas.microsoft.com/office/drawing/2014/main" id="{429736F9-94E4-AA24-1C8A-54BF7B56FD1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DF9B5EF-96B7-359E-0400-0782A0337135}"/>
              </a:ext>
            </a:extLst>
          </p:cNvPr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ACCD1EB3-A485-3987-DB56-9A07D3BC3458}"/>
              </a:ext>
            </a:extLst>
          </p:cNvPr>
          <p:cNvSpPr txBox="1"/>
          <p:nvPr/>
        </p:nvSpPr>
        <p:spPr>
          <a:xfrm>
            <a:off x="487046" y="1166494"/>
            <a:ext cx="10590530" cy="10815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Use the words in brackets in their correct forms to complete the sentences.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4" name="Online Media 3" title="HƯỚNG DẪN PHÁT ÂM LỚP 9 - Unit 6: Vietnamese lifestyle: Then and now - /fl/ and /fr/">
            <a:hlinkClick r:id="" action="ppaction://media"/>
            <a:extLst>
              <a:ext uri="{FF2B5EF4-FFF2-40B4-BE49-F238E27FC236}">
                <a16:creationId xmlns:a16="http://schemas.microsoft.com/office/drawing/2014/main" id="{7F4F2C29-D6AF-CB6B-B6D8-8BD3209636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5179" y="1107622"/>
            <a:ext cx="10101641" cy="5707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978152" y="1209941"/>
            <a:ext cx="972794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tick the words you hear. Then listen again and repeat.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9" name="Table 8"/>
          <p:cNvGraphicFramePr/>
          <p:nvPr>
            <p:extLst>
              <p:ext uri="{D42A27DB-BD31-4B8C-83A1-F6EECF244321}">
                <p14:modId xmlns:p14="http://schemas.microsoft.com/office/powerpoint/2010/main" val="4080029149"/>
              </p:ext>
            </p:extLst>
          </p:nvPr>
        </p:nvGraphicFramePr>
        <p:xfrm>
          <a:off x="487067" y="2191385"/>
          <a:ext cx="10651469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8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9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05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1.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2.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3.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4.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5.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6.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B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a. fruit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a. frame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a. free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a. fright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a. fresh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a. frog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flute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flame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flea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flight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flesh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flog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4098290" y="2307590"/>
            <a:ext cx="600710" cy="600710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8841740" y="2304415"/>
            <a:ext cx="591185" cy="591820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4094480" y="3042920"/>
            <a:ext cx="600710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9" name="Rectangles 18"/>
          <p:cNvSpPr/>
          <p:nvPr/>
        </p:nvSpPr>
        <p:spPr>
          <a:xfrm>
            <a:off x="8837930" y="3056890"/>
            <a:ext cx="591820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Rectangles 26"/>
          <p:cNvSpPr/>
          <p:nvPr/>
        </p:nvSpPr>
        <p:spPr>
          <a:xfrm>
            <a:off x="4095750" y="3777615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s 27"/>
          <p:cNvSpPr/>
          <p:nvPr/>
        </p:nvSpPr>
        <p:spPr>
          <a:xfrm>
            <a:off x="8839200" y="3808730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s 30"/>
          <p:cNvSpPr/>
          <p:nvPr/>
        </p:nvSpPr>
        <p:spPr>
          <a:xfrm>
            <a:off x="4096385" y="5247005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s 31"/>
          <p:cNvSpPr/>
          <p:nvPr/>
        </p:nvSpPr>
        <p:spPr>
          <a:xfrm>
            <a:off x="8839835" y="5312410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s 38"/>
          <p:cNvSpPr/>
          <p:nvPr/>
        </p:nvSpPr>
        <p:spPr>
          <a:xfrm>
            <a:off x="4097020" y="4512310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s 39"/>
          <p:cNvSpPr/>
          <p:nvPr/>
        </p:nvSpPr>
        <p:spPr>
          <a:xfrm>
            <a:off x="8840470" y="4560570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s 45"/>
          <p:cNvSpPr/>
          <p:nvPr/>
        </p:nvSpPr>
        <p:spPr>
          <a:xfrm>
            <a:off x="4097655" y="5981700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s 46"/>
          <p:cNvSpPr/>
          <p:nvPr/>
        </p:nvSpPr>
        <p:spPr>
          <a:xfrm>
            <a:off x="8841105" y="6064250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Box 54"/>
          <p:cNvSpPr txBox="1"/>
          <p:nvPr/>
        </p:nvSpPr>
        <p:spPr>
          <a:xfrm>
            <a:off x="662305" y="7768590"/>
            <a:ext cx="11012170" cy="378460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</a:t>
            </a:r>
            <a:r>
              <a:rPr lang="en-US" sz="3200"/>
              <a:t> The photos of their fight for </a:t>
            </a:r>
            <a:r>
              <a:rPr lang="en-US" sz="3200" u="sng"/>
              <a:t>freedom</a:t>
            </a:r>
            <a:r>
              <a:rPr lang="en-US" sz="3200"/>
              <a:t> are on the second </a:t>
            </a:r>
            <a:r>
              <a:rPr lang="en-US" sz="3200" u="sng"/>
              <a:t>floor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Who suffers most </a:t>
            </a:r>
            <a:r>
              <a:rPr lang="en-US" sz="3200" u="sng"/>
              <a:t>from</a:t>
            </a:r>
            <a:r>
              <a:rPr lang="en-US" sz="3200"/>
              <a:t> generation </a:t>
            </a:r>
            <a:r>
              <a:rPr lang="en-US" sz="3200" u="sng"/>
              <a:t>conflicts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man is </a:t>
            </a:r>
            <a:r>
              <a:rPr lang="en-US" sz="3200" u="sng"/>
              <a:t>reflecting</a:t>
            </a:r>
            <a:r>
              <a:rPr lang="en-US" sz="3200"/>
              <a:t> on his </a:t>
            </a:r>
            <a:r>
              <a:rPr lang="en-US" sz="3200" u="sng"/>
              <a:t>frightening</a:t>
            </a:r>
            <a:r>
              <a:rPr lang="en-US" sz="3200"/>
              <a:t> trip.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How does the past </a:t>
            </a:r>
            <a:r>
              <a:rPr lang="en-US" sz="3200" u="sng"/>
              <a:t>influence</a:t>
            </a:r>
            <a:r>
              <a:rPr lang="en-US" sz="3200"/>
              <a:t> your </a:t>
            </a:r>
            <a:r>
              <a:rPr lang="en-US" sz="3200" u="sng"/>
              <a:t>friends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When I was small, I caught the </a:t>
            </a:r>
            <a:r>
              <a:rPr lang="en-US" sz="3200" u="sng"/>
              <a:t>flu</a:t>
            </a:r>
            <a:r>
              <a:rPr lang="en-US" sz="3200"/>
              <a:t> </a:t>
            </a:r>
            <a:r>
              <a:rPr lang="en-US" sz="3200" u="sng"/>
              <a:t>frequently.</a:t>
            </a:r>
          </a:p>
        </p:txBody>
      </p:sp>
      <p:pic>
        <p:nvPicPr>
          <p:cNvPr id="2" name="034">
            <a:hlinkClick r:id="" action="ppaction://media"/>
            <a:extLst>
              <a:ext uri="{FF2B5EF4-FFF2-40B4-BE49-F238E27FC236}">
                <a16:creationId xmlns:a16="http://schemas.microsoft.com/office/drawing/2014/main" id="{DAD653AB-E8A3-6F96-EF38-BA88393A5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4248" y="120994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BBBD3-A705-88D1-CE0F-8F9F978CFD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80" y="2169535"/>
            <a:ext cx="715340" cy="715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4E1450-406E-9FB9-8FB1-832AFA98F9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365" y="2902737"/>
            <a:ext cx="715340" cy="715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1D27F1-45CD-1D1D-0814-BEEDD6EBA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80" y="3616959"/>
            <a:ext cx="715340" cy="715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481C1B-64B8-F871-FC36-BC6F7FF044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80" y="4436415"/>
            <a:ext cx="715340" cy="715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A601CD-51D3-9A82-3197-F767E4D9D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15" y="5112798"/>
            <a:ext cx="715340" cy="715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2BD0E7-E19B-033D-E6B3-C02BDBC16F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65" y="5892841"/>
            <a:ext cx="715340" cy="715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930910" y="1232535"/>
            <a:ext cx="1095883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76675" y="8721725"/>
            <a:ext cx="3383280" cy="17722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7066" y="2296243"/>
            <a:ext cx="11242817" cy="378460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1.</a:t>
            </a:r>
            <a:r>
              <a:rPr lang="en-US" sz="3200" dirty="0"/>
              <a:t> The photos of their fight for </a:t>
            </a:r>
            <a:r>
              <a:rPr lang="en-US" sz="3200" u="sng" dirty="0"/>
              <a:t>freedom</a:t>
            </a:r>
            <a:r>
              <a:rPr lang="en-US" sz="3200" dirty="0"/>
              <a:t> are on the second </a:t>
            </a:r>
            <a:r>
              <a:rPr lang="en-US" sz="3200" u="sng" dirty="0"/>
              <a:t>floor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2.</a:t>
            </a:r>
            <a:r>
              <a:rPr lang="en-US" sz="3200" dirty="0"/>
              <a:t> Who suffers most </a:t>
            </a:r>
            <a:r>
              <a:rPr lang="en-US" sz="3200" u="sng" dirty="0"/>
              <a:t>from</a:t>
            </a:r>
            <a:r>
              <a:rPr lang="en-US" sz="3200" dirty="0"/>
              <a:t> generation </a:t>
            </a:r>
            <a:r>
              <a:rPr lang="en-US" sz="3200" u="sng" dirty="0"/>
              <a:t>conflicts</a:t>
            </a:r>
            <a:r>
              <a:rPr lang="en-US" sz="32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3.</a:t>
            </a:r>
            <a:r>
              <a:rPr lang="en-US" sz="3200" dirty="0"/>
              <a:t> The man is </a:t>
            </a:r>
            <a:r>
              <a:rPr lang="en-US" sz="3200" u="sng" dirty="0"/>
              <a:t>reflecting</a:t>
            </a:r>
            <a:r>
              <a:rPr lang="en-US" sz="3200" dirty="0"/>
              <a:t> on his </a:t>
            </a:r>
            <a:r>
              <a:rPr lang="en-US" sz="3200" u="sng" dirty="0"/>
              <a:t>frightening</a:t>
            </a:r>
            <a:r>
              <a:rPr lang="en-US" sz="3200" dirty="0"/>
              <a:t> trip.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4.</a:t>
            </a:r>
            <a:r>
              <a:rPr lang="en-US" sz="3200" dirty="0"/>
              <a:t> How does the past </a:t>
            </a:r>
            <a:r>
              <a:rPr lang="en-US" sz="3200" u="sng" dirty="0"/>
              <a:t>influence</a:t>
            </a:r>
            <a:r>
              <a:rPr lang="en-US" sz="3200" dirty="0"/>
              <a:t> your </a:t>
            </a:r>
            <a:r>
              <a:rPr lang="en-US" sz="3200" u="sng" dirty="0"/>
              <a:t>friends</a:t>
            </a:r>
            <a:r>
              <a:rPr lang="en-US" sz="32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5.</a:t>
            </a:r>
            <a:r>
              <a:rPr lang="en-US" sz="3200" dirty="0"/>
              <a:t> When I was small, I caught the </a:t>
            </a:r>
            <a:r>
              <a:rPr lang="en-US" sz="3200" u="sng" dirty="0"/>
              <a:t>flu</a:t>
            </a:r>
            <a:r>
              <a:rPr lang="en-US" sz="3200" dirty="0"/>
              <a:t> </a:t>
            </a:r>
            <a:r>
              <a:rPr lang="en-US" sz="3200" u="sng" dirty="0"/>
              <a:t>frequently.</a:t>
            </a:r>
          </a:p>
        </p:txBody>
      </p:sp>
      <p:pic>
        <p:nvPicPr>
          <p:cNvPr id="6" name="035">
            <a:hlinkClick r:id="" action="ppaction://media"/>
            <a:extLst>
              <a:ext uri="{FF2B5EF4-FFF2-40B4-BE49-F238E27FC236}">
                <a16:creationId xmlns:a16="http://schemas.microsoft.com/office/drawing/2014/main" id="{20CA6CCE-139C-6146-74D1-25420DF78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813" y="167961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8800" y="1222555"/>
            <a:ext cx="2690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896217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VIETNAMESE LIFESTYLE: THEN AND NOW;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cluster /fl/ and /fr/ in words and sentences correctly.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8330" y="1202561"/>
            <a:ext cx="25324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508" y="2049836"/>
            <a:ext cx="117043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cluster /</a:t>
            </a:r>
            <a:r>
              <a:rPr lang="en-US" sz="3600" dirty="0" err="1"/>
              <a:t>fl</a:t>
            </a:r>
            <a:r>
              <a:rPr lang="en-US" sz="3600" dirty="0"/>
              <a:t>/ and /</a:t>
            </a:r>
            <a:r>
              <a:rPr lang="en-US" sz="3600" dirty="0" err="1"/>
              <a:t>fr</a:t>
            </a:r>
            <a:r>
              <a:rPr lang="en-US" sz="3600" dirty="0"/>
              <a:t>/.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00075" y="133657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32933" y="2802316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0075" y="4556894"/>
            <a:ext cx="190500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13442" y="1335035"/>
            <a:ext cx="6142321" cy="53403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Flashback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12791" y="2071089"/>
            <a:ext cx="6142321" cy="19951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1: Match the verbs or phrasal verbs with their meanings.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Work in pairs. Discuss and fill each blank with an adjective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3: Circle the correct answer A, B, C, or D to complete each sentence.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13441" y="4238447"/>
            <a:ext cx="6141671" cy="12382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Listen and tick the words you hear. Then listen again and repeat.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Pay attention the underlined words.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35989" y="1642673"/>
            <a:ext cx="1414901" cy="115964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52575" y="3111120"/>
            <a:ext cx="1380358" cy="144577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5075" y="4857567"/>
            <a:ext cx="1380358" cy="84194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32933" y="5699514"/>
            <a:ext cx="1905000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12791" y="5654342"/>
            <a:ext cx="6141671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>
            <a:grpSpLocks noGrp="1" noUngrp="1" noRot="1" noChangeAspect="1" noMove="1" noResize="1"/>
          </p:cNvGrpSpPr>
          <p:nvPr/>
        </p:nvGrpSpPr>
        <p:grpSpPr>
          <a:xfrm>
            <a:off x="-2118995" y="5327015"/>
            <a:ext cx="1518920" cy="1315720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07623" y="1203641"/>
            <a:ext cx="7545705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- Work in teams.</a:t>
            </a:r>
          </a:p>
          <a:p>
            <a:pPr>
              <a:lnSpc>
                <a:spcPct val="100000"/>
              </a:lnSpc>
            </a:pP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2720" y="341757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FLASHBACK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338320" y="1849120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ym typeface="+mn-ea"/>
              </a:rPr>
              <a:t>- Each team has a list of Vietnamese lifestyle activity from either the past or present.	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402455" y="2925445"/>
            <a:ext cx="75222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ym typeface="+mn-ea"/>
              </a:rPr>
              <a:t>- Take turns to act out the lifestyle activity they were given. The other team must try to guess the activity.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466590" y="4412309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ym typeface="+mn-ea"/>
              </a:rPr>
              <a:t>- The first team to guess correctly </a:t>
            </a:r>
            <a:r>
              <a:rPr lang="en-US" sz="3200">
                <a:sym typeface="+mn-ea"/>
              </a:rPr>
              <a:t>the activity.</a:t>
            </a:r>
            <a:endParaRPr lang="en-US" sz="3200" dirty="0"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434523" y="5360222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ym typeface="+mn-ea"/>
              </a:rPr>
              <a:t>- The team with the most points at the end of the game wins.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63784" y="1878661"/>
            <a:ext cx="7884160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u="sng" dirty="0"/>
              <a:t>Past:</a:t>
            </a:r>
            <a:r>
              <a:rPr lang="en-US" sz="3600" b="1" dirty="0"/>
              <a:t> </a:t>
            </a:r>
            <a:r>
              <a:rPr lang="en-US" sz="3600" dirty="0"/>
              <a:t>playing folk games, wearing </a:t>
            </a:r>
            <a:r>
              <a:rPr lang="en-US" sz="3600" i="1" dirty="0"/>
              <a:t>ao dai</a:t>
            </a:r>
            <a:r>
              <a:rPr lang="en-US" sz="3600" dirty="0"/>
              <a:t>, riding a cyclo, eating </a:t>
            </a:r>
            <a:r>
              <a:rPr lang="en-US" sz="3600" i="1" dirty="0"/>
              <a:t>pho</a:t>
            </a:r>
            <a:r>
              <a:rPr lang="en-US" sz="3600" dirty="0"/>
              <a:t>, living in a traditional village.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720" y="341757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263784" y="4030027"/>
            <a:ext cx="7884160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u="sng" dirty="0"/>
              <a:t>Present:</a:t>
            </a:r>
            <a:r>
              <a:rPr lang="en-US" sz="3600" dirty="0"/>
              <a:t> using modern technology, living in a modern apartment, eating fast food, shopping at a mall, watching movies at a cinema.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76971" y="1464095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take note</a:t>
            </a:r>
            <a:r>
              <a:rPr lang="en-US" sz="8000" b="1" dirty="0"/>
              <a:t> </a:t>
            </a:r>
            <a:endParaRPr lang="en-US" sz="8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ghi</a:t>
            </a:r>
            <a:r>
              <a:rPr lang="en-US" sz="4800" dirty="0"/>
              <a:t> </a:t>
            </a:r>
            <a:r>
              <a:rPr lang="en-US" sz="4800" dirty="0" err="1"/>
              <a:t>chép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77931" y="3130480"/>
            <a:ext cx="30492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teɪk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nəʊt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6000" y="1033145"/>
            <a:ext cx="541655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to write something down or remember it carefully</a:t>
            </a:r>
          </a:p>
        </p:txBody>
      </p:sp>
      <p:pic>
        <p:nvPicPr>
          <p:cNvPr id="5" name="Content Placeholder 4" descr="writing-notes-daffy-duck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33882" y="3466465"/>
            <a:ext cx="3869018" cy="3138805"/>
          </a:xfrm>
          <a:prstGeom prst="rect">
            <a:avLst/>
          </a:prstGeom>
        </p:spPr>
      </p:pic>
      <p:pic>
        <p:nvPicPr>
          <p:cNvPr id="10" name="take n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102" y="3130480"/>
            <a:ext cx="829945" cy="829945"/>
          </a:xfrm>
          <a:prstGeom prst="rect">
            <a:avLst/>
          </a:prstGeom>
        </p:spPr>
      </p:pic>
      <p:pic>
        <p:nvPicPr>
          <p:cNvPr id="13" name="Content Placeholder 4" descr="think-winniethepoo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93415" y="4711065"/>
            <a:ext cx="2430145" cy="13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err="1">
                <a:solidFill>
                  <a:srgbClr val="AD4F0F"/>
                </a:solidFill>
              </a:rPr>
              <a:t>memorise</a:t>
            </a:r>
            <a:r>
              <a:rPr lang="en-US" sz="6600" b="1" dirty="0">
                <a:solidFill>
                  <a:srgbClr val="AD4F0F"/>
                </a:solidFill>
              </a:rPr>
              <a:t> 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ghi</a:t>
            </a:r>
            <a:r>
              <a:rPr lang="en-US" sz="4800" dirty="0"/>
              <a:t> </a:t>
            </a:r>
            <a:r>
              <a:rPr lang="en-US" sz="4800" dirty="0" err="1"/>
              <a:t>nhớ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70989" y="3414990"/>
            <a:ext cx="34347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meməraɪz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75400" y="1229995"/>
            <a:ext cx="541655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to learn something so that you remember it exactly</a:t>
            </a:r>
          </a:p>
        </p:txBody>
      </p:sp>
      <p:pic>
        <p:nvPicPr>
          <p:cNvPr id="3" name="memoris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399" y="3480425"/>
            <a:ext cx="783590" cy="783590"/>
          </a:xfrm>
          <a:prstGeom prst="rect">
            <a:avLst/>
          </a:prstGeom>
        </p:spPr>
      </p:pic>
      <p:pic>
        <p:nvPicPr>
          <p:cNvPr id="5" name="Content Placeholder 4" descr="think-winniethepooh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11950" y="3429000"/>
            <a:ext cx="4743450" cy="3249592"/>
          </a:xfrm>
          <a:prstGeom prst="rect">
            <a:avLst/>
          </a:prstGeom>
        </p:spPr>
      </p:pic>
      <p:pic>
        <p:nvPicPr>
          <p:cNvPr id="9" name="Content Placeholder 4" descr="writing-notes-daffy-duc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5910" y="4417060"/>
            <a:ext cx="1407795" cy="1732915"/>
          </a:xfrm>
          <a:prstGeom prst="rect">
            <a:avLst/>
          </a:prstGeom>
        </p:spPr>
      </p:pic>
      <p:pic>
        <p:nvPicPr>
          <p:cNvPr id="14" name="Content Placeholder 9" descr="istockphoto-452114521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72715" y="4706620"/>
            <a:ext cx="1891030" cy="1000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49355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pursue</a:t>
            </a:r>
            <a:r>
              <a:rPr lang="en-US" sz="6600" b="1" dirty="0">
                <a:solidFill>
                  <a:srgbClr val="AD4F0F"/>
                </a:solidFill>
              </a:rPr>
              <a:t>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4360" y="4602523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đuổi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081847" y="3429000"/>
            <a:ext cx="24130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pəˈsju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36030" y="1126174"/>
            <a:ext cx="5797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to follow someone or something</a:t>
            </a:r>
          </a:p>
        </p:txBody>
      </p:sp>
      <p:pic>
        <p:nvPicPr>
          <p:cNvPr id="4" name="pursu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360" y="3396768"/>
            <a:ext cx="907487" cy="907487"/>
          </a:xfrm>
          <a:prstGeom prst="rect">
            <a:avLst/>
          </a:prstGeom>
        </p:spPr>
      </p:pic>
      <p:pic>
        <p:nvPicPr>
          <p:cNvPr id="10" name="Content Placeholder 9" descr="istockphoto-452114521-612x6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10884" y="3082855"/>
            <a:ext cx="5078378" cy="3213773"/>
          </a:xfrm>
          <a:prstGeom prst="rect">
            <a:avLst/>
          </a:prstGeom>
        </p:spPr>
      </p:pic>
      <p:pic>
        <p:nvPicPr>
          <p:cNvPr id="11" name="Content Placeholder 4" descr="think-winniethepoo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5050" y="4547870"/>
            <a:ext cx="2724785" cy="1510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998" y="1263579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democratic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5400" b="1" dirty="0">
                <a:solidFill>
                  <a:srgbClr val="AD4F0F"/>
                </a:solidFill>
              </a:rPr>
              <a:t>(adj)</a:t>
            </a:r>
            <a:r>
              <a:rPr lang="en-US" sz="4400" b="1" dirty="0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6754" y="4769556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dân</a:t>
            </a:r>
            <a:r>
              <a:rPr lang="en-US" sz="4800" dirty="0"/>
              <a:t> </a:t>
            </a:r>
            <a:r>
              <a:rPr lang="en-US" sz="4800" dirty="0" err="1"/>
              <a:t>chủ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7078" y="3201035"/>
            <a:ext cx="41636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deməˈkrætɪk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04023" y="2892732"/>
            <a:ext cx="5695724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based on the principles of democracy.</a:t>
            </a:r>
          </a:p>
        </p:txBody>
      </p:sp>
      <p:pic>
        <p:nvPicPr>
          <p:cNvPr id="10" name="Content Placeholder 9" descr="istockphoto-452114521-612x6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856845" y="5111115"/>
            <a:ext cx="2550795" cy="13500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843368" y="4945627"/>
            <a:ext cx="61677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must accept the results of a democratic election (= an election in which all people can vote).</a:t>
            </a:r>
          </a:p>
        </p:txBody>
      </p:sp>
      <p:pic>
        <p:nvPicPr>
          <p:cNvPr id="6" name="DEMOCRAT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3272612"/>
            <a:ext cx="876548" cy="876548"/>
          </a:xfrm>
          <a:prstGeom prst="rect">
            <a:avLst/>
          </a:prstGeom>
        </p:spPr>
      </p:pic>
      <p:pic>
        <p:nvPicPr>
          <p:cNvPr id="8" name="Content Placeholder 7" descr="686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27680" y="4417060"/>
            <a:ext cx="2800985" cy="2155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</TotalTime>
  <Words>1824</Words>
  <Application>Microsoft Office PowerPoint</Application>
  <PresentationFormat>Widescreen</PresentationFormat>
  <Paragraphs>312</Paragraphs>
  <Slides>27</Slides>
  <Notes>25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287</cp:revision>
  <dcterms:created xsi:type="dcterms:W3CDTF">2020-12-09T02:04:00Z</dcterms:created>
  <dcterms:modified xsi:type="dcterms:W3CDTF">2024-08-09T08:59:14Z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1033-12.2.0.13306</vt:lpwstr>
  </property>
</Properties>
</file>