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1" r:id="rId2"/>
    <p:sldId id="256" r:id="rId3"/>
    <p:sldId id="302" r:id="rId4"/>
    <p:sldId id="279" r:id="rId5"/>
    <p:sldId id="535" r:id="rId6"/>
    <p:sldId id="360" r:id="rId7"/>
    <p:sldId id="572" r:id="rId8"/>
    <p:sldId id="316" r:id="rId9"/>
    <p:sldId id="347" r:id="rId10"/>
    <p:sldId id="362" r:id="rId11"/>
    <p:sldId id="470" r:id="rId12"/>
    <p:sldId id="575" r:id="rId13"/>
    <p:sldId id="576" r:id="rId14"/>
    <p:sldId id="373" r:id="rId15"/>
    <p:sldId id="577" r:id="rId16"/>
    <p:sldId id="606" r:id="rId17"/>
    <p:sldId id="327" r:id="rId18"/>
    <p:sldId id="602" r:id="rId19"/>
    <p:sldId id="603" r:id="rId20"/>
    <p:sldId id="313" r:id="rId21"/>
    <p:sldId id="605" r:id="rId22"/>
    <p:sldId id="314" r:id="rId23"/>
    <p:sldId id="330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C64FA-FA87-D8CF-A0EB-1798482ECDAC}" name="Nguyễn Mạnh Trường" initials="N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000"/>
    <a:srgbClr val="F0DBAF"/>
    <a:srgbClr val="B06161"/>
    <a:srgbClr val="DC8686"/>
    <a:srgbClr val="7ED7C1"/>
    <a:srgbClr val="67729D"/>
    <a:srgbClr val="BB9CC0"/>
    <a:srgbClr val="FED9ED"/>
    <a:srgbClr val="E55604"/>
    <a:srgbClr val="CD5C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900" y="108"/>
      </p:cViewPr>
      <p:guideLst>
        <p:guide orient="horz" pos="238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7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dye</a:t>
            </a:r>
            <a:r>
              <a:rPr lang="en-US" sz="54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nhuộm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234770" y="3334361"/>
            <a:ext cx="15347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daɪ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to change the colour of sth using a special liquid.</a:t>
            </a:r>
          </a:p>
        </p:txBody>
      </p:sp>
      <p:pic>
        <p:nvPicPr>
          <p:cNvPr id="6" name="Content Placeholder 5" descr="96996623-business-concept-hand-offers-opportunity-to-business-woman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842490" y="4610100"/>
            <a:ext cx="2003425" cy="1602105"/>
          </a:xfrm>
          <a:prstGeom prst="rect">
            <a:avLst/>
          </a:prstGeom>
        </p:spPr>
      </p:pic>
      <p:pic>
        <p:nvPicPr>
          <p:cNvPr id="10" name="dy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95" y="3169838"/>
            <a:ext cx="1093526" cy="1093526"/>
          </a:xfrm>
          <a:prstGeom prst="rect">
            <a:avLst/>
          </a:prstGeom>
        </p:spPr>
      </p:pic>
      <p:pic>
        <p:nvPicPr>
          <p:cNvPr id="17" name="Content Placeholder 16" descr="high-angle-little-girl-getting-her-hair-dyed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09005" y="2370455"/>
            <a:ext cx="5181600" cy="4007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279539"/>
              </p:ext>
            </p:extLst>
          </p:nvPr>
        </p:nvGraphicFramePr>
        <p:xfrm>
          <a:off x="804545" y="1584960"/>
          <a:ext cx="11262995" cy="440753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79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5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8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186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3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living condition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/ˈlɪvɪŋ kənˈdɪʃənz/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3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opportunity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/ˌɒpəˈtjuːnəti/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 hội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07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dye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/daɪ/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nhuộm</a:t>
                      </a:r>
                      <a:endParaRPr lang="en-US" sz="3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living condi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2070" y="2775268"/>
            <a:ext cx="948372" cy="948372"/>
          </a:xfrm>
          <a:prstGeom prst="rect">
            <a:avLst/>
          </a:prstGeom>
        </p:spPr>
      </p:pic>
      <p:pic>
        <p:nvPicPr>
          <p:cNvPr id="4" name="opportunity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2070" y="4064953"/>
            <a:ext cx="948372" cy="948372"/>
          </a:xfrm>
          <a:prstGeom prst="rect">
            <a:avLst/>
          </a:prstGeom>
        </p:spPr>
      </p:pic>
      <p:pic>
        <p:nvPicPr>
          <p:cNvPr id="3" name="dy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2070" y="5144453"/>
            <a:ext cx="948372" cy="9483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1DF153-831F-887A-5CBA-789DA34A6AB2}"/>
              </a:ext>
            </a:extLst>
          </p:cNvPr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:a16="http://schemas.microsoft.com/office/drawing/2014/main" id="{5D899FF6-2E25-BD7B-725B-1981CEDD0BF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B85E7D33-FECF-FECC-9531-ECFD39E0B28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:a16="http://schemas.microsoft.com/office/drawing/2014/main" id="{F911BCEC-A779-DD0A-C50D-90AE2FC489B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F182631-919B-2625-A4EE-FD301C226B41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163" y="1333182"/>
            <a:ext cx="11619865" cy="63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the pictures on pages 60-61 and answer.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518144" y="2272665"/>
            <a:ext cx="11266186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What do you think the children / teens in each picture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   are doing? 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Do you think the activity in each </a:t>
            </a:r>
            <a:r>
              <a:rPr lang="en-US" sz="3200" dirty="0" err="1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apicture</a:t>
            </a: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 is popular 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   in the past or present?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610" y="1155065"/>
            <a:ext cx="7877055" cy="201676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067" y="3251201"/>
            <a:ext cx="4064000" cy="3276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1622" y="3251201"/>
            <a:ext cx="2846411" cy="32762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463" y="3251201"/>
            <a:ext cx="3887470" cy="3276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270" y="-7620"/>
            <a:ext cx="12192000" cy="84137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82998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8402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73765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7898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40030" y="1610360"/>
            <a:ext cx="11704320" cy="4669155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/>
              <a:t>Phong:</a:t>
            </a:r>
            <a:r>
              <a:rPr lang="en-US" sz="3000"/>
              <a:t> Grandpa, do you mind telling me how our lives are different from yours in the past?</a:t>
            </a:r>
          </a:p>
          <a:p>
            <a:pPr algn="just"/>
            <a:r>
              <a:rPr lang="en-US" sz="3000" b="1"/>
              <a:t>Grandpa: </a:t>
            </a:r>
            <a:r>
              <a:rPr lang="en-US" sz="3000"/>
              <a:t>Well, there are many differences. In my day, we mostly played outdoors. The games were simple and cost little. We made our own toys from natural materials.</a:t>
            </a:r>
          </a:p>
          <a:p>
            <a:pPr algn="just"/>
            <a:r>
              <a:rPr lang="en-US" sz="3000" b="1"/>
              <a:t>Phong:</a:t>
            </a:r>
            <a:r>
              <a:rPr lang="en-US" sz="3000"/>
              <a:t> That sounds interesting. Nowadays, most leisure games depend on electronic devices.</a:t>
            </a:r>
          </a:p>
          <a:p>
            <a:pPr algn="just"/>
            <a:r>
              <a:rPr lang="en-US" sz="3000" b="1"/>
              <a:t>Grandpa: </a:t>
            </a:r>
            <a:r>
              <a:rPr lang="en-US" sz="3000"/>
              <a:t>Right, but that is mostly true in the city only. Many children in the countryside still play traditional games.</a:t>
            </a:r>
          </a:p>
          <a:p>
            <a:pPr algn="just"/>
            <a:r>
              <a:rPr lang="en-US" sz="3000" b="1"/>
              <a:t>Phong:</a:t>
            </a:r>
            <a:r>
              <a:rPr lang="en-US" sz="3000"/>
              <a:t> I know.</a:t>
            </a:r>
          </a:p>
        </p:txBody>
      </p:sp>
      <p:pic>
        <p:nvPicPr>
          <p:cNvPr id="2" name="033">
            <a:hlinkClick r:id="" action="ppaction://media"/>
            <a:extLst>
              <a:ext uri="{FF2B5EF4-FFF2-40B4-BE49-F238E27FC236}">
                <a16:creationId xmlns:a16="http://schemas.microsoft.com/office/drawing/2014/main" id="{DEAE92F3-EC75-1870-FEFD-93C53866A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8970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270" y="-7620"/>
            <a:ext cx="12192000" cy="84137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82998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8402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73765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7898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40030" y="1450340"/>
            <a:ext cx="11704320" cy="5180965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>
                <a:sym typeface="+mn-ea"/>
              </a:rPr>
              <a:t>Grandpa:</a:t>
            </a:r>
            <a:r>
              <a:rPr lang="en-US" sz="3000">
                <a:sym typeface="+mn-ea"/>
              </a:rPr>
              <a:t> Another thing is that children nowadays have more freedom of choice. </a:t>
            </a:r>
            <a:r>
              <a:rPr lang="en-US" sz="3000"/>
              <a:t>They wear short dresses and jeans with holes. They also dye their hair purple and green.</a:t>
            </a:r>
          </a:p>
          <a:p>
            <a:pPr algn="just"/>
            <a:r>
              <a:rPr lang="en-US" sz="3000" b="1"/>
              <a:t>Phong:</a:t>
            </a:r>
            <a:r>
              <a:rPr lang="en-US" sz="3000"/>
              <a:t> Ha ha … Not many, Grandpa.</a:t>
            </a:r>
          </a:p>
          <a:p>
            <a:pPr algn="just"/>
            <a:r>
              <a:rPr lang="en-US" sz="3000" b="1"/>
              <a:t>Grandpa:</a:t>
            </a:r>
            <a:r>
              <a:rPr lang="en-US" sz="3000"/>
              <a:t> Hm … And many children of my generation left school early to support their families. Moreover, there were not many schools then.</a:t>
            </a:r>
          </a:p>
          <a:p>
            <a:pPr algn="just"/>
            <a:r>
              <a:rPr lang="en-US" sz="3000" b="1"/>
              <a:t>Phong: </a:t>
            </a:r>
            <a:r>
              <a:rPr lang="en-US" sz="3000"/>
              <a:t>You mean we have more opportunities to learn now?</a:t>
            </a:r>
          </a:p>
          <a:p>
            <a:pPr algn="just"/>
            <a:r>
              <a:rPr lang="en-US" sz="3000" b="1"/>
              <a:t>Grandpa:</a:t>
            </a:r>
            <a:r>
              <a:rPr lang="en-US" sz="3000"/>
              <a:t> That’s right.</a:t>
            </a:r>
          </a:p>
          <a:p>
            <a:pPr algn="just"/>
            <a:r>
              <a:rPr lang="en-US" sz="3000" b="1"/>
              <a:t>Phong:</a:t>
            </a:r>
            <a:r>
              <a:rPr lang="en-US" sz="3000"/>
              <a:t> Do you think these changes are for the better?</a:t>
            </a:r>
          </a:p>
          <a:p>
            <a:pPr algn="just"/>
            <a:r>
              <a:rPr lang="en-US" sz="3000" b="1"/>
              <a:t>Grandpa:</a:t>
            </a:r>
            <a:r>
              <a:rPr lang="en-US" sz="3000"/>
              <a:t> Yes, they mostly are. They have improved our living conditions.</a:t>
            </a:r>
          </a:p>
          <a:p>
            <a:pPr algn="just"/>
            <a:r>
              <a:rPr lang="en-US" sz="3000" b="1"/>
              <a:t>Phong:</a:t>
            </a:r>
            <a:r>
              <a:rPr lang="en-US" sz="3000"/>
              <a:t> Thank you, Grandpa.</a:t>
            </a:r>
          </a:p>
        </p:txBody>
      </p:sp>
      <p:pic>
        <p:nvPicPr>
          <p:cNvPr id="2" name="033">
            <a:hlinkClick r:id="" action="ppaction://media"/>
            <a:extLst>
              <a:ext uri="{FF2B5EF4-FFF2-40B4-BE49-F238E27FC236}">
                <a16:creationId xmlns:a16="http://schemas.microsoft.com/office/drawing/2014/main" id="{E6B897F9-F924-8C0A-39E5-0E9352EF7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8970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270" y="-7620"/>
            <a:ext cx="12192000" cy="84137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955833"/>
            <a:ext cx="107685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circle the correct answers.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9661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86350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7898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238CC-D1A8-6467-7969-84245B9FCADC}"/>
              </a:ext>
            </a:extLst>
          </p:cNvPr>
          <p:cNvSpPr txBox="1"/>
          <p:nvPr/>
        </p:nvSpPr>
        <p:spPr>
          <a:xfrm>
            <a:off x="487067" y="1599094"/>
            <a:ext cx="11473078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Phong and his grandpa are talking about some differences between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children in the city and the countryside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 living standards in the past and now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life in the past and now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past and present entertainment</a:t>
            </a:r>
          </a:p>
          <a:p>
            <a:endParaRPr lang="en-US" sz="8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Phong’s grandpa mentions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differences.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two 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three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four 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five</a:t>
            </a:r>
          </a:p>
          <a:p>
            <a:endParaRPr lang="en-US" sz="8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Phong’s grandpa sees most of the changes as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positive 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negative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unnecessary 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necessary</a:t>
            </a:r>
            <a:r>
              <a:rPr lang="en-US" sz="3000" dirty="0"/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E3AC22-B125-EBB8-2784-3D44E7657CB5}"/>
              </a:ext>
            </a:extLst>
          </p:cNvPr>
          <p:cNvSpPr/>
          <p:nvPr/>
        </p:nvSpPr>
        <p:spPr>
          <a:xfrm>
            <a:off x="429059" y="3462436"/>
            <a:ext cx="502606" cy="502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BEEE8B-E25A-2B9E-5D9B-64F3DB0B89E9}"/>
              </a:ext>
            </a:extLst>
          </p:cNvPr>
          <p:cNvSpPr/>
          <p:nvPr/>
        </p:nvSpPr>
        <p:spPr>
          <a:xfrm>
            <a:off x="3181495" y="4961423"/>
            <a:ext cx="502606" cy="502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1EA250-81FE-93C7-29BA-4C2C953BDCA4}"/>
              </a:ext>
            </a:extLst>
          </p:cNvPr>
          <p:cNvSpPr/>
          <p:nvPr/>
        </p:nvSpPr>
        <p:spPr>
          <a:xfrm>
            <a:off x="468594" y="6022208"/>
            <a:ext cx="502606" cy="502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078865" y="1123914"/>
            <a:ext cx="1102931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expressions from the conversation in the correct column.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6197" y="112577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069060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/>
          <p:cNvGraphicFramePr/>
          <p:nvPr>
            <p:extLst>
              <p:ext uri="{D42A27DB-BD31-4B8C-83A1-F6EECF244321}">
                <p14:modId xmlns:p14="http://schemas.microsoft.com/office/powerpoint/2010/main" val="3424822375"/>
              </p:ext>
            </p:extLst>
          </p:nvPr>
        </p:nvGraphicFramePr>
        <p:xfrm>
          <a:off x="341040" y="3884343"/>
          <a:ext cx="11621136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0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/>
                        <a:t>THE PAST</a:t>
                      </a:r>
                    </a:p>
                  </a:txBody>
                  <a:tcPr>
                    <a:solidFill>
                      <a:srgbClr val="B061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THE PRESENT</a:t>
                      </a:r>
                    </a:p>
                  </a:txBody>
                  <a:tcPr>
                    <a:solidFill>
                      <a:srgbClr val="B06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F0DBA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341040" y="1922906"/>
            <a:ext cx="5079909" cy="553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/>
              <a:t>a. depend on electronic devices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410498" y="1948086"/>
            <a:ext cx="3561080" cy="553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/>
              <a:t>b. leave school early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41040" y="2559760"/>
            <a:ext cx="2652395" cy="553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/>
              <a:t>c. dye their hair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403346" y="2559759"/>
            <a:ext cx="5704834" cy="553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/>
              <a:t>d. have more opportunities to learn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07346" y="3201484"/>
            <a:ext cx="5699915" cy="553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/>
              <a:t>e. make toys from natural materials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24510" y="-1278255"/>
            <a:ext cx="2356485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opportunity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76905" y="-1289685"/>
            <a:ext cx="1897380" cy="553085"/>
          </a:xfrm>
          <a:prstGeom prst="rect">
            <a:avLst/>
          </a:prstGeom>
          <a:solidFill>
            <a:srgbClr val="DC868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freedom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370195" y="-1289685"/>
            <a:ext cx="1158240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dyed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824345" y="-1282700"/>
            <a:ext cx="2379980" cy="553085"/>
          </a:xfrm>
          <a:prstGeom prst="rect">
            <a:avLst/>
          </a:prstGeom>
          <a:solidFill>
            <a:srgbClr val="DC868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generations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608820" y="-1304290"/>
            <a:ext cx="1781175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materials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633 0.384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0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48958 0.38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9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48906 0.383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138 0.467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0743 0.3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78103" y="2650101"/>
            <a:ext cx="11224895" cy="1076325"/>
          </a:xfrm>
          <a:prstGeom prst="rect">
            <a:avLst/>
          </a:prstGeom>
          <a:solidFill>
            <a:srgbClr val="F0DBA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A few teenagers in my village have ____________ their hair brown.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78102" y="3986775"/>
            <a:ext cx="11224895" cy="1076325"/>
          </a:xfrm>
          <a:prstGeom prst="rect">
            <a:avLst/>
          </a:prstGeom>
          <a:solidFill>
            <a:srgbClr val="F0DBA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Young people’s lifestyle today is different from that of the previous </a:t>
            </a:r>
            <a:r>
              <a:rPr lang="en-US" sz="3200" dirty="0">
                <a:sym typeface="+mn-ea"/>
              </a:rPr>
              <a:t>____________</a:t>
            </a:r>
            <a:r>
              <a:rPr lang="en-US" sz="3200" dirty="0"/>
              <a:t>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78101" y="5292601"/>
            <a:ext cx="11224895" cy="1076325"/>
          </a:xfrm>
          <a:prstGeom prst="rect">
            <a:avLst/>
          </a:prstGeom>
          <a:solidFill>
            <a:srgbClr val="F0DBA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3.</a:t>
            </a:r>
            <a:r>
              <a:rPr lang="en-US" sz="3200" dirty="0"/>
              <a:t> Nowadays, nearly all young people have a(n) </a:t>
            </a:r>
            <a:r>
              <a:rPr lang="en-US" sz="3200" dirty="0">
                <a:sym typeface="+mn-ea"/>
              </a:rPr>
              <a:t>____________</a:t>
            </a:r>
            <a:r>
              <a:rPr lang="en-US" sz="3200" dirty="0"/>
              <a:t> to go to school.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8103" y="1878945"/>
            <a:ext cx="2356485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opportunity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381300" y="1853871"/>
            <a:ext cx="1727327" cy="553085"/>
          </a:xfrm>
          <a:prstGeom prst="rect">
            <a:avLst/>
          </a:prstGeom>
          <a:solidFill>
            <a:srgbClr val="DC868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freedom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671440" y="1855197"/>
            <a:ext cx="1158240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dyed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234176" y="1874500"/>
            <a:ext cx="2023741" cy="553085"/>
          </a:xfrm>
          <a:prstGeom prst="rect">
            <a:avLst/>
          </a:prstGeom>
          <a:solidFill>
            <a:srgbClr val="DC868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generation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662413" y="1852910"/>
            <a:ext cx="1781175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materials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0.19987 0.1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5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39675 0.3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189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67448 0.498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4" y="249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04847" y="2816194"/>
            <a:ext cx="11224895" cy="1076325"/>
          </a:xfrm>
          <a:prstGeom prst="rect">
            <a:avLst/>
          </a:prstGeom>
          <a:solidFill>
            <a:srgbClr val="F0DBA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</a:t>
            </a:r>
            <a:r>
              <a:rPr lang="en-US" sz="3200" dirty="0"/>
              <a:t> He wants to live green, so he uses products made from natural </a:t>
            </a:r>
            <a:r>
              <a:rPr lang="en-US" sz="3200" dirty="0">
                <a:sym typeface="+mn-ea"/>
              </a:rPr>
              <a:t>____________</a:t>
            </a:r>
            <a:r>
              <a:rPr lang="en-US" sz="3200" dirty="0"/>
              <a:t>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3552" y="4280124"/>
            <a:ext cx="11224895" cy="583565"/>
          </a:xfrm>
          <a:prstGeom prst="rect">
            <a:avLst/>
          </a:prstGeom>
          <a:solidFill>
            <a:srgbClr val="F0DBA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</a:t>
            </a:r>
            <a:r>
              <a:rPr lang="en-US" sz="3200" dirty="0"/>
              <a:t> My parents give me </a:t>
            </a:r>
            <a:r>
              <a:rPr lang="en-US" sz="3200" dirty="0">
                <a:sym typeface="+mn-ea"/>
              </a:rPr>
              <a:t>____________</a:t>
            </a:r>
            <a:r>
              <a:rPr lang="en-US" sz="3200" dirty="0"/>
              <a:t> to pursue my own interests.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8103" y="1901539"/>
            <a:ext cx="2356485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opportunity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230498" y="1890109"/>
            <a:ext cx="1897380" cy="553085"/>
          </a:xfrm>
          <a:prstGeom prst="rect">
            <a:avLst/>
          </a:prstGeom>
          <a:solidFill>
            <a:srgbClr val="DC868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freedom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423788" y="1890109"/>
            <a:ext cx="1158240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dyed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877938" y="1897094"/>
            <a:ext cx="2379980" cy="553085"/>
          </a:xfrm>
          <a:prstGeom prst="rect">
            <a:avLst/>
          </a:prstGeom>
          <a:solidFill>
            <a:srgbClr val="DC868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generation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662413" y="1875504"/>
            <a:ext cx="1781175" cy="553085"/>
          </a:xfrm>
          <a:prstGeom prst="rect">
            <a:avLst/>
          </a:prstGeom>
          <a:solidFill>
            <a:srgbClr val="7ED7C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materials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72618 0.2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15" y="10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10221 0.352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175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213480" y="1897706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68375" y="1763850"/>
            <a:ext cx="2089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49526" y="1755844"/>
            <a:ext cx="786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-3008737" y="-3737692"/>
            <a:ext cx="20469361" cy="7734735"/>
            <a:chOff x="-2845976" y="-4644311"/>
            <a:chExt cx="20469361" cy="9947406"/>
          </a:xfrm>
          <a:solidFill>
            <a:srgbClr val="E55604"/>
          </a:solidFill>
        </p:grpSpPr>
        <p:sp>
          <p:nvSpPr>
            <p:cNvPr id="37" name="Double Wave 36"/>
            <p:cNvSpPr/>
            <p:nvPr/>
          </p:nvSpPr>
          <p:spPr>
            <a:xfrm rot="960982">
              <a:off x="-2845976" y="-4644311"/>
              <a:ext cx="5831942" cy="5304944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Double Wave 37"/>
            <p:cNvSpPr/>
            <p:nvPr/>
          </p:nvSpPr>
          <p:spPr>
            <a:xfrm rot="960982">
              <a:off x="94929" y="-3586881"/>
              <a:ext cx="5831942" cy="511013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Double Wave 38"/>
            <p:cNvSpPr/>
            <p:nvPr/>
          </p:nvSpPr>
          <p:spPr>
            <a:xfrm rot="960982">
              <a:off x="2985516" y="-2719228"/>
              <a:ext cx="5831942" cy="510004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Double Wave 41"/>
            <p:cNvSpPr/>
            <p:nvPr/>
          </p:nvSpPr>
          <p:spPr>
            <a:xfrm rot="960982">
              <a:off x="5954187" y="-1771385"/>
              <a:ext cx="5831942" cy="5057257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Double Wave 43"/>
            <p:cNvSpPr/>
            <p:nvPr/>
          </p:nvSpPr>
          <p:spPr>
            <a:xfrm rot="960982">
              <a:off x="8904248" y="-691251"/>
              <a:ext cx="5831942" cy="487955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Double Wave 51"/>
            <p:cNvSpPr/>
            <p:nvPr/>
          </p:nvSpPr>
          <p:spPr>
            <a:xfrm rot="960982">
              <a:off x="11791443" y="423540"/>
              <a:ext cx="5831942" cy="487955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1" name="Group 60"/>
          <p:cNvGrpSpPr/>
          <p:nvPr/>
        </p:nvGrpSpPr>
        <p:grpSpPr>
          <a:xfrm rot="20064236">
            <a:off x="-2798221" y="2136436"/>
            <a:ext cx="20469361" cy="7734735"/>
            <a:chOff x="-2845976" y="-4644311"/>
            <a:chExt cx="20469361" cy="9947406"/>
          </a:xfrm>
          <a:solidFill>
            <a:srgbClr val="00B050"/>
          </a:solidFill>
        </p:grpSpPr>
        <p:sp>
          <p:nvSpPr>
            <p:cNvPr id="62" name="Double Wave 61"/>
            <p:cNvSpPr/>
            <p:nvPr/>
          </p:nvSpPr>
          <p:spPr>
            <a:xfrm rot="960982">
              <a:off x="-2845976" y="-4644311"/>
              <a:ext cx="5831942" cy="5304944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Double Wave 62"/>
            <p:cNvSpPr/>
            <p:nvPr/>
          </p:nvSpPr>
          <p:spPr>
            <a:xfrm rot="960982">
              <a:off x="94929" y="-3586881"/>
              <a:ext cx="5831942" cy="511013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Double Wave 63"/>
            <p:cNvSpPr/>
            <p:nvPr/>
          </p:nvSpPr>
          <p:spPr>
            <a:xfrm rot="960982">
              <a:off x="2985516" y="-2719228"/>
              <a:ext cx="5831942" cy="510004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Double Wave 64"/>
            <p:cNvSpPr/>
            <p:nvPr/>
          </p:nvSpPr>
          <p:spPr>
            <a:xfrm rot="960982">
              <a:off x="5954187" y="-1771385"/>
              <a:ext cx="5831942" cy="5057257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Double Wave 65"/>
            <p:cNvSpPr/>
            <p:nvPr/>
          </p:nvSpPr>
          <p:spPr>
            <a:xfrm rot="960982">
              <a:off x="8904248" y="-691251"/>
              <a:ext cx="5831942" cy="487955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Double Wave 66"/>
            <p:cNvSpPr/>
            <p:nvPr/>
          </p:nvSpPr>
          <p:spPr>
            <a:xfrm rot="960982">
              <a:off x="11791443" y="423540"/>
              <a:ext cx="5831942" cy="487955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" name="Rectangle 3"/>
          <p:cNvSpPr/>
          <p:nvPr/>
        </p:nvSpPr>
        <p:spPr>
          <a:xfrm>
            <a:off x="3283367" y="3893858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s 28"/>
          <p:cNvSpPr/>
          <p:nvPr/>
        </p:nvSpPr>
        <p:spPr>
          <a:xfrm>
            <a:off x="3434745" y="3877059"/>
            <a:ext cx="6756400" cy="863600"/>
          </a:xfrm>
          <a:prstGeom prst="rect">
            <a:avLst/>
          </a:prstGeom>
          <a:gradFill>
            <a:gsLst>
              <a:gs pos="52000">
                <a:schemeClr val="accent1">
                  <a:lumMod val="0"/>
                  <a:alpha val="43000"/>
                  <a:lumOff val="100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717577" y="3897727"/>
            <a:ext cx="6442710" cy="707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4000" b="1" dirty="0"/>
              <a:t>We didn’t do it in my day.</a:t>
            </a:r>
            <a:endParaRPr lang="en-US" sz="4000" dirty="0"/>
          </a:p>
        </p:txBody>
      </p:sp>
      <p:sp>
        <p:nvSpPr>
          <p:cNvPr id="34" name="Rounded Rectangle 33"/>
          <p:cNvSpPr/>
          <p:nvPr/>
        </p:nvSpPr>
        <p:spPr>
          <a:xfrm>
            <a:off x="3910614" y="298444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19114" y="1343774"/>
            <a:ext cx="6448148" cy="156966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4800" b="1" dirty="0"/>
              <a:t>VIETNAMESE LIFESTYLE: THEN AND NOW</a:t>
            </a:r>
            <a:endParaRPr lang="en-US" sz="4800" dirty="0"/>
          </a:p>
        </p:txBody>
      </p:sp>
      <p:sp>
        <p:nvSpPr>
          <p:cNvPr id="36" name="TextBox 35"/>
          <p:cNvSpPr txBox="1"/>
          <p:nvPr/>
        </p:nvSpPr>
        <p:spPr>
          <a:xfrm>
            <a:off x="4436171" y="3019991"/>
            <a:ext cx="563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66146" y="283280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789 0.10972 L -0.38229 -0.23009 " pathEditMode="relative" rAng="0" ptsTypes="AA" p14:bounceEnd="10000">
                                          <p:cBhvr>
                                            <p:cTn id="6" dur="6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16" y="-16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789 0.10973 L -0.38581 0.18866 " pathEditMode="relative" rAng="0" ptsTypes="AA" p14:bounceEnd="10000">
                                          <p:cBhvr>
                                            <p:cTn id="8" dur="6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85" y="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1"/>
          <p:bldP spid="40" grpId="2"/>
          <p:bldP spid="17" grpId="1"/>
          <p:bldP spid="17" grpId="2"/>
          <p:bldP spid="4" grpId="1" animBg="1"/>
          <p:bldP spid="4" grpId="2" animBg="1"/>
          <p:bldP spid="29" grpId="1" animBg="1"/>
          <p:bldP spid="29" grpId="2" animBg="1"/>
          <p:bldP spid="43" grpId="1" animBg="1"/>
          <p:bldP spid="43" grpId="2" animBg="1"/>
          <p:bldP spid="34" grpId="1" animBg="1"/>
          <p:bldP spid="34" grpId="2" animBg="1"/>
          <p:bldP spid="2" grpId="1" animBg="1"/>
          <p:bldP spid="2" grpId="2" animBg="1"/>
          <p:bldP spid="36" grpId="1"/>
          <p:bldP spid="36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789 0.10972 L -0.38229 -0.23009 " pathEditMode="relative" rAng="0" ptsTypes="AA">
                                          <p:cBhvr>
                                            <p:cTn id="6" dur="6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16" y="-16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789 0.10973 L -0.38581 0.18866 " pathEditMode="relative" rAng="0" ptsTypes="AA">
                                          <p:cBhvr>
                                            <p:cTn id="8" dur="6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85" y="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7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1"/>
          <p:bldP spid="40" grpId="2"/>
          <p:bldP spid="17" grpId="1"/>
          <p:bldP spid="17" grpId="2"/>
          <p:bldP spid="4" grpId="1" animBg="1"/>
          <p:bldP spid="4" grpId="2" animBg="1"/>
          <p:bldP spid="29" grpId="1" animBg="1"/>
          <p:bldP spid="29" grpId="2" animBg="1"/>
          <p:bldP spid="43" grpId="1" animBg="1"/>
          <p:bldP spid="43" grpId="2" animBg="1"/>
          <p:bldP spid="34" grpId="1" animBg="1"/>
          <p:bldP spid="34" grpId="2" animBg="1"/>
          <p:bldP spid="2" grpId="1" animBg="1"/>
          <p:bldP spid="2" grpId="2" animBg="1"/>
          <p:bldP spid="36" grpId="1"/>
          <p:bldP spid="36" grpId="2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1029413" cy="9541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    Work in pairs. Decide if the statements below are TRUE or FALSE </a:t>
            </a:r>
          </a:p>
          <a:p>
            <a:r>
              <a:rPr lang="en-US" sz="2800" b="1" dirty="0"/>
              <a:t>about life in Viet Nam 40 years ago. Share your answers with the class.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999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PRACTISE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87957" y="2552531"/>
            <a:ext cx="45700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/>
              <a:t>40 years ago, ______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58815" y="3412490"/>
            <a:ext cx="967515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school children didn’t wear uniforms.</a:t>
            </a:r>
          </a:p>
          <a:p>
            <a:r>
              <a:rPr lang="en-US" sz="3200" b="1" dirty="0"/>
              <a:t>2.</a:t>
            </a:r>
            <a:r>
              <a:rPr lang="en-US" sz="3200" dirty="0"/>
              <a:t> no Vietnamese student could go and study abroad.</a:t>
            </a:r>
          </a:p>
          <a:p>
            <a:r>
              <a:rPr lang="en-US" sz="3200" b="1" dirty="0"/>
              <a:t>3.</a:t>
            </a:r>
            <a:r>
              <a:rPr lang="en-US" sz="3200" dirty="0"/>
              <a:t> most people wrote letters instead of writing emails or  </a:t>
            </a:r>
          </a:p>
          <a:p>
            <a:r>
              <a:rPr lang="en-US" sz="3200" b="1" dirty="0"/>
              <a:t>    </a:t>
            </a:r>
            <a:r>
              <a:rPr lang="en-US" sz="3200" dirty="0"/>
              <a:t>texting messages.</a:t>
            </a:r>
          </a:p>
          <a:p>
            <a:r>
              <a:rPr lang="en-US" sz="3200" b="1" dirty="0"/>
              <a:t>4.</a:t>
            </a:r>
            <a:r>
              <a:rPr lang="en-US" sz="3200" dirty="0"/>
              <a:t> bicycles were the main means of transportation.</a:t>
            </a:r>
          </a:p>
          <a:p>
            <a:r>
              <a:rPr lang="en-US" sz="3200" b="1" dirty="0"/>
              <a:t>5.</a:t>
            </a:r>
            <a:r>
              <a:rPr lang="en-US" sz="3200" dirty="0"/>
              <a:t> people lit firecrackers at Tet and weddings.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0252710" y="3182620"/>
            <a:ext cx="16675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252710" y="3818255"/>
            <a:ext cx="16675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252710" y="4525010"/>
            <a:ext cx="16675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252710" y="5240020"/>
            <a:ext cx="16675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252710" y="5874385"/>
            <a:ext cx="16675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E1A020-FCD9-E726-026A-EC7767886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65" y="1352083"/>
            <a:ext cx="1054735" cy="364451"/>
          </a:xfrm>
          <a:prstGeom prst="rect">
            <a:avLst/>
          </a:prstGeom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F9160A5-CC7F-F0F3-0584-1617C6E0AE21}"/>
              </a:ext>
            </a:extLst>
          </p:cNvPr>
          <p:cNvSpPr/>
          <p:nvPr/>
        </p:nvSpPr>
        <p:spPr>
          <a:xfrm>
            <a:off x="511428" y="138705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12FCCF-4295-7813-9723-8733023B07A4}"/>
              </a:ext>
            </a:extLst>
          </p:cNvPr>
          <p:cNvSpPr txBox="1"/>
          <p:nvPr/>
        </p:nvSpPr>
        <p:spPr>
          <a:xfrm>
            <a:off x="564213" y="128441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0" grpId="0"/>
      <p:bldP spid="100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74040" y="2275205"/>
            <a:ext cx="114388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Many schools in Viet Nam had school uniforms since the 1950s.</a:t>
            </a:r>
          </a:p>
          <a:p>
            <a:r>
              <a:rPr lang="en-US" sz="3200" b="1" dirty="0"/>
              <a:t>2.</a:t>
            </a:r>
            <a:r>
              <a:rPr lang="en-US" sz="3200" dirty="0"/>
              <a:t> Students in Viet Nam could go and study abroad as far back as the 1940s.</a:t>
            </a:r>
          </a:p>
          <a:p>
            <a:pPr algn="just"/>
            <a:r>
              <a:rPr lang="en-US" sz="3200" b="1" dirty="0"/>
              <a:t>3.</a:t>
            </a:r>
            <a:r>
              <a:rPr lang="en-US" sz="3200" dirty="0"/>
              <a:t> According to Decision no 406-TTg dated 8 August 1994, there was a complete ban on the production, trade and lighting of firecrackers in Viet Nam. </a:t>
            </a:r>
            <a:r>
              <a:rPr lang="en-US" sz="3200" b="1" dirty="0"/>
              <a:t>(ABOUT 28 YEARS)</a:t>
            </a:r>
            <a:r>
              <a:rPr lang="en-US" sz="3200" dirty="0"/>
              <a:t>.</a:t>
            </a:r>
          </a:p>
        </p:txBody>
      </p:sp>
      <p:sp>
        <p:nvSpPr>
          <p:cNvPr id="2" name="TextBox 11"/>
          <p:cNvSpPr txBox="1"/>
          <p:nvPr/>
        </p:nvSpPr>
        <p:spPr>
          <a:xfrm>
            <a:off x="674150" y="1358902"/>
            <a:ext cx="10841355" cy="8299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KNOWLEDGE TIME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17169"/>
            <a:ext cx="263282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492870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</a:t>
            </a:r>
            <a:r>
              <a:rPr lang="en-US" sz="3600" i="1" dirty="0">
                <a:sym typeface="+mn-ea"/>
              </a:rPr>
              <a:t>Vietnamese lifestyle</a:t>
            </a:r>
            <a:r>
              <a:rPr lang="en-US" sz="3600" dirty="0">
                <a:sym typeface="+mn-ea"/>
              </a:rPr>
              <a:t>;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 dirty="0">
                <a:sym typeface="+mn-ea"/>
              </a:rPr>
              <a:t>some changes </a:t>
            </a:r>
            <a:r>
              <a:rPr lang="en-US" sz="3600">
                <a:sym typeface="+mn-ea"/>
              </a:rPr>
              <a:t>in lifestyle 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25209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Prepare for the Project of the unit.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facebook.com/tienganhglobalsuccess.vn/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54861" y="1297043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42781" y="21589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4861" y="352330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42781" y="4983218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FURTHER PRACTISE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54565" y="1240999"/>
            <a:ext cx="6168274" cy="7242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Q&amp;A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57595" y="2178739"/>
            <a:ext cx="6187375" cy="61760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61836" y="2979667"/>
            <a:ext cx="6183536" cy="18168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ask 2: Read the conversation again and circle the correct answers.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3: Write the expressions from the conversation in the correct column.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Complete the sentences with the words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57595" y="4983218"/>
            <a:ext cx="6171381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cs typeface="Calibri" panose="020F0502020204030204" pitchFamily="34" charset="0"/>
              </a:rPr>
              <a:t> Quiz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390775" y="1603146"/>
            <a:ext cx="1469963" cy="55579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72819" y="2467742"/>
            <a:ext cx="1469963" cy="105556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90775" y="3824028"/>
            <a:ext cx="1469963" cy="115919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54861" y="579314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472819" y="5283942"/>
            <a:ext cx="1469963" cy="50920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59436" y="5793144"/>
            <a:ext cx="6168274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7" descr="giphy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flipH="1">
            <a:off x="12192000" y="2232660"/>
            <a:ext cx="1230630" cy="1230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2" name="Content Placeholder 1" descr="giphy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785" y="1757045"/>
            <a:ext cx="3862070" cy="3862070"/>
          </a:xfrm>
          <a:prstGeom prst="rect">
            <a:avLst/>
          </a:prstGeom>
        </p:spPr>
      </p:pic>
      <p:sp>
        <p:nvSpPr>
          <p:cNvPr id="4" name="TextBox 11"/>
          <p:cNvSpPr txBox="1"/>
          <p:nvPr/>
        </p:nvSpPr>
        <p:spPr>
          <a:xfrm>
            <a:off x="5052695" y="1214120"/>
            <a:ext cx="3747770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EXPERIENCES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513006" y="2274570"/>
            <a:ext cx="7595272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2800" b="0" dirty="0">
                <a:solidFill>
                  <a:srgbClr val="231F20"/>
                </a:solidFill>
                <a:latin typeface="Times New Roman" panose="02020603050405020304" pitchFamily="18" charset="0"/>
              </a:rPr>
              <a:t>Take turns to write any words and phrases about the kind of experience and the adjectives describing experiences on the board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513006" y="3796665"/>
            <a:ext cx="7382449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2800" b="1" u="sng" dirty="0">
                <a:solidFill>
                  <a:srgbClr val="231F20"/>
                </a:solidFill>
                <a:latin typeface="Times New Roman" panose="02020603050405020304" pitchFamily="18" charset="0"/>
              </a:rPr>
              <a:t>For example:</a:t>
            </a:r>
            <a:r>
              <a:rPr lang="en-US" sz="2800" b="0" dirty="0">
                <a:solidFill>
                  <a:srgbClr val="231F20"/>
                </a:solidFill>
                <a:latin typeface="Times New Roman" panose="02020603050405020304" pitchFamily="18" charset="0"/>
              </a:rPr>
              <a:t> </a:t>
            </a:r>
          </a:p>
          <a:p>
            <a:pPr marL="635" indent="-635"/>
            <a:r>
              <a:rPr lang="en-US" sz="2800" b="0" dirty="0">
                <a:solidFill>
                  <a:srgbClr val="231F20"/>
                </a:solidFill>
                <a:latin typeface="Times New Roman" panose="02020603050405020304" pitchFamily="18" charset="0"/>
              </a:rPr>
              <a:t>a learning experience, a frightening experience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0" grpId="0"/>
      <p:bldP spid="100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1386" y="1650634"/>
            <a:ext cx="7545705" cy="23504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- How is shopping now different from that   about 10 years ago?</a:t>
            </a:r>
          </a:p>
          <a:p>
            <a:pPr algn="just">
              <a:lnSpc>
                <a:spcPct val="150000"/>
              </a:lnSpc>
            </a:pPr>
            <a:r>
              <a:rPr lang="en-US" sz="3200" dirty="0"/>
              <a:t>- What is trendy for young people now?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8384" y="1068064"/>
            <a:ext cx="568243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08475" y="4001079"/>
            <a:ext cx="7883525" cy="22320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ym typeface="+mn-ea"/>
              </a:rPr>
              <a:t>What aspect of life you think has changed (transportation, fashion, entertainment, shopping, travelling, learning …)?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9625" y="1160780"/>
            <a:ext cx="7045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/>
              <a:t>Topic: Hobbies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733290" y="1867535"/>
            <a:ext cx="7045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</a:rPr>
              <a:t>- Work in pairs / groups.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4733290" y="2570480"/>
            <a:ext cx="71716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Each pairs / groups will have </a:t>
            </a:r>
          </a:p>
          <a:p>
            <a:pPr algn="just"/>
            <a:r>
              <a:rPr lang="en-US" sz="4000" dirty="0"/>
              <a:t>  a set of questions.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619625" y="3856678"/>
            <a:ext cx="7171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Take turns asking and answering</a:t>
            </a:r>
          </a:p>
          <a:p>
            <a:pPr algn="just"/>
            <a:r>
              <a:rPr lang="en-US" sz="4000" dirty="0"/>
              <a:t>   the questions in pairs / groups.</a:t>
            </a:r>
          </a:p>
        </p:txBody>
      </p:sp>
      <p:pic>
        <p:nvPicPr>
          <p:cNvPr id="7" name="Content Placeholder 6" descr="QA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" y="1514475"/>
            <a:ext cx="4147185" cy="4147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437381" y="2486660"/>
            <a:ext cx="75006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- What are some hobbies that you enjoy or     </a:t>
            </a:r>
          </a:p>
          <a:p>
            <a:pPr algn="just"/>
            <a:r>
              <a:rPr lang="en-US" sz="3200" dirty="0"/>
              <a:t>   want to try?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</a:rPr>
              <a:t>- How do you balance your hobbies and </a:t>
            </a:r>
          </a:p>
          <a:p>
            <a:pPr algn="just"/>
            <a:r>
              <a:rPr lang="en-US" sz="3200" dirty="0"/>
              <a:t>   your work or study?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</a:rPr>
              <a:t>- What are some benefits or challenges of </a:t>
            </a:r>
          </a:p>
          <a:p>
            <a:pPr algn="just"/>
            <a:r>
              <a:rPr lang="en-US" sz="3200" dirty="0"/>
              <a:t>  having hobbies?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</a:rPr>
              <a:t>- How did you discover or develop your</a:t>
            </a:r>
          </a:p>
          <a:p>
            <a:pPr algn="just"/>
            <a:r>
              <a:rPr lang="en-US" sz="3200" dirty="0"/>
              <a:t>  hobbies?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QA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" y="1514475"/>
            <a:ext cx="4147185" cy="4147185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4710430" y="1898015"/>
            <a:ext cx="7045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/>
              <a:t>Questions: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4801870" y="1259840"/>
            <a:ext cx="7500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</a:rPr>
              <a:t>Now, share your ideas.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508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65911"/>
            <a:ext cx="738441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living condition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1150" y="438594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điều kiện sống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82619" y="3215037"/>
            <a:ext cx="4838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/ˈlɪvɪŋ kənˈdɪʃənz/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13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0682" y="2961005"/>
            <a:ext cx="5310167" cy="3501579"/>
          </a:xfrm>
          <a:prstGeom prst="rect">
            <a:avLst/>
          </a:prstGeom>
        </p:spPr>
      </p:pic>
      <p:pic>
        <p:nvPicPr>
          <p:cNvPr id="8" name="living condi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920365"/>
            <a:ext cx="963827" cy="922020"/>
          </a:xfrm>
          <a:prstGeom prst="rect">
            <a:avLst/>
          </a:prstGeom>
        </p:spPr>
      </p:pic>
      <p:pic>
        <p:nvPicPr>
          <p:cNvPr id="9" name="Content Placeholder 2" descr="96996623-business-concept-hand-offers-opportunity-to-business-woma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98900" y="4385945"/>
            <a:ext cx="2176780" cy="1740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opportunity</a:t>
            </a:r>
            <a:r>
              <a:rPr lang="en-US" sz="60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2795" y="407502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cơ</a:t>
            </a:r>
            <a:r>
              <a:rPr lang="en-US" sz="4800" dirty="0"/>
              <a:t> </a:t>
            </a:r>
            <a:r>
              <a:rPr lang="en-US" sz="4800" dirty="0" err="1"/>
              <a:t>hội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92876" y="2905413"/>
            <a:ext cx="38804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ɒpəˈtjuːnəti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754880" y="5073877"/>
            <a:ext cx="743712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He had a golden opportunity to score in the first half but squandered it.</a:t>
            </a:r>
          </a:p>
        </p:txBody>
      </p:sp>
      <p:pic>
        <p:nvPicPr>
          <p:cNvPr id="3" name="Content Placeholder 2" descr="96996623-business-concept-hand-offers-opportunity-to-business-woman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08344" y="1784123"/>
            <a:ext cx="5032557" cy="2894330"/>
          </a:xfrm>
          <a:prstGeom prst="rect">
            <a:avLst/>
          </a:prstGeom>
        </p:spPr>
      </p:pic>
      <p:pic>
        <p:nvPicPr>
          <p:cNvPr id="5" name="opportu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099" y="2758410"/>
            <a:ext cx="1123950" cy="1123950"/>
          </a:xfrm>
          <a:prstGeom prst="rect">
            <a:avLst/>
          </a:prstGeom>
        </p:spPr>
      </p:pic>
      <p:pic>
        <p:nvPicPr>
          <p:cNvPr id="6" name="Content Placeholder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15570" y="5071057"/>
            <a:ext cx="2158365" cy="1205971"/>
          </a:xfrm>
          <a:prstGeom prst="rect">
            <a:avLst/>
          </a:prstGeom>
        </p:spPr>
      </p:pic>
      <p:pic>
        <p:nvPicPr>
          <p:cNvPr id="17" name="Content Placeholder 16" descr="high-angle-little-girl-getting-her-hair-dyed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3862070" y="4417060"/>
            <a:ext cx="2584450" cy="17227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DC82B0B-D8C1-E445-E4A6-162D61A687E1}"/>
              </a:ext>
            </a:extLst>
          </p:cNvPr>
          <p:cNvGrpSpPr/>
          <p:nvPr/>
        </p:nvGrpSpPr>
        <p:grpSpPr>
          <a:xfrm>
            <a:off x="-1172" y="5080"/>
            <a:ext cx="12192000" cy="1083309"/>
            <a:chOff x="7620" y="-7620"/>
            <a:chExt cx="12192000" cy="1083309"/>
          </a:xfrm>
        </p:grpSpPr>
        <p:sp>
          <p:nvSpPr>
            <p:cNvPr id="8" name="Round Single Corner Rectangle 13">
              <a:extLst>
                <a:ext uri="{FF2B5EF4-FFF2-40B4-BE49-F238E27FC236}">
                  <a16:creationId xmlns:a16="http://schemas.microsoft.com/office/drawing/2014/main" id="{B19FAACE-95A7-FB32-624F-8E4F124442D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15">
              <a:extLst>
                <a:ext uri="{FF2B5EF4-FFF2-40B4-BE49-F238E27FC236}">
                  <a16:creationId xmlns:a16="http://schemas.microsoft.com/office/drawing/2014/main" id="{CD0E2608-4037-EABF-3512-1A27327889C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6">
              <a:extLst>
                <a:ext uri="{FF2B5EF4-FFF2-40B4-BE49-F238E27FC236}">
                  <a16:creationId xmlns:a16="http://schemas.microsoft.com/office/drawing/2014/main" id="{07473B62-A2D4-07CD-AC49-F9241D933C9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8F61DDA-54A7-2054-FB49-EC8B4D931A52}"/>
              </a:ext>
            </a:extLst>
          </p:cNvPr>
          <p:cNvSpPr txBox="1"/>
          <p:nvPr/>
        </p:nvSpPr>
        <p:spPr>
          <a:xfrm>
            <a:off x="487067" y="1613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1213</Words>
  <Application>Microsoft Office PowerPoint</Application>
  <PresentationFormat>Widescreen</PresentationFormat>
  <Paragraphs>228</Paragraphs>
  <Slides>24</Slides>
  <Notes>21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Adobe Gothic Std B</vt:lpstr>
      <vt:lpstr>Arial</vt:lpstr>
      <vt:lpstr>Calibri</vt:lpstr>
      <vt:lpstr>Calibri Light</vt:lpstr>
      <vt:lpstr>Comic Sans MS</vt:lpstr>
      <vt:lpstr>Cooper Black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281</cp:revision>
  <dcterms:created xsi:type="dcterms:W3CDTF">2020-12-09T02:04:00Z</dcterms:created>
  <dcterms:modified xsi:type="dcterms:W3CDTF">2024-08-21T09:41:26Z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1033-12.2.0.13306</vt:lpwstr>
  </property>
</Properties>
</file>