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385" r:id="rId2"/>
    <p:sldId id="256" r:id="rId3"/>
    <p:sldId id="302" r:id="rId4"/>
    <p:sldId id="279" r:id="rId5"/>
    <p:sldId id="372" r:id="rId6"/>
    <p:sldId id="382" r:id="rId7"/>
    <p:sldId id="276" r:id="rId8"/>
    <p:sldId id="378" r:id="rId9"/>
    <p:sldId id="379" r:id="rId10"/>
    <p:sldId id="283" r:id="rId11"/>
    <p:sldId id="383" r:id="rId12"/>
    <p:sldId id="384" r:id="rId13"/>
    <p:sldId id="380" r:id="rId14"/>
    <p:sldId id="375" r:id="rId15"/>
    <p:sldId id="381" r:id="rId16"/>
    <p:sldId id="314" r:id="rId17"/>
    <p:sldId id="330" r:id="rId18"/>
    <p:sldId id="35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6C64FA-FA87-D8CF-A0EB-1798482ECDAC}" name="Nguyễn Mạnh Trường" initials="N" userId="S::nguyenmanhtruong@vnpt.vn::a21a8449-0b5d-400d-8573-9636c2a3653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8"/>
    <a:srgbClr val="6D9FB1"/>
    <a:srgbClr val="F7931D"/>
    <a:srgbClr val="FBC864"/>
    <a:srgbClr val="F8B417"/>
    <a:srgbClr val="FEE3AF"/>
    <a:srgbClr val="77ADC0"/>
    <a:srgbClr val="0087B2"/>
    <a:srgbClr val="F16649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4676"/>
  </p:normalViewPr>
  <p:slideViewPr>
    <p:cSldViewPr snapToGrid="0" showGuides="1">
      <p:cViewPr varScale="1">
        <p:scale>
          <a:sx n="104" d="100"/>
          <a:sy n="104" d="100"/>
        </p:scale>
        <p:origin x="768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0649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22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60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1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0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23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2.mp3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p3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92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7" name="Round Single Corner Rectangle 16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454034"/>
              </p:ext>
            </p:extLst>
          </p:nvPr>
        </p:nvGraphicFramePr>
        <p:xfrm>
          <a:off x="1241945" y="2377852"/>
          <a:ext cx="10450289" cy="2621573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059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5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9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5406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1. confidence (n)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/ˈkɒnfɪdəns/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niềm</a:t>
                      </a:r>
                      <a:r>
                        <a:rPr lang="vi-VN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tin, sự tin tưởng, sự tự tin</a:t>
                      </a:r>
                      <a:endParaRPr lang="en-VN" sz="3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559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lack 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(v)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læk</a:t>
                      </a:r>
                      <a:r>
                        <a:rPr lang="en-US" sz="32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3200" b="1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99767" y="1930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4BE0F5AB-D466-6BD4-351B-24B98E328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575" y="3201905"/>
            <a:ext cx="812800" cy="812800"/>
          </a:xfrm>
          <a:prstGeom prst="rect">
            <a:avLst/>
          </a:prstGeom>
        </p:spPr>
      </p:pic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5CA94EFA-401A-ED89-7ACC-BFE4053196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09575" y="419805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03978" y="1219148"/>
            <a:ext cx="11446626" cy="4770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500" b="1" dirty="0">
                <a:effectLst/>
                <a:ea typeface="Times New Roman" panose="02020603050405020304" pitchFamily="18" charset="0"/>
              </a:rPr>
              <a:t>Listen to the conversation between Minh and his dad and tick T (True) or F (False).</a:t>
            </a:r>
            <a:endParaRPr lang="en-US" sz="25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24421" y="119938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7806" y="107529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8EC9E-092B-5BBE-5D72-F5FC9D026249}"/>
              </a:ext>
            </a:extLst>
          </p:cNvPr>
          <p:cNvSpPr txBox="1"/>
          <p:nvPr/>
        </p:nvSpPr>
        <p:spPr>
          <a:xfrm>
            <a:off x="539852" y="1860193"/>
            <a:ext cx="11606470" cy="48788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1. </a:t>
            </a:r>
            <a:r>
              <a:rPr lang="en-US" sz="3200" dirty="0"/>
              <a:t>Minh’s peers bullied him.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2. </a:t>
            </a:r>
            <a:r>
              <a:rPr lang="en-US" sz="3200" dirty="0">
                <a:effectLst/>
              </a:rPr>
              <a:t>Dad could always get things back.			</a:t>
            </a:r>
            <a:r>
              <a:rPr lang="en-US" sz="3200" dirty="0"/>
              <a:t> 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3. </a:t>
            </a:r>
            <a:r>
              <a:rPr lang="en-US" sz="3200" dirty="0">
                <a:effectLst/>
              </a:rPr>
              <a:t>Dad’s peers got his money</a:t>
            </a:r>
            <a:r>
              <a:rPr lang="en-US" sz="3200" dirty="0"/>
              <a:t>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4. </a:t>
            </a:r>
            <a:r>
              <a:rPr lang="en-US" sz="3200" dirty="0">
                <a:effectLst/>
              </a:rPr>
              <a:t>Minh had an embarrassing experience. 	</a:t>
            </a:r>
            <a:r>
              <a:rPr lang="en-US" sz="3200" dirty="0"/>
              <a:t>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5.</a:t>
            </a:r>
            <a:r>
              <a:rPr lang="en-US" sz="3200" b="1" dirty="0">
                <a:solidFill>
                  <a:srgbClr val="F16649"/>
                </a:solidFill>
              </a:rPr>
              <a:t> </a:t>
            </a:r>
            <a:r>
              <a:rPr lang="en-US" sz="3200" dirty="0"/>
              <a:t>Minh understood the lesson well.				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9EC6E-7B06-F8D5-8AA7-9CF061B0388D}"/>
              </a:ext>
            </a:extLst>
          </p:cNvPr>
          <p:cNvSpPr txBox="1"/>
          <p:nvPr/>
        </p:nvSpPr>
        <p:spPr>
          <a:xfrm>
            <a:off x="10043949" y="207592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76A9-3F3B-C9EF-6D7E-CC9E430558F7}"/>
              </a:ext>
            </a:extLst>
          </p:cNvPr>
          <p:cNvSpPr txBox="1"/>
          <p:nvPr/>
        </p:nvSpPr>
        <p:spPr>
          <a:xfrm>
            <a:off x="10041616" y="4043218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8D9C-B984-F777-D0D9-959D44B5D5AF}"/>
              </a:ext>
            </a:extLst>
          </p:cNvPr>
          <p:cNvSpPr txBox="1"/>
          <p:nvPr/>
        </p:nvSpPr>
        <p:spPr>
          <a:xfrm>
            <a:off x="10041616" y="502712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AB9DF-DDDF-C09C-2679-6ED81A8FD640}"/>
              </a:ext>
            </a:extLst>
          </p:cNvPr>
          <p:cNvSpPr txBox="1"/>
          <p:nvPr/>
        </p:nvSpPr>
        <p:spPr>
          <a:xfrm>
            <a:off x="10041616" y="6011024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F027B6-A308-2380-EDAF-0FCFC30D3F4B}"/>
              </a:ext>
            </a:extLst>
          </p:cNvPr>
          <p:cNvSpPr txBox="1"/>
          <p:nvPr/>
        </p:nvSpPr>
        <p:spPr>
          <a:xfrm>
            <a:off x="10041616" y="3016716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031">
            <a:hlinkClick r:id="" action="ppaction://media"/>
            <a:extLst>
              <a:ext uri="{FF2B5EF4-FFF2-40B4-BE49-F238E27FC236}">
                <a16:creationId xmlns:a16="http://schemas.microsoft.com/office/drawing/2014/main" id="{A814BE53-016F-3BF2-3C6F-A94ECF7375E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2863" y="16177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03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  <p:bldP spid="7" grpId="0"/>
      <p:bldP spid="9" grpId="0"/>
      <p:bldP spid="10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23DE44C8-A9D5-0356-FDD9-96B293938421}"/>
              </a:ext>
            </a:extLst>
          </p:cNvPr>
          <p:cNvSpPr txBox="1"/>
          <p:nvPr/>
        </p:nvSpPr>
        <p:spPr>
          <a:xfrm>
            <a:off x="630887" y="2182595"/>
            <a:ext cx="1101312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Dad and Minh are talking about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dad’s experiences 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Minh’s experiences 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experiences of Minh and his dad</a:t>
            </a:r>
          </a:p>
          <a:p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Dad’s classmates often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him.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bullied 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helped 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argued with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9134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542426" y="364968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578103" y="509369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590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564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10" name="032">
            <a:hlinkClick r:id="" action="ppaction://media"/>
            <a:extLst>
              <a:ext uri="{FF2B5EF4-FFF2-40B4-BE49-F238E27FC236}">
                <a16:creationId xmlns:a16="http://schemas.microsoft.com/office/drawing/2014/main" id="{3E0B6D2D-0C28-CF9B-1132-75809DC099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8625" y="1191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10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77792" y="1191340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5906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5642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DE44C8-A9D5-0356-FDD9-96B293938421}"/>
              </a:ext>
            </a:extLst>
          </p:cNvPr>
          <p:cNvSpPr txBox="1"/>
          <p:nvPr/>
        </p:nvSpPr>
        <p:spPr>
          <a:xfrm>
            <a:off x="630888" y="2208129"/>
            <a:ext cx="103382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Minh’s dad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bullies.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ran away from 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shouted at 		</a:t>
            </a:r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fought</a:t>
            </a:r>
          </a:p>
          <a:p>
            <a:endParaRPr lang="en-US" sz="3200" b="0" i="0" dirty="0">
              <a:solidFill>
                <a:srgbClr val="242021"/>
              </a:solidFill>
              <a:effectLst/>
            </a:endParaRPr>
          </a:p>
          <a:p>
            <a:r>
              <a:rPr lang="en-US" sz="32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Minh got a low mark because he </a:t>
            </a:r>
            <a:r>
              <a:rPr lang="en-US" sz="3200" b="0" i="0" dirty="0">
                <a:solidFill>
                  <a:srgbClr val="949599"/>
                </a:solidFill>
                <a:effectLst/>
              </a:rPr>
              <a:t>______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reviewed the lesson 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learnt the lesson by rote </a:t>
            </a:r>
          </a:p>
          <a:p>
            <a:r>
              <a:rPr lang="en-US" sz="32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learnt the lesson by heart</a:t>
            </a:r>
            <a:r>
              <a:rPr lang="en-US" sz="3200" dirty="0"/>
              <a:t>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678B577-8262-054F-ADB1-8C2406B52988}"/>
              </a:ext>
            </a:extLst>
          </p:cNvPr>
          <p:cNvSpPr/>
          <p:nvPr/>
        </p:nvSpPr>
        <p:spPr>
          <a:xfrm>
            <a:off x="7857626" y="269571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9807BCE-A74D-58F1-982B-5A0265FC884C}"/>
              </a:ext>
            </a:extLst>
          </p:cNvPr>
          <p:cNvSpPr/>
          <p:nvPr/>
        </p:nvSpPr>
        <p:spPr>
          <a:xfrm>
            <a:off x="524605" y="4636494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7" name="032">
            <a:hlinkClick r:id="" action="ppaction://media"/>
            <a:extLst>
              <a:ext uri="{FF2B5EF4-FFF2-40B4-BE49-F238E27FC236}">
                <a16:creationId xmlns:a16="http://schemas.microsoft.com/office/drawing/2014/main" id="{B0ADFB53-9C45-CE7A-91A1-AB6AC77C29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318625" y="1191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69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3494" y="1157107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</a:t>
            </a:r>
            <a:r>
              <a:rPr lang="en-US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</a:t>
            </a:r>
            <a:r>
              <a:rPr lang="vi-VN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ut the phrases from the box in the correct column. 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10175" y="1767813"/>
            <a:ext cx="11433186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taking wrong things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community service				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revising lessons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winning a competition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arguing with a friend				______________</a:t>
            </a:r>
            <a:b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coming to school late 				______________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68788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661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8302630" y="1837706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BE453-28B4-1CD1-9A9E-950850A87B24}"/>
              </a:ext>
            </a:extLst>
          </p:cNvPr>
          <p:cNvSpPr txBox="1"/>
          <p:nvPr/>
        </p:nvSpPr>
        <p:spPr>
          <a:xfrm>
            <a:off x="8302630" y="2577599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5F9D2-12BB-7368-6E9E-69C6D13FC4F4}"/>
              </a:ext>
            </a:extLst>
          </p:cNvPr>
          <p:cNvSpPr txBox="1"/>
          <p:nvPr/>
        </p:nvSpPr>
        <p:spPr>
          <a:xfrm>
            <a:off x="8302630" y="3312188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19689-F177-41CC-8099-594325574F66}"/>
              </a:ext>
            </a:extLst>
          </p:cNvPr>
          <p:cNvSpPr txBox="1"/>
          <p:nvPr/>
        </p:nvSpPr>
        <p:spPr>
          <a:xfrm>
            <a:off x="8302630" y="4039401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88287-8F52-D130-BC51-6B23DFB43087}"/>
              </a:ext>
            </a:extLst>
          </p:cNvPr>
          <p:cNvSpPr txBox="1"/>
          <p:nvPr/>
        </p:nvSpPr>
        <p:spPr>
          <a:xfrm>
            <a:off x="8302630" y="4771041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AFDB1-8581-07A9-E248-D7421E03747B}"/>
              </a:ext>
            </a:extLst>
          </p:cNvPr>
          <p:cNvSpPr txBox="1"/>
          <p:nvPr/>
        </p:nvSpPr>
        <p:spPr>
          <a:xfrm>
            <a:off x="8302630" y="5499730"/>
            <a:ext cx="255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unpleasant</a:t>
            </a:r>
            <a:endParaRPr lang="en-US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0935C3A-A0B8-01FE-1627-1AC78606DBF4}"/>
              </a:ext>
            </a:extLst>
          </p:cNvPr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3">
              <a:extLst>
                <a:ext uri="{FF2B5EF4-FFF2-40B4-BE49-F238E27FC236}">
                  <a16:creationId xmlns:a16="http://schemas.microsoft.com/office/drawing/2014/main" id="{771FC8B0-D874-8E97-42EB-30D08F467F6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>
              <a:extLst>
                <a:ext uri="{FF2B5EF4-FFF2-40B4-BE49-F238E27FC236}">
                  <a16:creationId xmlns:a16="http://schemas.microsoft.com/office/drawing/2014/main" id="{5BEB0A08-64CF-6B06-2396-1B7DFAA082B5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>
              <a:extLst>
                <a:ext uri="{FF2B5EF4-FFF2-40B4-BE49-F238E27FC236}">
                  <a16:creationId xmlns:a16="http://schemas.microsoft.com/office/drawing/2014/main" id="{4FA6A09A-092F-01E0-A7A7-A20EF1FC44D8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4854" y="1085885"/>
            <a:ext cx="1033824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</a:t>
            </a:r>
            <a:r>
              <a:rPr lang="en-US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</a:t>
            </a:r>
            <a:r>
              <a:rPr lang="vi-VN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unpleasant experience you have had at school.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960" y="2456795"/>
            <a:ext cx="11433186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very pleasant experiences at my school. The first lovely experience I had was when I did community service last year. I joined the school English club, and tutored some primary school students for a semester. Their English became better, and they were much more confident in English lessons. The second memorable experience I had was going on a camping trip with my classmates. We went to a village about 20 km from our school. Here, we put up tent, decorated it and we also won the competition of tent decoration. We sang and danced and took a lot of photos. I also remember winning the first prize in the school chess competition that year. The school then presented me with a chess set. All these pleasant experiences will go with me forever.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630888" y="10272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597903" y="2032568"/>
            <a:ext cx="2552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SAMPLE:</a:t>
            </a:r>
            <a:endParaRPr lang="en-US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7918" y="1221134"/>
            <a:ext cx="2227709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3330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Listen about </a:t>
            </a:r>
            <a:r>
              <a:rPr lang="en-US" sz="3600" dirty="0">
                <a:effectLst/>
              </a:rPr>
              <a:t>experiences of Minh and </a:t>
            </a:r>
            <a:r>
              <a:rPr lang="en-US" sz="3600">
                <a:effectLst/>
              </a:rPr>
              <a:t>his dad;</a:t>
            </a:r>
            <a:endParaRPr lang="en-US" sz="3600" dirty="0">
              <a:effectLst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Write about the most pleasant or unpleasant experience you have had at school. 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504" y="1099348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220393"/>
            <a:ext cx="28218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68" y="2109596"/>
            <a:ext cx="6301660" cy="2231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/>
              <a:t>Do exercises in </a:t>
            </a:r>
            <a:r>
              <a:rPr lang="en-US" sz="3200"/>
              <a:t>the workbook;</a:t>
            </a:r>
            <a:endParaRPr lang="en-US" sz="3200" dirty="0"/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dirty="0">
                <a:effectLst/>
                <a:ea typeface="Times New Roman" panose="02020603050405020304" pitchFamily="18" charset="0"/>
              </a:rPr>
              <a:t>Rewrite the paragraph in </a:t>
            </a:r>
            <a:r>
              <a:rPr lang="en-US" sz="3200">
                <a:effectLst/>
                <a:ea typeface="Times New Roman" panose="02020603050405020304" pitchFamily="18" charset="0"/>
              </a:rPr>
              <a:t>the notebooks.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9560" y="3200400"/>
            <a:ext cx="3409200" cy="340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b="1" dirty="0" err="1">
                <a:solidFill>
                  <a:schemeClr val="bg1"/>
                </a:solidFill>
                <a:latin typeface="Calibri" panose="020F0502020204030204" pitchFamily="34" charset="0"/>
              </a:rPr>
              <a:t>Fanpage</a:t>
            </a:r>
            <a:r>
              <a:rPr lang="en-GB" b="1" dirty="0">
                <a:solidFill>
                  <a:schemeClr val="bg1"/>
                </a:solidFill>
                <a:latin typeface="Calibri" panose="020F0502020204030204" pitchFamily="34" charset="0"/>
              </a:rPr>
              <a:t>: 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facebook.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com/tienganhglobalsuccess</a:t>
            </a:r>
            <a:r>
              <a:rPr lang="en-GB" b="1" i="1" dirty="0">
                <a:solidFill>
                  <a:schemeClr val="bg1"/>
                </a:solidFill>
                <a:latin typeface="Calibri" panose="020F0502020204030204" pitchFamily="34" charset="0"/>
              </a:rPr>
              <a:t>.vn/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311099" y="1904878"/>
            <a:ext cx="5022674" cy="789979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4712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95637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5272" y="1716294"/>
            <a:ext cx="1402253" cy="1186731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770407" y="2569632"/>
            <a:ext cx="1835914" cy="61760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LISTENING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4360225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WRITING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770407" y="5684471"/>
            <a:ext cx="1835914" cy="601447"/>
          </a:xfrm>
          <a:prstGeom prst="roundRect">
            <a:avLst/>
          </a:prstGeom>
          <a:solidFill>
            <a:srgbClr val="F8B417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231579" y="1222138"/>
            <a:ext cx="5879204" cy="618004"/>
          </a:xfrm>
          <a:prstGeom prst="rect">
            <a:avLst/>
          </a:prstGeom>
          <a:solidFill>
            <a:srgbClr val="FEE3AF"/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Asking questions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8439" y="2084616"/>
            <a:ext cx="5893861" cy="156002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</a:t>
            </a:r>
            <a:r>
              <a:rPr lang="vi-VN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Which of the following is a bad experience</a:t>
            </a:r>
            <a:r>
              <a:rPr lang="en-US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Task 2: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to the conversation between Minh and his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dad and tick T (True) or F (False)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</a:t>
            </a:r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3</a:t>
            </a:r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Listen again and choose the correct answer A</a:t>
            </a:r>
            <a:r>
              <a:rPr lang="vi-VN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B</a:t>
            </a:r>
            <a:r>
              <a:rPr lang="vi-VN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 C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25768" y="3880936"/>
            <a:ext cx="5882166" cy="1560026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 in the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correct column</a:t>
            </a:r>
            <a:r>
              <a:rPr lang="en-US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n-VN" dirty="0">
                <a:solidFill>
                  <a:schemeClr val="tx1"/>
                </a:solidFill>
                <a:effectLst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</a:t>
            </a:r>
            <a:r>
              <a:rPr lang="vi-VN" dirty="0">
                <a:solidFill>
                  <a:schemeClr val="tx1"/>
                </a:solidFill>
                <a:cs typeface="Calibri" panose="020F0502020204030204" pitchFamily="34" charset="0"/>
              </a:rPr>
              <a:t>: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OR unpleasant experience you have had at school</a:t>
            </a:r>
            <a:r>
              <a:rPr lang="en-US" dirty="0">
                <a:solidFill>
                  <a:schemeClr val="tx1"/>
                </a:solidFill>
                <a:cs typeface="Calibri" panose="020F0502020204030204" pitchFamily="34" charset="0"/>
              </a:rPr>
              <a:t>.</a:t>
            </a: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183289" cy="116047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cxnSpLocks/>
            <a:stCxn id="17" idx="1"/>
            <a:endCxn id="18" idx="0"/>
          </p:cNvCxnSpPr>
          <p:nvPr/>
        </p:nvCxnSpPr>
        <p:spPr>
          <a:xfrm rot="10800000" flipV="1">
            <a:off x="1587119" y="2878435"/>
            <a:ext cx="1183289" cy="1481789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cxnSpLocks/>
            <a:stCxn id="18" idx="3"/>
            <a:endCxn id="19" idx="0"/>
          </p:cNvCxnSpPr>
          <p:nvPr/>
        </p:nvCxnSpPr>
        <p:spPr>
          <a:xfrm>
            <a:off x="2505075" y="4660949"/>
            <a:ext cx="1183289" cy="1023522"/>
          </a:xfrm>
          <a:prstGeom prst="curvedConnector2">
            <a:avLst/>
          </a:prstGeom>
          <a:ln w="57150">
            <a:solidFill>
              <a:srgbClr val="6D9FB1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225768" y="5684471"/>
            <a:ext cx="5879204" cy="684962"/>
          </a:xfrm>
          <a:prstGeom prst="rect">
            <a:avLst/>
          </a:prstGeom>
          <a:solidFill>
            <a:srgbClr val="FBC864">
              <a:alpha val="50000"/>
            </a:srgbClr>
          </a:solidFill>
          <a:ln>
            <a:solidFill>
              <a:srgbClr val="6D9F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625936" y="247242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4151494" y="282785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3081468" y="95603"/>
            <a:ext cx="990895" cy="941618"/>
            <a:chOff x="2766630" y="1746890"/>
            <a:chExt cx="990895" cy="94161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5215812" y="959542"/>
            <a:ext cx="6959989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1. Play in 2 teams. 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2. Each team has a set of phrases on   slips of paper about the experiences of Duong and </a:t>
            </a:r>
            <a:r>
              <a:rPr lang="en-US" sz="3200" dirty="0" err="1"/>
              <a:t>Aikiko</a:t>
            </a:r>
            <a:r>
              <a:rPr lang="en-US" sz="32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3. Distinguish between Duong’s activities and Akiko’s.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4. The fastest and most correct one wins.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100712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Who is faster?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560040" y="3075057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19"/>
            <a:ext cx="12192000" cy="861774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61797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/>
              <a:t>LET’S CHECK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07608" y="3429000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5108002" y="747973"/>
            <a:ext cx="6729654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50000"/>
              </a:lnSpc>
            </a:pPr>
            <a:r>
              <a:rPr lang="en-US" sz="32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Duong: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Join a performance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Read books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Join team activities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Call his / her parents once a day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Received letters from our parents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Travelled without his / her parents</a:t>
            </a:r>
          </a:p>
          <a:p>
            <a:pPr indent="-1270">
              <a:lnSpc>
                <a:spcPct val="150000"/>
              </a:lnSpc>
            </a:pPr>
            <a:r>
              <a:rPr lang="en-US" sz="32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7. Wake up at 5 a.m.</a:t>
            </a: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378624" y="100712"/>
            <a:ext cx="56824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/>
              <a:t>LET’S CHECK.</a:t>
            </a:r>
            <a:endParaRPr lang="en-US" sz="50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49824" y="3896102"/>
            <a:ext cx="3312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5378624" y="1079645"/>
            <a:ext cx="6995416" cy="584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50000"/>
              </a:lnSpc>
            </a:pPr>
            <a:r>
              <a:rPr lang="en-US" sz="2800" b="1" i="1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Akiko: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1. Attend English classes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2. Join team activities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3. Communicate in English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4. Played board games 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5. Play billiards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6. Go hiking 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7. Enjoy the city view at the mountain top</a:t>
            </a:r>
          </a:p>
          <a:p>
            <a:pPr indent="-1270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8. Travelled without his / her parents</a:t>
            </a:r>
            <a:endParaRPr lang="en-VN" sz="2800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487068" y="1946328"/>
            <a:ext cx="5510610" cy="48444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/>
              <a:t>1. </a:t>
            </a:r>
            <a:r>
              <a:rPr lang="en-US" sz="4000" dirty="0"/>
              <a:t>failing an exam</a:t>
            </a:r>
          </a:p>
          <a:p>
            <a:pPr>
              <a:lnSpc>
                <a:spcPct val="200000"/>
              </a:lnSpc>
            </a:pPr>
            <a:r>
              <a:rPr lang="en-US" sz="4000" b="1" dirty="0"/>
              <a:t>2. </a:t>
            </a:r>
            <a:r>
              <a:rPr lang="en-US" sz="4000" dirty="0"/>
              <a:t>being bullied</a:t>
            </a:r>
          </a:p>
          <a:p>
            <a:pPr>
              <a:lnSpc>
                <a:spcPct val="200000"/>
              </a:lnSpc>
            </a:pPr>
            <a:r>
              <a:rPr lang="en-US" sz="4000" b="1" dirty="0"/>
              <a:t>3. </a:t>
            </a:r>
            <a:r>
              <a:rPr lang="en-US" sz="4000" dirty="0"/>
              <a:t>winning a competition</a:t>
            </a:r>
          </a:p>
          <a:p>
            <a:pPr>
              <a:lnSpc>
                <a:spcPct val="200000"/>
              </a:lnSpc>
            </a:pPr>
            <a:r>
              <a:rPr lang="en-US" sz="4000" b="1" dirty="0"/>
              <a:t>4. </a:t>
            </a:r>
            <a:r>
              <a:rPr lang="en-US" sz="4000"/>
              <a:t>lacking confidence</a:t>
            </a:r>
            <a:endParaRPr lang="en-US" sz="4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303634"/>
            <a:ext cx="1114954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of the following is a bad experience?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6404243" y="2553495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6404243" y="3639472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6409158" y="473184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5" y="2179230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FF8DA1-7FC2-3F10-3731-50FBE6CA97B2}"/>
              </a:ext>
            </a:extLst>
          </p:cNvPr>
          <p:cNvSpPr/>
          <p:nvPr/>
        </p:nvSpPr>
        <p:spPr>
          <a:xfrm>
            <a:off x="6404243" y="5863537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id="{DC8BDA8F-9C1D-9E84-CFE7-A15110FC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4" y="3308759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id="{FCDC16F2-1B47-72A6-986C-800A950E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804" y="5535699"/>
            <a:ext cx="962663" cy="104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lf Esteem Vector Art, Icons, and Graphics for Free Download">
            <a:extLst>
              <a:ext uri="{FF2B5EF4-FFF2-40B4-BE49-F238E27FC236}">
                <a16:creationId xmlns:a16="http://schemas.microsoft.com/office/drawing/2014/main" id="{F5526CA7-F1A4-08D1-B7B7-0763A1F8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699" y="1632031"/>
            <a:ext cx="4979329" cy="4953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178972" y="1449788"/>
            <a:ext cx="7784638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confidence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78865" y="4459982"/>
            <a:ext cx="485321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niềm</a:t>
            </a:r>
            <a:r>
              <a:rPr lang="en-US" sz="4800" dirty="0"/>
              <a:t> tin, </a:t>
            </a:r>
            <a:r>
              <a:rPr lang="en-US" sz="4800" dirty="0" err="1"/>
              <a:t>sự</a:t>
            </a:r>
            <a:r>
              <a:rPr lang="en-US" sz="4800" dirty="0"/>
              <a:t> tin </a:t>
            </a:r>
            <a:r>
              <a:rPr lang="en-US" sz="4800" dirty="0" err="1"/>
              <a:t>tưởng</a:t>
            </a:r>
            <a:r>
              <a:rPr lang="en-US" sz="4800" dirty="0"/>
              <a:t>, </a:t>
            </a:r>
            <a:r>
              <a:rPr lang="en-US" sz="4800" dirty="0" err="1"/>
              <a:t>sự</a:t>
            </a:r>
            <a:r>
              <a:rPr lang="en-US" sz="4800" dirty="0"/>
              <a:t> </a:t>
            </a:r>
            <a:r>
              <a:rPr lang="en-US" sz="4800" dirty="0" err="1"/>
              <a:t>tự</a:t>
            </a:r>
            <a:r>
              <a:rPr lang="en-US" sz="4800" dirty="0"/>
              <a:t> tin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2086874" y="3323456"/>
            <a:ext cx="34562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kɒnfɪdəns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07D9FBB0-FDB6-C01A-7613-D41413FCE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4293" y="3449540"/>
            <a:ext cx="695814" cy="69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5666" y="1337329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lack </a:t>
            </a:r>
            <a:r>
              <a:rPr lang="en-US" sz="60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50261" y="4467658"/>
            <a:ext cx="40508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800" dirty="0" err="1"/>
              <a:t>thiếu</a:t>
            </a:r>
            <a:endParaRPr lang="en-US" sz="6600" dirty="0"/>
          </a:p>
        </p:txBody>
      </p:sp>
      <p:sp>
        <p:nvSpPr>
          <p:cNvPr id="2" name="Rectangle 1"/>
          <p:cNvSpPr/>
          <p:nvPr/>
        </p:nvSpPr>
        <p:spPr>
          <a:xfrm>
            <a:off x="3151242" y="3167108"/>
            <a:ext cx="16369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800" b="1" dirty="0" err="1">
                <a:solidFill>
                  <a:schemeClr val="accent5">
                    <a:lumMod val="50000"/>
                  </a:schemeClr>
                </a:solidFill>
              </a:rPr>
              <a:t>læk</a:t>
            </a:r>
            <a:r>
              <a:rPr lang="en-US" sz="48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0A5644D4-E2E3-F6BF-559B-1EA144A42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99390" y="3265006"/>
            <a:ext cx="812800" cy="812800"/>
          </a:xfrm>
          <a:prstGeom prst="rect">
            <a:avLst/>
          </a:prstGeom>
        </p:spPr>
      </p:pic>
      <p:pic>
        <p:nvPicPr>
          <p:cNvPr id="1026" name="Picture 2" descr="Lack Stock Illustrations – 12,192 Lack Stock Illustrations, Vectors &amp;  Clipart - Dreamstime">
            <a:extLst>
              <a:ext uri="{FF2B5EF4-FFF2-40B4-BE49-F238E27FC236}">
                <a16:creationId xmlns:a16="http://schemas.microsoft.com/office/drawing/2014/main" id="{AEEB2371-8D7E-E39E-906C-91A1F5B4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916" y="1423687"/>
            <a:ext cx="6041985" cy="518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2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3771</TotalTime>
  <Words>951</Words>
  <Application>Microsoft Office PowerPoint</Application>
  <PresentationFormat>Widescreen</PresentationFormat>
  <Paragraphs>151</Paragraphs>
  <Slides>18</Slides>
  <Notes>15</Notes>
  <HiddenSlides>0</HiddenSlides>
  <MMClips>7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Adobe Gothic Std B</vt:lpstr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Linh-Ban NN</cp:lastModifiedBy>
  <cp:revision>250</cp:revision>
  <dcterms:created xsi:type="dcterms:W3CDTF">2020-12-09T02:04:09Z</dcterms:created>
  <dcterms:modified xsi:type="dcterms:W3CDTF">2024-08-08T10:02:33Z</dcterms:modified>
</cp:coreProperties>
</file>