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382" r:id="rId2"/>
    <p:sldId id="256" r:id="rId3"/>
    <p:sldId id="302" r:id="rId4"/>
    <p:sldId id="279" r:id="rId5"/>
    <p:sldId id="371" r:id="rId6"/>
    <p:sldId id="372" r:id="rId7"/>
    <p:sldId id="276" r:id="rId8"/>
    <p:sldId id="316" r:id="rId9"/>
    <p:sldId id="367" r:id="rId10"/>
    <p:sldId id="368" r:id="rId11"/>
    <p:sldId id="369" r:id="rId12"/>
    <p:sldId id="370" r:id="rId13"/>
    <p:sldId id="283" r:id="rId14"/>
    <p:sldId id="373" r:id="rId15"/>
    <p:sldId id="381" r:id="rId16"/>
    <p:sldId id="363" r:id="rId17"/>
    <p:sldId id="375" r:id="rId18"/>
    <p:sldId id="374" r:id="rId19"/>
    <p:sldId id="376" r:id="rId20"/>
    <p:sldId id="377" r:id="rId21"/>
    <p:sldId id="314" r:id="rId22"/>
    <p:sldId id="330" r:id="rId23"/>
    <p:sldId id="35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648"/>
    <a:srgbClr val="6D9FB1"/>
    <a:srgbClr val="F7931D"/>
    <a:srgbClr val="FBC864"/>
    <a:srgbClr val="F8B417"/>
    <a:srgbClr val="FEE3AF"/>
    <a:srgbClr val="77ADC0"/>
    <a:srgbClr val="0087B2"/>
    <a:srgbClr val="F16649"/>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4684"/>
  </p:normalViewPr>
  <p:slideViewPr>
    <p:cSldViewPr snapToGrid="0" showGuides="1">
      <p:cViewPr varScale="1">
        <p:scale>
          <a:sx n="104" d="100"/>
          <a:sy n="104" d="100"/>
        </p:scale>
        <p:origin x="64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8/8/2024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801415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175385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1030819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70BAA-2664-88A5-D799-75D18DA3E4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FBBB16-D5C0-A453-F18F-A43C74B2976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1D91AF0-C4B8-B06A-FC49-19C4291651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A63F09-EB9F-B34A-1F3C-9310A0D0EEFD}"/>
              </a:ext>
            </a:extLst>
          </p:cNvPr>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881344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166792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2500907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1271834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111620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4286041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080790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660434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51410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822397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8/8/2024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8/8/2024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8/8/2024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8/8/2024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8/8/2024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jpeg"/><Relationship Id="rId5" Type="http://schemas.openxmlformats.org/officeDocument/2006/relationships/image" Target="../media/image5.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5.png"/><Relationship Id="rId3" Type="http://schemas.microsoft.com/office/2007/relationships/media" Target="../media/media2.mp3"/><Relationship Id="rId7" Type="http://schemas.microsoft.com/office/2007/relationships/media" Target="../media/media4.mp3"/><Relationship Id="rId12" Type="http://schemas.openxmlformats.org/officeDocument/2006/relationships/notesSlide" Target="../notesSlides/notesSlide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2.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04614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157811" y="1752103"/>
            <a:ext cx="7324881" cy="1568139"/>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army-like </a:t>
            </a:r>
            <a:r>
              <a:rPr lang="en-US" sz="6000" b="1" dirty="0">
                <a:solidFill>
                  <a:srgbClr val="AD4F0F"/>
                </a:solidFill>
                <a:cs typeface="Calibri" panose="020F0502020204030204" pitchFamily="34" charset="0"/>
              </a:rPr>
              <a:t>(adj)</a:t>
            </a:r>
          </a:p>
        </p:txBody>
      </p:sp>
      <p:sp>
        <p:nvSpPr>
          <p:cNvPr id="12" name="Rectangle 11"/>
          <p:cNvSpPr/>
          <p:nvPr/>
        </p:nvSpPr>
        <p:spPr>
          <a:xfrm>
            <a:off x="405723" y="4783880"/>
            <a:ext cx="5600205" cy="830997"/>
          </a:xfrm>
          <a:prstGeom prst="rect">
            <a:avLst/>
          </a:prstGeom>
        </p:spPr>
        <p:txBody>
          <a:bodyPr wrap="square">
            <a:spAutoFit/>
          </a:bodyPr>
          <a:lstStyle/>
          <a:p>
            <a:pPr lvl="0" algn="ctr"/>
            <a:r>
              <a:rPr lang="vi-VN" sz="4800" dirty="0"/>
              <a:t>như trong quân đội </a:t>
            </a:r>
            <a:endParaRPr lang="en-US" sz="6600" dirty="0"/>
          </a:p>
        </p:txBody>
      </p:sp>
      <p:sp>
        <p:nvSpPr>
          <p:cNvPr id="2" name="Rectangle 1"/>
          <p:cNvSpPr/>
          <p:nvPr/>
        </p:nvSpPr>
        <p:spPr>
          <a:xfrm>
            <a:off x="1892385" y="3667922"/>
            <a:ext cx="3097322"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ɑːmi</a:t>
            </a:r>
            <a:r>
              <a:rPr lang="en-US" sz="4800" b="1" dirty="0">
                <a:solidFill>
                  <a:schemeClr val="accent5">
                    <a:lumMod val="50000"/>
                  </a:schemeClr>
                </a:solidFill>
              </a:rPr>
              <a:t> </a:t>
            </a:r>
            <a:r>
              <a:rPr lang="en-US" sz="4800" b="1" dirty="0" err="1">
                <a:solidFill>
                  <a:schemeClr val="accent5">
                    <a:lumMod val="50000"/>
                  </a:schemeClr>
                </a:solidFill>
              </a:rPr>
              <a:t>laɪk</a:t>
            </a:r>
            <a:r>
              <a:rPr lang="en-US" sz="4800" b="1" dirty="0">
                <a:solidFill>
                  <a:schemeClr val="accent5">
                    <a:lumMod val="50000"/>
                  </a:schemeClr>
                </a:solidFill>
              </a:rPr>
              <a:t>/ </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pic>
        <p:nvPicPr>
          <p:cNvPr id="3" name="army">
            <a:hlinkClick r:id="" action="ppaction://media"/>
            <a:extLst>
              <a:ext uri="{FF2B5EF4-FFF2-40B4-BE49-F238E27FC236}">
                <a16:creationId xmlns:a16="http://schemas.microsoft.com/office/drawing/2014/main" id="{B497DE9A-71B1-4045-BEBB-23C4B8C055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1364" y="3756757"/>
            <a:ext cx="721021" cy="721021"/>
          </a:xfrm>
          <a:prstGeom prst="rect">
            <a:avLst/>
          </a:prstGeom>
        </p:spPr>
      </p:pic>
      <p:pic>
        <p:nvPicPr>
          <p:cNvPr id="4098" name="Picture 2" descr="Soldiers Clipart Images – Browse 24,384 Stock Photos, Vectors, and Video |  Adobe Stock">
            <a:extLst>
              <a:ext uri="{FF2B5EF4-FFF2-40B4-BE49-F238E27FC236}">
                <a16:creationId xmlns:a16="http://schemas.microsoft.com/office/drawing/2014/main" id="{4FF53482-647A-2E59-2AD1-9B1538F35F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9357" y="1771048"/>
            <a:ext cx="5600205" cy="4624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26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416"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304800" y="1562903"/>
            <a:ext cx="7324881" cy="1568139"/>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strict </a:t>
            </a:r>
            <a:r>
              <a:rPr lang="en-US" sz="6000" b="1" dirty="0">
                <a:solidFill>
                  <a:srgbClr val="AD4F0F"/>
                </a:solidFill>
                <a:cs typeface="Calibri" panose="020F0502020204030204" pitchFamily="34" charset="0"/>
              </a:rPr>
              <a:t>(adj)</a:t>
            </a:r>
          </a:p>
        </p:txBody>
      </p:sp>
      <p:sp>
        <p:nvSpPr>
          <p:cNvPr id="12" name="Rectangle 11"/>
          <p:cNvSpPr/>
          <p:nvPr/>
        </p:nvSpPr>
        <p:spPr>
          <a:xfrm>
            <a:off x="1635387" y="4491458"/>
            <a:ext cx="4050892" cy="830997"/>
          </a:xfrm>
          <a:prstGeom prst="rect">
            <a:avLst/>
          </a:prstGeom>
        </p:spPr>
        <p:txBody>
          <a:bodyPr wrap="square">
            <a:spAutoFit/>
          </a:bodyPr>
          <a:lstStyle/>
          <a:p>
            <a:pPr lvl="0" algn="ctr"/>
            <a:r>
              <a:rPr lang="en-US" sz="4800" dirty="0" err="1"/>
              <a:t>nghiêm</a:t>
            </a:r>
            <a:r>
              <a:rPr lang="en-US" sz="4800" dirty="0"/>
              <a:t> </a:t>
            </a:r>
            <a:r>
              <a:rPr lang="en-US" sz="4800" dirty="0" err="1"/>
              <a:t>khắc</a:t>
            </a:r>
            <a:endParaRPr lang="en-US" sz="6600" dirty="0"/>
          </a:p>
        </p:txBody>
      </p:sp>
      <p:sp>
        <p:nvSpPr>
          <p:cNvPr id="2" name="Rectangle 1"/>
          <p:cNvSpPr/>
          <p:nvPr/>
        </p:nvSpPr>
        <p:spPr>
          <a:xfrm>
            <a:off x="2859821" y="3395751"/>
            <a:ext cx="2214837"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strɪkt</a:t>
            </a:r>
            <a:r>
              <a:rPr lang="en-US" sz="4800" b="1" dirty="0">
                <a:solidFill>
                  <a:schemeClr val="accent5">
                    <a:lumMod val="50000"/>
                  </a:schemeClr>
                </a:solidFill>
              </a:rPr>
              <a:t>/ </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pic>
        <p:nvPicPr>
          <p:cNvPr id="3" name="strict__gb_1">
            <a:hlinkClick r:id="" action="ppaction://media"/>
            <a:extLst>
              <a:ext uri="{FF2B5EF4-FFF2-40B4-BE49-F238E27FC236}">
                <a16:creationId xmlns:a16="http://schemas.microsoft.com/office/drawing/2014/main" id="{DE15A2F4-0D10-2D42-B75C-6B044E33AD1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066094" y="3462249"/>
            <a:ext cx="721021" cy="721021"/>
          </a:xfrm>
          <a:prstGeom prst="rect">
            <a:avLst/>
          </a:prstGeom>
        </p:spPr>
      </p:pic>
      <p:sp>
        <p:nvSpPr>
          <p:cNvPr id="4" name="TextBox 3">
            <a:extLst>
              <a:ext uri="{FF2B5EF4-FFF2-40B4-BE49-F238E27FC236}">
                <a16:creationId xmlns:a16="http://schemas.microsoft.com/office/drawing/2014/main" id="{07A79359-BFF8-48D7-7CF1-09E39919DA7B}"/>
              </a:ext>
            </a:extLst>
          </p:cNvPr>
          <p:cNvSpPr txBox="1"/>
          <p:nvPr/>
        </p:nvSpPr>
        <p:spPr>
          <a:xfrm>
            <a:off x="9592627" y="9416971"/>
            <a:ext cx="143701" cy="369332"/>
          </a:xfrm>
          <a:prstGeom prst="rect">
            <a:avLst/>
          </a:prstGeom>
          <a:noFill/>
        </p:spPr>
        <p:txBody>
          <a:bodyPr wrap="square" rtlCol="0">
            <a:spAutoFit/>
          </a:bodyPr>
          <a:lstStyle/>
          <a:p>
            <a:r>
              <a:rPr lang="en-VN"/>
              <a:t> </a:t>
            </a:r>
          </a:p>
        </p:txBody>
      </p:sp>
      <p:pic>
        <p:nvPicPr>
          <p:cNvPr id="5122" name="Picture 2" descr="Premium Vector | Angry teacher scolding little schoolboy. adult man  screaming on sad school kid boy. strict professor and nasty pupil. cartoon  flat illustration">
            <a:extLst>
              <a:ext uri="{FF2B5EF4-FFF2-40B4-BE49-F238E27FC236}">
                <a16:creationId xmlns:a16="http://schemas.microsoft.com/office/drawing/2014/main" id="{27AC6A52-4740-5156-2A5B-B641B4EC75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2107" y="1714975"/>
            <a:ext cx="5305093" cy="4281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81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044"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327101" y="1738054"/>
            <a:ext cx="7324881" cy="1568139"/>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theme </a:t>
            </a:r>
            <a:r>
              <a:rPr lang="en-US" sz="6000" b="1" dirty="0">
                <a:solidFill>
                  <a:srgbClr val="AD4F0F"/>
                </a:solidFill>
                <a:cs typeface="Calibri" panose="020F0502020204030204" pitchFamily="34" charset="0"/>
              </a:rPr>
              <a:t>(n)</a:t>
            </a:r>
          </a:p>
        </p:txBody>
      </p:sp>
      <p:sp>
        <p:nvSpPr>
          <p:cNvPr id="12" name="Rectangle 11"/>
          <p:cNvSpPr/>
          <p:nvPr/>
        </p:nvSpPr>
        <p:spPr>
          <a:xfrm>
            <a:off x="1056402" y="4607912"/>
            <a:ext cx="4050892" cy="830997"/>
          </a:xfrm>
          <a:prstGeom prst="rect">
            <a:avLst/>
          </a:prstGeom>
        </p:spPr>
        <p:txBody>
          <a:bodyPr wrap="square">
            <a:spAutoFit/>
          </a:bodyPr>
          <a:lstStyle/>
          <a:p>
            <a:pPr lvl="0" algn="ctr"/>
            <a:r>
              <a:rPr lang="en-US" sz="4800" dirty="0" err="1"/>
              <a:t>chủ</a:t>
            </a:r>
            <a:r>
              <a:rPr lang="en-US" sz="4800" dirty="0"/>
              <a:t> </a:t>
            </a:r>
            <a:r>
              <a:rPr lang="en-US" sz="4800" dirty="0" err="1"/>
              <a:t>đề</a:t>
            </a:r>
            <a:r>
              <a:rPr lang="en-US" sz="4800" dirty="0"/>
              <a:t>, </a:t>
            </a:r>
            <a:r>
              <a:rPr lang="en-US" sz="4800" dirty="0" err="1"/>
              <a:t>đề</a:t>
            </a:r>
            <a:r>
              <a:rPr lang="en-US" sz="4800" dirty="0"/>
              <a:t> </a:t>
            </a:r>
            <a:r>
              <a:rPr lang="en-US" sz="4800" dirty="0" err="1"/>
              <a:t>tài</a:t>
            </a:r>
            <a:endParaRPr lang="en-US" sz="6600" dirty="0"/>
          </a:p>
        </p:txBody>
      </p:sp>
      <p:sp>
        <p:nvSpPr>
          <p:cNvPr id="2" name="Rectangle 1"/>
          <p:cNvSpPr/>
          <p:nvPr/>
        </p:nvSpPr>
        <p:spPr>
          <a:xfrm>
            <a:off x="2146335" y="3496820"/>
            <a:ext cx="1871025" cy="830997"/>
          </a:xfrm>
          <a:prstGeom prst="rect">
            <a:avLst/>
          </a:prstGeom>
        </p:spPr>
        <p:txBody>
          <a:bodyPr wrap="none">
            <a:spAutoFit/>
          </a:bodyPr>
          <a:lstStyle/>
          <a:p>
            <a:pPr algn="ctr"/>
            <a:r>
              <a:rPr lang="el-GR" sz="4800" b="1" dirty="0">
                <a:solidFill>
                  <a:schemeClr val="accent5">
                    <a:lumMod val="50000"/>
                  </a:schemeClr>
                </a:solidFill>
              </a:rPr>
              <a:t>/θ</a:t>
            </a:r>
            <a:r>
              <a:rPr lang="en-US" sz="4800" b="1" dirty="0" err="1">
                <a:solidFill>
                  <a:schemeClr val="accent5">
                    <a:lumMod val="50000"/>
                  </a:schemeClr>
                </a:solidFill>
              </a:rPr>
              <a:t>iːm</a:t>
            </a:r>
            <a:r>
              <a:rPr lang="en-US" sz="48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pic>
        <p:nvPicPr>
          <p:cNvPr id="3" name="theme__gb_2">
            <a:hlinkClick r:id="" action="ppaction://media"/>
            <a:extLst>
              <a:ext uri="{FF2B5EF4-FFF2-40B4-BE49-F238E27FC236}">
                <a16:creationId xmlns:a16="http://schemas.microsoft.com/office/drawing/2014/main" id="{E4DC7AC9-F3A8-D21D-22E3-675EB1E84ED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91471" y="3551807"/>
            <a:ext cx="721021" cy="721021"/>
          </a:xfrm>
          <a:prstGeom prst="rect">
            <a:avLst/>
          </a:prstGeom>
        </p:spPr>
      </p:pic>
      <p:pic>
        <p:nvPicPr>
          <p:cNvPr id="1030" name="Picture 6" descr="Education Clipart Images - Free Download on Freepik">
            <a:extLst>
              <a:ext uri="{FF2B5EF4-FFF2-40B4-BE49-F238E27FC236}">
                <a16:creationId xmlns:a16="http://schemas.microsoft.com/office/drawing/2014/main" id="{43179903-A163-72DA-1E69-EB9889DD93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1" y="1453415"/>
            <a:ext cx="5386938" cy="4709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06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940"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72" y="-7620"/>
            <a:ext cx="12192000" cy="1083309"/>
            <a:chOff x="7620" y="-7620"/>
            <a:chExt cx="12192000" cy="1083309"/>
          </a:xfrm>
        </p:grpSpPr>
        <p:sp>
          <p:nvSpPr>
            <p:cNvPr id="17" name="Round Single Corner Rectangle 16"/>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3772753190"/>
              </p:ext>
            </p:extLst>
          </p:nvPr>
        </p:nvGraphicFramePr>
        <p:xfrm>
          <a:off x="1220787" y="1394975"/>
          <a:ext cx="10450289" cy="4978358"/>
        </p:xfrm>
        <a:graphic>
          <a:graphicData uri="http://schemas.openxmlformats.org/drawingml/2006/table">
            <a:tbl>
              <a:tblPr firstRow="1" bandRow="1">
                <a:tableStyleId>{5DA37D80-6434-44D0-A028-1B22A696006F}</a:tableStyleId>
              </a:tblPr>
              <a:tblGrid>
                <a:gridCol w="3292375">
                  <a:extLst>
                    <a:ext uri="{9D8B030D-6E8A-4147-A177-3AD203B41FA5}">
                      <a16:colId xmlns:a16="http://schemas.microsoft.com/office/drawing/2014/main" val="20000"/>
                    </a:ext>
                  </a:extLst>
                </a:gridCol>
                <a:gridCol w="2983831">
                  <a:extLst>
                    <a:ext uri="{9D8B030D-6E8A-4147-A177-3AD203B41FA5}">
                      <a16:colId xmlns:a16="http://schemas.microsoft.com/office/drawing/2014/main" val="20001"/>
                    </a:ext>
                  </a:extLst>
                </a:gridCol>
                <a:gridCol w="4174083">
                  <a:extLst>
                    <a:ext uri="{9D8B030D-6E8A-4147-A177-3AD203B41FA5}">
                      <a16:colId xmlns:a16="http://schemas.microsoft.com/office/drawing/2014/main" val="20002"/>
                    </a:ext>
                  </a:extLst>
                </a:gridCol>
              </a:tblGrid>
              <a:tr h="815406">
                <a:tc>
                  <a:txBody>
                    <a:bodyPr/>
                    <a:lstStyle/>
                    <a:p>
                      <a:pPr algn="ctr"/>
                      <a:r>
                        <a:rPr lang="en-US" sz="2800" b="1">
                          <a:solidFill>
                            <a:srgbClr val="05A0B8"/>
                          </a:solidFill>
                        </a:rPr>
                        <a:t>New words</a:t>
                      </a:r>
                    </a:p>
                  </a:txBody>
                  <a:tcPr anchor="ctr"/>
                </a:tc>
                <a:tc>
                  <a:txBody>
                    <a:bodyPr/>
                    <a:lstStyle/>
                    <a:p>
                      <a:pPr algn="ctr"/>
                      <a:r>
                        <a:rPr lang="en-US" sz="2800" b="1">
                          <a:solidFill>
                            <a:srgbClr val="05A0B8"/>
                          </a:solidFill>
                        </a:rPr>
                        <a:t>Pronunciation</a:t>
                      </a:r>
                    </a:p>
                  </a:txBody>
                  <a:tcPr anchor="ctr"/>
                </a:tc>
                <a:tc>
                  <a:txBody>
                    <a:bodyPr/>
                    <a:lstStyle/>
                    <a:p>
                      <a:pPr algn="ctr"/>
                      <a:r>
                        <a:rPr lang="en-US" sz="2800" b="1">
                          <a:solidFill>
                            <a:srgbClr val="05A0B8"/>
                          </a:solidFill>
                        </a:rPr>
                        <a:t>Meaning</a:t>
                      </a:r>
                    </a:p>
                  </a:txBody>
                  <a:tcPr anchor="ctr"/>
                </a:tc>
                <a:extLst>
                  <a:ext uri="{0D108BD9-81ED-4DB2-BD59-A6C34878D82A}">
                    <a16:rowId xmlns:a16="http://schemas.microsoft.com/office/drawing/2014/main" val="10000"/>
                  </a:ext>
                </a:extLst>
              </a:tr>
              <a:tr h="785595">
                <a:tc>
                  <a:txBody>
                    <a:bodyPr/>
                    <a:lstStyle/>
                    <a:p>
                      <a:pPr indent="-1270">
                        <a:lnSpc>
                          <a:spcPct val="107000"/>
                        </a:lnSpc>
                      </a:pP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1. touching (adj)</a:t>
                      </a:r>
                      <a:endParaRPr lang="en-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71755" marB="71755"/>
                </a:tc>
                <a:tc>
                  <a:txBody>
                    <a:bodyPr/>
                    <a:lstStyle/>
                    <a:p>
                      <a:pPr indent="-1270" algn="ctr">
                        <a:lnSpc>
                          <a:spcPct val="107000"/>
                        </a:lnSpc>
                      </a:pPr>
                      <a:r>
                        <a:rPr lang="en-US"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/ˈ</a:t>
                      </a:r>
                      <a:r>
                        <a:rPr lang="en-US" sz="3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tʌtʃɪŋ</a:t>
                      </a:r>
                      <a:r>
                        <a:rPr lang="en-US"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indent="-1270" algn="ctr">
                        <a:lnSpc>
                          <a:spcPct val="107000"/>
                        </a:lnSpc>
                      </a:pPr>
                      <a:r>
                        <a:rPr lang="en-US" sz="3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gây</a:t>
                      </a:r>
                      <a:r>
                        <a:rPr lang="vi-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xúc động, </a:t>
                      </a:r>
                      <a:endPar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indent="-1270" algn="ctr">
                        <a:lnSpc>
                          <a:spcPct val="107000"/>
                        </a:lnSpc>
                      </a:pPr>
                      <a:r>
                        <a:rPr lang="vi-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tạo cảm giác đồng cảm</a:t>
                      </a:r>
                      <a:endParaRPr lang="en-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001"/>
                  </a:ext>
                </a:extLst>
              </a:tr>
              <a:tr h="785595">
                <a:tc>
                  <a:txBody>
                    <a:bodyPr/>
                    <a:lstStyle/>
                    <a:p>
                      <a:pPr indent="-1270">
                        <a:lnSpc>
                          <a:spcPct val="107000"/>
                        </a:lnSpc>
                      </a:pP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2. soldier (n)</a:t>
                      </a:r>
                      <a:endParaRPr lang="en-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71755" marB="71755"/>
                </a:tc>
                <a:tc>
                  <a:txBody>
                    <a:bodyPr/>
                    <a:lstStyle/>
                    <a:p>
                      <a:pPr indent="-1270" algn="ctr">
                        <a:lnSpc>
                          <a:spcPct val="107000"/>
                        </a:lnSpc>
                      </a:pP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/ˈ</a:t>
                      </a:r>
                      <a:r>
                        <a:rPr lang="en-US" sz="3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səʊldʒə</a:t>
                      </a: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a:t>
                      </a:r>
                      <a:endParaRPr lang="en-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indent="-1270" algn="ctr">
                        <a:lnSpc>
                          <a:spcPct val="107000"/>
                        </a:lnSpc>
                      </a:pPr>
                      <a:r>
                        <a:rPr lang="en-US" sz="3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người</a:t>
                      </a:r>
                      <a:r>
                        <a:rPr lang="vi-VN"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lính</a:t>
                      </a:r>
                      <a:endParaRPr lang="en-VN"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917693607"/>
                  </a:ext>
                </a:extLst>
              </a:tr>
              <a:tr h="785595">
                <a:tc>
                  <a:txBody>
                    <a:bodyPr/>
                    <a:lstStyle/>
                    <a:p>
                      <a:pPr indent="-1270">
                        <a:lnSpc>
                          <a:spcPct val="107000"/>
                        </a:lnSpc>
                      </a:pPr>
                      <a:r>
                        <a:rPr lang="en-US"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 army-like (adj)</a:t>
                      </a:r>
                      <a:endParaRPr lang="en-VN"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71755" marB="71755"/>
                </a:tc>
                <a:tc>
                  <a:txBody>
                    <a:bodyPr/>
                    <a:lstStyle/>
                    <a:p>
                      <a:pPr indent="-1270" algn="ctr">
                        <a:lnSpc>
                          <a:spcPct val="107000"/>
                        </a:lnSpc>
                      </a:pP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US" sz="3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ɑːmi</a:t>
                      </a: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laɪk</a:t>
                      </a: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indent="-1270" algn="ctr">
                        <a:lnSpc>
                          <a:spcPct val="107000"/>
                        </a:lnSpc>
                      </a:pPr>
                      <a:r>
                        <a:rPr lang="en-US" sz="3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như</a:t>
                      </a:r>
                      <a:r>
                        <a:rPr lang="vi-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trong quân đội</a:t>
                      </a:r>
                      <a:endParaRPr lang="en-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429822098"/>
                  </a:ext>
                </a:extLst>
              </a:tr>
              <a:tr h="785595">
                <a:tc>
                  <a:txBody>
                    <a:bodyPr/>
                    <a:lstStyle/>
                    <a:p>
                      <a:pPr indent="-1270">
                        <a:lnSpc>
                          <a:spcPct val="107000"/>
                        </a:lnSpc>
                      </a:pPr>
                      <a:r>
                        <a:rPr lang="vi-VN"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 strict (adj)</a:t>
                      </a:r>
                      <a:endParaRPr lang="en-VN"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71755" marB="71755"/>
                </a:tc>
                <a:tc>
                  <a:txBody>
                    <a:bodyPr/>
                    <a:lstStyle/>
                    <a:p>
                      <a:pPr indent="-1270" algn="ctr">
                        <a:lnSpc>
                          <a:spcPct val="107000"/>
                        </a:lnSpc>
                      </a:pP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US" sz="3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strɪkt</a:t>
                      </a:r>
                      <a:r>
                        <a:rPr lang="en-US"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indent="-1270" algn="ctr">
                        <a:lnSpc>
                          <a:spcPct val="107000"/>
                        </a:lnSpc>
                      </a:pPr>
                      <a:r>
                        <a:rPr lang="en-US" sz="3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nghiêm</a:t>
                      </a:r>
                      <a:r>
                        <a:rPr lang="vi-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khắc</a:t>
                      </a:r>
                      <a:endParaRPr lang="en-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666665788"/>
                  </a:ext>
                </a:extLst>
              </a:tr>
              <a:tr h="785595">
                <a:tc>
                  <a:txBody>
                    <a:bodyPr/>
                    <a:lstStyle/>
                    <a:p>
                      <a:pPr indent="-1270">
                        <a:lnSpc>
                          <a:spcPct val="107000"/>
                        </a:lnSpc>
                      </a:pPr>
                      <a:r>
                        <a:rPr lang="vi-VN"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 theme (n)</a:t>
                      </a:r>
                      <a:endParaRPr lang="en-VN"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71755" marR="71755" marT="71755" marB="71755"/>
                </a:tc>
                <a:tc>
                  <a:txBody>
                    <a:bodyPr/>
                    <a:lstStyle/>
                    <a:p>
                      <a:pPr indent="-1270" algn="ctr">
                        <a:lnSpc>
                          <a:spcPct val="107000"/>
                        </a:lnSpc>
                      </a:pPr>
                      <a:r>
                        <a:rPr lang="en-US"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r>
                        <a:rPr lang="en-US" sz="320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θiːm</a:t>
                      </a:r>
                      <a:r>
                        <a:rPr lang="en-US"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en-VN" sz="320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indent="-1270" algn="ctr">
                        <a:lnSpc>
                          <a:spcPct val="107000"/>
                        </a:lnSpc>
                      </a:pPr>
                      <a:r>
                        <a:rPr lang="en-US" sz="32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chủ</a:t>
                      </a:r>
                      <a:r>
                        <a:rPr lang="vi-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đề</a:t>
                      </a:r>
                      <a:endParaRPr lang="en-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202095035"/>
                  </a:ext>
                </a:extLst>
              </a:tr>
            </a:tbl>
          </a:graphicData>
        </a:graphic>
      </p:graphicFrame>
      <p:sp>
        <p:nvSpPr>
          <p:cNvPr id="6" name="TextBox 5"/>
          <p:cNvSpPr txBox="1"/>
          <p:nvPr/>
        </p:nvSpPr>
        <p:spPr>
          <a:xfrm>
            <a:off x="499767" y="193087"/>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pic>
        <p:nvPicPr>
          <p:cNvPr id="2" name="touching__gb_1">
            <a:hlinkClick r:id="" action="ppaction://media"/>
            <a:extLst>
              <a:ext uri="{FF2B5EF4-FFF2-40B4-BE49-F238E27FC236}">
                <a16:creationId xmlns:a16="http://schemas.microsoft.com/office/drawing/2014/main" id="{254C838B-3D71-D631-887B-9AE3AB91375D}"/>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99765" y="2355754"/>
            <a:ext cx="721021" cy="721021"/>
          </a:xfrm>
          <a:prstGeom prst="rect">
            <a:avLst/>
          </a:prstGeom>
        </p:spPr>
      </p:pic>
      <p:pic>
        <p:nvPicPr>
          <p:cNvPr id="8" name="soldier__gb_1">
            <a:hlinkClick r:id="" action="ppaction://media"/>
            <a:extLst>
              <a:ext uri="{FF2B5EF4-FFF2-40B4-BE49-F238E27FC236}">
                <a16:creationId xmlns:a16="http://schemas.microsoft.com/office/drawing/2014/main" id="{E9F4503B-306F-2408-4823-CFCBC8C5C972}"/>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499766" y="3278433"/>
            <a:ext cx="721021" cy="721021"/>
          </a:xfrm>
          <a:prstGeom prst="rect">
            <a:avLst/>
          </a:prstGeom>
        </p:spPr>
      </p:pic>
      <p:pic>
        <p:nvPicPr>
          <p:cNvPr id="9" name="army">
            <a:hlinkClick r:id="" action="ppaction://media"/>
            <a:extLst>
              <a:ext uri="{FF2B5EF4-FFF2-40B4-BE49-F238E27FC236}">
                <a16:creationId xmlns:a16="http://schemas.microsoft.com/office/drawing/2014/main" id="{50C37197-A540-D271-8543-76D160C50187}"/>
              </a:ext>
            </a:extLst>
          </p:cNvPr>
          <p:cNvPicPr>
            <a:picLocks noChangeAspect="1"/>
          </p:cNvPicPr>
          <p:nvPr>
            <a:audioFile r:link="rId6"/>
            <p:extLst>
              <p:ext uri="{DAA4B4D4-6D71-4841-9C94-3DE7FCFB9230}">
                <p14:media xmlns:p14="http://schemas.microsoft.com/office/powerpoint/2010/main" r:embed="rId5"/>
              </p:ext>
            </p:extLst>
          </p:nvPr>
        </p:nvPicPr>
        <p:blipFill>
          <a:blip r:embed="rId13"/>
          <a:stretch>
            <a:fillRect/>
          </a:stretch>
        </p:blipFill>
        <p:spPr>
          <a:xfrm>
            <a:off x="499765" y="4014703"/>
            <a:ext cx="721021" cy="721021"/>
          </a:xfrm>
          <a:prstGeom prst="rect">
            <a:avLst/>
          </a:prstGeom>
        </p:spPr>
      </p:pic>
      <p:pic>
        <p:nvPicPr>
          <p:cNvPr id="12" name="strict__gb_1">
            <a:hlinkClick r:id="" action="ppaction://media"/>
            <a:extLst>
              <a:ext uri="{FF2B5EF4-FFF2-40B4-BE49-F238E27FC236}">
                <a16:creationId xmlns:a16="http://schemas.microsoft.com/office/drawing/2014/main" id="{65FADE26-ADA4-86AB-3F32-CCDFE8D8397E}"/>
              </a:ext>
            </a:extLst>
          </p:cNvPr>
          <p:cNvPicPr>
            <a:picLocks noChangeAspect="1"/>
          </p:cNvPicPr>
          <p:nvPr>
            <a:audioFile r:link="rId8"/>
            <p:extLst>
              <p:ext uri="{DAA4B4D4-6D71-4841-9C94-3DE7FCFB9230}">
                <p14:media xmlns:p14="http://schemas.microsoft.com/office/powerpoint/2010/main" r:embed="rId7"/>
              </p:ext>
            </p:extLst>
          </p:nvPr>
        </p:nvPicPr>
        <p:blipFill>
          <a:blip r:embed="rId13"/>
          <a:stretch>
            <a:fillRect/>
          </a:stretch>
        </p:blipFill>
        <p:spPr>
          <a:xfrm>
            <a:off x="499766" y="4809401"/>
            <a:ext cx="721021" cy="721021"/>
          </a:xfrm>
          <a:prstGeom prst="rect">
            <a:avLst/>
          </a:prstGeom>
        </p:spPr>
      </p:pic>
      <p:pic>
        <p:nvPicPr>
          <p:cNvPr id="13" name="theme__gb_2">
            <a:hlinkClick r:id="" action="ppaction://media"/>
            <a:extLst>
              <a:ext uri="{FF2B5EF4-FFF2-40B4-BE49-F238E27FC236}">
                <a16:creationId xmlns:a16="http://schemas.microsoft.com/office/drawing/2014/main" id="{E725BD7C-B0A6-3AB5-ECB5-100FA4F2E8FD}"/>
              </a:ext>
            </a:extLst>
          </p:cNvPr>
          <p:cNvPicPr>
            <a:picLocks noChangeAspect="1"/>
          </p:cNvPicPr>
          <p:nvPr>
            <a:audioFile r:link="rId10"/>
            <p:extLst>
              <p:ext uri="{DAA4B4D4-6D71-4841-9C94-3DE7FCFB9230}">
                <p14:media xmlns:p14="http://schemas.microsoft.com/office/powerpoint/2010/main" r:embed="rId9"/>
              </p:ext>
            </p:extLst>
          </p:nvPr>
        </p:nvPicPr>
        <p:blipFill>
          <a:blip r:embed="rId13"/>
          <a:stretch>
            <a:fillRect/>
          </a:stretch>
        </p:blipFill>
        <p:spPr>
          <a:xfrm>
            <a:off x="499766" y="5602289"/>
            <a:ext cx="721021" cy="721021"/>
          </a:xfrm>
          <a:prstGeom prst="rect">
            <a:avLst/>
          </a:prstGeom>
        </p:spPr>
      </p:pic>
    </p:spTree>
    <p:extLst>
      <p:ext uri="{BB962C8B-B14F-4D97-AF65-F5344CB8AC3E}">
        <p14:creationId xmlns:p14="http://schemas.microsoft.com/office/powerpoint/2010/main" val="176998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6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175" fill="hold"/>
                                        <p:tgtEl>
                                          <p:spTgt spid="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416" fill="hold"/>
                                        <p:tgtEl>
                                          <p:spTgt spid="9"/>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44" fill="hold"/>
                                        <p:tgtEl>
                                          <p:spTgt spid="12"/>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94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2"/>
                </p:tgtEl>
              </p:cMediaNode>
            </p:audio>
            <p:audio>
              <p:cMediaNode vol="80000">
                <p:cTn id="24" fill="hold" display="0">
                  <p:stCondLst>
                    <p:cond delay="indefinite"/>
                  </p:stCondLst>
                  <p:endCondLst>
                    <p:cond evt="onStopAudio" delay="0">
                      <p:tgtEl>
                        <p:sldTgt/>
                      </p:tgtEl>
                    </p:cond>
                  </p:endCondLst>
                </p:cTn>
                <p:tgtEl>
                  <p:spTgt spid="8"/>
                </p:tgtEl>
              </p:cMediaNode>
            </p:audio>
            <p:audio>
              <p:cMediaNode vol="80000">
                <p:cTn id="25" fill="hold" display="0">
                  <p:stCondLst>
                    <p:cond delay="indefinite"/>
                  </p:stCondLst>
                  <p:endCondLst>
                    <p:cond evt="onStopAudio" delay="0">
                      <p:tgtEl>
                        <p:sldTgt/>
                      </p:tgtEl>
                    </p:cond>
                  </p:endCondLst>
                </p:cTn>
                <p:tgtEl>
                  <p:spTgt spid="9"/>
                </p:tgtEl>
              </p:cMediaNode>
            </p:audio>
            <p:audio>
              <p:cMediaNode vol="80000">
                <p:cTn id="26" fill="hold" display="0">
                  <p:stCondLst>
                    <p:cond delay="indefinite"/>
                  </p:stCondLst>
                  <p:endCondLst>
                    <p:cond evt="onStopAudio" delay="0">
                      <p:tgtEl>
                        <p:sldTgt/>
                      </p:tgtEl>
                    </p:cond>
                  </p:endCondLst>
                </p:cTn>
                <p:tgtEl>
                  <p:spTgt spid="12"/>
                </p:tgtEl>
              </p:cMediaNode>
            </p:audio>
            <p:audio>
              <p:cMediaNode vol="80000">
                <p:cTn id="27" fill="hold" display="0">
                  <p:stCondLst>
                    <p:cond delay="indefinite"/>
                  </p:stCondLst>
                  <p:endCondLst>
                    <p:cond evt="onStopAudio" delay="0">
                      <p:tgtEl>
                        <p:sldTgt/>
                      </p:tgtEl>
                    </p:cond>
                  </p:endCondLst>
                </p:cTn>
                <p:tgtEl>
                  <p:spTgt spid="1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READING </a:t>
            </a:r>
          </a:p>
        </p:txBody>
      </p:sp>
      <p:sp>
        <p:nvSpPr>
          <p:cNvPr id="2" name="Rectangle: Rounded Corners 1">
            <a:extLst>
              <a:ext uri="{FF2B5EF4-FFF2-40B4-BE49-F238E27FC236}">
                <a16:creationId xmlns:a16="http://schemas.microsoft.com/office/drawing/2014/main" id="{7C823261-91E9-856D-B2B5-9353569689E0}"/>
              </a:ext>
            </a:extLst>
          </p:cNvPr>
          <p:cNvSpPr/>
          <p:nvPr/>
        </p:nvSpPr>
        <p:spPr>
          <a:xfrm>
            <a:off x="539852" y="1993961"/>
            <a:ext cx="11149542" cy="4734259"/>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000" b="1" i="1" u="none" strike="noStrike" baseline="0" dirty="0">
                <a:solidFill>
                  <a:schemeClr val="tx1"/>
                </a:solidFill>
              </a:rPr>
              <a:t>Duong: </a:t>
            </a:r>
            <a:r>
              <a:rPr lang="en-GB" sz="3000" b="0" i="0" u="none" strike="noStrike" baseline="0" dirty="0">
                <a:solidFill>
                  <a:schemeClr val="tx1"/>
                </a:solidFill>
              </a:rPr>
              <a:t>I had a hard 10-day course in an army camp in Son Tay last summer. Everything was different from my life at home. We had to wake up at 5 a.m. and attended classes which were like training courses for soldiers. In the evening, we read books or worked in teams. The team leaders walked us through many exciting activities. We also joined a performance that had the </a:t>
            </a:r>
            <a:r>
              <a:rPr lang="en-GB" sz="3000" b="1" i="0" u="none" strike="noStrike" baseline="0" dirty="0">
                <a:solidFill>
                  <a:schemeClr val="tx1"/>
                </a:solidFill>
              </a:rPr>
              <a:t>theme</a:t>
            </a:r>
            <a:r>
              <a:rPr lang="en-GB" sz="3000" b="0" i="0" u="none" strike="noStrike" baseline="0" dirty="0">
                <a:solidFill>
                  <a:schemeClr val="tx1"/>
                </a:solidFill>
              </a:rPr>
              <a:t>: environment protection. We could only call our parents once a day. </a:t>
            </a:r>
          </a:p>
          <a:p>
            <a:r>
              <a:rPr lang="en-GB" sz="3000" b="0" i="0" u="none" strike="noStrike" baseline="0" dirty="0">
                <a:solidFill>
                  <a:schemeClr val="tx1"/>
                </a:solidFill>
              </a:rPr>
              <a:t>We also had touching moments when we received letters from our parents. I have never attended such a strict but exciting course like this.</a:t>
            </a:r>
          </a:p>
        </p:txBody>
      </p:sp>
      <p:sp>
        <p:nvSpPr>
          <p:cNvPr id="3" name="TextBox 2">
            <a:extLst>
              <a:ext uri="{FF2B5EF4-FFF2-40B4-BE49-F238E27FC236}">
                <a16:creationId xmlns:a16="http://schemas.microsoft.com/office/drawing/2014/main" id="{86674F30-CF6D-449A-17F9-6E69A9E8EB79}"/>
              </a:ext>
            </a:extLst>
          </p:cNvPr>
          <p:cNvSpPr txBox="1"/>
          <p:nvPr/>
        </p:nvSpPr>
        <p:spPr>
          <a:xfrm>
            <a:off x="989672" y="1257339"/>
            <a:ext cx="9021103" cy="523220"/>
          </a:xfrm>
          <a:prstGeom prst="rect">
            <a:avLst/>
          </a:prstGeom>
          <a:noFill/>
          <a:effectLst/>
        </p:spPr>
        <p:txBody>
          <a:bodyPr wrap="square" rtlCol="0">
            <a:spAutoFit/>
          </a:bodyPr>
          <a:lstStyle/>
          <a:p>
            <a:r>
              <a:rPr lang="vi-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Read the texts and choose the correct answer A, B, C, or D.</a:t>
            </a:r>
            <a:endParaRPr lang="en-US" sz="2800" b="1" dirty="0">
              <a:effectLst>
                <a:glow rad="88900">
                  <a:schemeClr val="bg1"/>
                </a:glow>
              </a:effectLst>
              <a:latin typeface="Calibri" panose="020F0502020204030204" pitchFamily="34" charset="0"/>
              <a:cs typeface="Calibri" panose="020F0502020204030204" pitchFamily="34" charset="0"/>
            </a:endParaRPr>
          </a:p>
        </p:txBody>
      </p:sp>
      <p:sp>
        <p:nvSpPr>
          <p:cNvPr id="4" name="Rounded Rectangle 15">
            <a:extLst>
              <a:ext uri="{FF2B5EF4-FFF2-40B4-BE49-F238E27FC236}">
                <a16:creationId xmlns:a16="http://schemas.microsoft.com/office/drawing/2014/main" id="{05893FB5-14D0-9B17-4C6B-09F0F0E555FA}"/>
              </a:ext>
            </a:extLst>
          </p:cNvPr>
          <p:cNvSpPr/>
          <p:nvPr/>
        </p:nvSpPr>
        <p:spPr>
          <a:xfrm>
            <a:off x="487067" y="125494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5" name="TextBox 4">
            <a:extLst>
              <a:ext uri="{FF2B5EF4-FFF2-40B4-BE49-F238E27FC236}">
                <a16:creationId xmlns:a16="http://schemas.microsoft.com/office/drawing/2014/main" id="{D0A1BA52-4AB0-F3A7-70E2-4EC5523DA238}"/>
              </a:ext>
            </a:extLst>
          </p:cNvPr>
          <p:cNvSpPr txBox="1"/>
          <p:nvPr/>
        </p:nvSpPr>
        <p:spPr>
          <a:xfrm>
            <a:off x="539852" y="113325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Tree>
    <p:extLst>
      <p:ext uri="{BB962C8B-B14F-4D97-AF65-F5344CB8AC3E}">
        <p14:creationId xmlns:p14="http://schemas.microsoft.com/office/powerpoint/2010/main" val="4072618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8D3BE-DFF6-3602-4F50-87737940BD85}"/>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007F6D02-5A46-5AE6-0457-8B040ECB1F03}"/>
              </a:ext>
            </a:extLst>
          </p:cNvPr>
          <p:cNvGrpSpPr/>
          <p:nvPr/>
        </p:nvGrpSpPr>
        <p:grpSpPr>
          <a:xfrm>
            <a:off x="-1172" y="-7620"/>
            <a:ext cx="12192000" cy="1083309"/>
            <a:chOff x="7620" y="-7620"/>
            <a:chExt cx="12192000" cy="1083309"/>
          </a:xfrm>
        </p:grpSpPr>
        <p:sp>
          <p:nvSpPr>
            <p:cNvPr id="18" name="Round Single Corner Rectangle 17">
              <a:extLst>
                <a:ext uri="{FF2B5EF4-FFF2-40B4-BE49-F238E27FC236}">
                  <a16:creationId xmlns:a16="http://schemas.microsoft.com/office/drawing/2014/main" id="{1B820A7A-DD5D-C0DB-291C-BDA9D1A29403}"/>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a:extLst>
                <a:ext uri="{FF2B5EF4-FFF2-40B4-BE49-F238E27FC236}">
                  <a16:creationId xmlns:a16="http://schemas.microsoft.com/office/drawing/2014/main" id="{5FA60887-B5B1-60D3-F789-3746A65005BF}"/>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a:extLst>
                <a:ext uri="{FF2B5EF4-FFF2-40B4-BE49-F238E27FC236}">
                  <a16:creationId xmlns:a16="http://schemas.microsoft.com/office/drawing/2014/main" id="{99EB4A44-CBB0-2281-3061-C905AF014124}"/>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B36BD8E2-F7E7-3754-3E09-E920D8961CF2}"/>
              </a:ext>
            </a:extLst>
          </p:cNvPr>
          <p:cNvSpPr txBox="1"/>
          <p:nvPr/>
        </p:nvSpPr>
        <p:spPr>
          <a:xfrm>
            <a:off x="989672" y="1257339"/>
            <a:ext cx="9021103" cy="523220"/>
          </a:xfrm>
          <a:prstGeom prst="rect">
            <a:avLst/>
          </a:prstGeom>
          <a:noFill/>
          <a:effectLst/>
        </p:spPr>
        <p:txBody>
          <a:bodyPr wrap="square" rtlCol="0">
            <a:spAutoFit/>
          </a:bodyPr>
          <a:lstStyle/>
          <a:p>
            <a:r>
              <a:rPr lang="vi-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Read the texts and choose the correct answer A, B, C, or D.</a:t>
            </a:r>
            <a:endParaRPr lang="en-US" sz="2800" b="1" dirty="0">
              <a:effectLst>
                <a:glow rad="88900">
                  <a:schemeClr val="bg1"/>
                </a:glow>
              </a:effectLst>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AA800F78-8C8F-B606-CF73-AA3A70A95907}"/>
              </a:ext>
            </a:extLst>
          </p:cNvPr>
          <p:cNvSpPr/>
          <p:nvPr/>
        </p:nvSpPr>
        <p:spPr>
          <a:xfrm>
            <a:off x="487067" y="125494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a:extLst>
              <a:ext uri="{FF2B5EF4-FFF2-40B4-BE49-F238E27FC236}">
                <a16:creationId xmlns:a16="http://schemas.microsoft.com/office/drawing/2014/main" id="{989BA04F-0813-A191-3D06-3DB225FD7090}"/>
              </a:ext>
            </a:extLst>
          </p:cNvPr>
          <p:cNvSpPr txBox="1"/>
          <p:nvPr/>
        </p:nvSpPr>
        <p:spPr>
          <a:xfrm>
            <a:off x="539852" y="113325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8" name="TextBox 7">
            <a:extLst>
              <a:ext uri="{FF2B5EF4-FFF2-40B4-BE49-F238E27FC236}">
                <a16:creationId xmlns:a16="http://schemas.microsoft.com/office/drawing/2014/main" id="{B68DA1B5-AA29-D1C9-AEA4-D4AFB769C0D6}"/>
              </a:ext>
            </a:extLst>
          </p:cNvPr>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READING </a:t>
            </a:r>
          </a:p>
        </p:txBody>
      </p:sp>
      <p:sp>
        <p:nvSpPr>
          <p:cNvPr id="2" name="Rectangle: Rounded Corners 1">
            <a:extLst>
              <a:ext uri="{FF2B5EF4-FFF2-40B4-BE49-F238E27FC236}">
                <a16:creationId xmlns:a16="http://schemas.microsoft.com/office/drawing/2014/main" id="{4BE05E04-2F89-64AE-388B-F9B4A1FD2272}"/>
              </a:ext>
            </a:extLst>
          </p:cNvPr>
          <p:cNvSpPr/>
          <p:nvPr/>
        </p:nvSpPr>
        <p:spPr>
          <a:xfrm>
            <a:off x="539852" y="2133600"/>
            <a:ext cx="11046406" cy="453747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GB" sz="3000" b="1" i="1" u="none" strike="noStrike" baseline="0" dirty="0">
                <a:solidFill>
                  <a:schemeClr val="tx1"/>
                </a:solidFill>
              </a:rPr>
              <a:t>Akiko: </a:t>
            </a:r>
            <a:r>
              <a:rPr lang="en-GB" sz="3000" b="0" i="0" u="none" strike="noStrike" baseline="0" dirty="0">
                <a:solidFill>
                  <a:schemeClr val="tx1"/>
                </a:solidFill>
              </a:rPr>
              <a:t>I have been on an unforgettable summer course in America.</a:t>
            </a:r>
          </a:p>
          <a:p>
            <a:pPr algn="l"/>
            <a:r>
              <a:rPr lang="en-GB" sz="3000" b="0" i="0" u="none" strike="noStrike" baseline="0" dirty="0">
                <a:solidFill>
                  <a:schemeClr val="tx1"/>
                </a:solidFill>
              </a:rPr>
              <a:t>I stayed in Thornwood campus on the outskirts of New York City for three weeks. We had an enjoyable campus tour, attended English classes, and joined team activities. We all tried to communicate in English. In the evening, we played board games and billiards. The most special experience was my visit to the top of Rockefeller Centre. From there, I could view the whole city </a:t>
            </a:r>
            <a:r>
              <a:rPr lang="vi-VN" sz="3000" b="0" i="0" u="none" strike="noStrike" baseline="0" dirty="0">
                <a:solidFill>
                  <a:schemeClr val="tx1"/>
                </a:solidFill>
                <a:latin typeface="Calibri" panose="020F0502020204030204" pitchFamily="34" charset="0"/>
                <a:cs typeface="Calibri" panose="020F0502020204030204" pitchFamily="34" charset="0"/>
              </a:rPr>
              <a:t>below</a:t>
            </a:r>
            <a:r>
              <a:rPr lang="vi-VN" sz="3000" b="0" i="0" u="none" strike="noStrike" baseline="0" dirty="0">
                <a:solidFill>
                  <a:schemeClr val="tx1"/>
                </a:solidFill>
              </a:rPr>
              <a:t>.</a:t>
            </a:r>
          </a:p>
          <a:p>
            <a:pPr algn="l"/>
            <a:r>
              <a:rPr lang="en-GB" sz="3000" b="1" i="0" u="none" strike="noStrike" baseline="0" dirty="0">
                <a:solidFill>
                  <a:schemeClr val="tx1"/>
                </a:solidFill>
              </a:rPr>
              <a:t>That</a:t>
            </a:r>
            <a:r>
              <a:rPr lang="en-GB" sz="3000" b="0" i="0" u="none" strike="noStrike" baseline="0" dirty="0">
                <a:solidFill>
                  <a:schemeClr val="tx1"/>
                </a:solidFill>
              </a:rPr>
              <a:t> was the first time I travelled without my parents, so I felt like </a:t>
            </a:r>
          </a:p>
          <a:p>
            <a:pPr algn="l"/>
            <a:r>
              <a:rPr lang="en-GB" sz="3000" b="0" i="0" u="none" strike="noStrike" baseline="0" dirty="0">
                <a:solidFill>
                  <a:schemeClr val="tx1"/>
                </a:solidFill>
              </a:rPr>
              <a:t>I grew up a lot after the trip.</a:t>
            </a:r>
          </a:p>
        </p:txBody>
      </p:sp>
    </p:spTree>
    <p:extLst>
      <p:ext uri="{BB962C8B-B14F-4D97-AF65-F5344CB8AC3E}">
        <p14:creationId xmlns:p14="http://schemas.microsoft.com/office/powerpoint/2010/main" val="4128630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34C87722-B88C-4242-BBAB-786B74455F27}"/>
              </a:ext>
            </a:extLst>
          </p:cNvPr>
          <p:cNvSpPr txBox="1"/>
          <p:nvPr/>
        </p:nvSpPr>
        <p:spPr>
          <a:xfrm>
            <a:off x="758814" y="1828062"/>
            <a:ext cx="11433186" cy="4448013"/>
          </a:xfrm>
          <a:prstGeom prst="rect">
            <a:avLst/>
          </a:prstGeom>
          <a:noFill/>
        </p:spPr>
        <p:txBody>
          <a:bodyPr wrap="square">
            <a:spAutoFit/>
          </a:bodyPr>
          <a:lstStyle/>
          <a:p>
            <a:pPr>
              <a:lnSpc>
                <a:spcPct val="150000"/>
              </a:lnSpc>
            </a:pPr>
            <a:r>
              <a:rPr lang="en-US" sz="3200" b="1" dirty="0">
                <a:solidFill>
                  <a:srgbClr val="F26648"/>
                </a:solidFill>
                <a:effectLst/>
              </a:rPr>
              <a:t>1</a:t>
            </a:r>
            <a:r>
              <a:rPr lang="en-US" sz="3200" dirty="0">
                <a:solidFill>
                  <a:srgbClr val="F26648"/>
                </a:solidFill>
                <a:effectLst/>
              </a:rPr>
              <a:t>. </a:t>
            </a:r>
            <a:r>
              <a:rPr lang="en-US" sz="3200" dirty="0">
                <a:effectLst/>
              </a:rPr>
              <a:t>Duong and Akiko talked about ______. </a:t>
            </a:r>
          </a:p>
          <a:p>
            <a:pPr>
              <a:lnSpc>
                <a:spcPct val="150000"/>
              </a:lnSpc>
            </a:pPr>
            <a:r>
              <a:rPr lang="en-US" sz="3200" dirty="0">
                <a:solidFill>
                  <a:srgbClr val="00B0F0"/>
                </a:solidFill>
                <a:effectLst/>
              </a:rPr>
              <a:t>A. </a:t>
            </a:r>
            <a:r>
              <a:rPr lang="en-US" sz="3200" dirty="0">
                <a:effectLst/>
              </a:rPr>
              <a:t>their English summer courses	 </a:t>
            </a:r>
            <a:r>
              <a:rPr lang="en-US" sz="3200" dirty="0">
                <a:solidFill>
                  <a:srgbClr val="00B0F0"/>
                </a:solidFill>
                <a:effectLst/>
              </a:rPr>
              <a:t>B. </a:t>
            </a:r>
            <a:r>
              <a:rPr lang="en-US" sz="3200" dirty="0">
                <a:effectLst/>
              </a:rPr>
              <a:t>experiences at summer courses</a:t>
            </a:r>
            <a:br>
              <a:rPr lang="en-US" sz="3200" dirty="0">
                <a:effectLst/>
              </a:rPr>
            </a:br>
            <a:r>
              <a:rPr lang="en-US" sz="3200" dirty="0">
                <a:solidFill>
                  <a:srgbClr val="00B0F0"/>
                </a:solidFill>
                <a:effectLst/>
              </a:rPr>
              <a:t>C. </a:t>
            </a:r>
            <a:r>
              <a:rPr lang="en-US" sz="3200" dirty="0">
                <a:effectLst/>
              </a:rPr>
              <a:t>activities in summer 		 </a:t>
            </a:r>
            <a:r>
              <a:rPr lang="en-US" sz="3200" dirty="0">
                <a:solidFill>
                  <a:srgbClr val="00B0F0"/>
                </a:solidFill>
                <a:effectLst/>
              </a:rPr>
              <a:t>D.</a:t>
            </a:r>
            <a:r>
              <a:rPr lang="en-US" sz="3200" dirty="0">
                <a:effectLst/>
              </a:rPr>
              <a:t> their army training </a:t>
            </a:r>
          </a:p>
          <a:p>
            <a:pPr>
              <a:lnSpc>
                <a:spcPct val="150000"/>
              </a:lnSpc>
            </a:pPr>
            <a:r>
              <a:rPr lang="en-US" sz="3200" b="1" dirty="0">
                <a:solidFill>
                  <a:srgbClr val="F26648"/>
                </a:solidFill>
                <a:effectLst/>
              </a:rPr>
              <a:t>2</a:t>
            </a:r>
            <a:r>
              <a:rPr lang="en-US" sz="3200" dirty="0">
                <a:solidFill>
                  <a:srgbClr val="F26648"/>
                </a:solidFill>
                <a:effectLst/>
              </a:rPr>
              <a:t>.</a:t>
            </a:r>
            <a:r>
              <a:rPr lang="en-US" sz="3200" dirty="0">
                <a:effectLst/>
              </a:rPr>
              <a:t> What didn’t Duong do during his course? </a:t>
            </a:r>
          </a:p>
          <a:p>
            <a:pPr>
              <a:lnSpc>
                <a:spcPct val="150000"/>
              </a:lnSpc>
            </a:pPr>
            <a:r>
              <a:rPr lang="en-US" sz="3200" dirty="0">
                <a:solidFill>
                  <a:srgbClr val="00B0F0"/>
                </a:solidFill>
                <a:effectLst/>
              </a:rPr>
              <a:t>A. </a:t>
            </a:r>
            <a:r>
              <a:rPr lang="en-US" sz="3200" dirty="0">
                <a:effectLst/>
              </a:rPr>
              <a:t>Get up early.				</a:t>
            </a:r>
            <a:r>
              <a:rPr lang="en-US" sz="3200" dirty="0">
                <a:solidFill>
                  <a:srgbClr val="00B0F0"/>
                </a:solidFill>
                <a:effectLst/>
              </a:rPr>
              <a:t>B. </a:t>
            </a:r>
            <a:r>
              <a:rPr lang="en-US" sz="3200" dirty="0">
                <a:effectLst/>
              </a:rPr>
              <a:t>Work as a leader.</a:t>
            </a:r>
            <a:br>
              <a:rPr lang="en-US" sz="3200" dirty="0">
                <a:effectLst/>
              </a:rPr>
            </a:br>
            <a:r>
              <a:rPr lang="en-US" sz="3200" dirty="0">
                <a:solidFill>
                  <a:srgbClr val="00B0F0"/>
                </a:solidFill>
                <a:effectLst/>
              </a:rPr>
              <a:t>C.</a:t>
            </a:r>
            <a:r>
              <a:rPr lang="en-US" sz="3200" dirty="0">
                <a:effectLst/>
              </a:rPr>
              <a:t> Receive letters from home. 	</a:t>
            </a:r>
            <a:r>
              <a:rPr lang="en-US" sz="3200" dirty="0">
                <a:solidFill>
                  <a:srgbClr val="00B0F0"/>
                </a:solidFill>
                <a:effectLst/>
              </a:rPr>
              <a:t>D.</a:t>
            </a:r>
            <a:r>
              <a:rPr lang="en-US" sz="3200" dirty="0">
                <a:effectLst/>
              </a:rPr>
              <a:t> Work in teams.</a:t>
            </a:r>
          </a:p>
        </p:txBody>
      </p:sp>
      <p:grpSp>
        <p:nvGrpSpPr>
          <p:cNvPr id="2" name="Group 1">
            <a:extLst>
              <a:ext uri="{FF2B5EF4-FFF2-40B4-BE49-F238E27FC236}">
                <a16:creationId xmlns:a16="http://schemas.microsoft.com/office/drawing/2014/main" id="{20935C3A-A0B8-01FE-1627-1AC78606DBF4}"/>
              </a:ext>
            </a:extLst>
          </p:cNvPr>
          <p:cNvGrpSpPr/>
          <p:nvPr/>
        </p:nvGrpSpPr>
        <p:grpSpPr>
          <a:xfrm>
            <a:off x="-1172" y="-7620"/>
            <a:ext cx="12192000" cy="1083309"/>
            <a:chOff x="7620" y="-7620"/>
            <a:chExt cx="12192000" cy="1083309"/>
          </a:xfrm>
        </p:grpSpPr>
        <p:sp>
          <p:nvSpPr>
            <p:cNvPr id="4" name="Round Single Corner Rectangle 3">
              <a:extLst>
                <a:ext uri="{FF2B5EF4-FFF2-40B4-BE49-F238E27FC236}">
                  <a16:creationId xmlns:a16="http://schemas.microsoft.com/office/drawing/2014/main" id="{771FC8B0-D874-8E97-42EB-30D08F467F6A}"/>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a:extLst>
                <a:ext uri="{FF2B5EF4-FFF2-40B4-BE49-F238E27FC236}">
                  <a16:creationId xmlns:a16="http://schemas.microsoft.com/office/drawing/2014/main" id="{5BEB0A08-64CF-6B06-2396-1B7DFAA082B5}"/>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a:extLst>
                <a:ext uri="{FF2B5EF4-FFF2-40B4-BE49-F238E27FC236}">
                  <a16:creationId xmlns:a16="http://schemas.microsoft.com/office/drawing/2014/main" id="{4FA6A09A-092F-01E0-A7A7-A20EF1FC44D8}"/>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3" name="Oval 2">
            <a:extLst>
              <a:ext uri="{FF2B5EF4-FFF2-40B4-BE49-F238E27FC236}">
                <a16:creationId xmlns:a16="http://schemas.microsoft.com/office/drawing/2014/main" id="{322A9EE4-CC59-C4BF-6113-1E9D4D38543F}"/>
              </a:ext>
            </a:extLst>
          </p:cNvPr>
          <p:cNvSpPr/>
          <p:nvPr/>
        </p:nvSpPr>
        <p:spPr>
          <a:xfrm>
            <a:off x="6230021" y="2710631"/>
            <a:ext cx="609600" cy="6052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Oval 4">
            <a:extLst>
              <a:ext uri="{FF2B5EF4-FFF2-40B4-BE49-F238E27FC236}">
                <a16:creationId xmlns:a16="http://schemas.microsoft.com/office/drawing/2014/main" id="{33C8BA4A-44C8-88D2-750B-424E0C0DCC07}"/>
              </a:ext>
            </a:extLst>
          </p:cNvPr>
          <p:cNvSpPr/>
          <p:nvPr/>
        </p:nvSpPr>
        <p:spPr>
          <a:xfrm>
            <a:off x="6170607" y="4917919"/>
            <a:ext cx="609600" cy="6052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TextBox 9">
            <a:extLst>
              <a:ext uri="{FF2B5EF4-FFF2-40B4-BE49-F238E27FC236}">
                <a16:creationId xmlns:a16="http://schemas.microsoft.com/office/drawing/2014/main" id="{395DC82D-9BD3-0921-DC18-6A7B9D00731C}"/>
              </a:ext>
            </a:extLst>
          </p:cNvPr>
          <p:cNvSpPr txBox="1"/>
          <p:nvPr/>
        </p:nvSpPr>
        <p:spPr>
          <a:xfrm>
            <a:off x="989672" y="1257339"/>
            <a:ext cx="9021103" cy="523220"/>
          </a:xfrm>
          <a:prstGeom prst="rect">
            <a:avLst/>
          </a:prstGeom>
          <a:noFill/>
          <a:effectLst/>
        </p:spPr>
        <p:txBody>
          <a:bodyPr wrap="square" rtlCol="0">
            <a:spAutoFit/>
          </a:bodyPr>
          <a:lstStyle/>
          <a:p>
            <a:r>
              <a:rPr lang="vi-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Read the texts and choose the correct answer A, B, C, or D.</a:t>
            </a:r>
            <a:endParaRPr lang="en-US" sz="2800" b="1" dirty="0">
              <a:effectLst>
                <a:glow rad="88900">
                  <a:schemeClr val="bg1"/>
                </a:glow>
              </a:effectLst>
              <a:latin typeface="Calibri" panose="020F0502020204030204" pitchFamily="34" charset="0"/>
              <a:cs typeface="Calibri" panose="020F0502020204030204" pitchFamily="34" charset="0"/>
            </a:endParaRPr>
          </a:p>
        </p:txBody>
      </p:sp>
      <p:sp>
        <p:nvSpPr>
          <p:cNvPr id="13" name="Rounded Rectangle 15">
            <a:extLst>
              <a:ext uri="{FF2B5EF4-FFF2-40B4-BE49-F238E27FC236}">
                <a16:creationId xmlns:a16="http://schemas.microsoft.com/office/drawing/2014/main" id="{FF88EA41-9B60-3B0D-4BE9-6C74739B972F}"/>
              </a:ext>
            </a:extLst>
          </p:cNvPr>
          <p:cNvSpPr/>
          <p:nvPr/>
        </p:nvSpPr>
        <p:spPr>
          <a:xfrm>
            <a:off x="487067" y="125494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4" name="TextBox 13">
            <a:extLst>
              <a:ext uri="{FF2B5EF4-FFF2-40B4-BE49-F238E27FC236}">
                <a16:creationId xmlns:a16="http://schemas.microsoft.com/office/drawing/2014/main" id="{1FE37C33-997A-FB3B-FD45-B6258AEB4D19}"/>
              </a:ext>
            </a:extLst>
          </p:cNvPr>
          <p:cNvSpPr txBox="1"/>
          <p:nvPr/>
        </p:nvSpPr>
        <p:spPr>
          <a:xfrm>
            <a:off x="539852" y="113325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Tree>
    <p:extLst>
      <p:ext uri="{BB962C8B-B14F-4D97-AF65-F5344CB8AC3E}">
        <p14:creationId xmlns:p14="http://schemas.microsoft.com/office/powerpoint/2010/main" val="277704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0935C3A-A0B8-01FE-1627-1AC78606DBF4}"/>
              </a:ext>
            </a:extLst>
          </p:cNvPr>
          <p:cNvGrpSpPr/>
          <p:nvPr/>
        </p:nvGrpSpPr>
        <p:grpSpPr>
          <a:xfrm>
            <a:off x="-1172" y="-7620"/>
            <a:ext cx="12192000" cy="1083309"/>
            <a:chOff x="7620" y="-7620"/>
            <a:chExt cx="12192000" cy="1083309"/>
          </a:xfrm>
        </p:grpSpPr>
        <p:sp>
          <p:nvSpPr>
            <p:cNvPr id="4" name="Round Single Corner Rectangle 3">
              <a:extLst>
                <a:ext uri="{FF2B5EF4-FFF2-40B4-BE49-F238E27FC236}">
                  <a16:creationId xmlns:a16="http://schemas.microsoft.com/office/drawing/2014/main" id="{771FC8B0-D874-8E97-42EB-30D08F467F6A}"/>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5">
              <a:extLst>
                <a:ext uri="{FF2B5EF4-FFF2-40B4-BE49-F238E27FC236}">
                  <a16:creationId xmlns:a16="http://schemas.microsoft.com/office/drawing/2014/main" id="{5BEB0A08-64CF-6B06-2396-1B7DFAA082B5}"/>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a:extLst>
                <a:ext uri="{FF2B5EF4-FFF2-40B4-BE49-F238E27FC236}">
                  <a16:creationId xmlns:a16="http://schemas.microsoft.com/office/drawing/2014/main" id="{4FA6A09A-092F-01E0-A7A7-A20EF1FC44D8}"/>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26" name="TextBox 25">
            <a:extLst>
              <a:ext uri="{FF2B5EF4-FFF2-40B4-BE49-F238E27FC236}">
                <a16:creationId xmlns:a16="http://schemas.microsoft.com/office/drawing/2014/main" id="{34C87722-B88C-4242-BBAB-786B74455F27}"/>
              </a:ext>
            </a:extLst>
          </p:cNvPr>
          <p:cNvSpPr txBox="1"/>
          <p:nvPr/>
        </p:nvSpPr>
        <p:spPr>
          <a:xfrm>
            <a:off x="634989" y="1651080"/>
            <a:ext cx="11433186" cy="5186676"/>
          </a:xfrm>
          <a:prstGeom prst="rect">
            <a:avLst/>
          </a:prstGeom>
          <a:noFill/>
        </p:spPr>
        <p:txBody>
          <a:bodyPr wrap="square">
            <a:spAutoFit/>
          </a:bodyPr>
          <a:lstStyle/>
          <a:p>
            <a:pPr>
              <a:lnSpc>
                <a:spcPct val="150000"/>
              </a:lnSpc>
            </a:pPr>
            <a:r>
              <a:rPr lang="en-US" sz="3200" b="1" dirty="0">
                <a:solidFill>
                  <a:srgbClr val="F26648"/>
                </a:solidFill>
              </a:rPr>
              <a:t>3.</a:t>
            </a:r>
            <a:r>
              <a:rPr lang="en-US" sz="3200" dirty="0">
                <a:effectLst/>
              </a:rPr>
              <a:t> The word “</a:t>
            </a:r>
            <a:r>
              <a:rPr lang="en-US" sz="3200" b="1" dirty="0">
                <a:effectLst/>
              </a:rPr>
              <a:t>theme</a:t>
            </a:r>
            <a:r>
              <a:rPr lang="en-US" sz="3200" dirty="0">
                <a:effectLst/>
              </a:rPr>
              <a:t>” means ______. </a:t>
            </a:r>
          </a:p>
          <a:p>
            <a:pPr>
              <a:lnSpc>
                <a:spcPct val="150000"/>
              </a:lnSpc>
            </a:pPr>
            <a:r>
              <a:rPr lang="en-US" sz="3200" dirty="0">
                <a:solidFill>
                  <a:srgbClr val="00B0F0"/>
                </a:solidFill>
                <a:effectLst/>
              </a:rPr>
              <a:t>A. </a:t>
            </a:r>
            <a:r>
              <a:rPr lang="en-US" sz="3200" dirty="0">
                <a:effectLst/>
              </a:rPr>
              <a:t>performance		</a:t>
            </a:r>
            <a:r>
              <a:rPr lang="en-US" sz="3200" dirty="0">
                <a:solidFill>
                  <a:srgbClr val="00B0F0"/>
                </a:solidFill>
                <a:effectLst/>
              </a:rPr>
              <a:t>B. </a:t>
            </a:r>
            <a:r>
              <a:rPr lang="en-US" sz="3200" dirty="0">
                <a:effectLst/>
              </a:rPr>
              <a:t>environment		</a:t>
            </a:r>
            <a:r>
              <a:rPr lang="en-US" sz="3200" dirty="0">
                <a:solidFill>
                  <a:srgbClr val="00B0F0"/>
                </a:solidFill>
                <a:effectLst/>
              </a:rPr>
              <a:t>C. </a:t>
            </a:r>
            <a:r>
              <a:rPr lang="en-US" sz="3200" dirty="0">
                <a:effectLst/>
              </a:rPr>
              <a:t>activity 	      </a:t>
            </a:r>
            <a:r>
              <a:rPr lang="en-US" sz="3200" dirty="0">
                <a:solidFill>
                  <a:srgbClr val="00B0F0"/>
                </a:solidFill>
                <a:effectLst/>
              </a:rPr>
              <a:t>D.</a:t>
            </a:r>
            <a:r>
              <a:rPr lang="en-US" sz="3200" dirty="0">
                <a:effectLst/>
              </a:rPr>
              <a:t> topic </a:t>
            </a:r>
          </a:p>
          <a:p>
            <a:pPr>
              <a:lnSpc>
                <a:spcPct val="150000"/>
              </a:lnSpc>
            </a:pPr>
            <a:r>
              <a:rPr lang="en-US" sz="3200" b="1" dirty="0">
                <a:solidFill>
                  <a:srgbClr val="F26648"/>
                </a:solidFill>
              </a:rPr>
              <a:t>4</a:t>
            </a:r>
            <a:r>
              <a:rPr lang="en-US" sz="3200" dirty="0">
                <a:solidFill>
                  <a:srgbClr val="F26648"/>
                </a:solidFill>
                <a:effectLst/>
              </a:rPr>
              <a:t>. </a:t>
            </a:r>
            <a:r>
              <a:rPr lang="en-US" sz="3200" dirty="0">
                <a:effectLst/>
              </a:rPr>
              <a:t>The experience at Rockefeller Centre was ______ for Akiko. </a:t>
            </a:r>
          </a:p>
          <a:p>
            <a:pPr>
              <a:lnSpc>
                <a:spcPct val="150000"/>
              </a:lnSpc>
            </a:pPr>
            <a:r>
              <a:rPr lang="en-US" sz="3200" dirty="0">
                <a:solidFill>
                  <a:srgbClr val="00B0F0"/>
                </a:solidFill>
                <a:effectLst/>
              </a:rPr>
              <a:t>A.</a:t>
            </a:r>
            <a:r>
              <a:rPr lang="en-US" sz="3200" dirty="0">
                <a:effectLst/>
              </a:rPr>
              <a:t> unforgettable 	</a:t>
            </a:r>
            <a:r>
              <a:rPr lang="en-US" sz="3200" dirty="0">
                <a:solidFill>
                  <a:srgbClr val="00B0F0"/>
                </a:solidFill>
                <a:effectLst/>
              </a:rPr>
              <a:t>B. </a:t>
            </a:r>
            <a:r>
              <a:rPr lang="en-US" sz="3200" dirty="0">
                <a:effectLst/>
              </a:rPr>
              <a:t>enjoyable	</a:t>
            </a:r>
            <a:r>
              <a:rPr lang="en-US" sz="3200" dirty="0">
                <a:solidFill>
                  <a:srgbClr val="00B0F0"/>
                </a:solidFill>
                <a:effectLst/>
              </a:rPr>
              <a:t>C.</a:t>
            </a:r>
            <a:r>
              <a:rPr lang="en-US" sz="3200" dirty="0">
                <a:effectLst/>
              </a:rPr>
              <a:t> special 	    </a:t>
            </a:r>
            <a:r>
              <a:rPr lang="en-US" sz="3200" dirty="0">
                <a:solidFill>
                  <a:srgbClr val="00B0F0"/>
                </a:solidFill>
                <a:effectLst/>
              </a:rPr>
              <a:t>D. </a:t>
            </a:r>
            <a:r>
              <a:rPr lang="en-US" sz="3200" dirty="0">
                <a:effectLst/>
              </a:rPr>
              <a:t>touching </a:t>
            </a:r>
          </a:p>
          <a:p>
            <a:pPr>
              <a:lnSpc>
                <a:spcPct val="150000"/>
              </a:lnSpc>
            </a:pPr>
            <a:r>
              <a:rPr lang="en-US" sz="3200" b="1" dirty="0">
                <a:solidFill>
                  <a:srgbClr val="F26648"/>
                </a:solidFill>
              </a:rPr>
              <a:t>5</a:t>
            </a:r>
            <a:r>
              <a:rPr lang="en-US" sz="3200" dirty="0">
                <a:solidFill>
                  <a:srgbClr val="F26648"/>
                </a:solidFill>
                <a:effectLst/>
              </a:rPr>
              <a:t>.</a:t>
            </a:r>
            <a:r>
              <a:rPr lang="en-US" sz="3200" dirty="0">
                <a:effectLst/>
              </a:rPr>
              <a:t> The word “that” refers to ______. </a:t>
            </a:r>
          </a:p>
          <a:p>
            <a:pPr>
              <a:lnSpc>
                <a:spcPct val="150000"/>
              </a:lnSpc>
            </a:pPr>
            <a:r>
              <a:rPr lang="en-US" sz="3200" dirty="0">
                <a:solidFill>
                  <a:srgbClr val="00B0F0"/>
                </a:solidFill>
                <a:effectLst/>
              </a:rPr>
              <a:t>A.</a:t>
            </a:r>
            <a:r>
              <a:rPr lang="en-US" sz="3200" dirty="0">
                <a:effectLst/>
              </a:rPr>
              <a:t> travelling to America		</a:t>
            </a:r>
            <a:r>
              <a:rPr lang="en-US" sz="3200" dirty="0">
                <a:solidFill>
                  <a:srgbClr val="00B0F0"/>
                </a:solidFill>
                <a:effectLst/>
              </a:rPr>
              <a:t>B.</a:t>
            </a:r>
            <a:r>
              <a:rPr lang="en-US" sz="3200" dirty="0">
                <a:effectLst/>
              </a:rPr>
              <a:t> touring the Thornwood campus </a:t>
            </a:r>
          </a:p>
          <a:p>
            <a:pPr>
              <a:lnSpc>
                <a:spcPct val="150000"/>
              </a:lnSpc>
            </a:pPr>
            <a:r>
              <a:rPr lang="en-US" sz="3200" dirty="0">
                <a:solidFill>
                  <a:srgbClr val="00B0F0"/>
                </a:solidFill>
                <a:effectLst/>
              </a:rPr>
              <a:t>C.</a:t>
            </a:r>
            <a:r>
              <a:rPr lang="en-US" sz="3200" dirty="0">
                <a:effectLst/>
              </a:rPr>
              <a:t> visiting Rockefeller Centre	</a:t>
            </a:r>
            <a:r>
              <a:rPr lang="en-US" sz="3200" dirty="0">
                <a:solidFill>
                  <a:srgbClr val="00B0F0"/>
                </a:solidFill>
                <a:effectLst/>
              </a:rPr>
              <a:t>D.</a:t>
            </a:r>
            <a:r>
              <a:rPr lang="en-US" sz="3200" dirty="0">
                <a:effectLst/>
              </a:rPr>
              <a:t> viewing the city below </a:t>
            </a:r>
          </a:p>
        </p:txBody>
      </p:sp>
      <p:sp>
        <p:nvSpPr>
          <p:cNvPr id="3" name="Oval 2">
            <a:extLst>
              <a:ext uri="{FF2B5EF4-FFF2-40B4-BE49-F238E27FC236}">
                <a16:creationId xmlns:a16="http://schemas.microsoft.com/office/drawing/2014/main" id="{322A9EE4-CC59-C4BF-6113-1E9D4D38543F}"/>
              </a:ext>
            </a:extLst>
          </p:cNvPr>
          <p:cNvSpPr/>
          <p:nvPr/>
        </p:nvSpPr>
        <p:spPr>
          <a:xfrm>
            <a:off x="10225493" y="2575102"/>
            <a:ext cx="609600" cy="6052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Oval 4">
            <a:extLst>
              <a:ext uri="{FF2B5EF4-FFF2-40B4-BE49-F238E27FC236}">
                <a16:creationId xmlns:a16="http://schemas.microsoft.com/office/drawing/2014/main" id="{33C8BA4A-44C8-88D2-750B-424E0C0DCC07}"/>
              </a:ext>
            </a:extLst>
          </p:cNvPr>
          <p:cNvSpPr/>
          <p:nvPr/>
        </p:nvSpPr>
        <p:spPr>
          <a:xfrm>
            <a:off x="6952161" y="3985689"/>
            <a:ext cx="609600" cy="6052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0" name="Oval 9">
            <a:extLst>
              <a:ext uri="{FF2B5EF4-FFF2-40B4-BE49-F238E27FC236}">
                <a16:creationId xmlns:a16="http://schemas.microsoft.com/office/drawing/2014/main" id="{F0BE7FD6-F9B8-8C73-B4BD-93BB5B691F14}"/>
              </a:ext>
            </a:extLst>
          </p:cNvPr>
          <p:cNvSpPr/>
          <p:nvPr/>
        </p:nvSpPr>
        <p:spPr>
          <a:xfrm>
            <a:off x="540304" y="5469147"/>
            <a:ext cx="609600" cy="6052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13" name="TextBox 12">
            <a:extLst>
              <a:ext uri="{FF2B5EF4-FFF2-40B4-BE49-F238E27FC236}">
                <a16:creationId xmlns:a16="http://schemas.microsoft.com/office/drawing/2014/main" id="{4FCB452E-CD3B-1052-C260-D225D4475A7B}"/>
              </a:ext>
            </a:extLst>
          </p:cNvPr>
          <p:cNvSpPr txBox="1"/>
          <p:nvPr/>
        </p:nvSpPr>
        <p:spPr>
          <a:xfrm>
            <a:off x="989672" y="1257339"/>
            <a:ext cx="9021103" cy="523220"/>
          </a:xfrm>
          <a:prstGeom prst="rect">
            <a:avLst/>
          </a:prstGeom>
          <a:noFill/>
          <a:effectLst/>
        </p:spPr>
        <p:txBody>
          <a:bodyPr wrap="square" rtlCol="0">
            <a:spAutoFit/>
          </a:bodyPr>
          <a:lstStyle/>
          <a:p>
            <a:r>
              <a:rPr lang="vi-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Read the texts and choose the correct answer A, B, C, or D.</a:t>
            </a:r>
            <a:endParaRPr lang="en-US" sz="2800" b="1" dirty="0">
              <a:effectLst>
                <a:glow rad="88900">
                  <a:schemeClr val="bg1"/>
                </a:glow>
              </a:effectLst>
              <a:latin typeface="Calibri" panose="020F0502020204030204" pitchFamily="34" charset="0"/>
              <a:cs typeface="Calibri" panose="020F0502020204030204" pitchFamily="34" charset="0"/>
            </a:endParaRPr>
          </a:p>
        </p:txBody>
      </p:sp>
      <p:sp>
        <p:nvSpPr>
          <p:cNvPr id="14" name="Rounded Rectangle 15">
            <a:extLst>
              <a:ext uri="{FF2B5EF4-FFF2-40B4-BE49-F238E27FC236}">
                <a16:creationId xmlns:a16="http://schemas.microsoft.com/office/drawing/2014/main" id="{0340A31E-1628-37BA-F5B9-296D0495F4F2}"/>
              </a:ext>
            </a:extLst>
          </p:cNvPr>
          <p:cNvSpPr/>
          <p:nvPr/>
        </p:nvSpPr>
        <p:spPr>
          <a:xfrm>
            <a:off x="487067" y="125494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5" name="TextBox 14">
            <a:extLst>
              <a:ext uri="{FF2B5EF4-FFF2-40B4-BE49-F238E27FC236}">
                <a16:creationId xmlns:a16="http://schemas.microsoft.com/office/drawing/2014/main" id="{B56B6ECF-6DCA-B34C-32C9-74015A015E2E}"/>
              </a:ext>
            </a:extLst>
          </p:cNvPr>
          <p:cNvSpPr txBox="1"/>
          <p:nvPr/>
        </p:nvSpPr>
        <p:spPr>
          <a:xfrm>
            <a:off x="539852" y="1133257"/>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Tree>
    <p:extLst>
      <p:ext uri="{BB962C8B-B14F-4D97-AF65-F5344CB8AC3E}">
        <p14:creationId xmlns:p14="http://schemas.microsoft.com/office/powerpoint/2010/main" val="171522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77F567A-2DA1-86B1-03DD-73BC110E9CBB}"/>
              </a:ext>
            </a:extLst>
          </p:cNvPr>
          <p:cNvGraphicFramePr>
            <a:graphicFrameLocks noGrp="1"/>
          </p:cNvGraphicFramePr>
          <p:nvPr>
            <p:extLst>
              <p:ext uri="{D42A27DB-BD31-4B8C-83A1-F6EECF244321}">
                <p14:modId xmlns:p14="http://schemas.microsoft.com/office/powerpoint/2010/main" val="2707005853"/>
              </p:ext>
            </p:extLst>
          </p:nvPr>
        </p:nvGraphicFramePr>
        <p:xfrm>
          <a:off x="487067" y="1975875"/>
          <a:ext cx="11149543" cy="4743381"/>
        </p:xfrm>
        <a:graphic>
          <a:graphicData uri="http://schemas.openxmlformats.org/drawingml/2006/table">
            <a:tbl>
              <a:tblPr firstRow="1" bandRow="1">
                <a:tableStyleId>{5DA37D80-6434-44D0-A028-1B22A696006F}</a:tableStyleId>
              </a:tblPr>
              <a:tblGrid>
                <a:gridCol w="7890017">
                  <a:extLst>
                    <a:ext uri="{9D8B030D-6E8A-4147-A177-3AD203B41FA5}">
                      <a16:colId xmlns:a16="http://schemas.microsoft.com/office/drawing/2014/main" val="20000"/>
                    </a:ext>
                  </a:extLst>
                </a:gridCol>
                <a:gridCol w="1629763">
                  <a:extLst>
                    <a:ext uri="{9D8B030D-6E8A-4147-A177-3AD203B41FA5}">
                      <a16:colId xmlns:a16="http://schemas.microsoft.com/office/drawing/2014/main" val="121093473"/>
                    </a:ext>
                  </a:extLst>
                </a:gridCol>
                <a:gridCol w="1629763">
                  <a:extLst>
                    <a:ext uri="{9D8B030D-6E8A-4147-A177-3AD203B41FA5}">
                      <a16:colId xmlns:a16="http://schemas.microsoft.com/office/drawing/2014/main" val="90285203"/>
                    </a:ext>
                  </a:extLst>
                </a:gridCol>
              </a:tblGrid>
              <a:tr h="815406">
                <a:tc>
                  <a:txBody>
                    <a:bodyPr/>
                    <a:lstStyle/>
                    <a:p>
                      <a:pPr algn="ctr"/>
                      <a:r>
                        <a:rPr lang="en-US" sz="3200" b="1">
                          <a:solidFill>
                            <a:srgbClr val="05A0B8"/>
                          </a:solidFill>
                          <a:latin typeface="+mn-lt"/>
                        </a:rPr>
                        <a:t>Experiences</a:t>
                      </a:r>
                    </a:p>
                  </a:txBody>
                  <a:tcPr anchor="ctr"/>
                </a:tc>
                <a:tc>
                  <a:txBody>
                    <a:bodyPr/>
                    <a:lstStyle/>
                    <a:p>
                      <a:pPr algn="ctr"/>
                      <a:r>
                        <a:rPr lang="en-US" sz="3200" b="1">
                          <a:solidFill>
                            <a:srgbClr val="05A0B8"/>
                          </a:solidFill>
                          <a:latin typeface="+mn-lt"/>
                        </a:rPr>
                        <a:t>Duong</a:t>
                      </a:r>
                    </a:p>
                  </a:txBody>
                  <a:tcPr anchor="ctr"/>
                </a:tc>
                <a:tc>
                  <a:txBody>
                    <a:bodyPr/>
                    <a:lstStyle/>
                    <a:p>
                      <a:pPr algn="ctr"/>
                      <a:r>
                        <a:rPr lang="en-US" sz="3200" b="1">
                          <a:solidFill>
                            <a:srgbClr val="05A0B8"/>
                          </a:solidFill>
                          <a:latin typeface="+mn-lt"/>
                        </a:rPr>
                        <a:t>Akiko</a:t>
                      </a:r>
                    </a:p>
                  </a:txBody>
                  <a:tcPr anchor="ctr"/>
                </a:tc>
                <a:extLst>
                  <a:ext uri="{0D108BD9-81ED-4DB2-BD59-A6C34878D82A}">
                    <a16:rowId xmlns:a16="http://schemas.microsoft.com/office/drawing/2014/main" val="10000"/>
                  </a:ext>
                </a:extLst>
              </a:tr>
              <a:tr h="785595">
                <a:tc>
                  <a:txBody>
                    <a:bodyPr/>
                    <a:lstStyle/>
                    <a:p>
                      <a:pPr marL="0" marR="0" lvl="0" indent="-1270" algn="l" defTabSz="914400" rtl="0" eaLnBrk="1" fontAlgn="auto" latinLnBrk="0" hangingPunct="1">
                        <a:lnSpc>
                          <a:spcPct val="107000"/>
                        </a:lnSpc>
                        <a:spcBef>
                          <a:spcPts val="0"/>
                        </a:spcBef>
                        <a:spcAft>
                          <a:spcPts val="0"/>
                        </a:spcAft>
                        <a:buClrTx/>
                        <a:buSzTx/>
                        <a:buFontTx/>
                        <a:buNone/>
                        <a:tabLst/>
                        <a:defRPr/>
                      </a:pPr>
                      <a:r>
                        <a:rPr lang="en-US" sz="3200" b="1" dirty="0">
                          <a:solidFill>
                            <a:schemeClr val="tx1"/>
                          </a:solidFill>
                          <a:effectLst/>
                          <a:latin typeface="+mn-lt"/>
                          <a:ea typeface="Times New Roman" panose="02020603050405020304" pitchFamily="18" charset="0"/>
                          <a:cs typeface="Calibri" panose="020F0502020204030204" pitchFamily="34" charset="0"/>
                        </a:rPr>
                        <a:t>1. </a:t>
                      </a:r>
                      <a:r>
                        <a:rPr lang="en-US" sz="3200" dirty="0">
                          <a:solidFill>
                            <a:schemeClr val="tx1"/>
                          </a:solidFill>
                          <a:effectLst/>
                          <a:latin typeface="+mn-lt"/>
                          <a:ea typeface="Times New Roman" panose="02020603050405020304" pitchFamily="18" charset="0"/>
                          <a:cs typeface="Calibri" panose="020F0502020204030204" pitchFamily="34" charset="0"/>
                        </a:rPr>
                        <a:t>attending an English course </a:t>
                      </a: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extLst>
                  <a:ext uri="{0D108BD9-81ED-4DB2-BD59-A6C34878D82A}">
                    <a16:rowId xmlns:a16="http://schemas.microsoft.com/office/drawing/2014/main" val="10001"/>
                  </a:ext>
                </a:extLst>
              </a:tr>
              <a:tr h="785595">
                <a:tc>
                  <a:txBody>
                    <a:bodyPr/>
                    <a:lstStyle/>
                    <a:p>
                      <a:pPr marL="0" marR="0" lvl="0" indent="-1270" algn="l" defTabSz="914400" rtl="0" eaLnBrk="1" fontAlgn="auto" latinLnBrk="0" hangingPunct="1">
                        <a:lnSpc>
                          <a:spcPct val="107000"/>
                        </a:lnSpc>
                        <a:spcBef>
                          <a:spcPts val="0"/>
                        </a:spcBef>
                        <a:spcAft>
                          <a:spcPts val="0"/>
                        </a:spcAft>
                        <a:buClrTx/>
                        <a:buSzTx/>
                        <a:buFontTx/>
                        <a:buNone/>
                        <a:tabLst/>
                        <a:defRPr/>
                      </a:pPr>
                      <a:r>
                        <a:rPr lang="en-US" sz="3200" b="1" dirty="0">
                          <a:solidFill>
                            <a:schemeClr val="tx1"/>
                          </a:solidFill>
                          <a:effectLst/>
                          <a:latin typeface="+mn-lt"/>
                          <a:ea typeface="Times New Roman" panose="02020603050405020304" pitchFamily="18" charset="0"/>
                          <a:cs typeface="Calibri" panose="020F0502020204030204" pitchFamily="34" charset="0"/>
                        </a:rPr>
                        <a:t>2. </a:t>
                      </a:r>
                      <a:r>
                        <a:rPr lang="en-US" sz="3200" dirty="0">
                          <a:solidFill>
                            <a:schemeClr val="tx1"/>
                          </a:solidFill>
                          <a:effectLst/>
                          <a:latin typeface="+mn-lt"/>
                          <a:ea typeface="Times New Roman" panose="02020603050405020304" pitchFamily="18" charset="0"/>
                          <a:cs typeface="Calibri" panose="020F0502020204030204" pitchFamily="34" charset="0"/>
                        </a:rPr>
                        <a:t>attending an army-like course </a:t>
                      </a: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extLst>
                  <a:ext uri="{0D108BD9-81ED-4DB2-BD59-A6C34878D82A}">
                    <a16:rowId xmlns:a16="http://schemas.microsoft.com/office/drawing/2014/main" val="2917693607"/>
                  </a:ext>
                </a:extLst>
              </a:tr>
              <a:tr h="785595">
                <a:tc>
                  <a:txBody>
                    <a:bodyPr/>
                    <a:lstStyle/>
                    <a:p>
                      <a:pPr marL="0" marR="0" lvl="0" indent="-1270" algn="l" defTabSz="914400" rtl="0" eaLnBrk="1" fontAlgn="auto" latinLnBrk="0" hangingPunct="1">
                        <a:lnSpc>
                          <a:spcPct val="107000"/>
                        </a:lnSpc>
                        <a:spcBef>
                          <a:spcPts val="0"/>
                        </a:spcBef>
                        <a:spcAft>
                          <a:spcPts val="0"/>
                        </a:spcAft>
                        <a:buClrTx/>
                        <a:buSzTx/>
                        <a:buFontTx/>
                        <a:buNone/>
                        <a:tabLst/>
                        <a:defRPr/>
                      </a:pPr>
                      <a:r>
                        <a:rPr lang="en-US" sz="3200" b="1" dirty="0">
                          <a:solidFill>
                            <a:schemeClr val="tx1"/>
                          </a:solidFill>
                          <a:effectLst/>
                          <a:latin typeface="+mn-lt"/>
                          <a:ea typeface="Times New Roman" panose="02020603050405020304" pitchFamily="18" charset="0"/>
                          <a:cs typeface="Calibri" panose="020F0502020204030204" pitchFamily="34" charset="0"/>
                        </a:rPr>
                        <a:t>3. </a:t>
                      </a:r>
                      <a:r>
                        <a:rPr lang="en-US" sz="3200" dirty="0">
                          <a:solidFill>
                            <a:schemeClr val="tx1"/>
                          </a:solidFill>
                          <a:effectLst/>
                          <a:latin typeface="+mn-lt"/>
                          <a:ea typeface="Times New Roman" panose="02020603050405020304" pitchFamily="18" charset="0"/>
                          <a:cs typeface="Calibri" panose="020F0502020204030204" pitchFamily="34" charset="0"/>
                        </a:rPr>
                        <a:t>joining a performance </a:t>
                      </a: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extLst>
                  <a:ext uri="{0D108BD9-81ED-4DB2-BD59-A6C34878D82A}">
                    <a16:rowId xmlns:a16="http://schemas.microsoft.com/office/drawing/2014/main" val="3429822098"/>
                  </a:ext>
                </a:extLst>
              </a:tr>
              <a:tr h="785595">
                <a:tc>
                  <a:txBody>
                    <a:bodyPr/>
                    <a:lstStyle/>
                    <a:p>
                      <a:pPr marL="0" marR="0" lvl="0" indent="-1270" algn="l" defTabSz="914400" rtl="0" eaLnBrk="1" fontAlgn="auto" latinLnBrk="0" hangingPunct="1">
                        <a:lnSpc>
                          <a:spcPct val="107000"/>
                        </a:lnSpc>
                        <a:spcBef>
                          <a:spcPts val="0"/>
                        </a:spcBef>
                        <a:spcAft>
                          <a:spcPts val="0"/>
                        </a:spcAft>
                        <a:buClrTx/>
                        <a:buSzTx/>
                        <a:buFontTx/>
                        <a:buNone/>
                        <a:tabLst/>
                        <a:defRPr/>
                      </a:pPr>
                      <a:r>
                        <a:rPr lang="vi-VN"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4. </a:t>
                      </a:r>
                      <a:r>
                        <a:rPr lang="vi-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touring a campus </a:t>
                      </a: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tc>
                  <a:txBody>
                    <a:bodyPr/>
                    <a:lstStyle/>
                    <a:p>
                      <a:pPr indent="-1270">
                        <a:lnSpc>
                          <a:spcPct val="107000"/>
                        </a:lnSpc>
                      </a:pPr>
                      <a:endParaRPr lang="en-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extLst>
                  <a:ext uri="{0D108BD9-81ED-4DB2-BD59-A6C34878D82A}">
                    <a16:rowId xmlns:a16="http://schemas.microsoft.com/office/drawing/2014/main" val="666665788"/>
                  </a:ext>
                </a:extLst>
              </a:tr>
              <a:tr h="785595">
                <a:tc>
                  <a:txBody>
                    <a:bodyPr/>
                    <a:lstStyle/>
                    <a:p>
                      <a:pPr indent="-1270">
                        <a:lnSpc>
                          <a:spcPct val="107000"/>
                        </a:lnSpc>
                      </a:pPr>
                      <a:r>
                        <a:rPr lang="vi-VN" sz="32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5. </a:t>
                      </a:r>
                      <a:r>
                        <a:rPr lang="vi-VN" sz="3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receiving letters from home </a:t>
                      </a:r>
                    </a:p>
                  </a:txBody>
                  <a:tcPr marL="71755" marR="71755" marT="71755" marB="71755"/>
                </a:tc>
                <a:tc>
                  <a:txBody>
                    <a:bodyPr/>
                    <a:lstStyle/>
                    <a:p>
                      <a:pPr indent="-1270">
                        <a:lnSpc>
                          <a:spcPct val="107000"/>
                        </a:lnSpc>
                      </a:pPr>
                      <a:endParaRPr lang="vi-VN" sz="320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tc>
                  <a:txBody>
                    <a:bodyPr/>
                    <a:lstStyle/>
                    <a:p>
                      <a:pPr indent="-1270">
                        <a:lnSpc>
                          <a:spcPct val="107000"/>
                        </a:lnSpc>
                      </a:pPr>
                      <a:endParaRPr lang="vi-VN" sz="3200" dirty="0">
                        <a:solidFill>
                          <a:schemeClr val="tx1"/>
                        </a:solidFill>
                        <a:effectLst/>
                        <a:latin typeface="+mn-lt"/>
                        <a:ea typeface="Times New Roman" panose="02020603050405020304" pitchFamily="18" charset="0"/>
                        <a:cs typeface="Calibri" panose="020F0502020204030204" pitchFamily="34" charset="0"/>
                      </a:endParaRPr>
                    </a:p>
                  </a:txBody>
                  <a:tcPr marL="71755" marR="71755" marT="71755" marB="71755"/>
                </a:tc>
                <a:extLst>
                  <a:ext uri="{0D108BD9-81ED-4DB2-BD59-A6C34878D82A}">
                    <a16:rowId xmlns:a16="http://schemas.microsoft.com/office/drawing/2014/main" val="1202095035"/>
                  </a:ext>
                </a:extLst>
              </a:tr>
            </a:tbl>
          </a:graphicData>
        </a:graphic>
      </p:graphicFrame>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303634"/>
            <a:ext cx="11149542" cy="523220"/>
          </a:xfrm>
          <a:prstGeom prst="rect">
            <a:avLst/>
          </a:prstGeom>
          <a:noFill/>
          <a:effectLst/>
        </p:spPr>
        <p:txBody>
          <a:bodyPr wrap="square" rtlCol="0">
            <a:spAutoFit/>
          </a:bodyPr>
          <a:lstStyle/>
          <a:p>
            <a:r>
              <a:rPr lang="vi-VN" sz="2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Read the texts again and tick Duong or Akiko.</a:t>
            </a:r>
            <a:endParaRPr lang="en-US" sz="2800" b="1" dirty="0">
              <a:effectLst>
                <a:glow rad="88900">
                  <a:schemeClr val="bg1"/>
                </a:glow>
              </a:effectLst>
              <a:latin typeface="Calibri" panose="020F0502020204030204" pitchFamily="34" charset="0"/>
              <a:cs typeface="Calibri" panose="020F0502020204030204" pitchFamily="34" charset="0"/>
            </a:endParaRPr>
          </a:p>
        </p:txBody>
      </p:sp>
      <p:sp>
        <p:nvSpPr>
          <p:cNvPr id="16" name="Rounded Rectangle 15"/>
          <p:cNvSpPr/>
          <p:nvPr/>
        </p:nvSpPr>
        <p:spPr>
          <a:xfrm>
            <a:off x="487067" y="125494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539852" y="1152307"/>
            <a:ext cx="397035" cy="707886"/>
          </a:xfrm>
          <a:prstGeom prst="rect">
            <a:avLst/>
          </a:prstGeom>
          <a:noFill/>
        </p:spPr>
        <p:txBody>
          <a:bodyPr wrap="square" rtlCol="0">
            <a:spAutoFit/>
          </a:bodyPr>
          <a:lstStyle/>
          <a:p>
            <a:pPr algn="ctr"/>
            <a:r>
              <a:rPr lang="vi-VN" sz="4000" b="1">
                <a:solidFill>
                  <a:schemeClr val="bg1"/>
                </a:solidFill>
                <a:latin typeface="Myriad Pro" pitchFamily="34" charset="0"/>
              </a:rPr>
              <a:t>3</a:t>
            </a:r>
            <a:endParaRPr lang="en-US" sz="4000" b="1">
              <a:solidFill>
                <a:schemeClr val="bg1"/>
              </a:solidFill>
              <a:latin typeface="Myriad Pro" pitchFamily="34" charset="0"/>
            </a:endParaRP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 </a:t>
            </a:r>
          </a:p>
        </p:txBody>
      </p:sp>
      <p:pic>
        <p:nvPicPr>
          <p:cNvPr id="3" name="Picture 2">
            <a:extLst>
              <a:ext uri="{FF2B5EF4-FFF2-40B4-BE49-F238E27FC236}">
                <a16:creationId xmlns:a16="http://schemas.microsoft.com/office/drawing/2014/main" id="{45F32414-DCF7-7574-313F-08AF391667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8654" y="2656530"/>
            <a:ext cx="962664" cy="962664"/>
          </a:xfrm>
          <a:prstGeom prst="rect">
            <a:avLst/>
          </a:prstGeom>
        </p:spPr>
      </p:pic>
      <p:pic>
        <p:nvPicPr>
          <p:cNvPr id="7" name="Picture 6">
            <a:extLst>
              <a:ext uri="{FF2B5EF4-FFF2-40B4-BE49-F238E27FC236}">
                <a16:creationId xmlns:a16="http://schemas.microsoft.com/office/drawing/2014/main" id="{27D6C9B1-369A-88BB-FB51-B99B977B11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9879" y="3384901"/>
            <a:ext cx="962664" cy="962664"/>
          </a:xfrm>
          <a:prstGeom prst="rect">
            <a:avLst/>
          </a:prstGeom>
        </p:spPr>
      </p:pic>
      <p:pic>
        <p:nvPicPr>
          <p:cNvPr id="11" name="Picture 10">
            <a:extLst>
              <a:ext uri="{FF2B5EF4-FFF2-40B4-BE49-F238E27FC236}">
                <a16:creationId xmlns:a16="http://schemas.microsoft.com/office/drawing/2014/main" id="{760C2FD1-3535-79BD-7CC6-9F758A72F3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9879" y="4169769"/>
            <a:ext cx="962664" cy="962664"/>
          </a:xfrm>
          <a:prstGeom prst="rect">
            <a:avLst/>
          </a:prstGeom>
        </p:spPr>
      </p:pic>
      <p:pic>
        <p:nvPicPr>
          <p:cNvPr id="14" name="Picture 13">
            <a:extLst>
              <a:ext uri="{FF2B5EF4-FFF2-40B4-BE49-F238E27FC236}">
                <a16:creationId xmlns:a16="http://schemas.microsoft.com/office/drawing/2014/main" id="{BB0703A1-A54E-34C0-A39F-A88012FCE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8654" y="4969869"/>
            <a:ext cx="962664" cy="962664"/>
          </a:xfrm>
          <a:prstGeom prst="rect">
            <a:avLst/>
          </a:prstGeom>
        </p:spPr>
      </p:pic>
      <p:pic>
        <p:nvPicPr>
          <p:cNvPr id="15" name="Picture 14">
            <a:extLst>
              <a:ext uri="{FF2B5EF4-FFF2-40B4-BE49-F238E27FC236}">
                <a16:creationId xmlns:a16="http://schemas.microsoft.com/office/drawing/2014/main" id="{3AE9779B-08A2-36BC-C063-586BF81240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9879" y="5691208"/>
            <a:ext cx="962664" cy="962664"/>
          </a:xfrm>
          <a:prstGeom prst="rect">
            <a:avLst/>
          </a:prstGeom>
        </p:spPr>
      </p:pic>
    </p:spTree>
    <p:extLst>
      <p:ext uri="{BB962C8B-B14F-4D97-AF65-F5344CB8AC3E}">
        <p14:creationId xmlns:p14="http://schemas.microsoft.com/office/powerpoint/2010/main" val="156382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8D7FCB2-B856-390E-338E-1E01F90EAC68}"/>
              </a:ext>
            </a:extLst>
          </p:cNvPr>
          <p:cNvGraphicFramePr>
            <a:graphicFrameLocks noGrp="1"/>
          </p:cNvGraphicFramePr>
          <p:nvPr>
            <p:extLst>
              <p:ext uri="{D42A27DB-BD31-4B8C-83A1-F6EECF244321}">
                <p14:modId xmlns:p14="http://schemas.microsoft.com/office/powerpoint/2010/main" val="1080996443"/>
              </p:ext>
            </p:extLst>
          </p:nvPr>
        </p:nvGraphicFramePr>
        <p:xfrm>
          <a:off x="651571" y="1588177"/>
          <a:ext cx="11223153" cy="5029200"/>
        </p:xfrm>
        <a:graphic>
          <a:graphicData uri="http://schemas.openxmlformats.org/drawingml/2006/table">
            <a:tbl>
              <a:tblPr firstRow="1" bandRow="1">
                <a:tableStyleId>{5C22544A-7EE6-4342-B048-85BDC9FD1C3A}</a:tableStyleId>
              </a:tblPr>
              <a:tblGrid>
                <a:gridCol w="3422548">
                  <a:extLst>
                    <a:ext uri="{9D8B030D-6E8A-4147-A177-3AD203B41FA5}">
                      <a16:colId xmlns:a16="http://schemas.microsoft.com/office/drawing/2014/main" val="2832147407"/>
                    </a:ext>
                  </a:extLst>
                </a:gridCol>
                <a:gridCol w="1678981">
                  <a:extLst>
                    <a:ext uri="{9D8B030D-6E8A-4147-A177-3AD203B41FA5}">
                      <a16:colId xmlns:a16="http://schemas.microsoft.com/office/drawing/2014/main" val="3764633424"/>
                    </a:ext>
                  </a:extLst>
                </a:gridCol>
                <a:gridCol w="6121624">
                  <a:extLst>
                    <a:ext uri="{9D8B030D-6E8A-4147-A177-3AD203B41FA5}">
                      <a16:colId xmlns:a16="http://schemas.microsoft.com/office/drawing/2014/main" val="2610361929"/>
                    </a:ext>
                  </a:extLst>
                </a:gridCol>
              </a:tblGrid>
              <a:tr h="535826">
                <a:tc>
                  <a:txBody>
                    <a:bodyPr/>
                    <a:lstStyle/>
                    <a:p>
                      <a:pPr algn="ctr"/>
                      <a:r>
                        <a:rPr lang="en-GB" sz="3000" b="1" i="0" u="none" strike="noStrike" kern="1200" baseline="0" dirty="0">
                          <a:solidFill>
                            <a:schemeClr val="tx1"/>
                          </a:solidFill>
                          <a:latin typeface="+mn-lt"/>
                          <a:ea typeface="+mn-ea"/>
                          <a:cs typeface="+mn-cs"/>
                        </a:rPr>
                        <a:t>A</a:t>
                      </a:r>
                      <a:endParaRPr lang="vi-VN" sz="3000" b="1" i="0" u="none" strike="noStrike" kern="1200" baseline="0" dirty="0">
                        <a:solidFill>
                          <a:schemeClr val="tx1"/>
                        </a:solidFill>
                        <a:latin typeface="+mn-lt"/>
                        <a:ea typeface="+mn-ea"/>
                        <a:cs typeface="+mn-cs"/>
                      </a:endParaRPr>
                    </a:p>
                  </a:txBody>
                  <a:tcPr>
                    <a:solidFill>
                      <a:schemeClr val="accent1">
                        <a:lumMod val="40000"/>
                        <a:lumOff val="60000"/>
                      </a:schemeClr>
                    </a:solidFill>
                  </a:tcPr>
                </a:tc>
                <a:tc>
                  <a:txBody>
                    <a:bodyPr/>
                    <a:lstStyle/>
                    <a:p>
                      <a:pPr algn="ctr"/>
                      <a:endParaRPr lang="vi-VN" sz="3000" b="1" i="0" u="none" strike="noStrike" kern="1200" baseline="0" dirty="0">
                        <a:solidFill>
                          <a:schemeClr val="tx1"/>
                        </a:solidFill>
                        <a:latin typeface="+mn-lt"/>
                        <a:ea typeface="+mn-ea"/>
                        <a:cs typeface="+mn-cs"/>
                      </a:endParaRPr>
                    </a:p>
                  </a:txBody>
                  <a:tcPr>
                    <a:noFill/>
                  </a:tcPr>
                </a:tc>
                <a:tc>
                  <a:txBody>
                    <a:bodyPr/>
                    <a:lstStyle/>
                    <a:p>
                      <a:pPr algn="ctr"/>
                      <a:r>
                        <a:rPr lang="en-GB" sz="3000" b="1">
                          <a:solidFill>
                            <a:schemeClr val="tx1"/>
                          </a:solidFill>
                          <a:latin typeface="+mn-lt"/>
                        </a:rPr>
                        <a:t>B</a:t>
                      </a:r>
                      <a:endParaRPr lang="vi-VN" sz="3000" b="1">
                        <a:solidFill>
                          <a:schemeClr val="tx1"/>
                        </a:solidFill>
                        <a:latin typeface="+mn-lt"/>
                      </a:endParaRPr>
                    </a:p>
                  </a:txBody>
                  <a:tcPr>
                    <a:solidFill>
                      <a:schemeClr val="accent2">
                        <a:lumMod val="40000"/>
                        <a:lumOff val="60000"/>
                      </a:schemeClr>
                    </a:solidFill>
                  </a:tcPr>
                </a:tc>
                <a:extLst>
                  <a:ext uri="{0D108BD9-81ED-4DB2-BD59-A6C34878D82A}">
                    <a16:rowId xmlns:a16="http://schemas.microsoft.com/office/drawing/2014/main" val="2830446059"/>
                  </a:ext>
                </a:extLst>
              </a:tr>
              <a:tr h="803739">
                <a:tc>
                  <a:txBody>
                    <a:bodyPr/>
                    <a:lstStyle/>
                    <a:p>
                      <a:r>
                        <a:rPr lang="vi-VN" sz="2400" b="1" i="0" u="none" strike="noStrike" kern="1200" baseline="0" dirty="0">
                          <a:solidFill>
                            <a:schemeClr val="tx1"/>
                          </a:solidFill>
                          <a:latin typeface="Calibri" panose="020F0502020204030204" pitchFamily="34" charset="0"/>
                          <a:ea typeface="+mn-ea"/>
                          <a:cs typeface="Calibri" panose="020F0502020204030204" pitchFamily="34" charset="0"/>
                        </a:rPr>
                        <a:t>1.</a:t>
                      </a:r>
                      <a:r>
                        <a:rPr lang="vi-VN" sz="2400" b="0" i="0" u="none" strike="noStrike" kern="1200" baseline="0" dirty="0">
                          <a:solidFill>
                            <a:schemeClr val="tx1"/>
                          </a:solidFill>
                          <a:latin typeface="Calibri" panose="020F0502020204030204" pitchFamily="34" charset="0"/>
                          <a:ea typeface="+mn-ea"/>
                          <a:cs typeface="Calibri" panose="020F0502020204030204" pitchFamily="34" charset="0"/>
                        </a:rPr>
                        <a:t>  What course did you attend?</a:t>
                      </a:r>
                    </a:p>
                  </a:txBody>
                  <a:tcPr>
                    <a:solidFill>
                      <a:schemeClr val="accent1">
                        <a:lumMod val="40000"/>
                        <a:lumOff val="60000"/>
                      </a:schemeClr>
                    </a:solidFill>
                  </a:tcPr>
                </a:tc>
                <a:tc>
                  <a:txBody>
                    <a:bodyPr/>
                    <a:lstStyle/>
                    <a:p>
                      <a:endParaRPr lang="vi-VN" sz="2400" b="0" i="0" u="none" strike="noStrike" kern="1200" baseline="0" dirty="0">
                        <a:solidFill>
                          <a:schemeClr val="tx1"/>
                        </a:solidFill>
                        <a:latin typeface="Calibri" panose="020F0502020204030204" pitchFamily="34" charset="0"/>
                        <a:ea typeface="+mn-ea"/>
                        <a:cs typeface="Calibri" panose="020F050202020403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u="none" strike="noStrike" kern="1200" baseline="0">
                          <a:solidFill>
                            <a:schemeClr val="tx1"/>
                          </a:solidFill>
                          <a:latin typeface="+mn-lt"/>
                          <a:ea typeface="+mn-ea"/>
                          <a:cs typeface="+mn-cs"/>
                        </a:rPr>
                        <a:t>a. </a:t>
                      </a:r>
                      <a:r>
                        <a:rPr lang="en-GB" sz="2400" b="0" i="0" u="none" strike="noStrike" kern="1200" baseline="0">
                          <a:solidFill>
                            <a:schemeClr val="tx1"/>
                          </a:solidFill>
                          <a:latin typeface="+mn-lt"/>
                          <a:ea typeface="+mn-ea"/>
                          <a:cs typeface="+mn-cs"/>
                        </a:rPr>
                        <a:t>It was in June.</a:t>
                      </a:r>
                    </a:p>
                  </a:txBody>
                  <a:tcPr>
                    <a:solidFill>
                      <a:schemeClr val="accent2">
                        <a:lumMod val="40000"/>
                        <a:lumOff val="60000"/>
                      </a:schemeClr>
                    </a:solidFill>
                  </a:tcPr>
                </a:tc>
                <a:extLst>
                  <a:ext uri="{0D108BD9-81ED-4DB2-BD59-A6C34878D82A}">
                    <a16:rowId xmlns:a16="http://schemas.microsoft.com/office/drawing/2014/main" val="2347544508"/>
                  </a:ext>
                </a:extLst>
              </a:tr>
              <a:tr h="446521">
                <a:tc>
                  <a:txBody>
                    <a:bodyPr/>
                    <a:lstStyle/>
                    <a:p>
                      <a:r>
                        <a:rPr lang="vi-VN" sz="2400" b="1" i="0" u="none" strike="noStrike" kern="1200" baseline="0">
                          <a:solidFill>
                            <a:schemeClr val="tx1"/>
                          </a:solidFill>
                          <a:latin typeface="Calibri" panose="020F0502020204030204" pitchFamily="34" charset="0"/>
                          <a:ea typeface="+mn-ea"/>
                          <a:cs typeface="Calibri" panose="020F0502020204030204" pitchFamily="34" charset="0"/>
                        </a:rPr>
                        <a:t>2.</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When</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was</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err="1">
                          <a:solidFill>
                            <a:schemeClr val="tx1"/>
                          </a:solidFill>
                          <a:latin typeface="Calibri" panose="020F0502020204030204" pitchFamily="34" charset="0"/>
                          <a:ea typeface="+mn-ea"/>
                          <a:cs typeface="Calibri" panose="020F0502020204030204" pitchFamily="34" charset="0"/>
                        </a:rPr>
                        <a:t>that</a:t>
                      </a:r>
                      <a:r>
                        <a:rPr lang="vi-VN" sz="2400" b="0" i="0" u="none" strike="noStrike" kern="1200" baseline="0">
                          <a:solidFill>
                            <a:schemeClr val="tx1"/>
                          </a:solidFill>
                          <a:latin typeface="Calibri" panose="020F0502020204030204" pitchFamily="34" charset="0"/>
                          <a:ea typeface="+mn-ea"/>
                          <a:cs typeface="Calibri" panose="020F0502020204030204" pitchFamily="34" charset="0"/>
                        </a:rPr>
                        <a:t>?</a:t>
                      </a:r>
                    </a:p>
                  </a:txBody>
                  <a:tcPr>
                    <a:solidFill>
                      <a:schemeClr val="accent1">
                        <a:lumMod val="40000"/>
                        <a:lumOff val="60000"/>
                      </a:schemeClr>
                    </a:solidFill>
                  </a:tcPr>
                </a:tc>
                <a:tc>
                  <a:txBody>
                    <a:bodyPr/>
                    <a:lstStyle/>
                    <a:p>
                      <a:endParaRPr lang="vi-VN" sz="2400" b="0" i="0" u="none" strike="noStrike" kern="1200" baseline="0">
                        <a:solidFill>
                          <a:schemeClr val="tx1"/>
                        </a:solidFill>
                        <a:latin typeface="Calibri" panose="020F0502020204030204" pitchFamily="34" charset="0"/>
                        <a:ea typeface="+mn-ea"/>
                        <a:cs typeface="Calibri" panose="020F0502020204030204" pitchFamily="34" charset="0"/>
                      </a:endParaRPr>
                    </a:p>
                  </a:txBody>
                  <a:tcPr>
                    <a:noFill/>
                  </a:tcPr>
                </a:tc>
                <a:tc>
                  <a:txBody>
                    <a:bodyPr/>
                    <a:lstStyle/>
                    <a:p>
                      <a:r>
                        <a:rPr lang="en-GB" sz="2400" b="1" i="0" u="none" strike="noStrike" kern="1200" baseline="0" dirty="0">
                          <a:solidFill>
                            <a:schemeClr val="tx1"/>
                          </a:solidFill>
                          <a:latin typeface="+mn-lt"/>
                          <a:ea typeface="+mn-ea"/>
                          <a:cs typeface="+mn-cs"/>
                        </a:rPr>
                        <a:t>b. </a:t>
                      </a:r>
                      <a:r>
                        <a:rPr lang="en-GB" sz="2400" b="0" i="0" u="none" strike="noStrike" kern="1200" baseline="0" dirty="0">
                          <a:solidFill>
                            <a:schemeClr val="tx1"/>
                          </a:solidFill>
                          <a:latin typeface="+mn-lt"/>
                          <a:ea typeface="+mn-ea"/>
                          <a:cs typeface="+mn-cs"/>
                        </a:rPr>
                        <a:t>I felt that I grew up a lot </a:t>
                      </a:r>
                      <a:r>
                        <a:rPr lang="vi-VN" sz="2400" b="0" i="0" u="none" strike="noStrike" kern="1200" baseline="0" dirty="0">
                          <a:solidFill>
                            <a:schemeClr val="tx1"/>
                          </a:solidFill>
                          <a:latin typeface="Calibri" panose="020F0502020204030204" pitchFamily="34" charset="0"/>
                          <a:ea typeface="+mn-ea"/>
                          <a:cs typeface="Calibri" panose="020F0502020204030204" pitchFamily="34" charset="0"/>
                        </a:rPr>
                        <a:t>after that</a:t>
                      </a:r>
                      <a:r>
                        <a:rPr lang="en-US" sz="2400" b="0" i="0" u="none" strike="noStrike" kern="1200" baseline="0" dirty="0">
                          <a:solidFill>
                            <a:schemeClr val="tx1"/>
                          </a:solidFill>
                          <a:latin typeface="Calibri" panose="020F0502020204030204" pitchFamily="34" charset="0"/>
                          <a:ea typeface="+mn-ea"/>
                          <a:cs typeface="Calibri" panose="020F0502020204030204" pitchFamily="34" charset="0"/>
                        </a:rPr>
                        <a:t> </a:t>
                      </a:r>
                      <a:r>
                        <a:rPr lang="vi-VN" sz="2400" b="0" i="0" u="none" strike="noStrike" kern="1200" baseline="0" dirty="0">
                          <a:solidFill>
                            <a:schemeClr val="tx1"/>
                          </a:solidFill>
                          <a:latin typeface="Calibri" panose="020F0502020204030204" pitchFamily="34" charset="0"/>
                          <a:ea typeface="+mn-ea"/>
                          <a:cs typeface="Calibri" panose="020F0502020204030204" pitchFamily="34" charset="0"/>
                        </a:rPr>
                        <a:t>course.</a:t>
                      </a:r>
                    </a:p>
                  </a:txBody>
                  <a:tcPr>
                    <a:solidFill>
                      <a:schemeClr val="accent2">
                        <a:lumMod val="40000"/>
                        <a:lumOff val="60000"/>
                      </a:schemeClr>
                    </a:solidFill>
                  </a:tcPr>
                </a:tc>
                <a:extLst>
                  <a:ext uri="{0D108BD9-81ED-4DB2-BD59-A6C34878D82A}">
                    <a16:rowId xmlns:a16="http://schemas.microsoft.com/office/drawing/2014/main" val="2312391185"/>
                  </a:ext>
                </a:extLst>
              </a:tr>
              <a:tr h="803739">
                <a:tc>
                  <a:txBody>
                    <a:bodyPr/>
                    <a:lstStyle/>
                    <a:p>
                      <a:r>
                        <a:rPr lang="vi-VN" sz="2400" b="1" i="0" u="none" strike="noStrike" kern="1200" baseline="0" dirty="0">
                          <a:solidFill>
                            <a:schemeClr val="tx1"/>
                          </a:solidFill>
                          <a:latin typeface="Calibri" panose="020F0502020204030204" pitchFamily="34" charset="0"/>
                          <a:ea typeface="+mn-ea"/>
                          <a:cs typeface="Calibri" panose="020F0502020204030204" pitchFamily="34" charset="0"/>
                        </a:rPr>
                        <a:t>3.</a:t>
                      </a:r>
                      <a:r>
                        <a:rPr lang="vi-VN" sz="2400" b="0" i="0" u="none" strike="noStrike" kern="1200" baseline="0" dirty="0">
                          <a:solidFill>
                            <a:schemeClr val="tx1"/>
                          </a:solidFill>
                          <a:latin typeface="Calibri" panose="020F0502020204030204" pitchFamily="34" charset="0"/>
                          <a:ea typeface="+mn-ea"/>
                          <a:cs typeface="Calibri" panose="020F0502020204030204" pitchFamily="34" charset="0"/>
                        </a:rPr>
                        <a:t>  What did you do?</a:t>
                      </a:r>
                    </a:p>
                  </a:txBody>
                  <a:tcPr>
                    <a:solidFill>
                      <a:schemeClr val="accent1">
                        <a:lumMod val="40000"/>
                        <a:lumOff val="60000"/>
                      </a:schemeClr>
                    </a:solidFill>
                  </a:tcPr>
                </a:tc>
                <a:tc>
                  <a:txBody>
                    <a:bodyPr/>
                    <a:lstStyle/>
                    <a:p>
                      <a:endParaRPr lang="vi-VN" sz="2400" b="0" i="0" u="none" strike="noStrike" kern="1200" baseline="0" dirty="0">
                        <a:solidFill>
                          <a:schemeClr val="tx1"/>
                        </a:solidFill>
                        <a:latin typeface="Calibri" panose="020F0502020204030204" pitchFamily="34" charset="0"/>
                        <a:ea typeface="+mn-ea"/>
                        <a:cs typeface="Calibri" panose="020F050202020403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u="none" strike="noStrike" kern="1200" baseline="0">
                          <a:solidFill>
                            <a:schemeClr val="tx1"/>
                          </a:solidFill>
                          <a:latin typeface="+mn-lt"/>
                          <a:ea typeface="+mn-ea"/>
                          <a:cs typeface="+mn-cs"/>
                        </a:rPr>
                        <a:t>c. </a:t>
                      </a:r>
                      <a:r>
                        <a:rPr lang="en-GB" sz="2400" b="0" i="0" u="none" strike="noStrike" kern="1200" baseline="0">
                          <a:solidFill>
                            <a:schemeClr val="tx1"/>
                          </a:solidFill>
                          <a:latin typeface="+mn-lt"/>
                          <a:ea typeface="+mn-ea"/>
                          <a:cs typeface="+mn-cs"/>
                        </a:rPr>
                        <a:t>I attended a course on soft skills with a group of young trainers.</a:t>
                      </a:r>
                    </a:p>
                  </a:txBody>
                  <a:tcPr>
                    <a:solidFill>
                      <a:schemeClr val="accent2">
                        <a:lumMod val="40000"/>
                        <a:lumOff val="60000"/>
                      </a:schemeClr>
                    </a:solidFill>
                  </a:tcPr>
                </a:tc>
                <a:extLst>
                  <a:ext uri="{0D108BD9-81ED-4DB2-BD59-A6C34878D82A}">
                    <a16:rowId xmlns:a16="http://schemas.microsoft.com/office/drawing/2014/main" val="789753608"/>
                  </a:ext>
                </a:extLst>
              </a:tr>
              <a:tr h="1160956">
                <a:tc>
                  <a:txBody>
                    <a:bodyPr/>
                    <a:lstStyle/>
                    <a:p>
                      <a:r>
                        <a:rPr lang="en-GB" sz="2400" b="1" i="0" u="none" strike="noStrike" kern="1200" baseline="0" dirty="0">
                          <a:solidFill>
                            <a:schemeClr val="tx1"/>
                          </a:solidFill>
                          <a:latin typeface="+mn-lt"/>
                          <a:ea typeface="+mn-ea"/>
                          <a:cs typeface="+mn-cs"/>
                        </a:rPr>
                        <a:t>4.</a:t>
                      </a:r>
                      <a:r>
                        <a:rPr lang="en-GB" sz="2400" b="0" i="0" u="none" strike="noStrike" kern="1200" baseline="0" dirty="0">
                          <a:solidFill>
                            <a:schemeClr val="tx1"/>
                          </a:solidFill>
                          <a:latin typeface="+mn-lt"/>
                          <a:ea typeface="+mn-ea"/>
                          <a:cs typeface="+mn-cs"/>
                        </a:rPr>
                        <a:t> What do you remember </a:t>
                      </a:r>
                      <a:r>
                        <a:rPr lang="vi-VN" sz="2400" b="0" i="0" u="none" strike="noStrike" kern="1200" baseline="0" dirty="0">
                          <a:solidFill>
                            <a:schemeClr val="tx1"/>
                          </a:solidFill>
                          <a:latin typeface="Calibri" panose="020F0502020204030204" pitchFamily="34" charset="0"/>
                          <a:ea typeface="+mn-ea"/>
                          <a:cs typeface="Calibri" panose="020F0502020204030204" pitchFamily="34" charset="0"/>
                        </a:rPr>
                        <a:t>most about it?</a:t>
                      </a:r>
                    </a:p>
                  </a:txBody>
                  <a:tcPr>
                    <a:solidFill>
                      <a:schemeClr val="accent1">
                        <a:lumMod val="40000"/>
                        <a:lumOff val="60000"/>
                      </a:schemeClr>
                    </a:solidFill>
                  </a:tcPr>
                </a:tc>
                <a:tc>
                  <a:txBody>
                    <a:bodyPr/>
                    <a:lstStyle/>
                    <a:p>
                      <a:endParaRPr lang="vi-VN" sz="2400" b="0" i="0" u="none" strike="noStrike" kern="1200" baseline="0" dirty="0">
                        <a:solidFill>
                          <a:schemeClr val="tx1"/>
                        </a:solidFill>
                        <a:latin typeface="Calibri" panose="020F0502020204030204" pitchFamily="34" charset="0"/>
                        <a:ea typeface="+mn-ea"/>
                        <a:cs typeface="Calibri" panose="020F0502020204030204" pitchFamily="34" charset="0"/>
                      </a:endParaRPr>
                    </a:p>
                  </a:txBody>
                  <a:tcPr>
                    <a:noFill/>
                  </a:tcPr>
                </a:tc>
                <a:tc>
                  <a:txBody>
                    <a:bodyPr/>
                    <a:lstStyle/>
                    <a:p>
                      <a:r>
                        <a:rPr lang="en-GB" sz="2400" b="1" i="0" u="none" strike="noStrike" kern="1200" baseline="0">
                          <a:solidFill>
                            <a:schemeClr val="tx1"/>
                          </a:solidFill>
                          <a:latin typeface="+mn-lt"/>
                          <a:ea typeface="+mn-ea"/>
                          <a:cs typeface="+mn-cs"/>
                        </a:rPr>
                        <a:t>d. </a:t>
                      </a:r>
                      <a:r>
                        <a:rPr lang="en-GB" sz="2400" b="0" i="0" u="none" strike="noStrike" kern="1200" baseline="0">
                          <a:solidFill>
                            <a:schemeClr val="tx1"/>
                          </a:solidFill>
                          <a:latin typeface="+mn-lt"/>
                          <a:ea typeface="+mn-ea"/>
                          <a:cs typeface="+mn-cs"/>
                        </a:rPr>
                        <a:t>We worked in groups on different projects. We also learned to solve problems. We had various experiences.</a:t>
                      </a:r>
                    </a:p>
                  </a:txBody>
                  <a:tcPr>
                    <a:solidFill>
                      <a:schemeClr val="accent2">
                        <a:lumMod val="40000"/>
                        <a:lumOff val="60000"/>
                      </a:schemeClr>
                    </a:solidFill>
                  </a:tcPr>
                </a:tc>
                <a:extLst>
                  <a:ext uri="{0D108BD9-81ED-4DB2-BD59-A6C34878D82A}">
                    <a16:rowId xmlns:a16="http://schemas.microsoft.com/office/drawing/2014/main" val="3197445318"/>
                  </a:ext>
                </a:extLst>
              </a:tr>
              <a:tr h="11609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u="none" strike="noStrike" kern="1200" baseline="0" dirty="0">
                          <a:solidFill>
                            <a:schemeClr val="tx1"/>
                          </a:solidFill>
                          <a:latin typeface="+mn-lt"/>
                          <a:ea typeface="+mn-ea"/>
                          <a:cs typeface="+mn-cs"/>
                        </a:rPr>
                        <a:t>5.</a:t>
                      </a:r>
                      <a:r>
                        <a:rPr lang="en-GB" sz="2400" b="0" i="0" u="none" strike="noStrike" kern="1200" baseline="0" dirty="0">
                          <a:solidFill>
                            <a:schemeClr val="tx1"/>
                          </a:solidFill>
                          <a:latin typeface="+mn-lt"/>
                          <a:ea typeface="+mn-ea"/>
                          <a:cs typeface="+mn-cs"/>
                        </a:rPr>
                        <a:t> How did you feel?</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b="0" i="0" u="none" strike="noStrike" kern="1200" baseline="0" dirty="0">
                        <a:solidFill>
                          <a:schemeClr val="tx1"/>
                        </a:solidFill>
                        <a:latin typeface="+mn-lt"/>
                        <a:ea typeface="+mn-ea"/>
                        <a:cs typeface="+mn-cs"/>
                      </a:endParaRPr>
                    </a:p>
                  </a:txBody>
                  <a:tcPr>
                    <a:noFill/>
                  </a:tcPr>
                </a:tc>
                <a:tc>
                  <a:txBody>
                    <a:bodyPr/>
                    <a:lstStyle/>
                    <a:p>
                      <a:r>
                        <a:rPr lang="en-GB" sz="2400" b="1" i="0" u="none" strike="noStrike" kern="1200" baseline="0" dirty="0">
                          <a:solidFill>
                            <a:schemeClr val="tx1"/>
                          </a:solidFill>
                          <a:latin typeface="+mn-lt"/>
                          <a:ea typeface="+mn-ea"/>
                          <a:cs typeface="+mn-cs"/>
                        </a:rPr>
                        <a:t>e. </a:t>
                      </a:r>
                      <a:r>
                        <a:rPr lang="en-GB" sz="2400" b="0" i="0" u="none" strike="noStrike" kern="1200" baseline="0" dirty="0">
                          <a:solidFill>
                            <a:schemeClr val="tx1"/>
                          </a:solidFill>
                          <a:latin typeface="+mn-lt"/>
                          <a:ea typeface="+mn-ea"/>
                          <a:cs typeface="+mn-cs"/>
                        </a:rPr>
                        <a:t>I remember being so embarrassed at first. But the trainers and my peers were great and they helped me a lot.</a:t>
                      </a:r>
                    </a:p>
                  </a:txBody>
                  <a:tcPr>
                    <a:solidFill>
                      <a:schemeClr val="accent2">
                        <a:lumMod val="40000"/>
                        <a:lumOff val="60000"/>
                      </a:schemeClr>
                    </a:solidFill>
                  </a:tcPr>
                </a:tc>
                <a:extLst>
                  <a:ext uri="{0D108BD9-81ED-4DB2-BD59-A6C34878D82A}">
                    <a16:rowId xmlns:a16="http://schemas.microsoft.com/office/drawing/2014/main" val="4290548060"/>
                  </a:ext>
                </a:extLst>
              </a:tr>
            </a:tbl>
          </a:graphicData>
        </a:graphic>
      </p:graphicFrame>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9672" y="1094523"/>
            <a:ext cx="11118606" cy="461665"/>
          </a:xfrm>
          <a:prstGeom prst="rect">
            <a:avLst/>
          </a:prstGeom>
          <a:noFill/>
          <a:effectLst/>
        </p:spPr>
        <p:txBody>
          <a:bodyPr wrap="square" rtlCol="0">
            <a:spAutoFit/>
          </a:bodyPr>
          <a:lstStyle/>
          <a:p>
            <a:r>
              <a:rPr lang="vi-VN"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Match the questions in A with the answers in B. Share your answers with a classmate. </a:t>
            </a:r>
            <a:endParaRPr lang="en-US" sz="2400" b="1" dirty="0">
              <a:effectLst>
                <a:glow rad="88900">
                  <a:schemeClr val="bg1"/>
                </a:glow>
              </a:effectLst>
              <a:latin typeface="Calibri" panose="020F0502020204030204" pitchFamily="34" charset="0"/>
              <a:cs typeface="Calibri" panose="020F0502020204030204" pitchFamily="34" charset="0"/>
            </a:endParaRPr>
          </a:p>
        </p:txBody>
      </p:sp>
      <p:sp>
        <p:nvSpPr>
          <p:cNvPr id="16" name="Rounded Rectangle 15"/>
          <p:cNvSpPr/>
          <p:nvPr/>
        </p:nvSpPr>
        <p:spPr>
          <a:xfrm>
            <a:off x="487066" y="106673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525962" y="952268"/>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4</a:t>
            </a:r>
            <a:endParaRPr lang="en-US" sz="4000" b="1" dirty="0">
              <a:solidFill>
                <a:schemeClr val="bg1"/>
              </a:solidFill>
              <a:latin typeface="Myriad Pro" pitchFamily="34" charset="0"/>
            </a:endParaRP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SPEAKING </a:t>
            </a:r>
          </a:p>
        </p:txBody>
      </p:sp>
      <p:cxnSp>
        <p:nvCxnSpPr>
          <p:cNvPr id="21" name="Straight Arrow Connector 20">
            <a:extLst>
              <a:ext uri="{FF2B5EF4-FFF2-40B4-BE49-F238E27FC236}">
                <a16:creationId xmlns:a16="http://schemas.microsoft.com/office/drawing/2014/main" id="{C3C1B21C-C9AA-0ACC-DB1E-12E4EAEA3245}"/>
              </a:ext>
            </a:extLst>
          </p:cNvPr>
          <p:cNvCxnSpPr>
            <a:cxnSpLocks/>
          </p:cNvCxnSpPr>
          <p:nvPr/>
        </p:nvCxnSpPr>
        <p:spPr>
          <a:xfrm flipV="1">
            <a:off x="4103516" y="2536288"/>
            <a:ext cx="1621009" cy="68077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4868D9C-CFFD-17B2-2612-493207DFB27C}"/>
              </a:ext>
            </a:extLst>
          </p:cNvPr>
          <p:cNvCxnSpPr>
            <a:cxnSpLocks/>
          </p:cNvCxnSpPr>
          <p:nvPr/>
        </p:nvCxnSpPr>
        <p:spPr>
          <a:xfrm>
            <a:off x="4103516" y="3806966"/>
            <a:ext cx="1621009" cy="92368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A2DF351-C2C7-1A2E-8ED4-EE01E9832C3B}"/>
              </a:ext>
            </a:extLst>
          </p:cNvPr>
          <p:cNvCxnSpPr>
            <a:cxnSpLocks/>
          </p:cNvCxnSpPr>
          <p:nvPr/>
        </p:nvCxnSpPr>
        <p:spPr>
          <a:xfrm>
            <a:off x="4103516" y="4880969"/>
            <a:ext cx="1621009" cy="882508"/>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0874253-ABDB-53C0-F2E2-68BCA96D3427}"/>
              </a:ext>
            </a:extLst>
          </p:cNvPr>
          <p:cNvCxnSpPr>
            <a:cxnSpLocks/>
          </p:cNvCxnSpPr>
          <p:nvPr/>
        </p:nvCxnSpPr>
        <p:spPr>
          <a:xfrm flipV="1">
            <a:off x="4103516" y="3249053"/>
            <a:ext cx="1687684" cy="2813700"/>
          </a:xfrm>
          <a:prstGeom prst="straightConnector1">
            <a:avLst/>
          </a:prstGeom>
          <a:ln w="38100">
            <a:solidFill>
              <a:srgbClr val="FF7886"/>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B67048F-B593-6D2A-53F1-444C88A210D5}"/>
              </a:ext>
            </a:extLst>
          </p:cNvPr>
          <p:cNvCxnSpPr>
            <a:cxnSpLocks/>
          </p:cNvCxnSpPr>
          <p:nvPr/>
        </p:nvCxnSpPr>
        <p:spPr>
          <a:xfrm>
            <a:off x="4103516" y="2470724"/>
            <a:ext cx="1621009" cy="13773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82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11098" y="1904878"/>
            <a:ext cx="4814329" cy="789979"/>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36656" y="1940421"/>
            <a:ext cx="4712984" cy="646331"/>
          </a:xfrm>
          <a:prstGeom prst="rect">
            <a:avLst/>
          </a:prstGeom>
          <a:noFill/>
        </p:spPr>
        <p:txBody>
          <a:bodyPr wrap="square" rtlCol="0">
            <a:spAutoFit/>
          </a:bodyPr>
          <a:lstStyle/>
          <a:p>
            <a:r>
              <a:rPr lang="en-US" sz="3600" b="1" dirty="0">
                <a:solidFill>
                  <a:schemeClr val="bg1"/>
                </a:solidFill>
              </a:rPr>
              <a:t>LESSON 5: SKILLS 1</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a:solidFill>
                  <a:schemeClr val="bg1"/>
                </a:solidFill>
                <a:latin typeface="Myriad Pro" pitchFamily="34" charset="0"/>
              </a:rPr>
              <a:t>Unit</a:t>
            </a:r>
          </a:p>
        </p:txBody>
      </p:sp>
      <p:sp>
        <p:nvSpPr>
          <p:cNvPr id="41" name="TextBox 40"/>
          <p:cNvSpPr txBox="1"/>
          <p:nvPr/>
        </p:nvSpPr>
        <p:spPr>
          <a:xfrm>
            <a:off x="3150251" y="88279"/>
            <a:ext cx="6521108" cy="707886"/>
          </a:xfrm>
          <a:prstGeom prst="rect">
            <a:avLst/>
          </a:prstGeom>
          <a:noFill/>
        </p:spPr>
        <p:txBody>
          <a:bodyPr wrap="square" rtlCol="0">
            <a:spAutoFit/>
          </a:bodyPr>
          <a:lstStyle/>
          <a:p>
            <a:r>
              <a:rPr lang="en-US" sz="4000" b="1">
                <a:solidFill>
                  <a:schemeClr val="bg1"/>
                </a:solidFill>
                <a:latin typeface="Myriad Pro" pitchFamily="34" charset="0"/>
              </a:rPr>
              <a:t>OUR EXPERIENCES</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a:solidFill>
                  <a:schemeClr val="bg1"/>
                </a:solidFill>
                <a:latin typeface="Myriad Pro" pitchFamily="34" charset="0"/>
              </a:rPr>
              <a:t>5</a:t>
            </a:r>
          </a:p>
        </p:txBody>
      </p:sp>
      <p:grpSp>
        <p:nvGrpSpPr>
          <p:cNvPr id="7" name="Group 6"/>
          <p:cNvGrpSpPr/>
          <p:nvPr/>
        </p:nvGrpSpPr>
        <p:grpSpPr>
          <a:xfrm>
            <a:off x="2467992" y="1753238"/>
            <a:ext cx="1289534" cy="1081565"/>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252621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87709" y="1208133"/>
            <a:ext cx="10487907" cy="830997"/>
          </a:xfrm>
          <a:prstGeom prst="rect">
            <a:avLst/>
          </a:prstGeom>
          <a:noFill/>
          <a:effectLst/>
        </p:spPr>
        <p:txBody>
          <a:bodyPr wrap="square" rtlCol="0">
            <a:spAutoFit/>
          </a:bodyPr>
          <a:lstStyle/>
          <a:p>
            <a:r>
              <a:rPr lang="vi-VN"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Work in pairs. Ask and answer about a course you have experienced. Use the questions in 4 as cues. </a:t>
            </a:r>
            <a:r>
              <a:rPr lang="en-US" sz="24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T</a:t>
            </a:r>
            <a:r>
              <a:rPr lang="vi-VN"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hen report your partner’s answers to the class. </a:t>
            </a:r>
            <a:endParaRPr lang="en-US" sz="2400" b="1" dirty="0">
              <a:effectLst>
                <a:glow rad="88900">
                  <a:schemeClr val="bg1"/>
                </a:glow>
              </a:effectLst>
              <a:latin typeface="Calibri" panose="020F0502020204030204" pitchFamily="34" charset="0"/>
              <a:cs typeface="Calibri" panose="020F0502020204030204" pitchFamily="34" charset="0"/>
            </a:endParaRPr>
          </a:p>
        </p:txBody>
      </p:sp>
      <p:sp>
        <p:nvSpPr>
          <p:cNvPr id="16" name="Rounded Rectangle 15"/>
          <p:cNvSpPr/>
          <p:nvPr/>
        </p:nvSpPr>
        <p:spPr>
          <a:xfrm>
            <a:off x="423362" y="1335135"/>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485103" y="1208133"/>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5</a:t>
            </a:r>
            <a:endParaRPr lang="en-US" sz="4000" b="1" dirty="0">
              <a:solidFill>
                <a:schemeClr val="bg1"/>
              </a:solidFill>
              <a:latin typeface="Myriad Pro" pitchFamily="34" charset="0"/>
            </a:endParaRP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SPEAKING </a:t>
            </a:r>
          </a:p>
        </p:txBody>
      </p:sp>
      <p:sp>
        <p:nvSpPr>
          <p:cNvPr id="2" name="Content Placeholder 2">
            <a:extLst>
              <a:ext uri="{FF2B5EF4-FFF2-40B4-BE49-F238E27FC236}">
                <a16:creationId xmlns:a16="http://schemas.microsoft.com/office/drawing/2014/main" id="{7F7563A5-D5BA-24A5-C34F-31E83741BC9F}"/>
              </a:ext>
            </a:extLst>
          </p:cNvPr>
          <p:cNvSpPr>
            <a:spLocks noGrp="1"/>
          </p:cNvSpPr>
          <p:nvPr>
            <p:ph idx="1"/>
          </p:nvPr>
        </p:nvSpPr>
        <p:spPr>
          <a:xfrm>
            <a:off x="539852" y="2269865"/>
            <a:ext cx="11820277" cy="3779448"/>
          </a:xfrm>
        </p:spPr>
        <p:txBody>
          <a:bodyPr>
            <a:noAutofit/>
          </a:bodyPr>
          <a:lstStyle/>
          <a:p>
            <a:pPr marL="0" indent="0">
              <a:lnSpc>
                <a:spcPct val="100000"/>
              </a:lnSpc>
              <a:buNone/>
            </a:pPr>
            <a:r>
              <a:rPr lang="en-US" sz="3200" b="1">
                <a:solidFill>
                  <a:srgbClr val="0070C0"/>
                </a:solidFill>
              </a:rPr>
              <a:t>Example:</a:t>
            </a:r>
          </a:p>
          <a:p>
            <a:pPr marL="0" indent="0">
              <a:lnSpc>
                <a:spcPct val="100000"/>
              </a:lnSpc>
              <a:buNone/>
            </a:pPr>
            <a:endParaRPr lang="en-US" sz="3200" b="1">
              <a:solidFill>
                <a:srgbClr val="0070C0"/>
              </a:solidFill>
            </a:endParaRPr>
          </a:p>
          <a:p>
            <a:pPr marL="0" indent="0">
              <a:lnSpc>
                <a:spcPct val="100000"/>
              </a:lnSpc>
              <a:buNone/>
            </a:pPr>
            <a:endParaRPr lang="en-US" sz="3200" b="1">
              <a:solidFill>
                <a:srgbClr val="0070C0"/>
              </a:solidFill>
            </a:endParaRPr>
          </a:p>
        </p:txBody>
      </p:sp>
      <p:sp>
        <p:nvSpPr>
          <p:cNvPr id="3" name="TextBox 2">
            <a:extLst>
              <a:ext uri="{FF2B5EF4-FFF2-40B4-BE49-F238E27FC236}">
                <a16:creationId xmlns:a16="http://schemas.microsoft.com/office/drawing/2014/main" id="{D8D4B0A4-7183-74E0-4880-4726F9B9A2FE}"/>
              </a:ext>
            </a:extLst>
          </p:cNvPr>
          <p:cNvSpPr txBox="1"/>
          <p:nvPr/>
        </p:nvSpPr>
        <p:spPr>
          <a:xfrm>
            <a:off x="2387439" y="2135395"/>
            <a:ext cx="9172501" cy="4447949"/>
          </a:xfrm>
          <a:prstGeom prst="rect">
            <a:avLst/>
          </a:prstGeom>
          <a:noFill/>
        </p:spPr>
        <p:txBody>
          <a:bodyPr wrap="square">
            <a:spAutoFit/>
          </a:bodyPr>
          <a:lstStyle/>
          <a:p>
            <a:pPr marL="0" indent="0">
              <a:lnSpc>
                <a:spcPct val="150000"/>
              </a:lnSpc>
              <a:buNone/>
            </a:pPr>
            <a:r>
              <a:rPr lang="en-US" sz="3200" dirty="0">
                <a:effectLst/>
                <a:latin typeface="Calibri" panose="020F0502020204030204" pitchFamily="34" charset="0"/>
                <a:ea typeface="Times New Roman" panose="02020603050405020304" pitchFamily="18" charset="0"/>
                <a:cs typeface="Calibri" panose="020F0502020204030204" pitchFamily="34" charset="0"/>
              </a:rPr>
              <a:t>Minh attended a memorable summer course last year. It was a presentation skill course. He learnt how to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organise</a:t>
            </a:r>
            <a:r>
              <a:rPr lang="en-US" sz="3200" dirty="0">
                <a:effectLst/>
                <a:latin typeface="Calibri" panose="020F0502020204030204" pitchFamily="34" charset="0"/>
                <a:ea typeface="Times New Roman" panose="02020603050405020304" pitchFamily="18" charset="0"/>
                <a:cs typeface="Calibri" panose="020F0502020204030204" pitchFamily="34" charset="0"/>
              </a:rPr>
              <a:t> the talk, and how to use visual aids. He also </a:t>
            </a:r>
            <a:r>
              <a:rPr lang="en-US" sz="3200" dirty="0" err="1">
                <a:effectLst/>
                <a:latin typeface="Calibri" panose="020F0502020204030204" pitchFamily="34" charset="0"/>
                <a:ea typeface="Times New Roman" panose="02020603050405020304" pitchFamily="18" charset="0"/>
                <a:cs typeface="Calibri" panose="020F0502020204030204" pitchFamily="34" charset="0"/>
              </a:rPr>
              <a:t>practised</a:t>
            </a:r>
            <a:r>
              <a:rPr lang="en-US" sz="3200" dirty="0">
                <a:effectLst/>
                <a:latin typeface="Calibri" panose="020F0502020204030204" pitchFamily="34" charset="0"/>
                <a:ea typeface="Times New Roman" panose="02020603050405020304" pitchFamily="18" charset="0"/>
                <a:cs typeface="Calibri" panose="020F0502020204030204" pitchFamily="34" charset="0"/>
              </a:rPr>
              <a:t> using gestures, and having eye contacts with the audience. He felt that the course was so impressive and memorable. </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040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07850" y="1251130"/>
            <a:ext cx="1898388" cy="58477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Wrap-up</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p>
        </p:txBody>
      </p:sp>
      <p:sp>
        <p:nvSpPr>
          <p:cNvPr id="9" name="TextBox 8">
            <a:extLst>
              <a:ext uri="{FF2B5EF4-FFF2-40B4-BE49-F238E27FC236}">
                <a16:creationId xmlns:a16="http://schemas.microsoft.com/office/drawing/2014/main" id="{3985D3B7-A40A-4421-9C5F-777653C71BC7}"/>
              </a:ext>
            </a:extLst>
          </p:cNvPr>
          <p:cNvSpPr txBox="1"/>
          <p:nvPr/>
        </p:nvSpPr>
        <p:spPr>
          <a:xfrm>
            <a:off x="487067" y="2344581"/>
            <a:ext cx="11445622" cy="3330399"/>
          </a:xfrm>
          <a:prstGeom prst="rect">
            <a:avLst/>
          </a:prstGeom>
          <a:noFill/>
        </p:spPr>
        <p:txBody>
          <a:bodyPr wrap="square" rtlCol="0">
            <a:spAutoFit/>
          </a:bodyPr>
          <a:lstStyle/>
          <a:p>
            <a:pPr>
              <a:lnSpc>
                <a:spcPct val="150000"/>
              </a:lnSpc>
            </a:pPr>
            <a:r>
              <a:rPr lang="en-US" sz="3600"/>
              <a:t>What have we learnt in this lesson?</a:t>
            </a:r>
          </a:p>
          <a:p>
            <a:pPr marL="457200" indent="-457200">
              <a:lnSpc>
                <a:spcPct val="150000"/>
              </a:lnSpc>
              <a:buFont typeface="Wingdings" panose="05000000000000000000" pitchFamily="2" charset="2"/>
              <a:buChar char="ü"/>
            </a:pPr>
            <a:r>
              <a:rPr lang="en-US" sz="3600"/>
              <a:t>Read about Duong and Akiko’s experiences in their last summer;</a:t>
            </a:r>
          </a:p>
          <a:p>
            <a:pPr marL="457200" indent="-457200">
              <a:lnSpc>
                <a:spcPct val="150000"/>
              </a:lnSpc>
              <a:buFont typeface="Wingdings" panose="05000000000000000000" pitchFamily="2" charset="2"/>
              <a:buChar char="ü"/>
            </a:pPr>
            <a:r>
              <a:rPr lang="en-US" sz="3600"/>
              <a:t>Talk about a course you have experienced.</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4504" y="1099348"/>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97854" y="1250186"/>
            <a:ext cx="2636547" cy="58477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p>
        </p:txBody>
      </p:sp>
      <p:sp>
        <p:nvSpPr>
          <p:cNvPr id="2" name="TextBox 1"/>
          <p:cNvSpPr txBox="1"/>
          <p:nvPr/>
        </p:nvSpPr>
        <p:spPr>
          <a:xfrm>
            <a:off x="487067" y="2109596"/>
            <a:ext cx="7132933" cy="2499467"/>
          </a:xfrm>
          <a:prstGeom prst="rect">
            <a:avLst/>
          </a:prstGeom>
          <a:noFill/>
        </p:spPr>
        <p:txBody>
          <a:bodyPr wrap="square" rtlCol="0">
            <a:spAutoFit/>
          </a:bodyPr>
          <a:lstStyle/>
          <a:p>
            <a:pPr marL="571500" indent="-571500">
              <a:lnSpc>
                <a:spcPct val="150000"/>
              </a:lnSpc>
              <a:buFont typeface="Wingdings" pitchFamily="2" charset="2"/>
              <a:buChar char="ü"/>
            </a:pPr>
            <a:r>
              <a:rPr lang="en-US" sz="3600"/>
              <a:t>Do exercises in the workbook;</a:t>
            </a:r>
          </a:p>
          <a:p>
            <a:pPr marL="571500" indent="-571500">
              <a:lnSpc>
                <a:spcPct val="150000"/>
              </a:lnSpc>
              <a:buFont typeface="Wingdings" pitchFamily="2" charset="2"/>
              <a:buChar char="ü"/>
            </a:pPr>
            <a:r>
              <a:rPr lang="en-US" sz="3600"/>
              <a:t>Write down your friend’s experiences in your notebooks.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9560" y="3200400"/>
            <a:ext cx="3409200" cy="3409200"/>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dirty="0">
                <a:solidFill>
                  <a:schemeClr val="bg1"/>
                </a:solidFill>
                <a:latin typeface="Calibri" panose="020F0502020204030204" pitchFamily="34" charset="0"/>
              </a:rPr>
              <a:t>Website: </a:t>
            </a:r>
            <a:r>
              <a:rPr lang="en-GB" b="1" i="1" dirty="0">
                <a:solidFill>
                  <a:schemeClr val="bg1"/>
                </a:solidFill>
                <a:latin typeface="Calibri" panose="020F0502020204030204" pitchFamily="34" charset="0"/>
              </a:rPr>
              <a:t>hoclieu.vn</a:t>
            </a:r>
            <a:endParaRPr lang="en-GB" dirty="0">
              <a:solidFill>
                <a:schemeClr val="bg1"/>
              </a:solidFill>
            </a:endParaRPr>
          </a:p>
          <a:p>
            <a:pPr algn="ctr"/>
            <a:r>
              <a:rPr lang="en-GB" b="1" dirty="0" err="1">
                <a:solidFill>
                  <a:schemeClr val="bg1"/>
                </a:solidFill>
                <a:latin typeface="Calibri" panose="020F0502020204030204" pitchFamily="34" charset="0"/>
              </a:rPr>
              <a:t>Fanpage</a:t>
            </a:r>
            <a:r>
              <a:rPr lang="en-GB" b="1" dirty="0">
                <a:solidFill>
                  <a:schemeClr val="bg1"/>
                </a:solidFill>
                <a:latin typeface="Calibri" panose="020F0502020204030204" pitchFamily="34" charset="0"/>
              </a:rPr>
              <a:t>: </a:t>
            </a:r>
            <a:r>
              <a:rPr lang="en-GB" b="1" i="1" dirty="0">
                <a:solidFill>
                  <a:schemeClr val="bg1"/>
                </a:solidFill>
                <a:latin typeface="Calibri" panose="020F0502020204030204" pitchFamily="34" charset="0"/>
              </a:rPr>
              <a:t>facebook.</a:t>
            </a:r>
            <a:r>
              <a:rPr lang="en-GB" b="1" i="1">
                <a:solidFill>
                  <a:schemeClr val="bg1"/>
                </a:solidFill>
                <a:latin typeface="Calibri" panose="020F0502020204030204" pitchFamily="34" charset="0"/>
              </a:rPr>
              <a:t>com/tienganhglobalsuccess</a:t>
            </a:r>
            <a:r>
              <a:rPr lang="en-GB" b="1" i="1" dirty="0">
                <a:solidFill>
                  <a:schemeClr val="bg1"/>
                </a:solidFill>
                <a:latin typeface="Calibri" panose="020F0502020204030204" pitchFamily="34" charset="0"/>
              </a:rPr>
              <a:t>.vn/</a:t>
            </a:r>
            <a:endParaRPr lang="en-GB" dirty="0">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a:p>
        </p:txBody>
      </p:sp>
      <p:sp>
        <p:nvSpPr>
          <p:cNvPr id="16" name="Rounded Rectangle 15"/>
          <p:cNvSpPr/>
          <p:nvPr/>
        </p:nvSpPr>
        <p:spPr>
          <a:xfrm>
            <a:off x="570014" y="1163197"/>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ea typeface="Adobe Gothic Std B" panose="020B0800000000000000" pitchFamily="34" charset="-128"/>
              </a:rPr>
              <a:t>WARM-UP</a:t>
            </a:r>
            <a:endParaRPr lang="en-GB" b="1">
              <a:solidFill>
                <a:schemeClr val="tx1"/>
              </a:solidFill>
              <a:ea typeface="Adobe Gothic Std B" panose="020B0800000000000000" pitchFamily="34" charset="-128"/>
            </a:endParaRPr>
          </a:p>
        </p:txBody>
      </p:sp>
      <p:sp>
        <p:nvSpPr>
          <p:cNvPr id="17" name="Rounded Rectangle 16"/>
          <p:cNvSpPr/>
          <p:nvPr/>
        </p:nvSpPr>
        <p:spPr>
          <a:xfrm>
            <a:off x="2951320" y="2224237"/>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READING</a:t>
            </a:r>
            <a:endParaRPr lang="en-GB" b="1">
              <a:solidFill>
                <a:schemeClr val="tx1"/>
              </a:solidFill>
            </a:endParaRPr>
          </a:p>
        </p:txBody>
      </p:sp>
      <p:sp>
        <p:nvSpPr>
          <p:cNvPr id="18" name="Rounded Rectangle 17"/>
          <p:cNvSpPr/>
          <p:nvPr/>
        </p:nvSpPr>
        <p:spPr>
          <a:xfrm>
            <a:off x="570015" y="3894392"/>
            <a:ext cx="1835913"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SPEAKING</a:t>
            </a:r>
            <a:endParaRPr lang="en-GB" b="1">
              <a:solidFill>
                <a:schemeClr val="tx1"/>
              </a:solidFill>
            </a:endParaRPr>
          </a:p>
        </p:txBody>
      </p:sp>
      <p:sp>
        <p:nvSpPr>
          <p:cNvPr id="19" name="Rounded Rectangle 18"/>
          <p:cNvSpPr/>
          <p:nvPr/>
        </p:nvSpPr>
        <p:spPr>
          <a:xfrm>
            <a:off x="2931471" y="5334795"/>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CONSOLIDATION</a:t>
            </a:r>
            <a:endParaRPr lang="en-GB" b="1">
              <a:solidFill>
                <a:schemeClr val="tx1"/>
              </a:solidFill>
            </a:endParaRPr>
          </a:p>
        </p:txBody>
      </p:sp>
      <p:sp>
        <p:nvSpPr>
          <p:cNvPr id="20" name="Rectangle 19"/>
          <p:cNvSpPr/>
          <p:nvPr/>
        </p:nvSpPr>
        <p:spPr>
          <a:xfrm>
            <a:off x="5557688" y="1157398"/>
            <a:ext cx="5879204"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solidFill>
                  <a:schemeClr val="tx1"/>
                </a:solidFill>
              </a:rPr>
              <a:t>Chain game</a:t>
            </a:r>
          </a:p>
        </p:txBody>
      </p:sp>
      <p:sp>
        <p:nvSpPr>
          <p:cNvPr id="22" name="Rectangle 21"/>
          <p:cNvSpPr/>
          <p:nvPr/>
        </p:nvSpPr>
        <p:spPr>
          <a:xfrm>
            <a:off x="5557688" y="2001236"/>
            <a:ext cx="5893861" cy="1069596"/>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lang="en-US" dirty="0">
                <a:solidFill>
                  <a:schemeClr val="tx1"/>
                </a:solidFill>
                <a:effectLst/>
                <a:ea typeface="Times New Roman" panose="02020603050405020304" pitchFamily="18" charset="0"/>
              </a:rPr>
              <a:t>Task 1: </a:t>
            </a:r>
            <a:r>
              <a:rPr lang="vi-VN"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a:t>
            </a:r>
            <a:r>
              <a:rPr lang="en-US" dirty="0">
                <a:solidFill>
                  <a:schemeClr val="tx1"/>
                </a:solidFill>
                <a:effectLst/>
                <a:ea typeface="Times New Roman" panose="02020603050405020304" pitchFamily="18" charset="0"/>
                <a:cs typeface="Calibri" panose="020F0502020204030204" pitchFamily="34" charset="0"/>
              </a:rPr>
              <a:t>ick</a:t>
            </a:r>
            <a:r>
              <a:rPr lang="vi-VN" dirty="0">
                <a:solidFill>
                  <a:schemeClr val="tx1"/>
                </a:solidFill>
                <a:effectLst/>
                <a:ea typeface="Times New Roman" panose="02020603050405020304" pitchFamily="18" charset="0"/>
              </a:rPr>
              <a:t> </a:t>
            </a:r>
            <a:r>
              <a:rPr lang="en-US" dirty="0">
                <a:solidFill>
                  <a:schemeClr val="tx1"/>
                </a:solidFill>
                <a:effectLst/>
                <a:ea typeface="Times New Roman" panose="02020603050405020304" pitchFamily="18" charset="0"/>
              </a:rPr>
              <a:t>the experiences you have had</a:t>
            </a:r>
            <a:r>
              <a:rPr lang="en-US" dirty="0">
                <a:solidFill>
                  <a:schemeClr val="tx1"/>
                </a:solidFill>
                <a:effectLst/>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dirty="0">
                <a:solidFill>
                  <a:schemeClr val="tx1"/>
                </a:solidFill>
                <a:cs typeface="Calibri" panose="020F0502020204030204" pitchFamily="34" charset="0"/>
              </a:rPr>
              <a:t>Task 2: Complete each sentence with an adjective in the box. </a:t>
            </a:r>
            <a:r>
              <a:rPr lang="en-US" dirty="0">
                <a:solidFill>
                  <a:schemeClr val="tx1"/>
                </a:solidFill>
                <a:effectLst/>
                <a:ea typeface="Times New Roman" panose="02020603050405020304" pitchFamily="18" charset="0"/>
              </a:rPr>
              <a:t>Read the texts again and tick Duong or Akiko</a:t>
            </a:r>
            <a:r>
              <a:rPr lang="en-US" dirty="0">
                <a:solidFill>
                  <a:schemeClr val="tx1"/>
                </a:solidFill>
                <a:cs typeface="Calibri" panose="020F0502020204030204" pitchFamily="34" charset="0"/>
              </a:rPr>
              <a:t>. </a:t>
            </a:r>
          </a:p>
        </p:txBody>
      </p:sp>
      <p:sp>
        <p:nvSpPr>
          <p:cNvPr id="23" name="Rectangle 22"/>
          <p:cNvSpPr/>
          <p:nvPr/>
        </p:nvSpPr>
        <p:spPr>
          <a:xfrm>
            <a:off x="5557688" y="3339580"/>
            <a:ext cx="5882166" cy="1711073"/>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vi-VN" dirty="0">
                <a:solidFill>
                  <a:schemeClr val="tx1"/>
                </a:solidFill>
                <a:latin typeface="Calibri" panose="020F0502020204030204" pitchFamily="34" charset="0"/>
                <a:cs typeface="Calibri" panose="020F0502020204030204" pitchFamily="34" charset="0"/>
              </a:rPr>
              <a:t>Task</a:t>
            </a:r>
            <a:r>
              <a:rPr lang="vi-VN" dirty="0">
                <a:solidFill>
                  <a:schemeClr val="tx1"/>
                </a:solidFill>
                <a:cs typeface="Calibri" panose="020F0502020204030204" pitchFamily="34" charset="0"/>
              </a:rPr>
              <a:t> </a:t>
            </a:r>
            <a:r>
              <a:rPr lang="en-US" dirty="0">
                <a:solidFill>
                  <a:schemeClr val="tx1"/>
                </a:solidFill>
                <a:cs typeface="Calibri" panose="020F0502020204030204" pitchFamily="34" charset="0"/>
              </a:rPr>
              <a:t>4</a:t>
            </a:r>
            <a:r>
              <a:rPr lang="vi-VN" dirty="0">
                <a:solidFill>
                  <a:schemeClr val="tx1"/>
                </a:solidFill>
                <a:cs typeface="Calibri" panose="020F0502020204030204" pitchFamily="34" charset="0"/>
              </a:rPr>
              <a:t>:</a:t>
            </a:r>
            <a:r>
              <a:rPr lang="en-US" dirty="0">
                <a:solidFill>
                  <a:schemeClr val="tx1"/>
                </a:solidFill>
                <a:cs typeface="Calibri" panose="020F0502020204030204" pitchFamily="34" charset="0"/>
              </a:rPr>
              <a:t> </a:t>
            </a:r>
            <a:r>
              <a:rPr lang="en-US" dirty="0">
                <a:solidFill>
                  <a:schemeClr val="tx1"/>
                </a:solidFill>
                <a:effectLst/>
                <a:ea typeface="Times New Roman" panose="02020603050405020304" pitchFamily="18" charset="0"/>
                <a:cs typeface="Calibri" panose="020F0502020204030204" pitchFamily="34" charset="0"/>
              </a:rPr>
              <a:t>Match the questions in A with the answers in B. Share your answers with a classmate.	</a:t>
            </a:r>
            <a:r>
              <a:rPr lang="en-VN" dirty="0">
                <a:solidFill>
                  <a:schemeClr val="tx1"/>
                </a:solidFill>
                <a:effectLst/>
                <a:cs typeface="Calibri" panose="020F0502020204030204" pitchFamily="34" charset="0"/>
              </a:rPr>
              <a:t> </a:t>
            </a:r>
          </a:p>
          <a:p>
            <a:pPr marL="285750" indent="-285750">
              <a:buFont typeface="Arial" panose="020B0604020202020204" pitchFamily="34" charset="0"/>
              <a:buChar char="•"/>
            </a:pPr>
            <a:r>
              <a:rPr lang="vi-VN" dirty="0">
                <a:solidFill>
                  <a:schemeClr val="tx1"/>
                </a:solidFill>
                <a:latin typeface="Calibri" panose="020F0502020204030204" pitchFamily="34" charset="0"/>
                <a:cs typeface="Calibri" panose="020F0502020204030204" pitchFamily="34" charset="0"/>
              </a:rPr>
              <a:t>Task</a:t>
            </a:r>
            <a:r>
              <a:rPr lang="vi-VN" dirty="0">
                <a:solidFill>
                  <a:schemeClr val="tx1"/>
                </a:solidFill>
                <a:cs typeface="Calibri" panose="020F0502020204030204" pitchFamily="34" charset="0"/>
              </a:rPr>
              <a:t> </a:t>
            </a:r>
            <a:r>
              <a:rPr lang="vi-VN" dirty="0">
                <a:solidFill>
                  <a:schemeClr val="tx1"/>
                </a:solidFill>
                <a:latin typeface="Calibri" panose="020F0502020204030204" pitchFamily="34" charset="0"/>
                <a:cs typeface="Calibri" panose="020F0502020204030204" pitchFamily="34" charset="0"/>
              </a:rPr>
              <a:t>5</a:t>
            </a:r>
            <a:r>
              <a:rPr lang="vi-VN" dirty="0">
                <a:solidFill>
                  <a:schemeClr val="tx1"/>
                </a:solidFill>
                <a:cs typeface="Calibri" panose="020F0502020204030204" pitchFamily="34" charset="0"/>
              </a:rPr>
              <a:t>:</a:t>
            </a:r>
            <a:r>
              <a:rPr lang="en-US" dirty="0">
                <a:solidFill>
                  <a:schemeClr val="tx1"/>
                </a:solidFill>
                <a:cs typeface="Calibri" panose="020F0502020204030204" pitchFamily="34" charset="0"/>
              </a:rPr>
              <a:t> </a:t>
            </a:r>
            <a:r>
              <a:rPr lang="vi-VN"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Work in pairs. Ask and answer about a course you have experienced. Use the questions in 4 as cues. Then report your partner’s answers to the class</a:t>
            </a:r>
            <a:r>
              <a:rPr lang="en-US" dirty="0">
                <a:solidFill>
                  <a:schemeClr val="tx1"/>
                </a:solidFill>
                <a:latin typeface="Calibri" panose="020F0502020204030204" pitchFamily="34" charset="0"/>
                <a:cs typeface="Calibri" panose="020F0502020204030204" pitchFamily="34" charset="0"/>
              </a:rPr>
              <a:t>.</a:t>
            </a:r>
          </a:p>
        </p:txBody>
      </p:sp>
      <p:cxnSp>
        <p:nvCxnSpPr>
          <p:cNvPr id="24" name="Curved Connector 23"/>
          <p:cNvCxnSpPr>
            <a:stCxn id="16" idx="3"/>
            <a:endCxn id="17" idx="0"/>
          </p:cNvCxnSpPr>
          <p:nvPr/>
        </p:nvCxnSpPr>
        <p:spPr>
          <a:xfrm>
            <a:off x="2405928" y="1469300"/>
            <a:ext cx="1463349" cy="754937"/>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cxnSpLocks/>
            <a:stCxn id="17" idx="1"/>
            <a:endCxn id="18" idx="0"/>
          </p:cNvCxnSpPr>
          <p:nvPr/>
        </p:nvCxnSpPr>
        <p:spPr>
          <a:xfrm rot="10800000" flipV="1">
            <a:off x="1487972" y="2533040"/>
            <a:ext cx="1463348" cy="1361351"/>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cxnSpLocks/>
            <a:stCxn id="18" idx="3"/>
            <a:endCxn id="19" idx="0"/>
          </p:cNvCxnSpPr>
          <p:nvPr/>
        </p:nvCxnSpPr>
        <p:spPr>
          <a:xfrm>
            <a:off x="2405928" y="4195116"/>
            <a:ext cx="1443500" cy="1139679"/>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p>
        </p:txBody>
      </p:sp>
      <p:sp>
        <p:nvSpPr>
          <p:cNvPr id="29" name="Rectangle 28"/>
          <p:cNvSpPr/>
          <p:nvPr/>
        </p:nvSpPr>
        <p:spPr>
          <a:xfrm>
            <a:off x="5557688" y="5319401"/>
            <a:ext cx="5879204" cy="684962"/>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a:solidFill>
                  <a:schemeClr val="tx1"/>
                </a:solidFill>
              </a:rPr>
              <a:t>Wrap-up</a:t>
            </a:r>
          </a:p>
          <a:p>
            <a:pPr marL="285750" indent="-285750">
              <a:buFont typeface="Arial" panose="020B0604020202020204" pitchFamily="34" charset="0"/>
              <a:buChar char="•"/>
            </a:pPr>
            <a:r>
              <a:rPr lang="en-US">
                <a:solidFill>
                  <a:schemeClr val="tx1"/>
                </a:solidFill>
              </a:rPr>
              <a:t>Homework</a:t>
            </a:r>
            <a:endParaRPr lang="en-GB">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3220"/>
          </a:xfrm>
          <a:prstGeom prst="rect">
            <a:avLst/>
          </a:prstGeom>
          <a:noFill/>
        </p:spPr>
        <p:txBody>
          <a:bodyPr wrap="square" rtlCol="0">
            <a:spAutoFit/>
          </a:bodyPr>
          <a:lstStyle/>
          <a:p>
            <a:r>
              <a:rPr lang="en-US" sz="2800" b="1">
                <a:solidFill>
                  <a:schemeClr val="bg1"/>
                </a:solidFill>
              </a:rPr>
              <a:t>LESSON 5: SKILLS 1</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5"/>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65820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5378624" y="989331"/>
            <a:ext cx="6511644" cy="6663940"/>
          </a:xfrm>
          <a:prstGeom prst="rect">
            <a:avLst/>
          </a:prstGeom>
          <a:noFill/>
        </p:spPr>
        <p:txBody>
          <a:bodyPr wrap="square">
            <a:spAutoFit/>
          </a:bodyPr>
          <a:lstStyle/>
          <a:p>
            <a:pPr>
              <a:lnSpc>
                <a:spcPct val="150000"/>
              </a:lnSpc>
            </a:pPr>
            <a:r>
              <a:rPr lang="en-US" sz="3200"/>
              <a:t>1. Play in 2 teams  </a:t>
            </a:r>
          </a:p>
          <a:p>
            <a:pPr>
              <a:lnSpc>
                <a:spcPct val="150000"/>
              </a:lnSpc>
            </a:pPr>
            <a:r>
              <a:rPr lang="en-US" sz="3200"/>
              <a:t>2. Each team play rock paper scissors to decide who will go first. </a:t>
            </a:r>
          </a:p>
          <a:p>
            <a:pPr>
              <a:lnSpc>
                <a:spcPct val="150000"/>
              </a:lnSpc>
            </a:pPr>
            <a:r>
              <a:rPr lang="en-US" sz="3200"/>
              <a:t>3. The winner say a sentence about their past experience then choose the second one in the other team. The second repeats and say their past experience and so on.</a:t>
            </a:r>
          </a:p>
          <a:p>
            <a:pPr>
              <a:lnSpc>
                <a:spcPct val="150000"/>
              </a:lnSpc>
            </a:pPr>
            <a:endParaRPr lang="en-US" sz="3200"/>
          </a:p>
        </p:txBody>
      </p:sp>
      <p:sp>
        <p:nvSpPr>
          <p:cNvPr id="4" name="TextBox 3">
            <a:extLst>
              <a:ext uri="{FF2B5EF4-FFF2-40B4-BE49-F238E27FC236}">
                <a16:creationId xmlns:a16="http://schemas.microsoft.com/office/drawing/2014/main" id="{90A3E95A-3D5D-4E3E-A00D-CA3CAC576081}"/>
              </a:ext>
            </a:extLst>
          </p:cNvPr>
          <p:cNvSpPr txBox="1"/>
          <p:nvPr/>
        </p:nvSpPr>
        <p:spPr>
          <a:xfrm>
            <a:off x="5378624" y="37978"/>
            <a:ext cx="5682431" cy="861774"/>
          </a:xfrm>
          <a:prstGeom prst="rect">
            <a:avLst/>
          </a:prstGeom>
          <a:noFill/>
        </p:spPr>
        <p:txBody>
          <a:bodyPr wrap="square" rtlCol="0">
            <a:spAutoFit/>
          </a:bodyPr>
          <a:lstStyle/>
          <a:p>
            <a:r>
              <a:rPr lang="en-US" sz="5000" b="1"/>
              <a:t>CHAIN GAME!!</a:t>
            </a:r>
          </a:p>
        </p:txBody>
      </p:sp>
      <p:sp>
        <p:nvSpPr>
          <p:cNvPr id="5" name="TextBox 4">
            <a:extLst>
              <a:ext uri="{FF2B5EF4-FFF2-40B4-BE49-F238E27FC236}">
                <a16:creationId xmlns:a16="http://schemas.microsoft.com/office/drawing/2014/main" id="{337A5E1E-3CA0-4464-8CDD-31E8FAFCE4DB}"/>
              </a:ext>
            </a:extLst>
          </p:cNvPr>
          <p:cNvSpPr txBox="1"/>
          <p:nvPr/>
        </p:nvSpPr>
        <p:spPr>
          <a:xfrm>
            <a:off x="649824" y="3896102"/>
            <a:ext cx="3312576" cy="707886"/>
          </a:xfrm>
          <a:prstGeom prst="rect">
            <a:avLst/>
          </a:prstGeom>
          <a:noFill/>
        </p:spPr>
        <p:txBody>
          <a:bodyPr wrap="square" rtlCol="0">
            <a:spAutoFit/>
          </a:bodyPr>
          <a:lstStyle/>
          <a:p>
            <a:pPr algn="ctr"/>
            <a:r>
              <a:rPr lang="en-US" sz="4000" b="1">
                <a:solidFill>
                  <a:srgbClr val="C00000"/>
                </a:solidFill>
                <a:effectLst>
                  <a:outerShdw blurRad="38100" dist="38100" dir="2700000" algn="tl">
                    <a:srgbClr val="000000">
                      <a:alpha val="43137"/>
                    </a:srgbClr>
                  </a:outerShdw>
                </a:effectLst>
              </a:rPr>
              <a:t>EXPERIENCES</a:t>
            </a:r>
          </a:p>
        </p:txBody>
      </p: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barn(inVertical)">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barn(inVertical)">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5501384" y="2096125"/>
            <a:ext cx="6511644" cy="2231958"/>
          </a:xfrm>
          <a:prstGeom prst="rect">
            <a:avLst/>
          </a:prstGeom>
          <a:noFill/>
        </p:spPr>
        <p:txBody>
          <a:bodyPr wrap="square">
            <a:spAutoFit/>
          </a:bodyPr>
          <a:lstStyle/>
          <a:p>
            <a:pPr>
              <a:lnSpc>
                <a:spcPct val="150000"/>
              </a:lnSpc>
            </a:pPr>
            <a:r>
              <a:rPr lang="en-US" sz="3200"/>
              <a:t>4. The team can’t repeat the prior players’ answers in 10 seconds will lose the game. </a:t>
            </a:r>
          </a:p>
        </p:txBody>
      </p:sp>
      <p:sp>
        <p:nvSpPr>
          <p:cNvPr id="4" name="TextBox 3">
            <a:extLst>
              <a:ext uri="{FF2B5EF4-FFF2-40B4-BE49-F238E27FC236}">
                <a16:creationId xmlns:a16="http://schemas.microsoft.com/office/drawing/2014/main" id="{90A3E95A-3D5D-4E3E-A00D-CA3CAC576081}"/>
              </a:ext>
            </a:extLst>
          </p:cNvPr>
          <p:cNvSpPr txBox="1"/>
          <p:nvPr/>
        </p:nvSpPr>
        <p:spPr>
          <a:xfrm>
            <a:off x="5378624" y="59968"/>
            <a:ext cx="5682431" cy="861774"/>
          </a:xfrm>
          <a:prstGeom prst="rect">
            <a:avLst/>
          </a:prstGeom>
          <a:noFill/>
        </p:spPr>
        <p:txBody>
          <a:bodyPr wrap="square" rtlCol="0">
            <a:spAutoFit/>
          </a:bodyPr>
          <a:lstStyle/>
          <a:p>
            <a:r>
              <a:rPr lang="en-US" sz="5000" b="1"/>
              <a:t>CHAIN GAME!!</a:t>
            </a:r>
          </a:p>
        </p:txBody>
      </p:sp>
      <p:sp>
        <p:nvSpPr>
          <p:cNvPr id="5" name="TextBox 4">
            <a:extLst>
              <a:ext uri="{FF2B5EF4-FFF2-40B4-BE49-F238E27FC236}">
                <a16:creationId xmlns:a16="http://schemas.microsoft.com/office/drawing/2014/main" id="{337A5E1E-3CA0-4464-8CDD-31E8FAFCE4DB}"/>
              </a:ext>
            </a:extLst>
          </p:cNvPr>
          <p:cNvSpPr txBox="1"/>
          <p:nvPr/>
        </p:nvSpPr>
        <p:spPr>
          <a:xfrm>
            <a:off x="649824" y="3896102"/>
            <a:ext cx="3312576" cy="707886"/>
          </a:xfrm>
          <a:prstGeom prst="rect">
            <a:avLst/>
          </a:prstGeom>
          <a:noFill/>
        </p:spPr>
        <p:txBody>
          <a:bodyPr wrap="square" rtlCol="0">
            <a:spAutoFit/>
          </a:bodyPr>
          <a:lstStyle/>
          <a:p>
            <a:pPr algn="ctr"/>
            <a:r>
              <a:rPr lang="en-US" sz="4000" b="1">
                <a:solidFill>
                  <a:srgbClr val="C00000"/>
                </a:solidFill>
                <a:effectLst>
                  <a:outerShdw blurRad="38100" dist="38100" dir="2700000" algn="tl">
                    <a:srgbClr val="000000">
                      <a:alpha val="43137"/>
                    </a:srgbClr>
                  </a:outerShdw>
                </a:effectLst>
              </a:rPr>
              <a:t>EXPERIENCES</a:t>
            </a:r>
          </a:p>
        </p:txBody>
      </p:sp>
    </p:spTree>
    <p:extLst>
      <p:ext uri="{BB962C8B-B14F-4D97-AF65-F5344CB8AC3E}">
        <p14:creationId xmlns:p14="http://schemas.microsoft.com/office/powerpoint/2010/main" val="126548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useBgFill="1">
        <p:nvSpPr>
          <p:cNvPr id="18" name="Rectangle 17">
            <a:extLst>
              <a:ext uri="{FF2B5EF4-FFF2-40B4-BE49-F238E27FC236}">
                <a16:creationId xmlns:a16="http://schemas.microsoft.com/office/drawing/2014/main" id="{18AC8E79-ECD6-4F34-BE5A-9F5E850E8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D2BE1BB-2AB2-4D7E-9E27-8D245181B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83306"/>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2A1615C-2156-4B15-BF3E-39794B37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80997"/>
            <a:ext cx="5378624" cy="6402614"/>
            <a:chOff x="-19221" y="197691"/>
            <a:chExt cx="5378624" cy="6402614"/>
          </a:xfrm>
        </p:grpSpPr>
        <p:sp>
          <p:nvSpPr>
            <p:cNvPr id="23" name="Freeform: Shape 22">
              <a:extLst>
                <a:ext uri="{FF2B5EF4-FFF2-40B4-BE49-F238E27FC236}">
                  <a16:creationId xmlns:a16="http://schemas.microsoft.com/office/drawing/2014/main" id="{D0AAA4B8-4E08-4663-9835-BA403F00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CB4869D1-3E13-4881-A292-2F38ECC07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3FEDB7CE-BB3D-4A0D-A73F-3117044F32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A6E0C6E1-7FBF-471E-849C-A54AF1D41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2BFAA38-D910-41AD-BBED-0608E4AE71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97691"/>
              <a:ext cx="5378623" cy="6402614"/>
            </a:xfrm>
            <a:custGeom>
              <a:avLst/>
              <a:gdLst>
                <a:gd name="connsiteX0" fmla="*/ 2220349 w 5378623"/>
                <a:gd name="connsiteY0" fmla="*/ 67 h 6402614"/>
                <a:gd name="connsiteX1" fmla="*/ 3018161 w 5378623"/>
                <a:gd name="connsiteY1" fmla="*/ 108191 h 6402614"/>
                <a:gd name="connsiteX2" fmla="*/ 5265831 w 5378623"/>
                <a:gd name="connsiteY2" fmla="*/ 4066338 h 6402614"/>
                <a:gd name="connsiteX3" fmla="*/ 2912752 w 5378623"/>
                <a:gd name="connsiteY3" fmla="*/ 6386691 h 6402614"/>
                <a:gd name="connsiteX4" fmla="*/ 2840648 w 5378623"/>
                <a:gd name="connsiteY4" fmla="*/ 6402614 h 6402614"/>
                <a:gd name="connsiteX5" fmla="*/ 1474249 w 5378623"/>
                <a:gd name="connsiteY5" fmla="*/ 6402614 h 6402614"/>
                <a:gd name="connsiteX6" fmla="*/ 1340218 w 5378623"/>
                <a:gd name="connsiteY6" fmla="*/ 6370360 h 6402614"/>
                <a:gd name="connsiteX7" fmla="*/ 204687 w 5378623"/>
                <a:gd name="connsiteY7" fmla="*/ 5802379 h 6402614"/>
                <a:gd name="connsiteX8" fmla="*/ 0 w 5378623"/>
                <a:gd name="connsiteY8" fmla="*/ 5624181 h 6402614"/>
                <a:gd name="connsiteX9" fmla="*/ 0 w 5378623"/>
                <a:gd name="connsiteY9" fmla="*/ 5197118 h 6402614"/>
                <a:gd name="connsiteX10" fmla="*/ 120950 w 5378623"/>
                <a:gd name="connsiteY10" fmla="*/ 5327736 h 6402614"/>
                <a:gd name="connsiteX11" fmla="*/ 553277 w 5378623"/>
                <a:gd name="connsiteY11" fmla="*/ 5674143 h 6402614"/>
                <a:gd name="connsiteX12" fmla="*/ 1048951 w 5378623"/>
                <a:gd name="connsiteY12" fmla="*/ 5913372 h 6402614"/>
                <a:gd name="connsiteX13" fmla="*/ 1114406 w 5378623"/>
                <a:gd name="connsiteY13" fmla="*/ 5935664 h 6402614"/>
                <a:gd name="connsiteX14" fmla="*/ 1180375 w 5378623"/>
                <a:gd name="connsiteY14" fmla="*/ 5956470 h 6402614"/>
                <a:gd name="connsiteX15" fmla="*/ 1247107 w 5378623"/>
                <a:gd name="connsiteY15" fmla="*/ 5975278 h 6402614"/>
                <a:gd name="connsiteX16" fmla="*/ 1313053 w 5378623"/>
                <a:gd name="connsiteY16" fmla="*/ 5991905 h 6402614"/>
                <a:gd name="connsiteX17" fmla="*/ 1578771 w 5378623"/>
                <a:gd name="connsiteY17" fmla="*/ 6035400 h 6402614"/>
                <a:gd name="connsiteX18" fmla="*/ 2116969 w 5378623"/>
                <a:gd name="connsiteY18" fmla="*/ 6005033 h 6402614"/>
                <a:gd name="connsiteX19" fmla="*/ 2648341 w 5378623"/>
                <a:gd name="connsiteY19" fmla="*/ 5837212 h 6402614"/>
                <a:gd name="connsiteX20" fmla="*/ 3166862 w 5378623"/>
                <a:gd name="connsiteY20" fmla="*/ 5582136 h 6402614"/>
                <a:gd name="connsiteX21" fmla="*/ 3295551 w 5378623"/>
                <a:gd name="connsiteY21" fmla="*/ 5510900 h 6402614"/>
                <a:gd name="connsiteX22" fmla="*/ 3426292 w 5378623"/>
                <a:gd name="connsiteY22" fmla="*/ 5437546 h 6402614"/>
                <a:gd name="connsiteX23" fmla="*/ 3693498 w 5378623"/>
                <a:gd name="connsiteY23" fmla="*/ 5296779 h 6402614"/>
                <a:gd name="connsiteX24" fmla="*/ 3957511 w 5378623"/>
                <a:gd name="connsiteY24" fmla="*/ 5162806 h 6402614"/>
                <a:gd name="connsiteX25" fmla="*/ 4212170 w 5378623"/>
                <a:gd name="connsiteY25" fmla="*/ 5024936 h 6402614"/>
                <a:gd name="connsiteX26" fmla="*/ 4449651 w 5378623"/>
                <a:gd name="connsiteY26" fmla="*/ 4870986 h 6402614"/>
                <a:gd name="connsiteX27" fmla="*/ 4659728 w 5378623"/>
                <a:gd name="connsiteY27" fmla="*/ 4689640 h 6402614"/>
                <a:gd name="connsiteX28" fmla="*/ 4830457 w 5378623"/>
                <a:gd name="connsiteY28" fmla="*/ 4472596 h 6402614"/>
                <a:gd name="connsiteX29" fmla="*/ 4955705 w 5378623"/>
                <a:gd name="connsiteY29" fmla="*/ 4222268 h 6402614"/>
                <a:gd name="connsiteX30" fmla="*/ 4968352 w 5378623"/>
                <a:gd name="connsiteY30" fmla="*/ 4189141 h 6402614"/>
                <a:gd name="connsiteX31" fmla="*/ 4979564 w 5378623"/>
                <a:gd name="connsiteY31" fmla="*/ 4155400 h 6402614"/>
                <a:gd name="connsiteX32" fmla="*/ 4990913 w 5378623"/>
                <a:gd name="connsiteY32" fmla="*/ 4121577 h 6402614"/>
                <a:gd name="connsiteX33" fmla="*/ 5000865 w 5378623"/>
                <a:gd name="connsiteY33" fmla="*/ 4086570 h 6402614"/>
                <a:gd name="connsiteX34" fmla="*/ 5020612 w 5378623"/>
                <a:gd name="connsiteY34" fmla="*/ 4016281 h 6402614"/>
                <a:gd name="connsiteX35" fmla="*/ 5030486 w 5378623"/>
                <a:gd name="connsiteY35" fmla="*/ 3981137 h 6402614"/>
                <a:gd name="connsiteX36" fmla="*/ 5035423 w 5378623"/>
                <a:gd name="connsiteY36" fmla="*/ 3963565 h 6402614"/>
                <a:gd name="connsiteX37" fmla="*/ 5039507 w 5378623"/>
                <a:gd name="connsiteY37" fmla="*/ 3945765 h 6402614"/>
                <a:gd name="connsiteX38" fmla="*/ 5071597 w 5378623"/>
                <a:gd name="connsiteY38" fmla="*/ 3802972 h 6402614"/>
                <a:gd name="connsiteX39" fmla="*/ 5096108 w 5378623"/>
                <a:gd name="connsiteY39" fmla="*/ 3658610 h 6402614"/>
                <a:gd name="connsiteX40" fmla="*/ 5113299 w 5378623"/>
                <a:gd name="connsiteY40" fmla="*/ 3512985 h 6402614"/>
                <a:gd name="connsiteX41" fmla="*/ 5115328 w 5378623"/>
                <a:gd name="connsiteY41" fmla="*/ 3494749 h 6402614"/>
                <a:gd name="connsiteX42" fmla="*/ 5116446 w 5378623"/>
                <a:gd name="connsiteY42" fmla="*/ 3476502 h 6402614"/>
                <a:gd name="connsiteX43" fmla="*/ 5118711 w 5378623"/>
                <a:gd name="connsiteY43" fmla="*/ 3439898 h 6402614"/>
                <a:gd name="connsiteX44" fmla="*/ 5123270 w 5378623"/>
                <a:gd name="connsiteY44" fmla="*/ 3366583 h 6402614"/>
                <a:gd name="connsiteX45" fmla="*/ 5121172 w 5378623"/>
                <a:gd name="connsiteY45" fmla="*/ 3072860 h 6402614"/>
                <a:gd name="connsiteX46" fmla="*/ 5119473 w 5378623"/>
                <a:gd name="connsiteY46" fmla="*/ 3036121 h 6402614"/>
                <a:gd name="connsiteX47" fmla="*/ 5116244 w 5378623"/>
                <a:gd name="connsiteY47" fmla="*/ 2999552 h 6402614"/>
                <a:gd name="connsiteX48" fmla="*/ 5109221 w 5378623"/>
                <a:gd name="connsiteY48" fmla="*/ 2926379 h 6402614"/>
                <a:gd name="connsiteX49" fmla="*/ 5089643 w 5378623"/>
                <a:gd name="connsiteY49" fmla="*/ 2780639 h 6402614"/>
                <a:gd name="connsiteX50" fmla="*/ 5084078 w 5378623"/>
                <a:gd name="connsiteY50" fmla="*/ 2744255 h 6402614"/>
                <a:gd name="connsiteX51" fmla="*/ 5077785 w 5378623"/>
                <a:gd name="connsiteY51" fmla="*/ 2708026 h 6402614"/>
                <a:gd name="connsiteX52" fmla="*/ 5063128 w 5378623"/>
                <a:gd name="connsiteY52" fmla="*/ 2636053 h 6402614"/>
                <a:gd name="connsiteX53" fmla="*/ 5047530 w 5378623"/>
                <a:gd name="connsiteY53" fmla="*/ 2564176 h 6402614"/>
                <a:gd name="connsiteX54" fmla="*/ 5028967 w 5378623"/>
                <a:gd name="connsiteY54" fmla="*/ 2493127 h 6402614"/>
                <a:gd name="connsiteX55" fmla="*/ 4822623 w 5378623"/>
                <a:gd name="connsiteY55" fmla="*/ 1944830 h 6402614"/>
                <a:gd name="connsiteX56" fmla="*/ 4108183 w 5378623"/>
                <a:gd name="connsiteY56" fmla="*/ 1038170 h 6402614"/>
                <a:gd name="connsiteX57" fmla="*/ 3638213 w 5378623"/>
                <a:gd name="connsiteY57" fmla="*/ 712395 h 6402614"/>
                <a:gd name="connsiteX58" fmla="*/ 3575480 w 5378623"/>
                <a:gd name="connsiteY58" fmla="*/ 678662 h 6402614"/>
                <a:gd name="connsiteX59" fmla="*/ 3512574 w 5378623"/>
                <a:gd name="connsiteY59" fmla="*/ 645577 h 6402614"/>
                <a:gd name="connsiteX60" fmla="*/ 3448603 w 5378623"/>
                <a:gd name="connsiteY60" fmla="*/ 614757 h 6402614"/>
                <a:gd name="connsiteX61" fmla="*/ 3416617 w 5378623"/>
                <a:gd name="connsiteY61" fmla="*/ 599347 h 6402614"/>
                <a:gd name="connsiteX62" fmla="*/ 3384352 w 5378623"/>
                <a:gd name="connsiteY62" fmla="*/ 584559 h 6402614"/>
                <a:gd name="connsiteX63" fmla="*/ 3254088 w 5378623"/>
                <a:gd name="connsiteY63" fmla="*/ 529021 h 6402614"/>
                <a:gd name="connsiteX64" fmla="*/ 3121640 w 5378623"/>
                <a:gd name="connsiteY64" fmla="*/ 479505 h 6402614"/>
                <a:gd name="connsiteX65" fmla="*/ 2987193 w 5378623"/>
                <a:gd name="connsiteY65" fmla="*/ 436176 h 6402614"/>
                <a:gd name="connsiteX66" fmla="*/ 2851296 w 5378623"/>
                <a:gd name="connsiteY66" fmla="*/ 398256 h 6402614"/>
                <a:gd name="connsiteX67" fmla="*/ 2573611 w 5378623"/>
                <a:gd name="connsiteY67" fmla="*/ 336717 h 6402614"/>
                <a:gd name="connsiteX68" fmla="*/ 2014208 w 5378623"/>
                <a:gd name="connsiteY68" fmla="*/ 276896 h 6402614"/>
                <a:gd name="connsiteX69" fmla="*/ 1457097 w 5378623"/>
                <a:gd name="connsiteY69" fmla="*/ 322828 h 6402614"/>
                <a:gd name="connsiteX70" fmla="*/ 914684 w 5378623"/>
                <a:gd name="connsiteY70" fmla="*/ 486648 h 6402614"/>
                <a:gd name="connsiteX71" fmla="*/ 848661 w 5378623"/>
                <a:gd name="connsiteY71" fmla="*/ 515093 h 6402614"/>
                <a:gd name="connsiteX72" fmla="*/ 782834 w 5378623"/>
                <a:gd name="connsiteY72" fmla="*/ 544519 h 6402614"/>
                <a:gd name="connsiteX73" fmla="*/ 717715 w 5378623"/>
                <a:gd name="connsiteY73" fmla="*/ 575988 h 6402614"/>
                <a:gd name="connsiteX74" fmla="*/ 653112 w 5378623"/>
                <a:gd name="connsiteY74" fmla="*/ 608523 h 6402614"/>
                <a:gd name="connsiteX75" fmla="*/ 406671 w 5378623"/>
                <a:gd name="connsiteY75" fmla="*/ 756246 h 6402614"/>
                <a:gd name="connsiteX76" fmla="*/ 191033 w 5378623"/>
                <a:gd name="connsiteY76" fmla="*/ 942131 h 6402614"/>
                <a:gd name="connsiteX77" fmla="*/ 143339 w 5378623"/>
                <a:gd name="connsiteY77" fmla="*/ 996006 h 6402614"/>
                <a:gd name="connsiteX78" fmla="*/ 98848 w 5378623"/>
                <a:gd name="connsiteY78" fmla="*/ 1053288 h 6402614"/>
                <a:gd name="connsiteX79" fmla="*/ 56083 w 5378623"/>
                <a:gd name="connsiteY79" fmla="*/ 1112657 h 6402614"/>
                <a:gd name="connsiteX80" fmla="*/ 14889 w 5378623"/>
                <a:gd name="connsiteY80" fmla="*/ 1173837 h 6402614"/>
                <a:gd name="connsiteX81" fmla="*/ 0 w 5378623"/>
                <a:gd name="connsiteY81" fmla="*/ 1198088 h 6402614"/>
                <a:gd name="connsiteX82" fmla="*/ 0 w 5378623"/>
                <a:gd name="connsiteY82" fmla="*/ 888809 h 6402614"/>
                <a:gd name="connsiteX83" fmla="*/ 88781 w 5378623"/>
                <a:gd name="connsiteY83" fmla="*/ 802825 h 6402614"/>
                <a:gd name="connsiteX84" fmla="*/ 2220349 w 5378623"/>
                <a:gd name="connsiteY84" fmla="*/ 67 h 640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78623" h="6402614">
                  <a:moveTo>
                    <a:pt x="2220349" y="67"/>
                  </a:moveTo>
                  <a:cubicBezTo>
                    <a:pt x="2484151" y="1784"/>
                    <a:pt x="2751801" y="36820"/>
                    <a:pt x="3018161" y="108191"/>
                  </a:cubicBezTo>
                  <a:cubicBezTo>
                    <a:pt x="4722867" y="564965"/>
                    <a:pt x="5729192" y="2337049"/>
                    <a:pt x="5265831" y="4066338"/>
                  </a:cubicBezTo>
                  <a:cubicBezTo>
                    <a:pt x="4947269" y="5255224"/>
                    <a:pt x="4017004" y="6114300"/>
                    <a:pt x="2912752" y="6386691"/>
                  </a:cubicBezTo>
                  <a:lnTo>
                    <a:pt x="2840648" y="6402614"/>
                  </a:lnTo>
                  <a:lnTo>
                    <a:pt x="1474249" y="6402614"/>
                  </a:lnTo>
                  <a:lnTo>
                    <a:pt x="1340218" y="6370360"/>
                  </a:lnTo>
                  <a:cubicBezTo>
                    <a:pt x="914042" y="6256167"/>
                    <a:pt x="531514" y="6059766"/>
                    <a:pt x="204687" y="5802379"/>
                  </a:cubicBezTo>
                  <a:lnTo>
                    <a:pt x="0" y="5624181"/>
                  </a:lnTo>
                  <a:lnTo>
                    <a:pt x="0" y="5197118"/>
                  </a:lnTo>
                  <a:lnTo>
                    <a:pt x="120950" y="5327736"/>
                  </a:lnTo>
                  <a:cubicBezTo>
                    <a:pt x="253827" y="5458395"/>
                    <a:pt x="397634" y="5575985"/>
                    <a:pt x="553277" y="5674143"/>
                  </a:cubicBezTo>
                  <a:cubicBezTo>
                    <a:pt x="708978" y="5772084"/>
                    <a:pt x="875421" y="5851690"/>
                    <a:pt x="1048951" y="5913372"/>
                  </a:cubicBezTo>
                  <a:cubicBezTo>
                    <a:pt x="1070860" y="5920750"/>
                    <a:pt x="1092382" y="5928719"/>
                    <a:pt x="1114406" y="5935664"/>
                  </a:cubicBezTo>
                  <a:lnTo>
                    <a:pt x="1180375" y="5956470"/>
                  </a:lnTo>
                  <a:lnTo>
                    <a:pt x="1247107" y="5975278"/>
                  </a:lnTo>
                  <a:cubicBezTo>
                    <a:pt x="1269462" y="5981848"/>
                    <a:pt x="1291029" y="5986236"/>
                    <a:pt x="1313053" y="5991905"/>
                  </a:cubicBezTo>
                  <a:cubicBezTo>
                    <a:pt x="1400808" y="6012869"/>
                    <a:pt x="1489584" y="6027036"/>
                    <a:pt x="1578771" y="6035400"/>
                  </a:cubicBezTo>
                  <a:cubicBezTo>
                    <a:pt x="1757312" y="6051941"/>
                    <a:pt x="1937844" y="6040152"/>
                    <a:pt x="2116969" y="6005033"/>
                  </a:cubicBezTo>
                  <a:cubicBezTo>
                    <a:pt x="2296104" y="5969454"/>
                    <a:pt x="2473717" y="5910978"/>
                    <a:pt x="2648341" y="5837212"/>
                  </a:cubicBezTo>
                  <a:cubicBezTo>
                    <a:pt x="2823148" y="5763610"/>
                    <a:pt x="2995347" y="5675863"/>
                    <a:pt x="3166862" y="5582136"/>
                  </a:cubicBezTo>
                  <a:cubicBezTo>
                    <a:pt x="3209843" y="5558645"/>
                    <a:pt x="3252667" y="5534880"/>
                    <a:pt x="3295551" y="5510900"/>
                  </a:cubicBezTo>
                  <a:lnTo>
                    <a:pt x="3426292" y="5437546"/>
                  </a:lnTo>
                  <a:cubicBezTo>
                    <a:pt x="3515217" y="5388460"/>
                    <a:pt x="3604599" y="5341930"/>
                    <a:pt x="3693498" y="5296779"/>
                  </a:cubicBezTo>
                  <a:lnTo>
                    <a:pt x="3957511" y="5162806"/>
                  </a:lnTo>
                  <a:cubicBezTo>
                    <a:pt x="4044259" y="5118005"/>
                    <a:pt x="4129592" y="5072941"/>
                    <a:pt x="4212170" y="5024936"/>
                  </a:cubicBezTo>
                  <a:cubicBezTo>
                    <a:pt x="4294563" y="4976766"/>
                    <a:pt x="4374532" y="4926554"/>
                    <a:pt x="4449651" y="4870986"/>
                  </a:cubicBezTo>
                  <a:cubicBezTo>
                    <a:pt x="4524973" y="4815937"/>
                    <a:pt x="4596075" y="4756163"/>
                    <a:pt x="4659728" y="4689640"/>
                  </a:cubicBezTo>
                  <a:cubicBezTo>
                    <a:pt x="4723566" y="4623283"/>
                    <a:pt x="4780828" y="4550758"/>
                    <a:pt x="4830457" y="4472596"/>
                  </a:cubicBezTo>
                  <a:cubicBezTo>
                    <a:pt x="4880087" y="4394434"/>
                    <a:pt x="4921716" y="4310302"/>
                    <a:pt x="4955705" y="4222268"/>
                  </a:cubicBezTo>
                  <a:lnTo>
                    <a:pt x="4968352" y="4189141"/>
                  </a:lnTo>
                  <a:lnTo>
                    <a:pt x="4979564" y="4155400"/>
                  </a:lnTo>
                  <a:lnTo>
                    <a:pt x="4990913" y="4121577"/>
                  </a:lnTo>
                  <a:cubicBezTo>
                    <a:pt x="4994441" y="4110119"/>
                    <a:pt x="4997522" y="4098194"/>
                    <a:pt x="5000865" y="4086570"/>
                  </a:cubicBezTo>
                  <a:lnTo>
                    <a:pt x="5020612" y="4016281"/>
                  </a:lnTo>
                  <a:lnTo>
                    <a:pt x="5030486" y="3981137"/>
                  </a:lnTo>
                  <a:lnTo>
                    <a:pt x="5035423" y="3963565"/>
                  </a:lnTo>
                  <a:lnTo>
                    <a:pt x="5039507" y="3945765"/>
                  </a:lnTo>
                  <a:cubicBezTo>
                    <a:pt x="5050088" y="3898175"/>
                    <a:pt x="5061308" y="3850756"/>
                    <a:pt x="5071597" y="3802972"/>
                  </a:cubicBezTo>
                  <a:lnTo>
                    <a:pt x="5096108" y="3658610"/>
                  </a:lnTo>
                  <a:cubicBezTo>
                    <a:pt x="5102684" y="3610180"/>
                    <a:pt x="5107604" y="3561536"/>
                    <a:pt x="5113299" y="3512985"/>
                  </a:cubicBezTo>
                  <a:lnTo>
                    <a:pt x="5115328" y="3494749"/>
                  </a:lnTo>
                  <a:lnTo>
                    <a:pt x="5116446" y="3476502"/>
                  </a:lnTo>
                  <a:lnTo>
                    <a:pt x="5118711" y="3439898"/>
                  </a:lnTo>
                  <a:lnTo>
                    <a:pt x="5123270" y="3366583"/>
                  </a:lnTo>
                  <a:cubicBezTo>
                    <a:pt x="5126606" y="3268829"/>
                    <a:pt x="5127431" y="3170634"/>
                    <a:pt x="5121172" y="3072860"/>
                  </a:cubicBezTo>
                  <a:lnTo>
                    <a:pt x="5119473" y="3036121"/>
                  </a:lnTo>
                  <a:cubicBezTo>
                    <a:pt x="5118968" y="3023930"/>
                    <a:pt x="5117310" y="3011778"/>
                    <a:pt x="5116244" y="2999552"/>
                  </a:cubicBezTo>
                  <a:lnTo>
                    <a:pt x="5109221" y="2926379"/>
                  </a:lnTo>
                  <a:cubicBezTo>
                    <a:pt x="5105544" y="2877404"/>
                    <a:pt x="5096760" y="2829145"/>
                    <a:pt x="5089643" y="2780639"/>
                  </a:cubicBezTo>
                  <a:lnTo>
                    <a:pt x="5084078" y="2744255"/>
                  </a:lnTo>
                  <a:cubicBezTo>
                    <a:pt x="5082420" y="2732104"/>
                    <a:pt x="5080412" y="2719974"/>
                    <a:pt x="5077785" y="2708026"/>
                  </a:cubicBezTo>
                  <a:lnTo>
                    <a:pt x="5063128" y="2636053"/>
                  </a:lnTo>
                  <a:cubicBezTo>
                    <a:pt x="5057902" y="2612048"/>
                    <a:pt x="5053511" y="2587920"/>
                    <a:pt x="5047530" y="2564176"/>
                  </a:cubicBezTo>
                  <a:lnTo>
                    <a:pt x="5028967" y="2493127"/>
                  </a:lnTo>
                  <a:cubicBezTo>
                    <a:pt x="4979424" y="2303537"/>
                    <a:pt x="4909775" y="2119458"/>
                    <a:pt x="4822623" y="1944830"/>
                  </a:cubicBezTo>
                  <a:cubicBezTo>
                    <a:pt x="4648947" y="1594931"/>
                    <a:pt x="4401749" y="1285261"/>
                    <a:pt x="4108183" y="1038170"/>
                  </a:cubicBezTo>
                  <a:cubicBezTo>
                    <a:pt x="3961444" y="914460"/>
                    <a:pt x="3803854" y="805232"/>
                    <a:pt x="3638213" y="712395"/>
                  </a:cubicBezTo>
                  <a:lnTo>
                    <a:pt x="3575480" y="678662"/>
                  </a:lnTo>
                  <a:cubicBezTo>
                    <a:pt x="3554450" y="667578"/>
                    <a:pt x="3534194" y="655311"/>
                    <a:pt x="3512574" y="645577"/>
                  </a:cubicBezTo>
                  <a:lnTo>
                    <a:pt x="3448603" y="614757"/>
                  </a:lnTo>
                  <a:lnTo>
                    <a:pt x="3416617" y="599347"/>
                  </a:lnTo>
                  <a:cubicBezTo>
                    <a:pt x="3406000" y="594185"/>
                    <a:pt x="3395413" y="588913"/>
                    <a:pt x="3384352" y="584559"/>
                  </a:cubicBezTo>
                  <a:cubicBezTo>
                    <a:pt x="3340850" y="566062"/>
                    <a:pt x="3297707" y="547083"/>
                    <a:pt x="3254088" y="529021"/>
                  </a:cubicBezTo>
                  <a:cubicBezTo>
                    <a:pt x="3209736" y="512847"/>
                    <a:pt x="3165607" y="496270"/>
                    <a:pt x="3121640" y="479505"/>
                  </a:cubicBezTo>
                  <a:lnTo>
                    <a:pt x="2987193" y="436176"/>
                  </a:lnTo>
                  <a:cubicBezTo>
                    <a:pt x="2942116" y="422708"/>
                    <a:pt x="2896575" y="410968"/>
                    <a:pt x="2851296" y="398256"/>
                  </a:cubicBezTo>
                  <a:cubicBezTo>
                    <a:pt x="2759507" y="375285"/>
                    <a:pt x="2666373" y="353923"/>
                    <a:pt x="2573611" y="336717"/>
                  </a:cubicBezTo>
                  <a:cubicBezTo>
                    <a:pt x="2387776" y="301762"/>
                    <a:pt x="2200839" y="280304"/>
                    <a:pt x="2014208" y="276896"/>
                  </a:cubicBezTo>
                  <a:cubicBezTo>
                    <a:pt x="1827605" y="273381"/>
                    <a:pt x="1641223" y="288238"/>
                    <a:pt x="1457097" y="322828"/>
                  </a:cubicBezTo>
                  <a:cubicBezTo>
                    <a:pt x="1272912" y="357634"/>
                    <a:pt x="1091595" y="413727"/>
                    <a:pt x="914684" y="486648"/>
                  </a:cubicBezTo>
                  <a:lnTo>
                    <a:pt x="848661" y="515093"/>
                  </a:lnTo>
                  <a:cubicBezTo>
                    <a:pt x="826573" y="524592"/>
                    <a:pt x="804281" y="533573"/>
                    <a:pt x="782834" y="544519"/>
                  </a:cubicBezTo>
                  <a:lnTo>
                    <a:pt x="717715" y="575988"/>
                  </a:lnTo>
                  <a:cubicBezTo>
                    <a:pt x="696005" y="586632"/>
                    <a:pt x="673986" y="596729"/>
                    <a:pt x="653112" y="608523"/>
                  </a:cubicBezTo>
                  <a:cubicBezTo>
                    <a:pt x="568070" y="653782"/>
                    <a:pt x="483901" y="700897"/>
                    <a:pt x="406671" y="756246"/>
                  </a:cubicBezTo>
                  <a:cubicBezTo>
                    <a:pt x="327441" y="809669"/>
                    <a:pt x="256836" y="872706"/>
                    <a:pt x="191033" y="942131"/>
                  </a:cubicBezTo>
                  <a:cubicBezTo>
                    <a:pt x="175048" y="959988"/>
                    <a:pt x="159064" y="977846"/>
                    <a:pt x="143339" y="996006"/>
                  </a:cubicBezTo>
                  <a:lnTo>
                    <a:pt x="98848" y="1053288"/>
                  </a:lnTo>
                  <a:cubicBezTo>
                    <a:pt x="83542" y="1072023"/>
                    <a:pt x="70312" y="1092822"/>
                    <a:pt x="56083" y="1112657"/>
                  </a:cubicBezTo>
                  <a:cubicBezTo>
                    <a:pt x="42010" y="1132765"/>
                    <a:pt x="27965" y="1152765"/>
                    <a:pt x="14889" y="1173837"/>
                  </a:cubicBezTo>
                  <a:lnTo>
                    <a:pt x="0" y="1198088"/>
                  </a:lnTo>
                  <a:lnTo>
                    <a:pt x="0" y="888809"/>
                  </a:lnTo>
                  <a:lnTo>
                    <a:pt x="88781" y="802825"/>
                  </a:lnTo>
                  <a:cubicBezTo>
                    <a:pt x="672175" y="289643"/>
                    <a:pt x="1428944" y="-5083"/>
                    <a:pt x="2220349" y="6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5501384" y="1167847"/>
            <a:ext cx="6511644" cy="754630"/>
          </a:xfrm>
          <a:prstGeom prst="rect">
            <a:avLst/>
          </a:prstGeom>
          <a:noFill/>
        </p:spPr>
        <p:txBody>
          <a:bodyPr wrap="square">
            <a:spAutoFit/>
          </a:bodyPr>
          <a:lstStyle/>
          <a:p>
            <a:pPr>
              <a:lnSpc>
                <a:spcPct val="150000"/>
              </a:lnSpc>
            </a:pPr>
            <a:r>
              <a:rPr lang="en-US" sz="3200" b="1" i="1" dirty="0">
                <a:solidFill>
                  <a:srgbClr val="0070C0"/>
                </a:solidFill>
              </a:rPr>
              <a:t>EXAMPLE</a:t>
            </a:r>
          </a:p>
        </p:txBody>
      </p:sp>
      <p:sp>
        <p:nvSpPr>
          <p:cNvPr id="4" name="TextBox 3">
            <a:extLst>
              <a:ext uri="{FF2B5EF4-FFF2-40B4-BE49-F238E27FC236}">
                <a16:creationId xmlns:a16="http://schemas.microsoft.com/office/drawing/2014/main" id="{90A3E95A-3D5D-4E3E-A00D-CA3CAC576081}"/>
              </a:ext>
            </a:extLst>
          </p:cNvPr>
          <p:cNvSpPr txBox="1"/>
          <p:nvPr/>
        </p:nvSpPr>
        <p:spPr>
          <a:xfrm>
            <a:off x="5378624" y="86282"/>
            <a:ext cx="5682431" cy="861774"/>
          </a:xfrm>
          <a:prstGeom prst="rect">
            <a:avLst/>
          </a:prstGeom>
          <a:noFill/>
        </p:spPr>
        <p:txBody>
          <a:bodyPr wrap="square" rtlCol="0">
            <a:spAutoFit/>
          </a:bodyPr>
          <a:lstStyle/>
          <a:p>
            <a:r>
              <a:rPr lang="en-US" sz="5000" b="1"/>
              <a:t>CHAIN GAME!!</a:t>
            </a:r>
          </a:p>
        </p:txBody>
      </p:sp>
      <p:sp>
        <p:nvSpPr>
          <p:cNvPr id="5" name="TextBox 4">
            <a:extLst>
              <a:ext uri="{FF2B5EF4-FFF2-40B4-BE49-F238E27FC236}">
                <a16:creationId xmlns:a16="http://schemas.microsoft.com/office/drawing/2014/main" id="{337A5E1E-3CA0-4464-8CDD-31E8FAFCE4DB}"/>
              </a:ext>
            </a:extLst>
          </p:cNvPr>
          <p:cNvSpPr txBox="1"/>
          <p:nvPr/>
        </p:nvSpPr>
        <p:spPr>
          <a:xfrm>
            <a:off x="649824" y="3896102"/>
            <a:ext cx="3312576" cy="707886"/>
          </a:xfrm>
          <a:prstGeom prst="rect">
            <a:avLst/>
          </a:prstGeom>
          <a:noFill/>
        </p:spPr>
        <p:txBody>
          <a:bodyPr wrap="square" rtlCol="0">
            <a:spAutoFit/>
          </a:bodyPr>
          <a:lstStyle/>
          <a:p>
            <a:pPr algn="ctr"/>
            <a:r>
              <a:rPr lang="en-US" sz="4000" b="1">
                <a:solidFill>
                  <a:srgbClr val="C00000"/>
                </a:solidFill>
                <a:effectLst>
                  <a:outerShdw blurRad="38100" dist="38100" dir="2700000" algn="tl">
                    <a:srgbClr val="000000">
                      <a:alpha val="43137"/>
                    </a:srgbClr>
                  </a:outerShdw>
                </a:effectLst>
              </a:rPr>
              <a:t>EXPERIENCES</a:t>
            </a:r>
          </a:p>
        </p:txBody>
      </p:sp>
      <p:sp>
        <p:nvSpPr>
          <p:cNvPr id="3" name="TextBox 2">
            <a:extLst>
              <a:ext uri="{FF2B5EF4-FFF2-40B4-BE49-F238E27FC236}">
                <a16:creationId xmlns:a16="http://schemas.microsoft.com/office/drawing/2014/main" id="{3A6F3DC0-43AC-9D33-3701-8074F6C532DA}"/>
              </a:ext>
            </a:extLst>
          </p:cNvPr>
          <p:cNvSpPr txBox="1"/>
          <p:nvPr/>
        </p:nvSpPr>
        <p:spPr>
          <a:xfrm>
            <a:off x="5572879" y="1930094"/>
            <a:ext cx="6440149" cy="4524315"/>
          </a:xfrm>
          <a:prstGeom prst="rect">
            <a:avLst/>
          </a:prstGeom>
          <a:noFill/>
        </p:spPr>
        <p:txBody>
          <a:bodyPr wrap="square">
            <a:spAutoFit/>
          </a:bodyPr>
          <a:lstStyle/>
          <a:p>
            <a:pPr indent="-1270"/>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 1</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from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eam 1:</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1270"/>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had an unpleasant experience of a sports competition at school.</a:t>
            </a:r>
            <a:endParaRPr lang="en-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270"/>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from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eam 2:</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1270"/>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She had an unpleasant experience of a sports competition at school</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accidentally fel</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while leaning to skate.</a:t>
            </a:r>
            <a:endParaRPr lang="en-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1270"/>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from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eam 1:</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indent="-1270"/>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She had an unpleasant experience of a sports competition at school</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He accidentally fel</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while leaning to skate and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had a very good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experience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the last summer camp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56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08E5B090-CC8D-2B61-C4C5-732E64389247}"/>
              </a:ext>
            </a:extLst>
          </p:cNvPr>
          <p:cNvSpPr txBox="1"/>
          <p:nvPr/>
        </p:nvSpPr>
        <p:spPr>
          <a:xfrm>
            <a:off x="487067" y="2344813"/>
            <a:ext cx="11460603" cy="4369145"/>
          </a:xfrm>
          <a:prstGeom prst="rect">
            <a:avLst/>
          </a:prstGeom>
          <a:noFill/>
        </p:spPr>
        <p:txBody>
          <a:bodyPr wrap="square">
            <a:spAutoFit/>
          </a:bodyPr>
          <a:lstStyle/>
          <a:p>
            <a:pPr>
              <a:lnSpc>
                <a:spcPct val="200000"/>
              </a:lnSpc>
            </a:pPr>
            <a:r>
              <a:rPr lang="en-US" sz="3600" b="1">
                <a:solidFill>
                  <a:srgbClr val="0070C0"/>
                </a:solidFill>
              </a:rPr>
              <a:t>1. </a:t>
            </a:r>
            <a:r>
              <a:rPr lang="en-US" sz="3600"/>
              <a:t>Joining a performance </a:t>
            </a:r>
          </a:p>
          <a:p>
            <a:pPr>
              <a:lnSpc>
                <a:spcPct val="200000"/>
              </a:lnSpc>
            </a:pPr>
            <a:r>
              <a:rPr lang="en-US" sz="3600" b="1">
                <a:solidFill>
                  <a:srgbClr val="0070C0"/>
                </a:solidFill>
              </a:rPr>
              <a:t>2. </a:t>
            </a:r>
            <a:r>
              <a:rPr lang="en-US" sz="3600"/>
              <a:t>Attending an army course </a:t>
            </a:r>
          </a:p>
          <a:p>
            <a:pPr>
              <a:lnSpc>
                <a:spcPct val="200000"/>
              </a:lnSpc>
            </a:pPr>
            <a:r>
              <a:rPr lang="en-US" sz="3600" b="1">
                <a:solidFill>
                  <a:srgbClr val="0070C0"/>
                </a:solidFill>
              </a:rPr>
              <a:t>3. </a:t>
            </a:r>
            <a:r>
              <a:rPr lang="en-US" sz="3600"/>
              <a:t>Travelling to a new place without parents </a:t>
            </a:r>
          </a:p>
          <a:p>
            <a:pPr>
              <a:lnSpc>
                <a:spcPct val="200000"/>
              </a:lnSpc>
            </a:pPr>
            <a:endParaRPr lang="en-US" sz="3600" b="1">
              <a:solidFill>
                <a:schemeClr val="accent2">
                  <a:lumMod val="75000"/>
                </a:schemeClr>
              </a:solidFill>
            </a:endParaRPr>
          </a:p>
        </p:txBody>
      </p:sp>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2458" y="1303634"/>
            <a:ext cx="11149542" cy="584775"/>
          </a:xfrm>
          <a:prstGeom prst="rect">
            <a:avLst/>
          </a:prstGeom>
          <a:noFill/>
          <a:effectLst/>
        </p:spPr>
        <p:txBody>
          <a:bodyPr wrap="square" rtlCol="0">
            <a:spAutoFit/>
          </a:bodyPr>
          <a:lstStyle/>
          <a:p>
            <a:r>
              <a:rPr lang="vi-VN"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ick (</a:t>
            </a:r>
            <a:r>
              <a:rPr lang="vi-VN"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experiences you have had.</a:t>
            </a:r>
            <a:endParaRPr lang="en-US" sz="3200" b="1" dirty="0">
              <a:effectLst>
                <a:glow rad="88900">
                  <a:schemeClr val="bg1"/>
                </a:glow>
              </a:effectLst>
              <a:latin typeface="Calibri" panose="020F0502020204030204" pitchFamily="34" charset="0"/>
              <a:cs typeface="Calibri" panose="020F0502020204030204" pitchFamily="34" charset="0"/>
            </a:endParaRPr>
          </a:p>
        </p:txBody>
      </p:sp>
      <p:sp>
        <p:nvSpPr>
          <p:cNvPr id="16" name="Rounded Rectangle 15"/>
          <p:cNvSpPr/>
          <p:nvPr/>
        </p:nvSpPr>
        <p:spPr>
          <a:xfrm>
            <a:off x="487067" y="1352604"/>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539852" y="1249964"/>
            <a:ext cx="397035" cy="707886"/>
          </a:xfrm>
          <a:prstGeom prst="rect">
            <a:avLst/>
          </a:prstGeom>
          <a:noFill/>
        </p:spPr>
        <p:txBody>
          <a:bodyPr wrap="square" rtlCol="0">
            <a:spAutoFit/>
          </a:bodyPr>
          <a:lstStyle/>
          <a:p>
            <a:pPr algn="ctr"/>
            <a:r>
              <a:rPr lang="vi-VN" sz="4000" b="1">
                <a:solidFill>
                  <a:schemeClr val="bg1"/>
                </a:solidFill>
                <a:latin typeface="Myriad Pro" pitchFamily="34" charset="0"/>
              </a:rPr>
              <a:t>1</a:t>
            </a:r>
            <a:endParaRPr lang="en-US" sz="4000" b="1">
              <a:solidFill>
                <a:schemeClr val="bg1"/>
              </a:solidFill>
              <a:latin typeface="Myriad Pro" pitchFamily="34" charset="0"/>
            </a:endParaRPr>
          </a:p>
        </p:txBody>
      </p:sp>
      <p:sp>
        <p:nvSpPr>
          <p:cNvPr id="8" name="TextBox 7"/>
          <p:cNvSpPr txBox="1"/>
          <p:nvPr/>
        </p:nvSpPr>
        <p:spPr>
          <a:xfrm>
            <a:off x="487067" y="186930"/>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READING </a:t>
            </a:r>
          </a:p>
        </p:txBody>
      </p:sp>
      <p:sp>
        <p:nvSpPr>
          <p:cNvPr id="2" name="Rounded Rectangle 1">
            <a:extLst>
              <a:ext uri="{FF2B5EF4-FFF2-40B4-BE49-F238E27FC236}">
                <a16:creationId xmlns:a16="http://schemas.microsoft.com/office/drawing/2014/main" id="{D42D445F-5EEF-599F-E54B-C7498FF2097E}"/>
              </a:ext>
            </a:extLst>
          </p:cNvPr>
          <p:cNvSpPr/>
          <p:nvPr/>
        </p:nvSpPr>
        <p:spPr>
          <a:xfrm>
            <a:off x="9497963" y="2285819"/>
            <a:ext cx="855407" cy="810526"/>
          </a:xfrm>
          <a:prstGeom prst="round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VN"/>
          </a:p>
        </p:txBody>
      </p:sp>
      <p:sp>
        <p:nvSpPr>
          <p:cNvPr id="3" name="Rounded Rectangle 2">
            <a:extLst>
              <a:ext uri="{FF2B5EF4-FFF2-40B4-BE49-F238E27FC236}">
                <a16:creationId xmlns:a16="http://schemas.microsoft.com/office/drawing/2014/main" id="{D3C27652-8EB7-4C0B-681C-F6DBC81C5D43}"/>
              </a:ext>
            </a:extLst>
          </p:cNvPr>
          <p:cNvSpPr/>
          <p:nvPr/>
        </p:nvSpPr>
        <p:spPr>
          <a:xfrm>
            <a:off x="9502878" y="3470610"/>
            <a:ext cx="855407" cy="810526"/>
          </a:xfrm>
          <a:prstGeom prst="round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VN"/>
          </a:p>
        </p:txBody>
      </p:sp>
      <p:sp>
        <p:nvSpPr>
          <p:cNvPr id="7" name="Rounded Rectangle 6">
            <a:extLst>
              <a:ext uri="{FF2B5EF4-FFF2-40B4-BE49-F238E27FC236}">
                <a16:creationId xmlns:a16="http://schemas.microsoft.com/office/drawing/2014/main" id="{E91CBFA2-37B3-730C-E658-37782AC813AB}"/>
              </a:ext>
            </a:extLst>
          </p:cNvPr>
          <p:cNvSpPr/>
          <p:nvPr/>
        </p:nvSpPr>
        <p:spPr>
          <a:xfrm>
            <a:off x="9507793" y="4684898"/>
            <a:ext cx="855407" cy="810526"/>
          </a:xfrm>
          <a:prstGeom prst="roundRect">
            <a:avLst/>
          </a:prstGeom>
          <a:no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VN"/>
          </a:p>
        </p:txBody>
      </p:sp>
      <p:pic>
        <p:nvPicPr>
          <p:cNvPr id="6146" name="Picture 2" descr="Check Clipart">
            <a:extLst>
              <a:ext uri="{FF2B5EF4-FFF2-40B4-BE49-F238E27FC236}">
                <a16:creationId xmlns:a16="http://schemas.microsoft.com/office/drawing/2014/main" id="{98F48740-A921-31AF-050E-07F4C950CED7}"/>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781" b="93240" l="3194" r="95139">
                        <a14:foregroundMark x1="2361" y1="66199" x2="8611" y2="83801"/>
                        <a14:foregroundMark x1="8611" y1="83801" x2="18333" y2="93367"/>
                        <a14:foregroundMark x1="3333" y1="66199" x2="3750" y2="70153"/>
                        <a14:foregroundMark x1="95139" y1="7781" x2="87917" y2="9949"/>
                        <a14:foregroundMark x1="87917" y1="9949" x2="84861" y2="9949"/>
                      </a14:backgroundRemoval>
                    </a14:imgEffect>
                  </a14:imgLayer>
                </a14:imgProps>
              </a:ext>
              <a:ext uri="{28A0092B-C50C-407E-A947-70E740481C1C}">
                <a14:useLocalDpi xmlns:a14="http://schemas.microsoft.com/office/drawing/2010/main" val="0"/>
              </a:ext>
            </a:extLst>
          </a:blip>
          <a:srcRect/>
          <a:stretch>
            <a:fillRect/>
          </a:stretch>
        </p:blipFill>
        <p:spPr bwMode="auto">
          <a:xfrm>
            <a:off x="9617748" y="1951506"/>
            <a:ext cx="962663" cy="1048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heck Clipart">
            <a:extLst>
              <a:ext uri="{FF2B5EF4-FFF2-40B4-BE49-F238E27FC236}">
                <a16:creationId xmlns:a16="http://schemas.microsoft.com/office/drawing/2014/main" id="{FE522FE5-DD6C-A7D9-1C6B-20BD8CBAE96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781" b="93240" l="3194" r="95139">
                        <a14:foregroundMark x1="2361" y1="66199" x2="8611" y2="83801"/>
                        <a14:foregroundMark x1="8611" y1="83801" x2="18333" y2="93367"/>
                        <a14:foregroundMark x1="3333" y1="66199" x2="3750" y2="70153"/>
                        <a14:foregroundMark x1="95139" y1="7781" x2="87917" y2="9949"/>
                        <a14:foregroundMark x1="87917" y1="9949" x2="84861" y2="9949"/>
                      </a14:backgroundRemoval>
                    </a14:imgEffect>
                  </a14:imgLayer>
                </a14:imgProps>
              </a:ext>
              <a:ext uri="{28A0092B-C50C-407E-A947-70E740481C1C}">
                <a14:useLocalDpi xmlns:a14="http://schemas.microsoft.com/office/drawing/2010/main" val="0"/>
              </a:ext>
            </a:extLst>
          </a:blip>
          <a:srcRect/>
          <a:stretch>
            <a:fillRect/>
          </a:stretch>
        </p:blipFill>
        <p:spPr bwMode="auto">
          <a:xfrm>
            <a:off x="9617748" y="3159570"/>
            <a:ext cx="962663" cy="1048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eck Clipart">
            <a:extLst>
              <a:ext uri="{FF2B5EF4-FFF2-40B4-BE49-F238E27FC236}">
                <a16:creationId xmlns:a16="http://schemas.microsoft.com/office/drawing/2014/main" id="{8CC9912D-11D2-BA23-33B6-9A84280D7FD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781" b="93240" l="3194" r="95139">
                        <a14:foregroundMark x1="2361" y1="66199" x2="8611" y2="83801"/>
                        <a14:foregroundMark x1="8611" y1="83801" x2="18333" y2="93367"/>
                        <a14:foregroundMark x1="3333" y1="66199" x2="3750" y2="70153"/>
                        <a14:foregroundMark x1="95139" y1="7781" x2="87917" y2="9949"/>
                        <a14:foregroundMark x1="87917" y1="9949" x2="84861" y2="9949"/>
                      </a14:backgroundRemoval>
                    </a14:imgEffect>
                  </a14:imgLayer>
                </a14:imgProps>
              </a:ext>
              <a:ext uri="{28A0092B-C50C-407E-A947-70E740481C1C}">
                <a14:useLocalDpi xmlns:a14="http://schemas.microsoft.com/office/drawing/2010/main" val="0"/>
              </a:ext>
            </a:extLst>
          </a:blip>
          <a:srcRect/>
          <a:stretch>
            <a:fillRect/>
          </a:stretch>
        </p:blipFill>
        <p:spPr bwMode="auto">
          <a:xfrm>
            <a:off x="9617747" y="4365469"/>
            <a:ext cx="962663" cy="10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224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17793" y="1616387"/>
            <a:ext cx="7324881" cy="1568139"/>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touching</a:t>
            </a:r>
            <a:r>
              <a:rPr lang="en-US" sz="7200" b="1" dirty="0">
                <a:solidFill>
                  <a:srgbClr val="AD4F0F"/>
                </a:solidFill>
              </a:rPr>
              <a:t> </a:t>
            </a:r>
            <a:r>
              <a:rPr lang="en-US" sz="5400" b="1" dirty="0">
                <a:solidFill>
                  <a:srgbClr val="AD4F0F"/>
                </a:solidFill>
                <a:cs typeface="Calibri" panose="020F0502020204030204" pitchFamily="34" charset="0"/>
              </a:rPr>
              <a:t>(adj)</a:t>
            </a:r>
          </a:p>
        </p:txBody>
      </p:sp>
      <p:sp>
        <p:nvSpPr>
          <p:cNvPr id="12" name="Rectangle 11"/>
          <p:cNvSpPr/>
          <p:nvPr/>
        </p:nvSpPr>
        <p:spPr>
          <a:xfrm>
            <a:off x="313029" y="4762993"/>
            <a:ext cx="5555226" cy="1446550"/>
          </a:xfrm>
          <a:prstGeom prst="rect">
            <a:avLst/>
          </a:prstGeom>
        </p:spPr>
        <p:txBody>
          <a:bodyPr wrap="square">
            <a:spAutoFit/>
          </a:bodyPr>
          <a:lstStyle/>
          <a:p>
            <a:pPr lvl="0" algn="ctr"/>
            <a:r>
              <a:rPr lang="en-US" sz="4400" dirty="0" err="1"/>
              <a:t>gây</a:t>
            </a:r>
            <a:r>
              <a:rPr lang="en-US" sz="4400" dirty="0"/>
              <a:t> </a:t>
            </a:r>
            <a:r>
              <a:rPr lang="en-US" sz="4400" dirty="0" err="1"/>
              <a:t>xúc</a:t>
            </a:r>
            <a:r>
              <a:rPr lang="en-US" sz="4400" dirty="0"/>
              <a:t> </a:t>
            </a:r>
            <a:r>
              <a:rPr lang="en-US" sz="4400" dirty="0" err="1"/>
              <a:t>động</a:t>
            </a:r>
            <a:r>
              <a:rPr lang="en-US" sz="4400" dirty="0"/>
              <a:t>, </a:t>
            </a:r>
          </a:p>
          <a:p>
            <a:pPr lvl="0" algn="ctr"/>
            <a:r>
              <a:rPr lang="en-US" sz="4400" dirty="0" err="1"/>
              <a:t>tạo</a:t>
            </a:r>
            <a:r>
              <a:rPr lang="en-US" sz="4400" dirty="0"/>
              <a:t> </a:t>
            </a:r>
            <a:r>
              <a:rPr lang="en-US" sz="4400" dirty="0" err="1"/>
              <a:t>cảm</a:t>
            </a:r>
            <a:r>
              <a:rPr lang="en-US" sz="4400" dirty="0"/>
              <a:t> </a:t>
            </a:r>
            <a:r>
              <a:rPr lang="en-US" sz="4400" dirty="0" err="1"/>
              <a:t>giác</a:t>
            </a:r>
            <a:r>
              <a:rPr lang="en-US" sz="4400" dirty="0"/>
              <a:t> </a:t>
            </a:r>
            <a:r>
              <a:rPr lang="en-US" sz="4400" dirty="0" err="1"/>
              <a:t>đồng</a:t>
            </a:r>
            <a:r>
              <a:rPr lang="en-US" sz="4400" dirty="0"/>
              <a:t> </a:t>
            </a:r>
            <a:r>
              <a:rPr lang="en-US" sz="4400" dirty="0" err="1"/>
              <a:t>cảm</a:t>
            </a:r>
            <a:endParaRPr lang="en-US" sz="6000" dirty="0"/>
          </a:p>
        </p:txBody>
      </p:sp>
      <p:sp>
        <p:nvSpPr>
          <p:cNvPr id="2" name="Rectangle 1"/>
          <p:cNvSpPr/>
          <p:nvPr/>
        </p:nvSpPr>
        <p:spPr>
          <a:xfrm>
            <a:off x="2137779" y="3478633"/>
            <a:ext cx="2430473"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tʌtʃɪŋ</a:t>
            </a:r>
            <a:r>
              <a:rPr lang="en-US" sz="4800" b="1" dirty="0">
                <a:solidFill>
                  <a:schemeClr val="accent5">
                    <a:lumMod val="50000"/>
                  </a:schemeClr>
                </a:solidFill>
              </a:rPr>
              <a:t>/ </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pic>
        <p:nvPicPr>
          <p:cNvPr id="3" name="touching__gb_1">
            <a:hlinkClick r:id="" action="ppaction://media"/>
            <a:extLst>
              <a:ext uri="{FF2B5EF4-FFF2-40B4-BE49-F238E27FC236}">
                <a16:creationId xmlns:a16="http://schemas.microsoft.com/office/drawing/2014/main" id="{747329C9-EFE7-9BFF-CB46-1FF746967D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48751" y="3597908"/>
            <a:ext cx="721021" cy="721021"/>
          </a:xfrm>
          <a:prstGeom prst="rect">
            <a:avLst/>
          </a:prstGeom>
        </p:spPr>
      </p:pic>
      <p:pic>
        <p:nvPicPr>
          <p:cNvPr id="5" name="Picture 2" descr="6.900+ Mixed Race Family Stock İllüstrasyonlar, Royalty-Free Vektör Grafik  ve Clip Art - iStock">
            <a:extLst>
              <a:ext uri="{FF2B5EF4-FFF2-40B4-BE49-F238E27FC236}">
                <a16:creationId xmlns:a16="http://schemas.microsoft.com/office/drawing/2014/main" id="{3AEAAC02-F10A-4C6E-DA4C-AFF46FACE7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3747" y="1463040"/>
            <a:ext cx="5555224" cy="474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966"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73095" y="1559463"/>
            <a:ext cx="7324881" cy="1568139"/>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soldier </a:t>
            </a:r>
            <a:r>
              <a:rPr lang="en-US" sz="6000" b="1" dirty="0">
                <a:solidFill>
                  <a:srgbClr val="AD4F0F"/>
                </a:solidFill>
                <a:cs typeface="Calibri" panose="020F0502020204030204" pitchFamily="34" charset="0"/>
              </a:rPr>
              <a:t>(n)</a:t>
            </a:r>
          </a:p>
        </p:txBody>
      </p:sp>
      <p:sp>
        <p:nvSpPr>
          <p:cNvPr id="12" name="Rectangle 11"/>
          <p:cNvSpPr/>
          <p:nvPr/>
        </p:nvSpPr>
        <p:spPr>
          <a:xfrm>
            <a:off x="1467120" y="4694323"/>
            <a:ext cx="4050892" cy="830997"/>
          </a:xfrm>
          <a:prstGeom prst="rect">
            <a:avLst/>
          </a:prstGeom>
        </p:spPr>
        <p:txBody>
          <a:bodyPr wrap="square">
            <a:spAutoFit/>
          </a:bodyPr>
          <a:lstStyle/>
          <a:p>
            <a:pPr lvl="0" algn="ctr"/>
            <a:r>
              <a:rPr lang="vi-VN" sz="4800" dirty="0">
                <a:latin typeface="Calibri" panose="020F0502020204030204" pitchFamily="34" charset="0"/>
                <a:cs typeface="Calibri" panose="020F0502020204030204" pitchFamily="34" charset="0"/>
              </a:rPr>
              <a:t>người lính</a:t>
            </a:r>
            <a:endParaRPr lang="en-US" sz="6600" dirty="0">
              <a:latin typeface="Calibri" panose="020F0502020204030204" pitchFamily="34" charset="0"/>
              <a:cs typeface="Calibri" panose="020F0502020204030204" pitchFamily="34" charset="0"/>
            </a:endParaRPr>
          </a:p>
        </p:txBody>
      </p:sp>
      <p:sp>
        <p:nvSpPr>
          <p:cNvPr id="2" name="Rectangle 1"/>
          <p:cNvSpPr/>
          <p:nvPr/>
        </p:nvSpPr>
        <p:spPr>
          <a:xfrm>
            <a:off x="1874174" y="3495464"/>
            <a:ext cx="3236784"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səʊldʒər</a:t>
            </a:r>
            <a:r>
              <a:rPr lang="en-US" sz="4800" b="1" dirty="0">
                <a:solidFill>
                  <a:schemeClr val="accent5">
                    <a:lumMod val="50000"/>
                  </a:schemeClr>
                </a:solidFill>
              </a:rPr>
              <a:t>/ </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pic>
        <p:nvPicPr>
          <p:cNvPr id="3" name="soldier__gb_1">
            <a:hlinkClick r:id="" action="ppaction://media"/>
            <a:extLst>
              <a:ext uri="{FF2B5EF4-FFF2-40B4-BE49-F238E27FC236}">
                <a16:creationId xmlns:a16="http://schemas.microsoft.com/office/drawing/2014/main" id="{4FEA52CF-592D-85FB-C35C-184C6B899E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3153" y="3550451"/>
            <a:ext cx="721021" cy="721021"/>
          </a:xfrm>
          <a:prstGeom prst="rect">
            <a:avLst/>
          </a:prstGeom>
        </p:spPr>
      </p:pic>
      <p:pic>
        <p:nvPicPr>
          <p:cNvPr id="3074" name="Picture 2" descr="Soldiers Clipart Images – Browse 24,384 Stock Photos, Vectors, and Video |  Adobe Stock">
            <a:extLst>
              <a:ext uri="{FF2B5EF4-FFF2-40B4-BE49-F238E27FC236}">
                <a16:creationId xmlns:a16="http://schemas.microsoft.com/office/drawing/2014/main" id="{42FC0620-45E7-B0D7-DFFD-DA02E73295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3887" y="1761424"/>
            <a:ext cx="5539141" cy="432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67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175" fill="hold"/>
                                        <p:tgtEl>
                                          <p:spTgt spid="3"/>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1"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3962</TotalTime>
  <Words>1309</Words>
  <Application>Microsoft Office PowerPoint</Application>
  <PresentationFormat>Widescreen</PresentationFormat>
  <Paragraphs>180</Paragraphs>
  <Slides>23</Slides>
  <Notes>21</Notes>
  <HiddenSlides>0</HiddenSlides>
  <MMClips>10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Adobe Gothic Std B</vt:lpstr>
      <vt:lpstr>Arial</vt:lpstr>
      <vt:lpstr>Calibri</vt:lpstr>
      <vt:lpstr>Calibri Light</vt:lpstr>
      <vt:lpstr>Myriad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Linh-Ban NN</cp:lastModifiedBy>
  <cp:revision>245</cp:revision>
  <dcterms:created xsi:type="dcterms:W3CDTF">2020-12-09T02:04:09Z</dcterms:created>
  <dcterms:modified xsi:type="dcterms:W3CDTF">2024-08-08T10:02:28Z</dcterms:modified>
</cp:coreProperties>
</file>