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71" r:id="rId2"/>
    <p:sldId id="256" r:id="rId3"/>
    <p:sldId id="389" r:id="rId4"/>
    <p:sldId id="302" r:id="rId5"/>
    <p:sldId id="279" r:id="rId6"/>
    <p:sldId id="360" r:id="rId7"/>
    <p:sldId id="316" r:id="rId8"/>
    <p:sldId id="347" r:id="rId9"/>
    <p:sldId id="362" r:id="rId10"/>
    <p:sldId id="365" r:id="rId11"/>
    <p:sldId id="367" r:id="rId12"/>
    <p:sldId id="368" r:id="rId13"/>
    <p:sldId id="366" r:id="rId14"/>
    <p:sldId id="363" r:id="rId15"/>
    <p:sldId id="364" r:id="rId16"/>
    <p:sldId id="436" r:id="rId17"/>
    <p:sldId id="437" r:id="rId18"/>
    <p:sldId id="283" r:id="rId19"/>
    <p:sldId id="470" r:id="rId20"/>
    <p:sldId id="531" r:id="rId21"/>
    <p:sldId id="372" r:id="rId22"/>
    <p:sldId id="373" r:id="rId23"/>
    <p:sldId id="501" r:id="rId24"/>
    <p:sldId id="374" r:id="rId25"/>
    <p:sldId id="298" r:id="rId26"/>
    <p:sldId id="327" r:id="rId27"/>
    <p:sldId id="502" r:id="rId28"/>
    <p:sldId id="348" r:id="rId29"/>
    <p:sldId id="522" r:id="rId30"/>
    <p:sldId id="532" r:id="rId31"/>
    <p:sldId id="313" r:id="rId32"/>
    <p:sldId id="524" r:id="rId33"/>
    <p:sldId id="525" r:id="rId34"/>
    <p:sldId id="533" r:id="rId35"/>
    <p:sldId id="314" r:id="rId36"/>
    <p:sldId id="330" r:id="rId37"/>
    <p:sldId id="406" r:id="rId38"/>
    <p:sldId id="407" r:id="rId39"/>
    <p:sldId id="529" r:id="rId40"/>
    <p:sldId id="530" r:id="rId41"/>
    <p:sldId id="35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604"/>
    <a:srgbClr val="26577C"/>
    <a:srgbClr val="B4B4B3"/>
    <a:srgbClr val="EBE4D1"/>
    <a:srgbClr val="CD5C08"/>
    <a:srgbClr val="F5E8B7"/>
    <a:srgbClr val="EEEEEE"/>
    <a:srgbClr val="C1D8C3"/>
    <a:srgbClr val="6A9C89"/>
    <a:srgbClr val="9F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220" y="36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notesSlide" Target="../notesSlides/notesSlide1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53861" y="191989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magnificent (adj)</a:t>
            </a:r>
            <a:r>
              <a:rPr lang="en-US" sz="4800" b="1" dirty="0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5980" y="3968781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tráng</a:t>
            </a:r>
            <a:r>
              <a:rPr lang="en-US" sz="4800" dirty="0"/>
              <a:t> </a:t>
            </a:r>
            <a:r>
              <a:rPr lang="en-US" sz="4800" dirty="0" err="1"/>
              <a:t>lệ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78059" y="3082855"/>
            <a:ext cx="4221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mæɡˈnɪfɪsənt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85153" y="1358264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very good, beautiful, or deserving to be admired.</a:t>
            </a:r>
          </a:p>
        </p:txBody>
      </p:sp>
      <p:pic>
        <p:nvPicPr>
          <p:cNvPr id="10" name="Content Placeholder 9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98509" y="2839720"/>
            <a:ext cx="4992130" cy="338645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3000375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pic>
        <p:nvPicPr>
          <p:cNvPr id="23" name="Content Placeholder 22" descr="fvFgMBRb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2897485" y="4653915"/>
            <a:ext cx="3219450" cy="204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preserve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059" y="4365398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995114" y="3082855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/prɪˈzɜːv/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6723" y="1940038"/>
            <a:ext cx="54165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</a:p>
        </p:txBody>
      </p:sp>
      <p:pic>
        <p:nvPicPr>
          <p:cNvPr id="4" name="p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895" y="2838479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1555" y="2720051"/>
            <a:ext cx="5680710" cy="352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6068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heritage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8816" y="417791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di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09943" y="3082855"/>
            <a:ext cx="31197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herɪtɪdʒ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168998" y="1131711"/>
            <a:ext cx="6854825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features belonging to the culture of a particular society, such as traditions, languages, or buildings, that were created in the past and still have historical importance.</a:t>
            </a:r>
          </a:p>
        </p:txBody>
      </p:sp>
      <p:pic>
        <p:nvPicPr>
          <p:cNvPr id="5" name="herita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195" y="2742565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218210" y="4252595"/>
            <a:ext cx="67564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occupy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chiếm giữ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1767" y="3082855"/>
            <a:ext cx="28143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1852295"/>
            <a:ext cx="54165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take control</a:t>
            </a:r>
          </a:p>
        </p:txBody>
      </p:sp>
      <p:pic>
        <p:nvPicPr>
          <p:cNvPr id="6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" y="3000375"/>
            <a:ext cx="1028065" cy="1028065"/>
          </a:xfrm>
          <a:prstGeom prst="rect">
            <a:avLst/>
          </a:prstGeom>
        </p:spPr>
      </p:pic>
      <p:pic>
        <p:nvPicPr>
          <p:cNvPr id="8" name="Content Placeholder 7" descr="opposite-vacant-and-occupied-illustration-vector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4355465" y="5247005"/>
            <a:ext cx="2911475" cy="162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occupied (adj)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 người 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8254" y="3082855"/>
            <a:ext cx="3141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59855" y="1075690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</a:p>
        </p:txBody>
      </p:sp>
      <p:pic>
        <p:nvPicPr>
          <p:cNvPr id="3" name="Content Placeholder 2" descr="opposite-vacant-and-occupied-illustration-vector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459855" y="2966085"/>
            <a:ext cx="5181600" cy="2898140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876550"/>
            <a:ext cx="1028065" cy="1028065"/>
          </a:xfrm>
          <a:prstGeom prst="rect">
            <a:avLst/>
          </a:prstGeom>
        </p:spPr>
      </p:pic>
      <p:pic>
        <p:nvPicPr>
          <p:cNvPr id="8" name="Content Placeholder 2" descr="ancient-greece-gettyimages-475594807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ancient (adj)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cổ đại, lâu đời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9036" y="3025070"/>
            <a:ext cx="27038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eɪnʃənt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70905" y="902335"/>
            <a:ext cx="6230718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of or from a long time ago, having lasted for a very long time.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6096000" y="3025140"/>
            <a:ext cx="5791835" cy="3557905"/>
          </a:xfrm>
          <a:prstGeom prst="rect">
            <a:avLst/>
          </a:prstGeom>
        </p:spPr>
      </p:pic>
      <p:pic>
        <p:nvPicPr>
          <p:cNvPr id="6" name="Content Placeholder 2" descr="opposite-vacant-and-occupied-illustration-vecto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0055" y="5546725"/>
            <a:ext cx="1852930" cy="1036320"/>
          </a:xfrm>
          <a:prstGeom prst="rect">
            <a:avLst/>
          </a:prstGeom>
        </p:spPr>
      </p:pic>
      <p:pic>
        <p:nvPicPr>
          <p:cNvPr id="9" name="anci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045" y="2813685"/>
            <a:ext cx="1490345" cy="149034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8"/>
          <a:srcRect t="14161" b="26409"/>
          <a:stretch>
            <a:fillRect/>
          </a:stretch>
        </p:blipFill>
        <p:spPr>
          <a:xfrm>
            <a:off x="-3574415" y="5247005"/>
            <a:ext cx="2956560" cy="130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95507" y="1559223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generation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8507" y="420975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hệ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9619" y="3143815"/>
            <a:ext cx="37966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/ˌdʒenəˈreɪʃn/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82005" y="11766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all the people of about the same age within a society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13336270" y="4922520"/>
            <a:ext cx="2617470" cy="2160270"/>
          </a:xfrm>
          <a:prstGeom prst="rect">
            <a:avLst/>
          </a:prstGeom>
        </p:spPr>
      </p:pic>
      <p:pic>
        <p:nvPicPr>
          <p:cNvPr id="5" name="gener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3143885"/>
            <a:ext cx="989965" cy="98996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t="14161" b="26409"/>
          <a:stretch>
            <a:fillRect/>
          </a:stretch>
        </p:blipFill>
        <p:spPr>
          <a:xfrm>
            <a:off x="5882005" y="3432644"/>
            <a:ext cx="6247130" cy="303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555585" y="1486219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found (v)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3339" y="4182566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lập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87260" y="3118167"/>
            <a:ext cx="2201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faʊnd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071377" y="1954036"/>
            <a:ext cx="715243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bring something into existence.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071376" y="2962641"/>
            <a:ext cx="7120623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Boston </a:t>
            </a:r>
            <a:r>
              <a:rPr lang="en-US" sz="40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was founded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in 1630 by Puritan colonists from England.</a:t>
            </a:r>
          </a:p>
        </p:txBody>
      </p:sp>
      <p:pic>
        <p:nvPicPr>
          <p:cNvPr id="8" name="f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458" y="2943046"/>
            <a:ext cx="1239520" cy="123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598329"/>
              </p:ext>
            </p:extLst>
          </p:nvPr>
        </p:nvGraphicFramePr>
        <p:xfrm>
          <a:off x="704850" y="930910"/>
          <a:ext cx="11174730" cy="53507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kɒmpleks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phức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1932940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2927985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3776345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4428490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5086350"/>
            <a:ext cx="619125" cy="619125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57594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85606"/>
              </p:ext>
            </p:extLst>
          </p:nvPr>
        </p:nvGraphicFramePr>
        <p:xfrm>
          <a:off x="704850" y="870403"/>
          <a:ext cx="11174730" cy="47347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7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ɒkjupaɪ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07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occupied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07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ancient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/ˈeɪnʃənt/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 đại, lâu đời.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65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generation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 hệ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found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/faʊnd/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1913255"/>
            <a:ext cx="768350" cy="768350"/>
          </a:xfrm>
          <a:prstGeom prst="rect">
            <a:avLst/>
          </a:prstGeom>
        </p:spPr>
      </p:pic>
      <p:pic>
        <p:nvPicPr>
          <p:cNvPr id="12" name="occupie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2792730"/>
            <a:ext cx="768350" cy="768350"/>
          </a:xfrm>
          <a:prstGeom prst="rect">
            <a:avLst/>
          </a:prstGeom>
        </p:spPr>
      </p:pic>
      <p:pic>
        <p:nvPicPr>
          <p:cNvPr id="14" name="ancient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3501390"/>
            <a:ext cx="768350" cy="768350"/>
          </a:xfrm>
          <a:prstGeom prst="rect">
            <a:avLst/>
          </a:prstGeom>
        </p:spPr>
      </p:pic>
      <p:pic>
        <p:nvPicPr>
          <p:cNvPr id="15" name="generation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4185285"/>
            <a:ext cx="768350" cy="768350"/>
          </a:xfrm>
          <a:prstGeom prst="rect">
            <a:avLst/>
          </a:prstGeom>
        </p:spPr>
      </p:pic>
      <p:pic>
        <p:nvPicPr>
          <p:cNvPr id="16" name="foun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4836795"/>
            <a:ext cx="768350" cy="76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0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793" y="494451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wormhole_-_50588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835" y="0"/>
            <a:ext cx="12268200" cy="7289800"/>
          </a:xfrm>
          <a:prstGeom prst="rect">
            <a:avLst/>
          </a:prstGeom>
        </p:spPr>
      </p:pic>
      <p:sp>
        <p:nvSpPr>
          <p:cNvPr id="29" name="Rectangles 28"/>
          <p:cNvSpPr/>
          <p:nvPr/>
        </p:nvSpPr>
        <p:spPr>
          <a:xfrm>
            <a:off x="3045460" y="5021580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8350" y="5045710"/>
            <a:ext cx="6442710" cy="8299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altLang="vi-VN" sz="4800" b="1" dirty="0" err="1"/>
              <a:t>AT AN ENGLISH LESSON</a:t>
            </a:r>
            <a:endParaRPr lang="en-US" altLang="vi-VN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-254635" y="1301750"/>
            <a:ext cx="12484100" cy="2764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06187" y="416723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715135" y="137541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160655" y="139636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31745" y="420277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6720" y="135890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1719" y="401559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repeatCount="indefinite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43" grpId="0" bldLvl="0" animBg="1"/>
      <p:bldP spid="43" grpId="1" animBg="1"/>
      <p:bldP spid="34" grpId="0" bldLvl="0" animBg="1"/>
      <p:bldP spid="34" grpId="1" animBg="1"/>
      <p:bldP spid="40" grpId="0"/>
      <p:bldP spid="40" grpId="1"/>
      <p:bldP spid="36" grpId="0"/>
      <p:bldP spid="36" grpId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0EF55-EBB5-AFAF-3589-3681B173C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335843A5-29E9-35E9-EE73-CA7F35103D69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CF7C70D-4065-1816-5A0A-8E4C844B680C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53FD41-7D95-DA51-43DB-649BF54D108C}"/>
              </a:ext>
            </a:extLst>
          </p:cNvPr>
          <p:cNvSpPr/>
          <p:nvPr/>
        </p:nvSpPr>
        <p:spPr>
          <a:xfrm>
            <a:off x="433070" y="1103050"/>
            <a:ext cx="2072005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647141D-450E-2E22-4EAD-1C9C197C0A5C}"/>
              </a:ext>
            </a:extLst>
          </p:cNvPr>
          <p:cNvSpPr/>
          <p:nvPr/>
        </p:nvSpPr>
        <p:spPr>
          <a:xfrm>
            <a:off x="2315579" y="2232538"/>
            <a:ext cx="2471655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PRESENTATION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F040530-13FC-A87C-FFC6-2852CAD18309}"/>
              </a:ext>
            </a:extLst>
          </p:cNvPr>
          <p:cNvSpPr/>
          <p:nvPr/>
        </p:nvSpPr>
        <p:spPr>
          <a:xfrm>
            <a:off x="415781" y="3487517"/>
            <a:ext cx="208929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PRACTICE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095C6B-9004-AB32-7A1A-920E901311B7}"/>
              </a:ext>
            </a:extLst>
          </p:cNvPr>
          <p:cNvSpPr/>
          <p:nvPr/>
        </p:nvSpPr>
        <p:spPr>
          <a:xfrm>
            <a:off x="5069450" y="1024521"/>
            <a:ext cx="6689479" cy="9409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   Option 1: Think!</a:t>
            </a:r>
          </a:p>
          <a:p>
            <a:r>
              <a:rPr lang="en-GB" sz="2800" dirty="0">
                <a:solidFill>
                  <a:schemeClr val="tx1"/>
                </a:solidFill>
              </a:rPr>
              <a:t>   Option 2: </a:t>
            </a:r>
            <a:r>
              <a:rPr lang="en-US" altLang="en-GB" sz="2800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53FF62-189E-371E-1972-BBD49E4B9E5C}"/>
              </a:ext>
            </a:extLst>
          </p:cNvPr>
          <p:cNvSpPr/>
          <p:nvPr/>
        </p:nvSpPr>
        <p:spPr>
          <a:xfrm>
            <a:off x="5048258" y="2089801"/>
            <a:ext cx="682736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   Vocabulary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A4FC99-E3E9-BAEC-5181-23989748CE8A}"/>
              </a:ext>
            </a:extLst>
          </p:cNvPr>
          <p:cNvSpPr/>
          <p:nvPr/>
        </p:nvSpPr>
        <p:spPr>
          <a:xfrm>
            <a:off x="5048258" y="2849989"/>
            <a:ext cx="6827367" cy="369293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again and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the questions.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Task 3: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 with a 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or a phrase from the box.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the pictures and complete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sentences.</a:t>
            </a:r>
            <a:endParaRPr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062F3C9E-51DC-422E-C39A-149587899814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04633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0645A71-837C-0FD4-5D36-C015C4316445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60429" y="2541341"/>
            <a:ext cx="855151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8B6FA20-CC5B-9AD3-CDDA-EAEF9C4843D1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656D013-30C2-6424-D2A2-C3C00F2830E4}"/>
              </a:ext>
            </a:extLst>
          </p:cNvPr>
          <p:cNvSpPr/>
          <p:nvPr/>
        </p:nvSpPr>
        <p:spPr>
          <a:xfrm>
            <a:off x="3444739" y="131130"/>
            <a:ext cx="6409315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185229-63CB-8547-4548-7C7B5086EB1F}"/>
              </a:ext>
            </a:extLst>
          </p:cNvPr>
          <p:cNvSpPr txBox="1"/>
          <p:nvPr/>
        </p:nvSpPr>
        <p:spPr>
          <a:xfrm>
            <a:off x="4072362" y="108853"/>
            <a:ext cx="574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E801C3-BBAD-3DBC-4DE5-AAFDD3C47376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C3270A9-54FF-A56F-0C8E-A6C6C1143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33E1B65-91AA-7E10-CD64-19AFFAB6D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8CA7F94-EC57-30C2-35FB-9B5F8A50D35F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094A8D1C-CDC5-1B86-06A4-6026E681862A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1D1C4DA4-C5D6-02EE-8AA8-7DD1FCB7E4AA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402BDEBC-2EE6-8A5F-E5BA-D41C72B4EB35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357DB917-6807-8A9D-BB10-B22C9ECE46FB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3DA9F69D-AAB5-C601-2CF6-2470BEAD0653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6133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65" y="1016635"/>
            <a:ext cx="11619865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Look at the title of the conversation. Then look at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7881" y="1505573"/>
            <a:ext cx="2355678" cy="2474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670" y="2093360"/>
            <a:ext cx="5048885" cy="893445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241935" y="290004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think they are discussing?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64465" y="409003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see in the picture(s)?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227965" y="518985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know about it / them?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45115-002D-1CB2-1764-9DBF21D74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949" y="4264581"/>
            <a:ext cx="3532850" cy="2197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CED65-A849-C6F1-5E1C-8278E6340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585" y="2016190"/>
            <a:ext cx="2540131" cy="2004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/>
              <a:t>Teacher: </a:t>
            </a:r>
            <a:r>
              <a:rPr lang="en-US" sz="3200" dirty="0"/>
              <a:t>Now let’s look at what you’ve done on your projects. Group one first, please.</a:t>
            </a:r>
          </a:p>
          <a:p>
            <a:pPr algn="just"/>
            <a:r>
              <a:rPr lang="en-US" sz="3200" b="1" dirty="0"/>
              <a:t>Mi:</a:t>
            </a:r>
            <a:r>
              <a:rPr lang="en-US" sz="3200" dirty="0"/>
              <a:t> OK. This is Angkor Wat in Cambodia. It’s a temple complex, the largest religious monument in the world. 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Fantastic! When did people build it?</a:t>
            </a:r>
          </a:p>
          <a:p>
            <a:pPr algn="just"/>
            <a:r>
              <a:rPr lang="en-US" sz="3200" b="1" dirty="0"/>
              <a:t>Mi:</a:t>
            </a:r>
            <a:r>
              <a:rPr lang="en-US" sz="3200" dirty="0"/>
              <a:t> They built it in the 12th century. It’s a World Heritage Site. Millions of visitors go there every year.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Thank you. I wish I could go there one day too. And now group two, please.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328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63893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 dirty="0"/>
              <a:t>Nam:</a:t>
            </a:r>
            <a:r>
              <a:rPr lang="en-US" sz="3000" dirty="0"/>
              <a:t> Our project is about Dinh Bang Communal House in Bac Ninh Province - a national historic site. People were building it for 36 years, and it’s about 300 years old!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Great! It’s quite magnificent! Now group three, please.</a:t>
            </a:r>
          </a:p>
          <a:p>
            <a:pPr algn="just"/>
            <a:r>
              <a:rPr lang="en-US" sz="3000" b="1" dirty="0"/>
              <a:t>Lan:</a:t>
            </a:r>
            <a:r>
              <a:rPr lang="en-US" sz="3000" dirty="0"/>
              <a:t> Well, this is Windsor Castle in England. It was built about a thousand years ago. It’s been the home for about 40 English kings and queens.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Yeah. It’s the oldest and largest occupied castle in the world. </a:t>
            </a:r>
          </a:p>
          <a:p>
            <a:pPr algn="just"/>
            <a:r>
              <a:rPr lang="en-US" sz="3000" b="1" dirty="0"/>
              <a:t>Mi &amp; Nam:</a:t>
            </a:r>
            <a:r>
              <a:rPr lang="en-US" sz="3000" dirty="0"/>
              <a:t> Amazing! So we need to preserve our heritage for future </a:t>
            </a:r>
          </a:p>
          <a:p>
            <a:pPr algn="just"/>
            <a:r>
              <a:rPr lang="en-US" sz="3000" dirty="0"/>
              <a:t>generations.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Right. Thanks to preservation efforts, we know a lot about our history and life in the past.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1778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9750" y="1144905"/>
            <a:ext cx="237299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539750" y="1734185"/>
            <a:ext cx="855281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What are they talking about?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671830" y="2319020"/>
            <a:ext cx="10890885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They are talking about historic buildings / our history / the past / life in the past …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429895" y="3452495"/>
            <a:ext cx="10863580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Tell me some words in the text that they think are related to the unit’s topic. 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712470" y="4707255"/>
            <a:ext cx="1089088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Cambodia, complex, monuments, build, communal, 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-1297305" y="22961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-1297305" y="34836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-1297305" y="46710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-1297305" y="58585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9" grpId="0" bldLvl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107440" y="172021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1. How old is Angkor Wat?</a:t>
            </a:r>
          </a:p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054735" y="291782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2. What is Dinh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54735" y="413194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3. Where is Windsor Castle?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54735" y="528129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4. What helps us know about our history and life in the past?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107440" y="23939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107440" y="35814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107440" y="47688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1107440" y="59563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1889125" y="233299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About 900 years old / Nearly a thousand years old.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858645" y="354838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It’s quite magnificent.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858645" y="475234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In England.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858645" y="6003925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reservation efforts.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846455" y="7959090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34" name="Text Box 33"/>
          <p:cNvSpPr txBox="1"/>
          <p:nvPr/>
        </p:nvSpPr>
        <p:spPr>
          <a:xfrm>
            <a:off x="846455" y="830262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35" name="Text Box 34"/>
          <p:cNvSpPr txBox="1"/>
          <p:nvPr/>
        </p:nvSpPr>
        <p:spPr>
          <a:xfrm>
            <a:off x="846455" y="8331200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3" grpId="0" bldLvl="0" animBg="1"/>
      <p:bldP spid="13" grpId="1" animBg="1"/>
      <p:bldP spid="15" grpId="0" bldLvl="0" animBg="1"/>
      <p:bldP spid="15" grpId="1" animBg="1"/>
      <p:bldP spid="18" grpId="0" bldLvl="0" animBg="1"/>
      <p:bldP spid="18" grpId="1" animBg="1"/>
      <p:bldP spid="100" grpId="0" animBg="1"/>
      <p:bldP spid="100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078803" y="1127247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87066" y="1221104"/>
            <a:ext cx="591737" cy="419841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44197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440" y="3023235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1. The best way to preserve our cultural ___________ is to share it with others.</a:t>
            </a:r>
          </a:p>
          <a:p>
            <a:pPr algn="just"/>
            <a:endParaRPr lang="en-US" sz="3200" dirty="0"/>
          </a:p>
        </p:txBody>
      </p:sp>
      <p:sp>
        <p:nvSpPr>
          <p:cNvPr id="10" name="Text Box 9"/>
          <p:cNvSpPr txBox="1"/>
          <p:nvPr/>
        </p:nvSpPr>
        <p:spPr>
          <a:xfrm>
            <a:off x="1078865" y="422338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2. Vietnamese people take great pride in their culture which has been ________________ for thousands of years.</a:t>
            </a:r>
          </a:p>
          <a:p>
            <a:pPr algn="just"/>
            <a:endParaRPr lang="en-US" sz="3200" dirty="0"/>
          </a:p>
        </p:txBody>
      </p:sp>
      <p:sp>
        <p:nvSpPr>
          <p:cNvPr id="12" name="Text Box 11"/>
          <p:cNvSpPr txBox="1"/>
          <p:nvPr/>
        </p:nvSpPr>
        <p:spPr>
          <a:xfrm>
            <a:off x="1078865" y="5474335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3. The foreign tourists gave a _____________ performance of the Vietnamese folk songs and dances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547100" y="292163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641600" y="4555490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preserved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087896" y="5341797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magnificent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84150" y="8289290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629285" y="814387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2" grpId="1" animBg="1"/>
      <p:bldP spid="100" grpId="0"/>
      <p:bldP spid="100" grpId="1"/>
      <p:bldP spid="16" grpId="0"/>
      <p:bldP spid="16" grpId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904995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07440" y="1107622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64123" y="1098305"/>
            <a:ext cx="502606" cy="559419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056578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440" y="3035935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</a:rPr>
              <a:t>4. _________ your kind contribution, we were able to save the ancient monument.</a:t>
            </a:r>
          </a:p>
          <a:p>
            <a:pPr algn="just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078865" y="468058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</a:rPr>
              <a:t>5. Many beautiful old castles are no longer _________.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99369" y="3014267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Thanks to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34081" y="528129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occupied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4395" y="3037205"/>
            <a:ext cx="1728470" cy="119761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414395" y="3267075"/>
            <a:ext cx="1385570" cy="96774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7430" y="3037205"/>
            <a:ext cx="1691640" cy="12414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00" grpId="0"/>
      <p:bldP spid="100" grpId="1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58" y="1860274"/>
            <a:ext cx="3437764" cy="210057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762" y="1785620"/>
            <a:ext cx="3677463" cy="221869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6" name="Text Box 5"/>
          <p:cNvSpPr txBox="1"/>
          <p:nvPr/>
        </p:nvSpPr>
        <p:spPr>
          <a:xfrm>
            <a:off x="138528" y="4188642"/>
            <a:ext cx="4348739" cy="1568450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This is a standard serving of ____________ with a slice of lemon.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1983" y="1748225"/>
            <a:ext cx="3524113" cy="2333891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9" name="Text Box 8"/>
          <p:cNvSpPr txBox="1"/>
          <p:nvPr/>
        </p:nvSpPr>
        <p:spPr>
          <a:xfrm>
            <a:off x="4619763" y="4219898"/>
            <a:ext cx="3677464" cy="255454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The __________ house has a significant meaning in the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Bahnar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community.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60104" y="4185285"/>
            <a:ext cx="3692623" cy="2553335"/>
          </a:xfrm>
          <a:prstGeom prst="rect">
            <a:avLst/>
          </a:prstGeom>
          <a:solidFill>
            <a:srgbClr val="F5E8B7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 the square, there is a _________ dedicated to the people killed in the war.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975008" y="4657058"/>
            <a:ext cx="248187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707578" y="4163330"/>
            <a:ext cx="24136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communal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0077983" y="4666615"/>
            <a:ext cx="241363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82595" y="3195320"/>
            <a:ext cx="1872615" cy="1377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rcRect t="8774"/>
          <a:stretch>
            <a:fillRect/>
          </a:stretch>
        </p:blipFill>
        <p:spPr>
          <a:xfrm>
            <a:off x="-2361565" y="3265170"/>
            <a:ext cx="1779270" cy="1401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animBg="1"/>
      <p:bldP spid="9" grpId="1" animBg="1"/>
      <p:bldP spid="14" grpId="0" bldLvl="0" animBg="1"/>
      <p:bldP spid="14" grpId="1" animBg="1"/>
      <p:bldP spid="100" grpId="0"/>
      <p:bldP spid="100" grpId="1"/>
      <p:bldP spid="20" grpId="0"/>
      <p:bldP spid="20" grpId="1"/>
      <p:bldP spid="21" grpId="0"/>
      <p:bldP spid="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222" y="102364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1190" y="4791710"/>
            <a:ext cx="5193665" cy="1838325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They have decided to rebuild the _______ which was damaged in the disaster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096000" y="4648200"/>
            <a:ext cx="5916930" cy="198183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 Nam Dinh City, there is a complex of three ________where people worship the Tran Dynasty’s Kings and royal family members.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731706" y="5213985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15659" y="5074285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923" y="1644015"/>
            <a:ext cx="4554933" cy="2929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/>
        </p:blipFill>
        <p:spPr>
          <a:xfrm>
            <a:off x="6609144" y="1546860"/>
            <a:ext cx="4951968" cy="3101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4770" y="2931160"/>
            <a:ext cx="1700530" cy="11779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574770" y="2707640"/>
            <a:ext cx="1856740" cy="129667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4770" y="2931160"/>
            <a:ext cx="1221105" cy="89598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  <p:bldP spid="100" grpId="0"/>
      <p:bldP spid="100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800352"/>
            <a:ext cx="10274531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the topic remembering the past;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 some historical places.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43A6E-F293-4E71-C60E-3AC89B467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B4D976D-8D84-B6D5-B5AA-77940C47AFFE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E18DDB8-3C7F-7310-CE63-125D5D23EECA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A62DB4E-0CBD-66D7-809B-A7F03D9D073E}"/>
              </a:ext>
            </a:extLst>
          </p:cNvPr>
          <p:cNvSpPr/>
          <p:nvPr/>
        </p:nvSpPr>
        <p:spPr>
          <a:xfrm>
            <a:off x="300942" y="1103050"/>
            <a:ext cx="2204133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4CC5B40-4A65-99AD-1CA1-83146C402EDC}"/>
              </a:ext>
            </a:extLst>
          </p:cNvPr>
          <p:cNvSpPr/>
          <p:nvPr/>
        </p:nvSpPr>
        <p:spPr>
          <a:xfrm>
            <a:off x="2315579" y="2232538"/>
            <a:ext cx="2471655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PRESENTATION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6AD487C-C673-959B-F4A0-3380D0D7CE8A}"/>
              </a:ext>
            </a:extLst>
          </p:cNvPr>
          <p:cNvSpPr/>
          <p:nvPr/>
        </p:nvSpPr>
        <p:spPr>
          <a:xfrm>
            <a:off x="300942" y="3487517"/>
            <a:ext cx="2204133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PRACTICE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9B5CB60-4A8A-B7FA-44C2-6B39A4DC2265}"/>
              </a:ext>
            </a:extLst>
          </p:cNvPr>
          <p:cNvSpPr/>
          <p:nvPr/>
        </p:nvSpPr>
        <p:spPr>
          <a:xfrm>
            <a:off x="2505076" y="4998899"/>
            <a:ext cx="2282158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1F81CF-B746-D2EC-6F95-1BCF6A1712BC}"/>
              </a:ext>
            </a:extLst>
          </p:cNvPr>
          <p:cNvSpPr/>
          <p:nvPr/>
        </p:nvSpPr>
        <p:spPr>
          <a:xfrm>
            <a:off x="5417980" y="946891"/>
            <a:ext cx="6609618" cy="862729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   Option 1: Think!</a:t>
            </a:r>
          </a:p>
          <a:p>
            <a:r>
              <a:rPr lang="en-GB" sz="2800" dirty="0">
                <a:solidFill>
                  <a:schemeClr val="tx1"/>
                </a:solidFill>
              </a:rPr>
              <a:t>   Option 2: </a:t>
            </a:r>
            <a:r>
              <a:rPr lang="en-US" altLang="en-GB" sz="2800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DA0AF-F321-1F99-FD90-DC277E4BF25A}"/>
              </a:ext>
            </a:extLst>
          </p:cNvPr>
          <p:cNvSpPr/>
          <p:nvPr/>
        </p:nvSpPr>
        <p:spPr>
          <a:xfrm>
            <a:off x="5428052" y="2020176"/>
            <a:ext cx="6609618" cy="521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   Vocabulary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24006F-9358-79E8-79F3-F80181EA8FDC}"/>
              </a:ext>
            </a:extLst>
          </p:cNvPr>
          <p:cNvSpPr/>
          <p:nvPr/>
        </p:nvSpPr>
        <p:spPr>
          <a:xfrm>
            <a:off x="5417979" y="2633667"/>
            <a:ext cx="6609619" cy="323835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again and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the questions.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Task 3: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 with a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the pictures and complete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sentences.</a:t>
            </a:r>
            <a:endParaRPr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76E812-B21E-D7E5-77FB-8CAB8A4515C6}"/>
              </a:ext>
            </a:extLst>
          </p:cNvPr>
          <p:cNvSpPr/>
          <p:nvPr/>
        </p:nvSpPr>
        <p:spPr>
          <a:xfrm>
            <a:off x="5417979" y="5902302"/>
            <a:ext cx="6619692" cy="87695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Remembering past events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90910D79-1EEB-0383-9BB4-E6CAEF749FEF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04633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D871683-F519-FF52-D774-C43594098BCC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03009" y="2541341"/>
            <a:ext cx="912570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195A7C5E-5E88-B853-1D72-9C2990A8F6C0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141080" cy="121065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4572630-ABC0-46D9-661B-62EC1236C1D8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D17CBB-B0B3-0574-B196-CCDF036E7BD6}"/>
              </a:ext>
            </a:extLst>
          </p:cNvPr>
          <p:cNvSpPr/>
          <p:nvPr/>
        </p:nvSpPr>
        <p:spPr>
          <a:xfrm>
            <a:off x="3607056" y="132588"/>
            <a:ext cx="6247269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8D0769-22BC-13FC-4FB4-D2906EC29DD8}"/>
              </a:ext>
            </a:extLst>
          </p:cNvPr>
          <p:cNvSpPr txBox="1"/>
          <p:nvPr/>
        </p:nvSpPr>
        <p:spPr>
          <a:xfrm>
            <a:off x="4072362" y="97754"/>
            <a:ext cx="587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1D22FE-705A-D175-99F1-726A2AFC2B9D}"/>
              </a:ext>
            </a:extLst>
          </p:cNvPr>
          <p:cNvGrpSpPr/>
          <p:nvPr/>
        </p:nvGrpSpPr>
        <p:grpSpPr>
          <a:xfrm>
            <a:off x="3081467" y="12568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21177A6-3CB0-A0F9-D2F8-81B7C3B40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2379E94-822B-470D-EF5D-A1A1B4B42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B8E8BF5-6215-BF17-BCBE-A6053DE13268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D8407973-FDC6-FAAD-73D3-33E0B7E5CE94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031FC533-050F-0499-841C-893123B3C16D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C128A9B8-351F-C8CB-776F-C6E81C195080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39FF13C3-E7DB-5F72-907B-C400D5AAB5F6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744B8EA4-4E87-D3E2-40F7-DB10C3907E76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8892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  <a:r>
              <a:rPr lang="en-US" sz="4000" b="1" dirty="0"/>
              <a:t> Remembering past events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6410" y="2320925"/>
            <a:ext cx="11433810" cy="1938020"/>
          </a:xfrm>
          <a:prstGeom prst="rect">
            <a:avLst/>
          </a:prstGeom>
          <a:solidFill>
            <a:srgbClr val="B4B4B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Work in two groups. Give short answers to the following questions. The group with more correct answers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158875"/>
            <a:ext cx="11724005" cy="119888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1. Who decided to move our capital from Hoa Lu to Dai La (Thang Long) in 1010?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2670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2. When did Columbus discover the Americas?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8799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3. When was the United States founded?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63700" y="242633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Ly Thai To (Ly Cong Uan).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663700" y="40462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1492.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663700" y="58115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1776.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10" grpId="0"/>
      <p:bldP spid="10" grpId="1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2223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4. When did Nguyen Ai Quoc first go abroad?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0257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5. What happened in world history in 1914?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6894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6. Who was the last king of Viet Nam?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62100" y="201422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1911.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60500" y="382841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War I started / broke out.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562100" y="548894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Bao Dai (1913 – 1997).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2" grpId="0"/>
      <p:bldP spid="2" grpId="1"/>
      <p:bldP spid="7" grpId="0"/>
      <p:bldP spid="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CF352-889E-2BC6-DB7F-55FE8EAAC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DEB523A6-BB94-13AB-0DCE-AB7089FB0B2F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005B8B5-59BC-3E0E-93E6-B29D22988EA3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65391A0-CE03-BAB3-797C-6AC2137A4570}"/>
              </a:ext>
            </a:extLst>
          </p:cNvPr>
          <p:cNvSpPr/>
          <p:nvPr/>
        </p:nvSpPr>
        <p:spPr>
          <a:xfrm>
            <a:off x="433070" y="1103050"/>
            <a:ext cx="2072005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178D68E-6296-9684-233F-97F59776D5CA}"/>
              </a:ext>
            </a:extLst>
          </p:cNvPr>
          <p:cNvSpPr/>
          <p:nvPr/>
        </p:nvSpPr>
        <p:spPr>
          <a:xfrm>
            <a:off x="2315579" y="2232538"/>
            <a:ext cx="2557363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PRESENTATION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D081A30-F855-1BE4-8A75-B2A673CDE1D9}"/>
              </a:ext>
            </a:extLst>
          </p:cNvPr>
          <p:cNvSpPr/>
          <p:nvPr/>
        </p:nvSpPr>
        <p:spPr>
          <a:xfrm>
            <a:off x="254643" y="3487517"/>
            <a:ext cx="2250432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PRACTICE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7E3394-50D2-02B7-70F7-5B4A413639D3}"/>
              </a:ext>
            </a:extLst>
          </p:cNvPr>
          <p:cNvSpPr/>
          <p:nvPr/>
        </p:nvSpPr>
        <p:spPr>
          <a:xfrm>
            <a:off x="2599232" y="4998899"/>
            <a:ext cx="2273710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123A1D-73D5-C0DC-5C7A-9D1A0AF28377}"/>
              </a:ext>
            </a:extLst>
          </p:cNvPr>
          <p:cNvSpPr/>
          <p:nvPr/>
        </p:nvSpPr>
        <p:spPr>
          <a:xfrm>
            <a:off x="5335928" y="731166"/>
            <a:ext cx="6516547" cy="8233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   Option 1: Think!</a:t>
            </a:r>
          </a:p>
          <a:p>
            <a:r>
              <a:rPr lang="en-GB" sz="2800" dirty="0">
                <a:solidFill>
                  <a:schemeClr val="tx1"/>
                </a:solidFill>
              </a:rPr>
              <a:t>   Option 2: </a:t>
            </a:r>
            <a:r>
              <a:rPr lang="en-US" altLang="en-GB" sz="2800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87FB8D-B035-2163-A5B0-DC0A4479C51E}"/>
              </a:ext>
            </a:extLst>
          </p:cNvPr>
          <p:cNvSpPr/>
          <p:nvPr/>
        </p:nvSpPr>
        <p:spPr>
          <a:xfrm>
            <a:off x="5378370" y="1638945"/>
            <a:ext cx="6474105" cy="49079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   Vocabulary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91A30F-7E88-C601-3E86-44369280AA9D}"/>
              </a:ext>
            </a:extLst>
          </p:cNvPr>
          <p:cNvSpPr/>
          <p:nvPr/>
        </p:nvSpPr>
        <p:spPr>
          <a:xfrm>
            <a:off x="5335929" y="2265150"/>
            <a:ext cx="6516546" cy="281201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again and</a:t>
            </a:r>
            <a:endParaRPr lang="en-US" sz="2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the questions.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 with a </a:t>
            </a:r>
            <a:endParaRPr lang="en-US" sz="2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</a:t>
            </a:r>
            <a:endParaRPr lang="en-US" sz="2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sentences.</a:t>
            </a:r>
            <a:endParaRPr sz="2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D118EA-0474-467D-06E8-AA94DFA0D8F9}"/>
              </a:ext>
            </a:extLst>
          </p:cNvPr>
          <p:cNvSpPr/>
          <p:nvPr/>
        </p:nvSpPr>
        <p:spPr>
          <a:xfrm>
            <a:off x="5335928" y="5212567"/>
            <a:ext cx="6516547" cy="60144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08E407E3-4907-F389-5E0B-31E62504F789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089186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83EB30DB-CD19-A162-04E3-61A4B3C599EC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79859" y="2541341"/>
            <a:ext cx="935720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52FB9897-ED97-3C44-2D5E-31852A6E03D8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231012" cy="121065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E805531-D043-DA14-B2DE-484C6A671011}"/>
              </a:ext>
            </a:extLst>
          </p:cNvPr>
          <p:cNvSpPr/>
          <p:nvPr/>
        </p:nvSpPr>
        <p:spPr>
          <a:xfrm>
            <a:off x="669160" y="5926304"/>
            <a:ext cx="2733797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F0C66CFE-C923-8D92-B8BD-F0D97855A6B2}"/>
              </a:ext>
            </a:extLst>
          </p:cNvPr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2036060" y="5299622"/>
            <a:ext cx="563173" cy="62668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9EC98D8-704E-0D07-9E7F-A466E58E3F97}"/>
              </a:ext>
            </a:extLst>
          </p:cNvPr>
          <p:cNvSpPr/>
          <p:nvPr/>
        </p:nvSpPr>
        <p:spPr>
          <a:xfrm>
            <a:off x="5335928" y="5949421"/>
            <a:ext cx="6516547" cy="84590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</a:rPr>
              <a:t>   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</a:rPr>
              <a:t>   Homework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4A41FB5-6E0C-8EC1-5EBF-7423C123B31A}"/>
              </a:ext>
            </a:extLst>
          </p:cNvPr>
          <p:cNvSpPr/>
          <p:nvPr/>
        </p:nvSpPr>
        <p:spPr>
          <a:xfrm>
            <a:off x="3594260" y="18019"/>
            <a:ext cx="5781233" cy="58750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5E4BBC-0FCC-1F50-9034-6EAF069665BA}"/>
              </a:ext>
            </a:extLst>
          </p:cNvPr>
          <p:cNvSpPr txBox="1"/>
          <p:nvPr/>
        </p:nvSpPr>
        <p:spPr>
          <a:xfrm>
            <a:off x="4038814" y="15143"/>
            <a:ext cx="5336679" cy="59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9CDFC6-4F40-4B07-9E3C-51E2DE4248DB}"/>
              </a:ext>
            </a:extLst>
          </p:cNvPr>
          <p:cNvGrpSpPr/>
          <p:nvPr/>
        </p:nvGrpSpPr>
        <p:grpSpPr>
          <a:xfrm>
            <a:off x="2986186" y="-26658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6E3D01B-76A3-445E-DD15-2A39A5FC6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95DFB08-9A97-D257-A2B5-D42F5D9AE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56CFEC-B0A9-D06A-AF13-BB197F230C93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FFD7674C-31DD-E6AD-9F89-E8137BC51CD2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E8A60292-2D38-4A5E-71AC-8CFCECBF19D5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FA0D9B87-514D-F533-DB44-B21BB2C6BCAB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DF6324E0-A03D-7260-47C9-BE575F45BF42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36C25AFE-1329-8991-4553-2908A2B7252A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836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263282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</a:t>
            </a:r>
            <a:r>
              <a:rPr lang="en-US" sz="3600" i="1" dirty="0">
                <a:sym typeface="+mn-ea"/>
              </a:rPr>
              <a:t>Remembering the past</a:t>
            </a:r>
            <a:r>
              <a:rPr lang="en-US" sz="3600" dirty="0">
                <a:sym typeface="+mn-ea"/>
              </a:rPr>
              <a:t>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historical places.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10827"/>
            <a:ext cx="307650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7957" y="1024941"/>
            <a:ext cx="259037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Project of the unit;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Open book p.49, look at the picture and say what the topic of the project is;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Work in groups  to design a poster;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You will show and present in Lesson 7 – Looking back and Project.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2933065" y="4046220"/>
            <a:ext cx="2209800" cy="27127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6696" y="1045916"/>
            <a:ext cx="283343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196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265981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posters.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79" y="2232538"/>
            <a:ext cx="2162851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PRESENTATION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33070" y="3487517"/>
            <a:ext cx="207200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PRACTICE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57707" y="4732736"/>
            <a:ext cx="2273709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PRODUCTION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070683"/>
            <a:ext cx="5893861" cy="713146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   Option 1: Think!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Option 2: </a:t>
            </a:r>
            <a:r>
              <a:rPr lang="en-US" altLang="en-GB" sz="2400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55590" y="1915877"/>
            <a:ext cx="5967249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   Vocabulary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13633" y="2666444"/>
            <a:ext cx="6009206" cy="2559039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again and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answer the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 with a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the pictures and complete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sentences.</a:t>
            </a:r>
            <a:endParaRPr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13633" y="5299622"/>
            <a:ext cx="6009206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Remembering past events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891930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69073" y="2541341"/>
            <a:ext cx="846506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289487" cy="9444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3070" y="5923097"/>
            <a:ext cx="2379578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622859" y="5033459"/>
            <a:ext cx="1034848" cy="88963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13633" y="6129120"/>
            <a:ext cx="6009206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   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   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3" y="282785"/>
            <a:ext cx="5281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010531"/>
            <a:ext cx="287973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07350" y="138176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explaining their posters and answering questions about the content.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-371544" y="2127801"/>
            <a:ext cx="4704710" cy="3910282"/>
            <a:chOff x="-466631" y="251144"/>
            <a:chExt cx="5665366" cy="6470837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567300" y="1058828"/>
              <a:ext cx="4101132" cy="425220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466631" y="319367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20588" y="1750565"/>
            <a:ext cx="8162838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- Do you care about healthy living?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What do you often do to keep fit?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What did your parents / grandparents do to keep fit?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ym typeface="+mn-ea"/>
              </a:rPr>
              <a:t>- What do you know about your grandparents’ lifestyle (their clothes / cooking / eating habits, …)?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4307623" y="985419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50047" y="10794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" y="107568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 Close your eyes and imagine you are walking down a memory lane.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LANE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619625" y="3018790"/>
            <a:ext cx="70453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What memories do you see?</a:t>
            </a:r>
          </a:p>
          <a:p>
            <a:pPr algn="just"/>
            <a:r>
              <a:rPr lang="en-US" sz="4000" dirty="0"/>
              <a:t>- Are they happy or sad?</a:t>
            </a:r>
          </a:p>
          <a:p>
            <a:pPr algn="just"/>
            <a:r>
              <a:rPr lang="en-US" sz="4000" dirty="0"/>
              <a:t>- What do you smell?</a:t>
            </a:r>
          </a:p>
          <a:p>
            <a:pPr algn="just"/>
            <a:r>
              <a:rPr lang="en-US" sz="4000" dirty="0"/>
              <a:t>- What do you hear?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606925" y="5521325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Share your memories with the class.</a:t>
            </a:r>
          </a:p>
        </p:txBody>
      </p:sp>
      <p:pic>
        <p:nvPicPr>
          <p:cNvPr id="10" name="Content Placeholder 9" descr="travel-adventure-time-p81ia1drdcg2qfl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145" y="1052195"/>
            <a:ext cx="3960495" cy="3960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complex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1150" y="4385945"/>
            <a:ext cx="50152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khu phức hợp,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4619" y="3215037"/>
            <a:ext cx="3314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/ˈkɒmpleks/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48763" y="2078990"/>
            <a:ext cx="60744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</a:p>
        </p:txBody>
      </p:sp>
      <p:pic>
        <p:nvPicPr>
          <p:cNvPr id="5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40" y="2968625"/>
            <a:ext cx="1060450" cy="1060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religious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546" y="4417019"/>
            <a:ext cx="4275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thuộc</a:t>
            </a:r>
            <a:r>
              <a:rPr lang="en-US" sz="4800" dirty="0"/>
              <a:t>) </a:t>
            </a:r>
            <a:r>
              <a:rPr lang="en-US" sz="4800" dirty="0" err="1"/>
              <a:t>tôn</a:t>
            </a:r>
            <a:r>
              <a:rPr lang="en-US" sz="4800" dirty="0"/>
              <a:t> </a:t>
            </a:r>
            <a:r>
              <a:rPr lang="en-US" sz="4800" dirty="0" err="1"/>
              <a:t>giáo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00169" y="3130480"/>
            <a:ext cx="280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rɪˈlɪdʒəs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148226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relating to, or involved with religion, or living and worshiping according to the beliefs of a particular religion.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33490" y="4047687"/>
            <a:ext cx="569033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</a:p>
        </p:txBody>
      </p:sp>
      <p:pic>
        <p:nvPicPr>
          <p:cNvPr id="10" name="religiou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75" y="2964815"/>
            <a:ext cx="1162050" cy="116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monument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tượng đài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2654" y="3082855"/>
            <a:ext cx="3852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mɒnjumənt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64347" y="919928"/>
            <a:ext cx="595947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structure or building that is built to </a:t>
            </a:r>
            <a:r>
              <a:rPr 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honour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a special person or event.</a:t>
            </a:r>
          </a:p>
        </p:txBody>
      </p:sp>
      <p:pic>
        <p:nvPicPr>
          <p:cNvPr id="8" name="Content Placeholder 7" descr="fvFgMBRb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10822" y="2781300"/>
            <a:ext cx="5614147" cy="3582430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pic>
        <p:nvPicPr>
          <p:cNvPr id="13" name="Content Placeholder 12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2209</Words>
  <Application>Microsoft Office PowerPoint</Application>
  <PresentationFormat>Widescreen</PresentationFormat>
  <Paragraphs>368</Paragraphs>
  <Slides>41</Slides>
  <Notes>34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Adobe Gothic Std B</vt:lpstr>
      <vt:lpstr>Arial</vt:lpstr>
      <vt:lpstr>Calibri</vt:lpstr>
      <vt:lpstr>Calibri Light</vt:lpstr>
      <vt:lpstr>Comic Sans MS</vt:lpstr>
      <vt:lpstr>Cooper Black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Nhung Nguyễn</cp:lastModifiedBy>
  <cp:revision>251</cp:revision>
  <dcterms:created xsi:type="dcterms:W3CDTF">2020-12-09T02:04:00Z</dcterms:created>
  <dcterms:modified xsi:type="dcterms:W3CDTF">2024-02-28T15:46:40Z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