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67" r:id="rId2"/>
    <p:sldId id="256" r:id="rId3"/>
    <p:sldId id="302" r:id="rId4"/>
    <p:sldId id="279" r:id="rId5"/>
    <p:sldId id="327" r:id="rId6"/>
    <p:sldId id="363" r:id="rId7"/>
    <p:sldId id="355" r:id="rId8"/>
    <p:sldId id="365" r:id="rId9"/>
    <p:sldId id="366" r:id="rId10"/>
    <p:sldId id="356" r:id="rId11"/>
    <p:sldId id="314" r:id="rId12"/>
    <p:sldId id="330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FFFFF"/>
    <a:srgbClr val="F8B417"/>
    <a:srgbClr val="0070C0"/>
    <a:srgbClr val="0087B2"/>
    <a:srgbClr val="6D9FB1"/>
    <a:srgbClr val="F7931D"/>
    <a:srgbClr val="FBC864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D275A-251A-42B7-1C2F-0A59CEB37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"/>
          <a:stretch/>
        </p:blipFill>
        <p:spPr>
          <a:xfrm>
            <a:off x="-1173" y="1771650"/>
            <a:ext cx="12192000" cy="38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09758"/>
            <a:ext cx="1098753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31" y="1222962"/>
            <a:ext cx="2461574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54658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1708" y="1240699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9969" y="238971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124" y="4588168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2451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2447" y="2132846"/>
            <a:ext cx="6520179" cy="98739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for each description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Circle the correct word or phrase to complete each sentence.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247622" y="1546802"/>
            <a:ext cx="1640304" cy="84290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8" idx="0"/>
          </p:cNvCxnSpPr>
          <p:nvPr/>
        </p:nvCxnSpPr>
        <p:spPr>
          <a:xfrm rot="10800000" flipV="1">
            <a:off x="1329665" y="2698514"/>
            <a:ext cx="1640304" cy="86935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1707" y="556322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1"/>
            <a:endCxn id="27" idx="0"/>
          </p:cNvCxnSpPr>
          <p:nvPr/>
        </p:nvCxnSpPr>
        <p:spPr>
          <a:xfrm rot="10800000" flipV="1">
            <a:off x="1329664" y="4888892"/>
            <a:ext cx="1729460" cy="67433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12447" y="5513291"/>
            <a:ext cx="6520179" cy="71747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51494" y="316819"/>
            <a:ext cx="528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1F175-626E-6609-F016-5DF0935E70F8}"/>
              </a:ext>
            </a:extLst>
          </p:cNvPr>
          <p:cNvSpPr/>
          <p:nvPr/>
        </p:nvSpPr>
        <p:spPr>
          <a:xfrm>
            <a:off x="5412450" y="4606479"/>
            <a:ext cx="6520179" cy="60144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to change in our community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F630B-4C56-3CF2-3070-324C9E82E6B1}"/>
              </a:ext>
            </a:extLst>
          </p:cNvPr>
          <p:cNvSpPr/>
          <p:nvPr/>
        </p:nvSpPr>
        <p:spPr>
          <a:xfrm>
            <a:off x="5412447" y="3408003"/>
            <a:ext cx="6520179" cy="9378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Choose the correct answer A, B, C, or 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Rewrite each sentence so that it contains the phrasal verb in brackets. You may have to change the form of the verb.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6DA3988-1C35-02EA-6B06-28A59093D340}"/>
              </a:ext>
            </a:extLst>
          </p:cNvPr>
          <p:cNvSpPr/>
          <p:nvPr/>
        </p:nvSpPr>
        <p:spPr>
          <a:xfrm>
            <a:off x="411708" y="356787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CDD029B8-BC0E-7C3F-42CC-8773A1F1253F}"/>
              </a:ext>
            </a:extLst>
          </p:cNvPr>
          <p:cNvCxnSpPr>
            <a:cxnSpLocks/>
            <a:stCxn id="8" idx="3"/>
            <a:endCxn id="18" idx="0"/>
          </p:cNvCxnSpPr>
          <p:nvPr/>
        </p:nvCxnSpPr>
        <p:spPr>
          <a:xfrm>
            <a:off x="2247622" y="3876674"/>
            <a:ext cx="1729459" cy="71149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41208" y="3919343"/>
            <a:ext cx="521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626682"/>
            <a:ext cx="59546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 many community services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37E1AE-BE2B-B9C1-F6A3-6B5F5D244B8F}"/>
              </a:ext>
            </a:extLst>
          </p:cNvPr>
          <p:cNvSpPr txBox="1"/>
          <p:nvPr/>
        </p:nvSpPr>
        <p:spPr>
          <a:xfrm>
            <a:off x="576198" y="1896217"/>
            <a:ext cx="8603313" cy="44480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This person delivers goods to your house.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This person stops fires from burning.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People visit this place for pleasure usually while they are on holiday.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People make these objects out of clay.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This person makes things with his / her hands.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for each description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7993045" y="2089332"/>
            <a:ext cx="3314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→ delivery person</a:t>
            </a:r>
            <a:endParaRPr lang="en-US" sz="32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D8848DC-60C5-0A74-A509-506E9C74C069}"/>
              </a:ext>
            </a:extLst>
          </p:cNvPr>
          <p:cNvSpPr txBox="1"/>
          <p:nvPr/>
        </p:nvSpPr>
        <p:spPr>
          <a:xfrm>
            <a:off x="7137647" y="2830671"/>
            <a:ext cx="2963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→ firefighter</a:t>
            </a:r>
            <a:endParaRPr lang="en-US" sz="32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3372CDB-62D3-2887-B104-565A7B4B7684}"/>
              </a:ext>
            </a:extLst>
          </p:cNvPr>
          <p:cNvSpPr txBox="1"/>
          <p:nvPr/>
        </p:nvSpPr>
        <p:spPr>
          <a:xfrm>
            <a:off x="3951753" y="4276776"/>
            <a:ext cx="3534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→ tourist attraction</a:t>
            </a:r>
            <a:endParaRPr lang="en-US" sz="32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7438FDA-C1E9-8192-6ED2-88990F84B780}"/>
              </a:ext>
            </a:extLst>
          </p:cNvPr>
          <p:cNvSpPr txBox="1"/>
          <p:nvPr/>
        </p:nvSpPr>
        <p:spPr>
          <a:xfrm>
            <a:off x="7486402" y="5018115"/>
            <a:ext cx="2963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→ pottery</a:t>
            </a:r>
            <a:endParaRPr lang="en-US" sz="32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0315B8B-C213-52A2-2A87-3C81DAC2EDFB}"/>
              </a:ext>
            </a:extLst>
          </p:cNvPr>
          <p:cNvSpPr txBox="1"/>
          <p:nvPr/>
        </p:nvSpPr>
        <p:spPr>
          <a:xfrm>
            <a:off x="8761843" y="5726001"/>
            <a:ext cx="2963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→ artisan</a:t>
            </a:r>
            <a:endParaRPr lang="en-US" sz="32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015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6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70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F8B0D-5155-3CB0-1818-172B5BD262D5}"/>
              </a:ext>
            </a:extLst>
          </p:cNvPr>
          <p:cNvSpPr txBox="1"/>
          <p:nvPr/>
        </p:nvSpPr>
        <p:spPr>
          <a:xfrm>
            <a:off x="544551" y="1683920"/>
            <a:ext cx="114684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villagers (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preserve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shorten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) their traditional weaving techniques.</a:t>
            </a:r>
            <a:endParaRPr lang="en-US" sz="3200" dirty="0">
              <a:solidFill>
                <a:srgbClr val="242021"/>
              </a:solidFill>
            </a:endParaRP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Com Lang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Vong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has a special (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fragrance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function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), so it is very popular.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Our (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firefighters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police officers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) help keep law and order in our community.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Bun cha is the (</a:t>
            </a:r>
            <a:r>
              <a:rPr lang="en-US" sz="3200" b="0" i="0" dirty="0" err="1">
                <a:solidFill>
                  <a:srgbClr val="F26548"/>
                </a:solidFill>
                <a:effectLst/>
              </a:rPr>
              <a:t>speciality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fast food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) I like best.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My home town is famous for (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handicrafts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200" b="0" i="0" dirty="0">
                <a:solidFill>
                  <a:srgbClr val="F26548"/>
                </a:solidFill>
                <a:effectLst/>
              </a:rPr>
              <a:t>objects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), such as paper fans and lanterns.</a:t>
            </a:r>
            <a:r>
              <a:rPr lang="en-US" sz="32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E964B7-DBB6-5096-2BF3-CF5BDDCEA6D8}"/>
              </a:ext>
            </a:extLst>
          </p:cNvPr>
          <p:cNvSpPr/>
          <p:nvPr/>
        </p:nvSpPr>
        <p:spPr>
          <a:xfrm>
            <a:off x="3305175" y="1768665"/>
            <a:ext cx="1514475" cy="461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38886-7561-E775-6ADE-4C4A19DC68C7}"/>
              </a:ext>
            </a:extLst>
          </p:cNvPr>
          <p:cNvSpPr/>
          <p:nvPr/>
        </p:nvSpPr>
        <p:spPr>
          <a:xfrm>
            <a:off x="5939253" y="2853022"/>
            <a:ext cx="1652172" cy="461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512F8B-B923-7F2E-5D2D-6D5FF94DF009}"/>
              </a:ext>
            </a:extLst>
          </p:cNvPr>
          <p:cNvSpPr/>
          <p:nvPr/>
        </p:nvSpPr>
        <p:spPr>
          <a:xfrm>
            <a:off x="3993564" y="3975263"/>
            <a:ext cx="2350086" cy="461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E2E004-3825-62FB-9743-33ADA4CCB980}"/>
              </a:ext>
            </a:extLst>
          </p:cNvPr>
          <p:cNvSpPr/>
          <p:nvPr/>
        </p:nvSpPr>
        <p:spPr>
          <a:xfrm>
            <a:off x="3541542" y="5076948"/>
            <a:ext cx="1611483" cy="461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A52B8-EC17-9FCB-E867-48840471CEFD}"/>
              </a:ext>
            </a:extLst>
          </p:cNvPr>
          <p:cNvSpPr/>
          <p:nvPr/>
        </p:nvSpPr>
        <p:spPr>
          <a:xfrm>
            <a:off x="5979942" y="5657964"/>
            <a:ext cx="1916283" cy="461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49270"/>
            <a:ext cx="54141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288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348" y="1119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D723F1-7329-1EA9-F38F-FA234A038525}"/>
              </a:ext>
            </a:extLst>
          </p:cNvPr>
          <p:cNvSpPr txBox="1"/>
          <p:nvPr/>
        </p:nvSpPr>
        <p:spPr>
          <a:xfrm>
            <a:off x="415512" y="1767981"/>
            <a:ext cx="115975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You should decide </a:t>
            </a:r>
            <a:r>
              <a:rPr lang="en-US" sz="3200" b="0" i="0" dirty="0">
                <a:solidFill>
                  <a:srgbClr val="949599"/>
                </a:solidFill>
                <a:effectLst/>
                <a:ea typeface="Source Sans Pro" panose="020B0503030403020204" pitchFamily="34" charset="0"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to move to</a:t>
            </a:r>
            <a:r>
              <a:rPr lang="en-US" sz="3200" dirty="0">
                <a:solidFill>
                  <a:srgbClr val="242021"/>
                </a:solidFill>
                <a:ea typeface="Source Sans Pro" panose="020B0503030403020204" pitchFamily="34" charset="0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the new house.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while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when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where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D.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Do you know </a:t>
            </a:r>
            <a:r>
              <a:rPr lang="en-US" sz="3200" b="0" i="0" dirty="0">
                <a:solidFill>
                  <a:srgbClr val="949599"/>
                </a:solidFill>
                <a:effectLst/>
                <a:ea typeface="Source Sans Pro" panose="020B0503030403020204" pitchFamily="34" charset="0"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to sort rubbish?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which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how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D.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</a:t>
            </a:r>
            <a:r>
              <a:rPr lang="en-US" sz="3200" dirty="0">
                <a:ea typeface="Source Sans Pro" panose="020B0503030403020204" pitchFamily="34" charset="0"/>
              </a:rPr>
              <a:t> </a:t>
            </a:r>
            <a:br>
              <a:rPr lang="en-US" sz="3200" dirty="0"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She didn’t tell me </a:t>
            </a:r>
            <a:r>
              <a:rPr lang="en-US" sz="3200" b="0" i="0" dirty="0">
                <a:solidFill>
                  <a:srgbClr val="949599"/>
                </a:solidFill>
                <a:effectLst/>
                <a:ea typeface="Source Sans Pro" panose="020B0503030403020204" pitchFamily="34" charset="0"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to meet, in the library or in the lab.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how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when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D.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where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Could you tell me </a:t>
            </a:r>
            <a:r>
              <a:rPr lang="en-US" sz="3200" b="0" i="0" dirty="0">
                <a:solidFill>
                  <a:srgbClr val="949599"/>
                </a:solidFill>
                <a:effectLst/>
                <a:ea typeface="Source Sans Pro" panose="020B0503030403020204" pitchFamily="34" charset="0"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to do in this situation?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when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where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D.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I wonder </a:t>
            </a:r>
            <a:r>
              <a:rPr lang="en-US" sz="3200" b="0" i="0" dirty="0">
                <a:solidFill>
                  <a:srgbClr val="949599"/>
                </a:solidFill>
                <a:effectLst/>
                <a:ea typeface="Source Sans Pro" panose="020B0503030403020204" pitchFamily="34" charset="0"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to ask for advice, my teacher or my parents.</a:t>
            </a:r>
            <a:b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where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when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 		</a:t>
            </a:r>
            <a:r>
              <a:rPr lang="en-US" sz="3200" b="0" i="0" dirty="0">
                <a:solidFill>
                  <a:srgbClr val="1FB0E6"/>
                </a:solidFill>
                <a:effectLst/>
                <a:ea typeface="Source Sans Pro" panose="020B0503030403020204" pitchFamily="34" charset="0"/>
              </a:rPr>
              <a:t>D. </a:t>
            </a:r>
            <a:r>
              <a:rPr lang="en-US" sz="32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</a:t>
            </a:r>
            <a:r>
              <a:rPr lang="en-US" sz="3200" dirty="0">
                <a:ea typeface="Source Sans Pro" panose="020B0503030403020204" pitchFamily="34" charset="0"/>
              </a:rPr>
              <a:t> 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CA68C7E2-8F9B-A1DF-C2ED-F727B501E5A5}"/>
              </a:ext>
            </a:extLst>
          </p:cNvPr>
          <p:cNvSpPr/>
          <p:nvPr/>
        </p:nvSpPr>
        <p:spPr>
          <a:xfrm>
            <a:off x="3131234" y="2317211"/>
            <a:ext cx="497792" cy="477271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08A51EFE-DA09-4F71-AA0C-957DCBFAFC6C}"/>
              </a:ext>
            </a:extLst>
          </p:cNvPr>
          <p:cNvSpPr/>
          <p:nvPr/>
        </p:nvSpPr>
        <p:spPr>
          <a:xfrm>
            <a:off x="5885457" y="3294791"/>
            <a:ext cx="497792" cy="477271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3E2D373C-BB95-4469-93A8-66282A68350A}"/>
              </a:ext>
            </a:extLst>
          </p:cNvPr>
          <p:cNvSpPr/>
          <p:nvPr/>
        </p:nvSpPr>
        <p:spPr>
          <a:xfrm>
            <a:off x="8629404" y="4275643"/>
            <a:ext cx="497792" cy="477271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03894632-70D7-4264-0036-1FC0BD20A323}"/>
              </a:ext>
            </a:extLst>
          </p:cNvPr>
          <p:cNvSpPr/>
          <p:nvPr/>
        </p:nvSpPr>
        <p:spPr>
          <a:xfrm>
            <a:off x="396462" y="5243209"/>
            <a:ext cx="497792" cy="477271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9C489A2B-1BC2-434D-5CAC-80269EB963CA}"/>
              </a:ext>
            </a:extLst>
          </p:cNvPr>
          <p:cNvSpPr/>
          <p:nvPr/>
        </p:nvSpPr>
        <p:spPr>
          <a:xfrm>
            <a:off x="5894982" y="6231268"/>
            <a:ext cx="497792" cy="477271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145" y="1166395"/>
            <a:ext cx="92468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0153" y="12733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39" y="11707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367990" y="2100032"/>
            <a:ext cx="114953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In some villages, people reduce the number of steps to make the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> handicraft. (cut down on)</a:t>
            </a:r>
          </a:p>
          <a:p>
            <a:endParaRPr lang="en-US" sz="3000" b="0" i="0" dirty="0">
              <a:solidFill>
                <a:srgbClr val="949599"/>
              </a:solidFill>
              <a:effectLst/>
            </a:endParaRPr>
          </a:p>
          <a:p>
            <a:br>
              <a:rPr lang="en-US" sz="3000" b="0" i="0" dirty="0">
                <a:solidFill>
                  <a:srgbClr val="949599"/>
                </a:solidFill>
                <a:effectLst/>
              </a:rPr>
            </a:br>
            <a:endParaRPr lang="en-US" sz="3000" b="0" i="0" dirty="0">
              <a:solidFill>
                <a:srgbClr val="949599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My grandparents gave the skills to my parents. (hand down)</a:t>
            </a:r>
          </a:p>
          <a:p>
            <a:endParaRPr lang="en-US" sz="3000" b="0" i="0" dirty="0">
              <a:solidFill>
                <a:srgbClr val="949599"/>
              </a:solidFill>
              <a:effectLst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984B2F9-D452-0CC3-9BE5-8974033AE7A1}"/>
              </a:ext>
            </a:extLst>
          </p:cNvPr>
          <p:cNvSpPr txBox="1"/>
          <p:nvPr/>
        </p:nvSpPr>
        <p:spPr>
          <a:xfrm>
            <a:off x="711378" y="3021735"/>
            <a:ext cx="10589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In some villages, people cut down on the number of steps to make the handicraft.</a:t>
            </a:r>
            <a:endParaRPr lang="en-US" sz="3000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7102EE7-CDC5-D23A-F6E5-B253C4127788}"/>
              </a:ext>
            </a:extLst>
          </p:cNvPr>
          <p:cNvSpPr txBox="1"/>
          <p:nvPr/>
        </p:nvSpPr>
        <p:spPr>
          <a:xfrm>
            <a:off x="759003" y="4870021"/>
            <a:ext cx="10589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My grandparents handed down the skills to my parents. </a:t>
            </a:r>
            <a:endParaRPr lang="en-US" sz="3000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145" y="1166395"/>
            <a:ext cx="92468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0153" y="12733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39" y="11707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367990" y="2100032"/>
            <a:ext cx="114953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In their community, the eldest child is usually responsible for his or her parents. (take care of)</a:t>
            </a:r>
          </a:p>
          <a:p>
            <a:endParaRPr lang="en-US" sz="3000" dirty="0">
              <a:solidFill>
                <a:srgbClr val="242021"/>
              </a:solidFill>
            </a:endParaRPr>
          </a:p>
          <a:p>
            <a:endParaRPr lang="en-US" sz="30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Before we go to a new place, we always get information about it. </a:t>
            </a:r>
            <a:br>
              <a:rPr lang="en-US" sz="3000" dirty="0"/>
            </a:br>
            <a:r>
              <a:rPr lang="en-US" sz="3000" dirty="0"/>
              <a:t>(find out)</a:t>
            </a:r>
          </a:p>
          <a:p>
            <a:br>
              <a:rPr lang="en-US" sz="3000" dirty="0"/>
            </a:b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They have a good relationship with all </a:t>
            </a:r>
            <a:r>
              <a:rPr lang="en-US" sz="3000" dirty="0" err="1"/>
              <a:t>neighbours</a:t>
            </a:r>
            <a:r>
              <a:rPr lang="en-US" sz="3000" dirty="0"/>
              <a:t>. (get on with) </a:t>
            </a:r>
            <a:endParaRPr lang="vi-VN" sz="30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C616668-CC87-BA47-5F4A-DB92D327073C}"/>
              </a:ext>
            </a:extLst>
          </p:cNvPr>
          <p:cNvSpPr txBox="1"/>
          <p:nvPr/>
        </p:nvSpPr>
        <p:spPr>
          <a:xfrm>
            <a:off x="759003" y="2921168"/>
            <a:ext cx="10589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In their community, the eldest child usually takes care of his or her parents. </a:t>
            </a:r>
            <a:endParaRPr lang="en-US" sz="3000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</p:txBody>
      </p:sp>
      <p:sp>
        <p:nvSpPr>
          <p:cNvPr id="2" name="Hộp Văn bản 30">
            <a:extLst>
              <a:ext uri="{FF2B5EF4-FFF2-40B4-BE49-F238E27FC236}">
                <a16:creationId xmlns:a16="http://schemas.microsoft.com/office/drawing/2014/main" id="{4D1B2E1B-E6C8-77A5-A992-65173F78A594}"/>
              </a:ext>
            </a:extLst>
          </p:cNvPr>
          <p:cNvSpPr txBox="1"/>
          <p:nvPr/>
        </p:nvSpPr>
        <p:spPr>
          <a:xfrm>
            <a:off x="800278" y="4757967"/>
            <a:ext cx="10589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Before we go to a new place, we always find out about it. </a:t>
            </a:r>
          </a:p>
        </p:txBody>
      </p:sp>
      <p:sp>
        <p:nvSpPr>
          <p:cNvPr id="3" name="Hộp Văn bản 30">
            <a:extLst>
              <a:ext uri="{FF2B5EF4-FFF2-40B4-BE49-F238E27FC236}">
                <a16:creationId xmlns:a16="http://schemas.microsoft.com/office/drawing/2014/main" id="{2384F8F3-B407-D59B-27B7-21E655E6755B}"/>
              </a:ext>
            </a:extLst>
          </p:cNvPr>
          <p:cNvSpPr txBox="1"/>
          <p:nvPr/>
        </p:nvSpPr>
        <p:spPr>
          <a:xfrm>
            <a:off x="821093" y="5830091"/>
            <a:ext cx="10589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They get on with all </a:t>
            </a:r>
            <a:r>
              <a:rPr lang="en-US" sz="3000" dirty="0" err="1">
                <a:solidFill>
                  <a:srgbClr val="F26548"/>
                </a:solidFill>
                <a:ea typeface="Source Sans Pro" panose="020B0503030403020204" pitchFamily="34" charset="0"/>
              </a:rPr>
              <a:t>neighbours</a:t>
            </a:r>
            <a:r>
              <a:rPr lang="en-US" sz="3000" dirty="0">
                <a:solidFill>
                  <a:srgbClr val="F26548"/>
                </a:solidFill>
                <a:ea typeface="Source Sans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73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4108</TotalTime>
  <Words>780</Words>
  <Application>Microsoft Office PowerPoint</Application>
  <PresentationFormat>Widescreen</PresentationFormat>
  <Paragraphs>97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235</cp:revision>
  <dcterms:created xsi:type="dcterms:W3CDTF">2020-12-09T02:04:09Z</dcterms:created>
  <dcterms:modified xsi:type="dcterms:W3CDTF">2024-07-17T10:45:09Z</dcterms:modified>
</cp:coreProperties>
</file>