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64" r:id="rId2"/>
    <p:sldId id="256" r:id="rId3"/>
    <p:sldId id="302" r:id="rId4"/>
    <p:sldId id="279" r:id="rId5"/>
    <p:sldId id="357" r:id="rId6"/>
    <p:sldId id="327" r:id="rId7"/>
    <p:sldId id="361" r:id="rId8"/>
    <p:sldId id="362" r:id="rId9"/>
    <p:sldId id="316" r:id="rId10"/>
    <p:sldId id="347" r:id="rId11"/>
    <p:sldId id="283" r:id="rId12"/>
    <p:sldId id="363" r:id="rId13"/>
    <p:sldId id="355" r:id="rId14"/>
    <p:sldId id="354" r:id="rId15"/>
    <p:sldId id="276" r:id="rId16"/>
    <p:sldId id="356" r:id="rId17"/>
    <p:sldId id="314" r:id="rId18"/>
    <p:sldId id="330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EB"/>
    <a:srgbClr val="F0EAE1"/>
    <a:srgbClr val="E4D6C8"/>
    <a:srgbClr val="AFC7D3"/>
    <a:srgbClr val="0070C0"/>
    <a:srgbClr val="F8B417"/>
    <a:srgbClr val="0087B2"/>
    <a:srgbClr val="F26648"/>
    <a:srgbClr val="6D9FB1"/>
    <a:srgbClr val="F79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0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https://www.youtube.com/watch?v=bkWHK0_OmJM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8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fragrance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0242" y="505940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hương</a:t>
            </a:r>
            <a:r>
              <a:rPr lang="en-US" sz="4800" dirty="0"/>
              <a:t> </a:t>
            </a:r>
            <a:r>
              <a:rPr lang="en-US" sz="4800" dirty="0" err="1"/>
              <a:t>thơm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73873" y="3590333"/>
            <a:ext cx="3245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>
                <a:solidFill>
                  <a:srgbClr val="002060"/>
                </a:solidFill>
              </a:rPr>
              <a:t>ˈ</a:t>
            </a:r>
            <a:r>
              <a:rPr lang="en-US" sz="4800" dirty="0" err="1">
                <a:solidFill>
                  <a:srgbClr val="002060"/>
                </a:solidFill>
              </a:rPr>
              <a:t>freɪɡrəns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CF4E6-91F8-66C8-F927-2498C6E80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828" y="2114581"/>
            <a:ext cx="5757645" cy="3569407"/>
          </a:xfrm>
          <a:prstGeom prst="rect">
            <a:avLst/>
          </a:prstGeom>
        </p:spPr>
      </p:pic>
      <p:pic>
        <p:nvPicPr>
          <p:cNvPr id="5" name="fragrance__gb_1">
            <a:hlinkClick r:id="" action="ppaction://media"/>
            <a:extLst>
              <a:ext uri="{FF2B5EF4-FFF2-40B4-BE49-F238E27FC236}">
                <a16:creationId xmlns:a16="http://schemas.microsoft.com/office/drawing/2014/main" id="{2A43C7F2-FC20-8FB7-50A4-CC5AB23F6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442" y="3701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256703"/>
              </p:ext>
            </p:extLst>
          </p:nvPr>
        </p:nvGraphicFramePr>
        <p:xfrm>
          <a:off x="936322" y="1905563"/>
          <a:ext cx="10544478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92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preserve (v) 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prɪˈzɜːv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tồn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fragrance (n) 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freɪɡrəns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2" name="fragrance__gb_1">
            <a:hlinkClick r:id="" action="ppaction://media"/>
            <a:extLst>
              <a:ext uri="{FF2B5EF4-FFF2-40B4-BE49-F238E27FC236}">
                <a16:creationId xmlns:a16="http://schemas.microsoft.com/office/drawing/2014/main" id="{746C1A95-B48A-0B59-7ED9-9A578E41A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967" y="3682559"/>
            <a:ext cx="609600" cy="609600"/>
          </a:xfrm>
          <a:prstGeom prst="rect">
            <a:avLst/>
          </a:prstGeom>
        </p:spPr>
      </p:pic>
      <p:pic>
        <p:nvPicPr>
          <p:cNvPr id="3" name="preserve__gb_1">
            <a:hlinkClick r:id="" action="ppaction://media"/>
            <a:extLst>
              <a:ext uri="{FF2B5EF4-FFF2-40B4-BE49-F238E27FC236}">
                <a16:creationId xmlns:a16="http://schemas.microsoft.com/office/drawing/2014/main" id="{DCA0E13F-DEBF-864B-A2AA-DCE319F460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967" y="2904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6096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3CA17-D2EC-47C9-F7A2-B44748727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"/>
          <a:stretch/>
        </p:blipFill>
        <p:spPr>
          <a:xfrm>
            <a:off x="1078802" y="1991961"/>
            <a:ext cx="9596583" cy="476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7748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0A82C-1CFC-8BEF-4C3F-1437A5915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047"/>
          <a:stretch/>
        </p:blipFill>
        <p:spPr>
          <a:xfrm>
            <a:off x="1026018" y="2223760"/>
            <a:ext cx="2456440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6AA4FD-0F55-68D4-03AD-5FB9406E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2"/>
          <a:stretch/>
        </p:blipFill>
        <p:spPr>
          <a:xfrm>
            <a:off x="5670200" y="2223760"/>
            <a:ext cx="5729847" cy="36957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E921ED-3642-ECA6-A27F-3FECF6C6BFBF}"/>
              </a:ext>
            </a:extLst>
          </p:cNvPr>
          <p:cNvCxnSpPr>
            <a:cxnSpLocks/>
          </p:cNvCxnSpPr>
          <p:nvPr/>
        </p:nvCxnSpPr>
        <p:spPr>
          <a:xfrm>
            <a:off x="3482458" y="2567709"/>
            <a:ext cx="2187742" cy="7573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F51E6A-BF93-AF56-69BE-D892F3C01B05}"/>
              </a:ext>
            </a:extLst>
          </p:cNvPr>
          <p:cNvCxnSpPr>
            <a:cxnSpLocks/>
          </p:cNvCxnSpPr>
          <p:nvPr/>
        </p:nvCxnSpPr>
        <p:spPr>
          <a:xfrm>
            <a:off x="3482458" y="3325091"/>
            <a:ext cx="2187742" cy="7573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042B8B-9D1E-72B6-6D55-5EEC08563A40}"/>
              </a:ext>
            </a:extLst>
          </p:cNvPr>
          <p:cNvCxnSpPr>
            <a:cxnSpLocks/>
          </p:cNvCxnSpPr>
          <p:nvPr/>
        </p:nvCxnSpPr>
        <p:spPr>
          <a:xfrm>
            <a:off x="3482458" y="4071610"/>
            <a:ext cx="2187742" cy="15039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8B6E20-1CF4-FAB8-B71C-778FF14949F8}"/>
              </a:ext>
            </a:extLst>
          </p:cNvPr>
          <p:cNvCxnSpPr>
            <a:cxnSpLocks/>
          </p:cNvCxnSpPr>
          <p:nvPr/>
        </p:nvCxnSpPr>
        <p:spPr>
          <a:xfrm flipV="1">
            <a:off x="3482458" y="2561822"/>
            <a:ext cx="2187742" cy="22839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8AF968-BBDB-804E-0EB2-909DE773C19C}"/>
              </a:ext>
            </a:extLst>
          </p:cNvPr>
          <p:cNvCxnSpPr>
            <a:cxnSpLocks/>
          </p:cNvCxnSpPr>
          <p:nvPr/>
        </p:nvCxnSpPr>
        <p:spPr>
          <a:xfrm flipV="1">
            <a:off x="3482458" y="4823560"/>
            <a:ext cx="2187742" cy="79133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again. Decide which place each detail below belongs to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579107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A7955B-4C96-86EF-3718-D4C621D2D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514929"/>
              </p:ext>
            </p:extLst>
          </p:nvPr>
        </p:nvGraphicFramePr>
        <p:xfrm>
          <a:off x="487067" y="2131969"/>
          <a:ext cx="10815316" cy="4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6393">
                  <a:extLst>
                    <a:ext uri="{9D8B030D-6E8A-4147-A177-3AD203B41FA5}">
                      <a16:colId xmlns:a16="http://schemas.microsoft.com/office/drawing/2014/main" val="3819291447"/>
                    </a:ext>
                  </a:extLst>
                </a:gridCol>
                <a:gridCol w="1191375">
                  <a:extLst>
                    <a:ext uri="{9D8B030D-6E8A-4147-A177-3AD203B41FA5}">
                      <a16:colId xmlns:a16="http://schemas.microsoft.com/office/drawing/2014/main" val="2411666882"/>
                    </a:ext>
                  </a:extLst>
                </a:gridCol>
                <a:gridCol w="1177548">
                  <a:extLst>
                    <a:ext uri="{9D8B030D-6E8A-4147-A177-3AD203B41FA5}">
                      <a16:colId xmlns:a16="http://schemas.microsoft.com/office/drawing/2014/main" val="3121780955"/>
                    </a:ext>
                  </a:extLst>
                </a:gridCol>
              </a:tblGrid>
              <a:tr h="46479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In which place …?</a:t>
                      </a:r>
                    </a:p>
                  </a:txBody>
                  <a:tcPr>
                    <a:solidFill>
                      <a:srgbClr val="AFC7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Vong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D6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Denby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34647"/>
                  </a:ext>
                </a:extLst>
              </a:tr>
              <a:tr h="696265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people make the </a:t>
                      </a:r>
                      <a:r>
                        <a:rPr lang="en-US" sz="32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speciality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from local material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92108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people make the product from plants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44308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people make the product with some traditional techniques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7074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 product is famous worldwide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80116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 product </a:t>
                      </a:r>
                      <a:r>
                        <a:rPr lang="en-US" sz="32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symbolises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a season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419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776F7AE-69E4-CF5A-F8CB-AA0259A18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80" y="2571750"/>
            <a:ext cx="714070" cy="714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4401-134F-0032-D46B-974455DAC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55" y="3285820"/>
            <a:ext cx="714070" cy="714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B50B3-353D-BD19-6C4C-E90C88340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55" y="4178424"/>
            <a:ext cx="714070" cy="714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B7F7B-7530-EDDF-90D2-1E35577A4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80" y="5111874"/>
            <a:ext cx="714070" cy="714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16BE7D-0FDE-9E52-932F-C80825B8C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55" y="5785099"/>
            <a:ext cx="714070" cy="7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8247" y="1152307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641" y="120200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427" y="10993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990" y="186930"/>
            <a:ext cx="584323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0185DF8-573E-B054-1318-A869EFB717E3}"/>
              </a:ext>
            </a:extLst>
          </p:cNvPr>
          <p:cNvSpPr txBox="1"/>
          <p:nvPr/>
        </p:nvSpPr>
        <p:spPr>
          <a:xfrm>
            <a:off x="868247" y="1849625"/>
            <a:ext cx="10952046" cy="4877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</a:t>
            </a:r>
            <a:r>
              <a:rPr lang="en-US" sz="3200" b="0" i="0" dirty="0" err="1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speciality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 is it?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do people make it from?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Do people make it in the traditional way?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can people do with it?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Is it well known in only your country or around the world?</a:t>
            </a:r>
            <a:r>
              <a:rPr lang="en-US" sz="3200" dirty="0">
                <a:ea typeface="Source Sans Pro" panose="020B0503030403020204" pitchFamily="34" charset="0"/>
              </a:rPr>
              <a:t> </a:t>
            </a:r>
            <a:endParaRPr lang="vi-VN" sz="3200" dirty="0"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74722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607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0F8F5C6-5AAD-FA22-C50B-BB1927F99932}"/>
              </a:ext>
            </a:extLst>
          </p:cNvPr>
          <p:cNvSpPr txBox="1"/>
          <p:nvPr/>
        </p:nvSpPr>
        <p:spPr>
          <a:xfrm>
            <a:off x="2553156" y="2190504"/>
            <a:ext cx="9638844" cy="454707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/>
              <a:t>I live in Tay Ho Village, 12 </a:t>
            </a:r>
            <a:r>
              <a:rPr lang="en-US" sz="2800" i="1" dirty="0" err="1"/>
              <a:t>kilometres</a:t>
            </a:r>
            <a:r>
              <a:rPr lang="en-US" sz="2800" i="1" dirty="0"/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2800" i="1" dirty="0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163787" y="3335229"/>
            <a:ext cx="2336584" cy="32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344581"/>
            <a:ext cx="908067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Read for specific information about special products in some areas.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a short presentation about a </a:t>
            </a:r>
            <a:r>
              <a:rPr lang="en-US" sz="3600" dirty="0" err="1"/>
              <a:t>speciality</a:t>
            </a:r>
            <a:r>
              <a:rPr lang="en-US" sz="3600" dirty="0"/>
              <a:t>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86" y="128923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841" y="1906524"/>
            <a:ext cx="857120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Write down a </a:t>
            </a:r>
            <a:r>
              <a:rPr lang="en-US" sz="3600" dirty="0" err="1"/>
              <a:t>speciality</a:t>
            </a:r>
            <a:r>
              <a:rPr lang="en-US" sz="3600" dirty="0"/>
              <a:t> in their notebooks.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559153"/>
            <a:ext cx="3044282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1" y="2872228"/>
            <a:ext cx="3773794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58958" y="256099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2" y="440165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5082" y="1130569"/>
            <a:ext cx="6084769" cy="566770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Video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65082" y="1865163"/>
            <a:ext cx="6084768" cy="200927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Work in pairs.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brochure introducing different places with special products. Match each highlighted word with its definition.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Read the brochure again. Decide which place each detail below belongs to.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56955" y="4006628"/>
            <a:ext cx="6092896" cy="15722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and answer about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your home town, or the area you know. Use the questions below.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Work in groups. Give a short presentation about the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discussed in 4.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71840" cy="11518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20" y="2869802"/>
            <a:ext cx="1071839" cy="153185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58958" y="5767832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505076" y="4702382"/>
            <a:ext cx="1071839" cy="10654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56955" y="5727428"/>
            <a:ext cx="6092896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3394" y="3141738"/>
            <a:ext cx="3586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C95C995-7DE5-CC52-08BF-DD192CB1A30A}"/>
              </a:ext>
            </a:extLst>
          </p:cNvPr>
          <p:cNvSpPr txBox="1"/>
          <p:nvPr/>
        </p:nvSpPr>
        <p:spPr>
          <a:xfrm>
            <a:off x="5609139" y="1526128"/>
            <a:ext cx="602672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THE VIDEO</a:t>
            </a:r>
          </a:p>
        </p:txBody>
      </p:sp>
      <p:pic>
        <p:nvPicPr>
          <p:cNvPr id="9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id="{CFA79A11-5211-F446-865B-AAEF8BB2D7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537" y="2759740"/>
            <a:ext cx="6423925" cy="33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9AAC0CC-E146-AFD2-ED35-E7CE1E88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1362482"/>
            <a:ext cx="7000875" cy="46672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5962637-5F8E-22E3-AACE-3E8FEAF3B677}"/>
              </a:ext>
            </a:extLst>
          </p:cNvPr>
          <p:cNvSpPr txBox="1"/>
          <p:nvPr/>
        </p:nvSpPr>
        <p:spPr>
          <a:xfrm>
            <a:off x="1401829" y="5568067"/>
            <a:ext cx="973823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TRANG POTTERY VILLAGE</a:t>
            </a:r>
          </a:p>
        </p:txBody>
      </p:sp>
    </p:spTree>
    <p:extLst>
      <p:ext uri="{BB962C8B-B14F-4D97-AF65-F5344CB8AC3E}">
        <p14:creationId xmlns:p14="http://schemas.microsoft.com/office/powerpoint/2010/main" val="3335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65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214BF5A-E291-1F66-838B-F6DCDD41664E}"/>
              </a:ext>
            </a:extLst>
          </p:cNvPr>
          <p:cNvSpPr txBox="1"/>
          <p:nvPr/>
        </p:nvSpPr>
        <p:spPr>
          <a:xfrm>
            <a:off x="353961" y="2131969"/>
            <a:ext cx="11592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can you see in each picture?</a:t>
            </a:r>
          </a:p>
          <a:p>
            <a:b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 you know any place(s) where people make the thing(s) in each picture?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71812-D33A-5602-582A-2DF82791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22" y="3424468"/>
            <a:ext cx="8114192" cy="31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8859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005928" y="2504665"/>
            <a:ext cx="57019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a: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cốm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(young sticky rice) - from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Village, Ha Noi </a:t>
            </a: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Another place which makes 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Tu Le Commune in Yen Bai Province</a:t>
            </a:r>
            <a:endParaRPr lang="vi-VN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BC3EC-8B99-0286-C17D-71D115A66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" r="48470"/>
          <a:stretch/>
        </p:blipFill>
        <p:spPr>
          <a:xfrm>
            <a:off x="628983" y="2270370"/>
            <a:ext cx="4696287" cy="37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0011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168773" y="2608868"/>
            <a:ext cx="51592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b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pottery – from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Denby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England.</a:t>
            </a: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Viet Nam, there are some pottery villages: Bat Trang,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Bau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Truc, Phu Lang, …</a:t>
            </a:r>
            <a:endParaRPr lang="vi-VN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A7D63-6732-546D-DE5B-06C192503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30"/>
          <a:stretch/>
        </p:blipFill>
        <p:spPr>
          <a:xfrm>
            <a:off x="576198" y="2008858"/>
            <a:ext cx="5238676" cy="41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74800" y="14053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preserve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0953" y="494653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53035" y="3423673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rgbClr val="002060"/>
                </a:solidFill>
              </a:rPr>
              <a:t>prɪˈzɜːv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05380-ADC1-3446-CDE4-3F0C874E2BEB}"/>
              </a:ext>
            </a:extLst>
          </p:cNvPr>
          <p:cNvSpPr txBox="1"/>
          <p:nvPr/>
        </p:nvSpPr>
        <p:spPr>
          <a:xfrm>
            <a:off x="6053553" y="2779009"/>
            <a:ext cx="57912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maintain (something) in its original or existing state</a:t>
            </a:r>
          </a:p>
        </p:txBody>
      </p:sp>
      <p:pic>
        <p:nvPicPr>
          <p:cNvPr id="9" name="preserve__gb_1">
            <a:hlinkClick r:id="" action="ppaction://media"/>
            <a:extLst>
              <a:ext uri="{FF2B5EF4-FFF2-40B4-BE49-F238E27FC236}">
                <a16:creationId xmlns:a16="http://schemas.microsoft.com/office/drawing/2014/main" id="{05253024-2B4E-A3E6-52B1-30AB24B67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381" y="3568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4331</TotalTime>
  <Words>724</Words>
  <Application>Microsoft Office PowerPoint</Application>
  <PresentationFormat>Widescreen</PresentationFormat>
  <Paragraphs>117</Paragraphs>
  <Slides>19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Source Sans Pro</vt:lpstr>
      <vt:lpstr>Source Sans Pro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235</cp:revision>
  <dcterms:created xsi:type="dcterms:W3CDTF">2020-12-09T02:04:09Z</dcterms:created>
  <dcterms:modified xsi:type="dcterms:W3CDTF">2024-07-17T10:44:58Z</dcterms:modified>
</cp:coreProperties>
</file>