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53" r:id="rId2"/>
    <p:sldId id="256" r:id="rId3"/>
    <p:sldId id="302" r:id="rId4"/>
    <p:sldId id="279" r:id="rId5"/>
    <p:sldId id="316" r:id="rId6"/>
    <p:sldId id="347" r:id="rId7"/>
    <p:sldId id="351" r:id="rId8"/>
    <p:sldId id="352" r:id="rId9"/>
    <p:sldId id="283" r:id="rId10"/>
    <p:sldId id="276" r:id="rId11"/>
    <p:sldId id="298" r:id="rId12"/>
    <p:sldId id="327" r:id="rId13"/>
    <p:sldId id="348" r:id="rId14"/>
    <p:sldId id="313" r:id="rId15"/>
    <p:sldId id="314" r:id="rId16"/>
    <p:sldId id="330" r:id="rId17"/>
    <p:sldId id="35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8"/>
    <a:srgbClr val="0087B2"/>
    <a:srgbClr val="6D9FB1"/>
    <a:srgbClr val="F7931D"/>
    <a:srgbClr val="FBC864"/>
    <a:srgbClr val="F8B417"/>
    <a:srgbClr val="FEE3AF"/>
    <a:srgbClr val="77ADC0"/>
    <a:srgbClr val="F16649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0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62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76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01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6.png"/><Relationship Id="rId5" Type="http://schemas.microsoft.com/office/2007/relationships/media" Target="../media/media3.mp3"/><Relationship Id="rId10" Type="http://schemas.openxmlformats.org/officeDocument/2006/relationships/notesSlide" Target="../notesSlides/notesSlide7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8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2800" y="1132484"/>
            <a:ext cx="240336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2978" y="115230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64" y="10496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182978" y="1632611"/>
            <a:ext cx="11925300" cy="5238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Hi, Mi. Long time no see. How’re you doing?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I’m fine, thanks. By the way, we moved to a new house in a suburb last month.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Oh, that’s why I haven’t seen you in the Reading Club very often.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Yes. We’re still busy moving in, you know.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How’s your new </a:t>
            </a:r>
            <a:r>
              <a:rPr lang="en-US" sz="2000" dirty="0" err="1">
                <a:solidFill>
                  <a:srgbClr val="242021"/>
                </a:solidFill>
                <a:latin typeface="ChronicaProMediumIt"/>
              </a:rPr>
              <a:t>neighbourhood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It’s much bigger than our old one. The streets are wider, and there are fewer people.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What about the facilities?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It has all the things we need: shopping malls, parks, and hospitals. And there’s a craft village near our house.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Great! How’re your new </a:t>
            </a:r>
            <a:r>
              <a:rPr lang="en-US" sz="20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They’re nice. Last Sunday when I was looking for the way to the bus station, a lady came and showed me the way. I think we will get on with them.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That reminds me of the time our family moved to Viet Nam. We didn’t know where to buy stuff for our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house, and the new </a:t>
            </a:r>
            <a:r>
              <a:rPr lang="en-US" sz="20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 in the community gave us useful advice. I guess you like your new place.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Sure. I really love where I live now.</a:t>
            </a:r>
          </a:p>
        </p:txBody>
      </p:sp>
      <p:pic>
        <p:nvPicPr>
          <p:cNvPr id="2" name="001">
            <a:hlinkClick r:id="" action="ppaction://media"/>
            <a:extLst>
              <a:ext uri="{FF2B5EF4-FFF2-40B4-BE49-F238E27FC236}">
                <a16:creationId xmlns:a16="http://schemas.microsoft.com/office/drawing/2014/main" id="{3700ECE8-9170-FBD2-978E-EF5F089428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36164" y="1083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8149" y="1132308"/>
            <a:ext cx="1057598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again. Fill in each blank with no more than TWO words from the conversation.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172647" y="1918672"/>
            <a:ext cx="1201935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F26648"/>
                </a:solidFill>
              </a:rPr>
              <a:t>1. </a:t>
            </a:r>
            <a:r>
              <a:rPr lang="en-US" sz="3000" dirty="0"/>
              <a:t>Mi’s family moved to a new house in a suburb __________.</a:t>
            </a:r>
          </a:p>
          <a:p>
            <a:endParaRPr lang="en-US" sz="3000" dirty="0"/>
          </a:p>
          <a:p>
            <a:r>
              <a:rPr lang="en-US" sz="3000" b="1" dirty="0">
                <a:solidFill>
                  <a:srgbClr val="F26648"/>
                </a:solidFill>
              </a:rPr>
              <a:t>2. </a:t>
            </a:r>
            <a:r>
              <a:rPr lang="en-US" sz="3000" dirty="0"/>
              <a:t>Her new </a:t>
            </a:r>
            <a:r>
              <a:rPr lang="en-US" sz="3000" dirty="0" err="1"/>
              <a:t>neighbourhood</a:t>
            </a:r>
            <a:r>
              <a:rPr lang="en-US" sz="3000" dirty="0"/>
              <a:t> is bigger with wider streets and ____________.</a:t>
            </a:r>
          </a:p>
          <a:p>
            <a:endParaRPr lang="en-US" sz="3000" dirty="0"/>
          </a:p>
          <a:p>
            <a:r>
              <a:rPr lang="en-US" sz="3000" b="1" dirty="0">
                <a:solidFill>
                  <a:srgbClr val="F26648"/>
                </a:solidFill>
              </a:rPr>
              <a:t>3. </a:t>
            </a:r>
            <a:r>
              <a:rPr lang="en-US" sz="3000" dirty="0"/>
              <a:t>There is a ___________ near Mi’s house.</a:t>
            </a:r>
          </a:p>
          <a:p>
            <a:endParaRPr lang="en-US" sz="3000" b="1" dirty="0">
              <a:solidFill>
                <a:srgbClr val="0070C0"/>
              </a:solidFill>
            </a:endParaRPr>
          </a:p>
          <a:p>
            <a:r>
              <a:rPr lang="en-US" sz="3000" b="1" dirty="0">
                <a:solidFill>
                  <a:srgbClr val="F26648"/>
                </a:solidFill>
              </a:rPr>
              <a:t>4. </a:t>
            </a:r>
            <a:r>
              <a:rPr lang="en-US" sz="3000" dirty="0"/>
              <a:t>Mi thinks she will get on with her new ___________.</a:t>
            </a:r>
          </a:p>
          <a:p>
            <a:endParaRPr lang="en-US" sz="3000" b="1" dirty="0">
              <a:solidFill>
                <a:srgbClr val="0070C0"/>
              </a:solidFill>
            </a:endParaRPr>
          </a:p>
          <a:p>
            <a:r>
              <a:rPr lang="en-US" sz="3000" b="1" dirty="0">
                <a:solidFill>
                  <a:srgbClr val="F26648"/>
                </a:solidFill>
              </a:rPr>
              <a:t>5. </a:t>
            </a:r>
            <a:r>
              <a:rPr lang="en-US" sz="3000" dirty="0"/>
              <a:t>People in Ann’s community gave her family _____________ on where to buy stuff.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7737324" y="1892466"/>
            <a:ext cx="2090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month</a:t>
            </a:r>
            <a:endParaRPr lang="en-US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E76D4C8-6C9B-6A77-5CEC-CD5530956F92}"/>
              </a:ext>
            </a:extLst>
          </p:cNvPr>
          <p:cNvSpPr txBox="1"/>
          <p:nvPr/>
        </p:nvSpPr>
        <p:spPr>
          <a:xfrm>
            <a:off x="9382993" y="2789333"/>
            <a:ext cx="2468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fewer people</a:t>
            </a:r>
            <a:endParaRPr lang="en-US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B54A515-3C5D-CA75-EF8F-CBDEB99FA9E0}"/>
              </a:ext>
            </a:extLst>
          </p:cNvPr>
          <p:cNvSpPr txBox="1"/>
          <p:nvPr/>
        </p:nvSpPr>
        <p:spPr>
          <a:xfrm>
            <a:off x="2174759" y="3688387"/>
            <a:ext cx="2139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craft village</a:t>
            </a:r>
            <a:endParaRPr lang="en-US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B5C5C576-223F-480E-D710-9767554D9E99}"/>
              </a:ext>
            </a:extLst>
          </p:cNvPr>
          <p:cNvSpPr txBox="1"/>
          <p:nvPr/>
        </p:nvSpPr>
        <p:spPr>
          <a:xfrm>
            <a:off x="6561251" y="4628756"/>
            <a:ext cx="2159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neighbours</a:t>
            </a:r>
            <a:endParaRPr lang="en-US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FECCF060-0518-7DBD-3C92-19894E77E9B8}"/>
              </a:ext>
            </a:extLst>
          </p:cNvPr>
          <p:cNvSpPr txBox="1"/>
          <p:nvPr/>
        </p:nvSpPr>
        <p:spPr>
          <a:xfrm>
            <a:off x="7275685" y="5552257"/>
            <a:ext cx="2578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useful advices</a:t>
            </a:r>
            <a:endParaRPr lang="en-US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0926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each word or phrase with its definition.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7" y="124925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2" y="114661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6017E2-B309-4E73-7723-9F83120518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4609"/>
          <a:stretch/>
        </p:blipFill>
        <p:spPr>
          <a:xfrm>
            <a:off x="1613795" y="1804496"/>
            <a:ext cx="1942292" cy="49548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3A1F4A-0A71-8F01-108F-663B438A86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03"/>
          <a:stretch/>
        </p:blipFill>
        <p:spPr>
          <a:xfrm>
            <a:off x="6205491" y="1804495"/>
            <a:ext cx="3539708" cy="495480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1DEB190-9B44-A116-CCAC-C4CF60D470D0}"/>
              </a:ext>
            </a:extLst>
          </p:cNvPr>
          <p:cNvCxnSpPr/>
          <p:nvPr/>
        </p:nvCxnSpPr>
        <p:spPr>
          <a:xfrm>
            <a:off x="3556087" y="2281561"/>
            <a:ext cx="2649404" cy="295626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E4AFDBC-A6BB-CFD5-8237-680DD5C90784}"/>
              </a:ext>
            </a:extLst>
          </p:cNvPr>
          <p:cNvCxnSpPr/>
          <p:nvPr/>
        </p:nvCxnSpPr>
        <p:spPr>
          <a:xfrm>
            <a:off x="3588565" y="3240350"/>
            <a:ext cx="2649404" cy="295626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1DDF4A9-5A3F-9175-B0B9-FD085741735D}"/>
              </a:ext>
            </a:extLst>
          </p:cNvPr>
          <p:cNvCxnSpPr>
            <a:cxnSpLocks/>
          </p:cNvCxnSpPr>
          <p:nvPr/>
        </p:nvCxnSpPr>
        <p:spPr>
          <a:xfrm flipV="1">
            <a:off x="3588565" y="2200601"/>
            <a:ext cx="2649404" cy="207949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4599691-2C6F-6ED0-AE94-DD3EF1337588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3588565" y="4281897"/>
            <a:ext cx="2616926" cy="91503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F5DA159-B98E-889B-9E1E-943E2883E4D2}"/>
              </a:ext>
            </a:extLst>
          </p:cNvPr>
          <p:cNvCxnSpPr>
            <a:cxnSpLocks/>
          </p:cNvCxnSpPr>
          <p:nvPr/>
        </p:nvCxnSpPr>
        <p:spPr>
          <a:xfrm flipV="1">
            <a:off x="3572326" y="3199461"/>
            <a:ext cx="2649404" cy="2997153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9170" y="1139388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50887" y="1809767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They don’t live in the city </a:t>
            </a:r>
            <a:r>
              <a:rPr lang="en-US" sz="3100" dirty="0" err="1"/>
              <a:t>centre</a:t>
            </a:r>
            <a:r>
              <a:rPr lang="en-US" sz="3100" dirty="0"/>
              <a:t> but in a _______ of Ha Noi.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I love our new </a:t>
            </a:r>
            <a:r>
              <a:rPr lang="en-US" sz="3100" dirty="0" err="1"/>
              <a:t>neighbourhood</a:t>
            </a:r>
            <a:r>
              <a:rPr lang="en-US" sz="3100" dirty="0"/>
              <a:t> because we ____________ the people here.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There are enough sports _________ for people of all ages in our local park.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Souvenirs _________ people ______ a place, an occasion, or a holiday.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The local ____________ encourages us to protect the environment and keep our </a:t>
            </a:r>
            <a:r>
              <a:rPr lang="en-US" sz="3100" dirty="0" err="1"/>
              <a:t>neighbourhood</a:t>
            </a:r>
            <a:r>
              <a:rPr lang="en-US" sz="3100" dirty="0"/>
              <a:t> clean.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51019" y="1809767"/>
            <a:ext cx="1379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suburb</a:t>
            </a: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9B3ED843-8F4A-0D86-B7DC-025050C5A6D9}"/>
              </a:ext>
            </a:extLst>
          </p:cNvPr>
          <p:cNvSpPr txBox="1"/>
          <p:nvPr/>
        </p:nvSpPr>
        <p:spPr>
          <a:xfrm>
            <a:off x="7621776" y="2394542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get on with</a:t>
            </a:r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7BB8ED44-46A0-CA1A-29AC-84758CB62A1C}"/>
              </a:ext>
            </a:extLst>
          </p:cNvPr>
          <p:cNvSpPr txBox="1"/>
          <p:nvPr/>
        </p:nvSpPr>
        <p:spPr>
          <a:xfrm>
            <a:off x="4715013" y="3468161"/>
            <a:ext cx="1723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facilities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C1F05398-F384-B8E4-24D4-216E07EC4CDC}"/>
              </a:ext>
            </a:extLst>
          </p:cNvPr>
          <p:cNvSpPr txBox="1"/>
          <p:nvPr/>
        </p:nvSpPr>
        <p:spPr>
          <a:xfrm>
            <a:off x="2422973" y="4526863"/>
            <a:ext cx="4245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remind                     of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771EDC38-669C-13B0-BC80-25902EBBED5E}"/>
              </a:ext>
            </a:extLst>
          </p:cNvPr>
          <p:cNvSpPr txBox="1"/>
          <p:nvPr/>
        </p:nvSpPr>
        <p:spPr>
          <a:xfrm>
            <a:off x="2108267" y="5160103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922467" y="1313140"/>
            <a:ext cx="51901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What is the place?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1028" name="Picture 4" descr="Find someone Images, Stock Photos &amp; Vectors | Shutterstock">
            <a:extLst>
              <a:ext uri="{FF2B5EF4-FFF2-40B4-BE49-F238E27FC236}">
                <a16:creationId xmlns:a16="http://schemas.microsoft.com/office/drawing/2014/main" id="{EEEB44F3-23BC-479B-9ECC-42B3DB13E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7" t="19743" r="18749" b="21978"/>
          <a:stretch/>
        </p:blipFill>
        <p:spPr bwMode="auto">
          <a:xfrm>
            <a:off x="9034026" y="1306407"/>
            <a:ext cx="2169377" cy="207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17E92E7-5072-E410-5A0C-95061CEDAB38}"/>
              </a:ext>
            </a:extLst>
          </p:cNvPr>
          <p:cNvSpPr txBox="1"/>
          <p:nvPr/>
        </p:nvSpPr>
        <p:spPr>
          <a:xfrm>
            <a:off x="178972" y="1836360"/>
            <a:ext cx="1040330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26648"/>
                </a:solidFill>
              </a:rPr>
              <a:t>1. </a:t>
            </a:r>
            <a:r>
              <a:rPr lang="en-US" sz="3200" dirty="0"/>
              <a:t>People watch sports such as football there.</a:t>
            </a:r>
          </a:p>
          <a:p>
            <a:r>
              <a:rPr lang="en-US" sz="3200" dirty="0">
                <a:solidFill>
                  <a:srgbClr val="7030A0"/>
                </a:solidFill>
              </a:rPr>
              <a:t>=&gt; stadium</a:t>
            </a:r>
          </a:p>
          <a:p>
            <a:r>
              <a:rPr lang="en-US" sz="3200" b="1" dirty="0">
                <a:solidFill>
                  <a:srgbClr val="F26648"/>
                </a:solidFill>
              </a:rPr>
              <a:t>2. </a:t>
            </a:r>
            <a:r>
              <a:rPr lang="en-US" sz="3200" dirty="0"/>
              <a:t>People go there for health check-ups.</a:t>
            </a:r>
          </a:p>
          <a:p>
            <a:r>
              <a:rPr lang="en-US" sz="3200" dirty="0">
                <a:solidFill>
                  <a:srgbClr val="7030A0"/>
                </a:solidFill>
              </a:rPr>
              <a:t>=&gt; hospital</a:t>
            </a:r>
            <a:endParaRPr lang="en-US" sz="3200" dirty="0"/>
          </a:p>
          <a:p>
            <a:r>
              <a:rPr lang="en-US" sz="3200" b="1" dirty="0">
                <a:solidFill>
                  <a:srgbClr val="F26648"/>
                </a:solidFill>
              </a:rPr>
              <a:t>3. </a:t>
            </a:r>
            <a:r>
              <a:rPr lang="en-US" sz="3200" dirty="0"/>
              <a:t>Parents take their children there so that they can have fun.</a:t>
            </a:r>
          </a:p>
          <a:p>
            <a:r>
              <a:rPr lang="en-US" sz="3200" dirty="0">
                <a:solidFill>
                  <a:srgbClr val="7030A0"/>
                </a:solidFill>
              </a:rPr>
              <a:t>=&gt; playground</a:t>
            </a:r>
            <a:endParaRPr lang="en-US" sz="3200" dirty="0"/>
          </a:p>
          <a:p>
            <a:r>
              <a:rPr lang="en-US" sz="3200" b="1" dirty="0">
                <a:solidFill>
                  <a:srgbClr val="F26648"/>
                </a:solidFill>
              </a:rPr>
              <a:t>4. </a:t>
            </a:r>
            <a:r>
              <a:rPr lang="en-US" sz="3200" dirty="0"/>
              <a:t>Children learn to read and write there.</a:t>
            </a:r>
          </a:p>
          <a:p>
            <a:r>
              <a:rPr lang="en-US" sz="3200" dirty="0">
                <a:solidFill>
                  <a:srgbClr val="7030A0"/>
                </a:solidFill>
              </a:rPr>
              <a:t>=&gt; school</a:t>
            </a:r>
            <a:endParaRPr lang="en-US" sz="3200" dirty="0"/>
          </a:p>
          <a:p>
            <a:r>
              <a:rPr lang="en-US" sz="3200" b="1" dirty="0">
                <a:solidFill>
                  <a:srgbClr val="F26648"/>
                </a:solidFill>
              </a:rPr>
              <a:t>5. </a:t>
            </a:r>
            <a:r>
              <a:rPr lang="en-US" sz="3200" dirty="0"/>
              <a:t>Visitors see objects from the past there.</a:t>
            </a:r>
          </a:p>
          <a:p>
            <a:r>
              <a:rPr lang="en-US" sz="3200" dirty="0">
                <a:solidFill>
                  <a:srgbClr val="7030A0"/>
                </a:solidFill>
              </a:rPr>
              <a:t>=&gt; museum</a:t>
            </a:r>
            <a:endParaRPr lang="vi-VN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723346-AB39-3024-817A-6C3D5515E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89" y="1275574"/>
            <a:ext cx="17430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lexical items related to local community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language features that are covered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242" y="2500121"/>
            <a:ext cx="814985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Start preparing for the Project of the unit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51" y="2395778"/>
            <a:ext cx="3044282" cy="30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LOCAL COMMUNITY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412233" y="2724050"/>
            <a:ext cx="5870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26649"/>
                </a:solidFill>
              </a:rPr>
              <a:t>I really love where I live now.</a:t>
            </a:r>
            <a:endParaRPr lang="en-US" sz="3600" b="1" dirty="0">
              <a:solidFill>
                <a:srgbClr val="F2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98955" y="2020176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0" y="3434296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14418" y="5035671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49758"/>
            <a:ext cx="5755112" cy="1937554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Read the conversation again. Fill in each blank with no more than TWO words from the conversation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Match each word or phrase with its definition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omplete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each sentence with a word or phrase from </a:t>
            </a: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4997681"/>
            <a:ext cx="5743692" cy="68590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What is the place? Do the following quiz.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211837" cy="611023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7" y="2328980"/>
            <a:ext cx="1211838" cy="1105316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4" y="3735020"/>
            <a:ext cx="1427301" cy="130065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59" y="5893956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587116" y="5336394"/>
            <a:ext cx="1427302" cy="55756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846448" y="811317"/>
            <a:ext cx="5877727" cy="939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i="1" dirty="0"/>
              <a:t>What can you see in this photo?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1" y="3665910"/>
            <a:ext cx="5378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BRAINSTORMING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8496F5A1-8F14-6E51-8E46-5CB36C9E3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24" y="1899696"/>
            <a:ext cx="6056819" cy="454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suburb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0482" y="5205777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vùng</a:t>
            </a:r>
            <a:r>
              <a:rPr lang="en-US" sz="4800" dirty="0"/>
              <a:t> </a:t>
            </a:r>
            <a:r>
              <a:rPr lang="en-US" sz="4800" dirty="0" err="1"/>
              <a:t>ngoại</a:t>
            </a:r>
            <a:r>
              <a:rPr lang="en-US" sz="4800" dirty="0"/>
              <a:t> ô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798481" y="3739360"/>
            <a:ext cx="25234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sʌbɜːb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8BC860A-0569-FEA8-55F4-28FAA66116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928" y="1857444"/>
            <a:ext cx="4880222" cy="3763832"/>
          </a:xfrm>
          <a:prstGeom prst="rect">
            <a:avLst/>
          </a:prstGeom>
        </p:spPr>
      </p:pic>
      <p:pic>
        <p:nvPicPr>
          <p:cNvPr id="3" name="suburb__gb_1">
            <a:hlinkClick r:id="" action="ppaction://media"/>
            <a:extLst>
              <a:ext uri="{FF2B5EF4-FFF2-40B4-BE49-F238E27FC236}">
                <a16:creationId xmlns:a16="http://schemas.microsoft.com/office/drawing/2014/main" id="{871F2791-AB5C-6566-6B47-BF9850EF15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1050" y="3885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facilities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0322" y="441701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cơ</a:t>
            </a:r>
            <a:r>
              <a:rPr lang="en-US" sz="4800" dirty="0"/>
              <a:t> </a:t>
            </a:r>
            <a:r>
              <a:rPr lang="en-US" sz="4800" dirty="0" err="1"/>
              <a:t>sở</a:t>
            </a:r>
            <a:r>
              <a:rPr lang="en-US" sz="4800" dirty="0"/>
              <a:t> </a:t>
            </a:r>
            <a:r>
              <a:rPr lang="en-US" sz="4800" dirty="0" err="1"/>
              <a:t>vật</a:t>
            </a:r>
            <a:r>
              <a:rPr lang="en-US" sz="4800" dirty="0"/>
              <a:t> </a:t>
            </a:r>
            <a:r>
              <a:rPr lang="en-US" sz="4800" dirty="0" err="1"/>
              <a:t>chất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756497" y="3130480"/>
            <a:ext cx="28921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fəˈsɪlətiz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5500DD7F-B656-65B4-F96D-A8F1C37CA2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76867"/>
            <a:ext cx="5213342" cy="3904265"/>
          </a:xfrm>
          <a:prstGeom prst="rect">
            <a:avLst/>
          </a:prstGeom>
        </p:spPr>
      </p:pic>
      <p:pic>
        <p:nvPicPr>
          <p:cNvPr id="3" name="facilities">
            <a:hlinkClick r:id="" action="ppaction://media"/>
            <a:extLst>
              <a:ext uri="{FF2B5EF4-FFF2-40B4-BE49-F238E27FC236}">
                <a16:creationId xmlns:a16="http://schemas.microsoft.com/office/drawing/2014/main" id="{C921EEC8-1F8D-F5F3-5736-7D6F667006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9304" y="33035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community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0322" y="441701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cộng</a:t>
            </a:r>
            <a:r>
              <a:rPr lang="en-US" sz="4800" dirty="0"/>
              <a:t> </a:t>
            </a:r>
            <a:r>
              <a:rPr lang="en-US" sz="4800" dirty="0" err="1"/>
              <a:t>đồng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373379" y="3130480"/>
            <a:ext cx="36583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kəˈmjuːnəti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920186-F09B-91F7-023E-64DFE9CB7E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3882" y="2452339"/>
            <a:ext cx="5198754" cy="3441934"/>
          </a:xfrm>
          <a:prstGeom prst="rect">
            <a:avLst/>
          </a:prstGeom>
        </p:spPr>
      </p:pic>
      <p:pic>
        <p:nvPicPr>
          <p:cNvPr id="6" name="community__gb_3">
            <a:hlinkClick r:id="" action="ppaction://media"/>
            <a:extLst>
              <a:ext uri="{FF2B5EF4-FFF2-40B4-BE49-F238E27FC236}">
                <a16:creationId xmlns:a16="http://schemas.microsoft.com/office/drawing/2014/main" id="{B25A8191-E104-432D-B828-2961E2B20E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0722" y="32768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4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get on with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0321" y="4417019"/>
            <a:ext cx="4809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4800" dirty="0" err="1"/>
              <a:t>có</a:t>
            </a:r>
            <a:r>
              <a:rPr lang="es-ES" sz="4800" dirty="0"/>
              <a:t> </a:t>
            </a:r>
            <a:r>
              <a:rPr lang="es-ES" sz="4800" dirty="0" err="1"/>
              <a:t>quan</a:t>
            </a:r>
            <a:r>
              <a:rPr lang="es-ES" sz="4800" dirty="0"/>
              <a:t> </a:t>
            </a:r>
            <a:r>
              <a:rPr lang="es-ES" sz="4800" dirty="0" err="1"/>
              <a:t>hệ</a:t>
            </a:r>
            <a:r>
              <a:rPr lang="es-ES" sz="4800" dirty="0"/>
              <a:t> </a:t>
            </a:r>
            <a:r>
              <a:rPr lang="es-ES" sz="4800" dirty="0" err="1"/>
              <a:t>tốt</a:t>
            </a:r>
            <a:r>
              <a:rPr lang="es-ES" sz="4800" dirty="0"/>
              <a:t> </a:t>
            </a:r>
            <a:r>
              <a:rPr lang="es-ES" sz="4800" dirty="0" err="1"/>
              <a:t>với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456447" y="3130480"/>
            <a:ext cx="34922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ɡet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ɒn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wɪð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A89A59-C662-3470-4D0B-43E63ED40A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1652" y="1776780"/>
            <a:ext cx="4381702" cy="4369394"/>
          </a:xfrm>
          <a:prstGeom prst="rect">
            <a:avLst/>
          </a:prstGeom>
        </p:spPr>
      </p:pic>
      <p:pic>
        <p:nvPicPr>
          <p:cNvPr id="5" name="get on with">
            <a:hlinkClick r:id="" action="ppaction://media"/>
            <a:extLst>
              <a:ext uri="{FF2B5EF4-FFF2-40B4-BE49-F238E27FC236}">
                <a16:creationId xmlns:a16="http://schemas.microsoft.com/office/drawing/2014/main" id="{0B98CFEE-BC6D-CFB8-D79B-A13874EA9E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7962" y="33023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6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606043"/>
              </p:ext>
            </p:extLst>
          </p:nvPr>
        </p:nvGraphicFramePr>
        <p:xfrm>
          <a:off x="1185758" y="1828383"/>
          <a:ext cx="10031203" cy="395778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27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5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suburb (n)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sʌbɜːb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vùng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ngoại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ô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facilities (n)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fəˈsɪlətiz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cơ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sở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chất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community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kəˈmjuːnəti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964176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get on with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ɡet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ɒn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wɪð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77966009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uburb__gb_1">
            <a:hlinkClick r:id="" action="ppaction://media"/>
            <a:extLst>
              <a:ext uri="{FF2B5EF4-FFF2-40B4-BE49-F238E27FC236}">
                <a16:creationId xmlns:a16="http://schemas.microsoft.com/office/drawing/2014/main" id="{E8CFC408-3CED-1DB4-9638-97EFC62799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65439" y="2819400"/>
            <a:ext cx="609600" cy="609600"/>
          </a:xfrm>
          <a:prstGeom prst="rect">
            <a:avLst/>
          </a:prstGeom>
        </p:spPr>
      </p:pic>
      <p:pic>
        <p:nvPicPr>
          <p:cNvPr id="3" name="facilities">
            <a:hlinkClick r:id="" action="ppaction://media"/>
            <a:extLst>
              <a:ext uri="{FF2B5EF4-FFF2-40B4-BE49-F238E27FC236}">
                <a16:creationId xmlns:a16="http://schemas.microsoft.com/office/drawing/2014/main" id="{D5715DC1-9C2E-2D83-D47F-BB33BCF1F90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52712" y="3502476"/>
            <a:ext cx="609600" cy="609600"/>
          </a:xfrm>
          <a:prstGeom prst="rect">
            <a:avLst/>
          </a:prstGeom>
        </p:spPr>
      </p:pic>
      <p:pic>
        <p:nvPicPr>
          <p:cNvPr id="4" name="community__gb_3">
            <a:hlinkClick r:id="" action="ppaction://media"/>
            <a:extLst>
              <a:ext uri="{FF2B5EF4-FFF2-40B4-BE49-F238E27FC236}">
                <a16:creationId xmlns:a16="http://schemas.microsoft.com/office/drawing/2014/main" id="{E2BE9022-AD15-215F-27A8-E736CC54D49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52712" y="4288939"/>
            <a:ext cx="609600" cy="609600"/>
          </a:xfrm>
          <a:prstGeom prst="rect">
            <a:avLst/>
          </a:prstGeom>
        </p:spPr>
      </p:pic>
      <p:pic>
        <p:nvPicPr>
          <p:cNvPr id="5" name="get on with">
            <a:hlinkClick r:id="" action="ppaction://media"/>
            <a:extLst>
              <a:ext uri="{FF2B5EF4-FFF2-40B4-BE49-F238E27FC236}">
                <a16:creationId xmlns:a16="http://schemas.microsoft.com/office/drawing/2014/main" id="{91F92FE4-9981-A3F1-7420-9B07126B868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65439" y="50754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3877</TotalTime>
  <Words>830</Words>
  <Application>Microsoft Office PowerPoint</Application>
  <PresentationFormat>Widescreen</PresentationFormat>
  <Paragraphs>147</Paragraphs>
  <Slides>17</Slides>
  <Notes>14</Notes>
  <HiddenSlides>0</HiddenSlides>
  <MMClips>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Adobe Gothic Std B</vt:lpstr>
      <vt:lpstr>Arial</vt:lpstr>
      <vt:lpstr>Calibri</vt:lpstr>
      <vt:lpstr>Calibri Light</vt:lpstr>
      <vt:lpstr>ChronicaProMediumIt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Linh-Ban NN</cp:lastModifiedBy>
  <cp:revision>225</cp:revision>
  <dcterms:created xsi:type="dcterms:W3CDTF">2020-12-09T02:04:09Z</dcterms:created>
  <dcterms:modified xsi:type="dcterms:W3CDTF">2024-07-17T10:44:30Z</dcterms:modified>
</cp:coreProperties>
</file>