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33"/>
  </p:notesMasterIdLst>
  <p:sldIdLst>
    <p:sldId id="356" r:id="rId6"/>
    <p:sldId id="357" r:id="rId7"/>
    <p:sldId id="256" r:id="rId8"/>
    <p:sldId id="257" r:id="rId9"/>
    <p:sldId id="271" r:id="rId10"/>
    <p:sldId id="258" r:id="rId11"/>
    <p:sldId id="272" r:id="rId12"/>
    <p:sldId id="332" r:id="rId13"/>
    <p:sldId id="369" r:id="rId14"/>
    <p:sldId id="335" r:id="rId15"/>
    <p:sldId id="370" r:id="rId16"/>
    <p:sldId id="308" r:id="rId17"/>
    <p:sldId id="309" r:id="rId18"/>
    <p:sldId id="343" r:id="rId19"/>
    <p:sldId id="344" r:id="rId20"/>
    <p:sldId id="361" r:id="rId21"/>
    <p:sldId id="358" r:id="rId22"/>
    <p:sldId id="360" r:id="rId23"/>
    <p:sldId id="362" r:id="rId24"/>
    <p:sldId id="359" r:id="rId25"/>
    <p:sldId id="363" r:id="rId26"/>
    <p:sldId id="310" r:id="rId27"/>
    <p:sldId id="313" r:id="rId28"/>
    <p:sldId id="368" r:id="rId29"/>
    <p:sldId id="364" r:id="rId30"/>
    <p:sldId id="365" r:id="rId31"/>
    <p:sldId id="366" r:id="rId32"/>
  </p:sldIdLst>
  <p:sldSz cx="18288000" cy="10287000"/>
  <p:notesSz cx="6858000" cy="9144000"/>
  <p:embeddedFontLst>
    <p:embeddedFont>
      <p:font typeface="#9Slide04 Spectral Bold" panose="020B0604020202020204" charset="0"/>
      <p:bold r:id="rId34"/>
    </p:embeddedFont>
    <p:embeddedFont>
      <p:font typeface="#9Slide04 Vollkorn Bold" panose="020B0604020202020204" charset="0"/>
      <p:bold r:id="rId35"/>
    </p:embeddedFont>
    <p:embeddedFont>
      <p:font typeface="#9Slide07 SVNBango" panose="02000000000000000000" charset="0"/>
      <p:regular r:id="rId36"/>
    </p:embeddedFont>
    <p:embeddedFont>
      <p:font typeface="#9Slide07 SVNGuerrilla" panose="00000500000000000000"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216" autoAdjust="0"/>
  </p:normalViewPr>
  <p:slideViewPr>
    <p:cSldViewPr>
      <p:cViewPr varScale="1">
        <p:scale>
          <a:sx n="43" d="100"/>
          <a:sy n="43" d="100"/>
        </p:scale>
        <p:origin x="74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gợi</a:t>
            </a:r>
            <a:r>
              <a:rPr lang="en-US" baseline="0" dirty="0"/>
              <a:t> </a:t>
            </a:r>
            <a:r>
              <a:rPr lang="en-US" baseline="0" dirty="0" err="1"/>
              <a:t>dẫn</a:t>
            </a:r>
            <a:r>
              <a:rPr lang="en-US" baseline="0" dirty="0"/>
              <a:t>: </a:t>
            </a:r>
            <a:r>
              <a:rPr lang="en-US" sz="1200" dirty="0" err="1">
                <a:solidFill>
                  <a:srgbClr val="111111"/>
                </a:solidFill>
                <a:latin typeface="Times New Roman" panose="02020603050405020304" pitchFamily="18" charset="0"/>
                <a:cs typeface="Times New Roman" panose="02020603050405020304" pitchFamily="18" charset="0"/>
              </a:rPr>
              <a:t>Bức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tranh</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gợi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ra</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em</a:t>
            </a:r>
            <a:r>
              <a:rPr lang="en-US" sz="1200" dirty="0">
                <a:solidFill>
                  <a:srgbClr val="111111"/>
                </a:solidFill>
                <a:latin typeface="Times New Roman" panose="02020603050405020304" pitchFamily="18" charset="0"/>
                <a:cs typeface="Times New Roman" panose="02020603050405020304" pitchFamily="18" charset="0"/>
              </a:rPr>
              <a:t> ý </a:t>
            </a:r>
            <a:r>
              <a:rPr lang="en-US" sz="1200" dirty="0" err="1">
                <a:solidFill>
                  <a:srgbClr val="111111"/>
                </a:solidFill>
                <a:latin typeface="Times New Roman" panose="02020603050405020304" pitchFamily="18" charset="0"/>
                <a:cs typeface="Times New Roman" panose="02020603050405020304" pitchFamily="18" charset="0"/>
              </a:rPr>
              <a:t>tưởng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nào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mới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mẻ</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việc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sáng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tác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lại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truyện</a:t>
            </a:r>
            <a:r>
              <a:rPr lang="en-US" sz="1200"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Rùa</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và</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Thỏ</a:t>
            </a:r>
            <a:endParaRPr lang="vi-VN" sz="1200" b="1" dirty="0">
              <a:solidFill>
                <a:srgbClr val="111111"/>
              </a:solidFill>
              <a:latin typeface="Times New Roman" panose="02020603050405020304" pitchFamily="18" charset="0"/>
              <a:cs typeface="Times New Roman" panose="02020603050405020304" pitchFamily="18" charset="0"/>
            </a:endParaRPr>
          </a:p>
          <a:p>
            <a:r>
              <a:rPr lang="en-US" dirty="0" err="1"/>
              <a:t>Sau</a:t>
            </a:r>
            <a:r>
              <a:rPr lang="en-US" dirty="0"/>
              <a:t> </a:t>
            </a:r>
            <a:r>
              <a:rPr lang="en-US" dirty="0" err="1"/>
              <a:t>đó</a:t>
            </a:r>
            <a:r>
              <a:rPr lang="en-US" baseline="0" dirty="0"/>
              <a:t> </a:t>
            </a:r>
            <a:r>
              <a:rPr lang="en-US" baseline="0" dirty="0" err="1"/>
              <a:t>cho</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truyện</a:t>
            </a:r>
            <a:r>
              <a:rPr lang="en-US" baseline="0" dirty="0"/>
              <a:t> </a:t>
            </a:r>
            <a:r>
              <a:rPr lang="en-US" baseline="0" dirty="0" err="1"/>
              <a:t>Rùa</a:t>
            </a:r>
            <a:r>
              <a:rPr lang="en-US" baseline="0" dirty="0"/>
              <a:t> </a:t>
            </a:r>
            <a:r>
              <a:rPr lang="en-US" baseline="0" dirty="0" err="1"/>
              <a:t>và</a:t>
            </a:r>
            <a:r>
              <a:rPr lang="en-US" baseline="0" dirty="0"/>
              <a:t> </a:t>
            </a:r>
            <a:r>
              <a:rPr lang="en-US" baseline="0" dirty="0" err="1"/>
              <a:t>Thỏ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chỉ</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khác</a:t>
            </a:r>
            <a:r>
              <a:rPr lang="en-US" baseline="0" dirty="0">
                <a:sym typeface="Wingdings" panose="05000000000000000000" pitchFamily="2" charset="2"/>
              </a:rPr>
              <a:t> </a:t>
            </a:r>
            <a:r>
              <a:rPr lang="en-US" baseline="0" dirty="0" err="1">
                <a:sym typeface="Wingdings" panose="05000000000000000000" pitchFamily="2" charset="2"/>
              </a:rPr>
              <a:t>biệt</a:t>
            </a:r>
            <a:r>
              <a:rPr lang="en-US" baseline="0" dirty="0">
                <a:sym typeface="Wingdings" panose="05000000000000000000" pitchFamily="2" charset="2"/>
              </a:rPr>
              <a:t> </a:t>
            </a:r>
            <a:r>
              <a:rPr lang="en-US" baseline="0" dirty="0" err="1">
                <a:sym typeface="Wingdings" panose="05000000000000000000" pitchFamily="2" charset="2"/>
              </a:rPr>
              <a:t>giữa</a:t>
            </a:r>
            <a:r>
              <a:rPr lang="en-US" baseline="0" dirty="0">
                <a:sym typeface="Wingdings" panose="05000000000000000000" pitchFamily="2" charset="2"/>
              </a:rPr>
              <a:t> 2 </a:t>
            </a:r>
            <a:r>
              <a:rPr lang="en-US" baseline="0" dirty="0" err="1">
                <a:sym typeface="Wingdings" panose="05000000000000000000" pitchFamily="2" charset="2"/>
              </a:rPr>
              <a:t>câu</a:t>
            </a:r>
            <a:r>
              <a:rPr lang="en-US" baseline="0" dirty="0">
                <a:sym typeface="Wingdings" panose="05000000000000000000" pitchFamily="2" charset="2"/>
              </a:rPr>
              <a:t> </a:t>
            </a:r>
            <a:r>
              <a:rPr lang="en-US" baseline="0" dirty="0" err="1">
                <a:sym typeface="Wingdings" panose="05000000000000000000" pitchFamily="2" charset="2"/>
              </a:rPr>
              <a:t>chuyện</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tưởng</a:t>
            </a:r>
            <a:r>
              <a:rPr lang="en-US" baseline="0" dirty="0">
                <a:sym typeface="Wingdings" panose="05000000000000000000" pitchFamily="2" charset="2"/>
              </a:rPr>
              <a:t> </a:t>
            </a:r>
            <a:r>
              <a:rPr lang="en-US" baseline="0" dirty="0" err="1">
                <a:sym typeface="Wingdings" panose="05000000000000000000" pitchFamily="2" charset="2"/>
              </a:rPr>
              <a:t>tượng</a:t>
            </a:r>
            <a:r>
              <a:rPr lang="en-US" baseline="0" dirty="0">
                <a:sym typeface="Wingdings" panose="05000000000000000000" pitchFamily="2" charset="2"/>
              </a:rPr>
              <a:t>) 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bài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9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10</a:t>
            </a:fld>
            <a:endParaRPr lang="en-US"/>
          </a:p>
        </p:txBody>
      </p:sp>
    </p:spTree>
    <p:extLst>
      <p:ext uri="{BB962C8B-B14F-4D97-AF65-F5344CB8AC3E}">
        <p14:creationId xmlns:p14="http://schemas.microsoft.com/office/powerpoint/2010/main" val="2125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4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12</a:t>
            </a:fld>
            <a:endParaRPr lang="en-US"/>
          </a:p>
        </p:txBody>
      </p:sp>
    </p:spTree>
    <p:extLst>
      <p:ext uri="{BB962C8B-B14F-4D97-AF65-F5344CB8AC3E}">
        <p14:creationId xmlns:p14="http://schemas.microsoft.com/office/powerpoint/2010/main" val="130944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kern="1200" dirty="0">
                <a:solidFill>
                  <a:schemeClr val="tx1"/>
                </a:solidFill>
                <a:latin typeface="+mn-lt"/>
                <a:ea typeface="+mn-ea"/>
                <a:cs typeface="+mn-cs"/>
              </a:rPr>
              <a:t>+ Dựa vào một truyện tranh em yêu thích, chuyển thể thành truyện ngắn. Ví dụ, ở bài viết tham khảo, người viết đã dựa vào hai phần trong tập 82 của truyện tranh Thám tử lừng danh Cô-nan để chuyển thể thành truyện ngắn Con mèo Đại Úy.</a:t>
            </a:r>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13</a:t>
            </a:fld>
            <a:endParaRPr lang="en-US"/>
          </a:p>
        </p:txBody>
      </p:sp>
    </p:spTree>
    <p:extLst>
      <p:ext uri="{BB962C8B-B14F-4D97-AF65-F5344CB8AC3E}">
        <p14:creationId xmlns:p14="http://schemas.microsoft.com/office/powerpoint/2010/main" val="345863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08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7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64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22</a:t>
            </a:fld>
            <a:endParaRPr lang="en-US"/>
          </a:p>
        </p:txBody>
      </p:sp>
    </p:spTree>
    <p:extLst>
      <p:ext uri="{BB962C8B-B14F-4D97-AF65-F5344CB8AC3E}">
        <p14:creationId xmlns:p14="http://schemas.microsoft.com/office/powerpoint/2010/main" val="353685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23</a:t>
            </a:fld>
            <a:endParaRPr lang="en-US"/>
          </a:p>
        </p:txBody>
      </p:sp>
    </p:spTree>
    <p:extLst>
      <p:ext uri="{BB962C8B-B14F-4D97-AF65-F5344CB8AC3E}">
        <p14:creationId xmlns:p14="http://schemas.microsoft.com/office/powerpoint/2010/main" val="44748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57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25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dirty="0">
                <a:solidFill>
                  <a:schemeClr val="tx1"/>
                </a:solidFill>
                <a:effectLst/>
                <a:latin typeface="+mn-lt"/>
                <a:ea typeface="+mn-ea"/>
                <a:cs typeface="+mn-cs"/>
              </a:rPr>
              <a:t>Câu chuyện này là phiên bản sáng tạo dựa trên truyện cổ tích "Cô bé Lọ Lem" quen thuộc, với sự thay đổi về bối cảnh và chi tiết để tạo nên sự mới mẻ và thu hút. Chiếc xe đạp huyền bí đóng vai trò như một yếu tố phép thuật giúp Lọ Lem biến hóa và đến dự vũ hội, mang đến cho cô bé một đêm diệu kỳ và hạnh phúc. Câu chuyện cũng ca ngợi vẻ đẹp tâm hồn và sự lương thiện của Lọ Lem, giúp cô bé xứng đáng được hưởng hạnh phúc bên hoàng tử.</a:t>
            </a:r>
          </a:p>
          <a:p>
            <a:br>
              <a:rPr lang="vi-VN"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6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4</a:t>
            </a:fld>
            <a:endParaRPr lang="en-US"/>
          </a:p>
        </p:txBody>
      </p:sp>
    </p:spTree>
    <p:extLst>
      <p:ext uri="{BB962C8B-B14F-4D97-AF65-F5344CB8AC3E}">
        <p14:creationId xmlns:p14="http://schemas.microsoft.com/office/powerpoint/2010/main" val="262519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5</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6</a:t>
            </a:fld>
            <a:endParaRPr lang="en-US"/>
          </a:p>
        </p:txBody>
      </p:sp>
    </p:spTree>
    <p:extLst>
      <p:ext uri="{BB962C8B-B14F-4D97-AF65-F5344CB8AC3E}">
        <p14:creationId xmlns:p14="http://schemas.microsoft.com/office/powerpoint/2010/main" val="200991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Thảo</a:t>
            </a:r>
            <a:r>
              <a:rPr lang="en-US" dirty="0"/>
              <a:t> </a:t>
            </a:r>
            <a:r>
              <a:rPr lang="en-US" dirty="0" err="1"/>
              <a:t>luận</a:t>
            </a:r>
            <a:r>
              <a:rPr lang="en-US" baseline="0" dirty="0"/>
              <a:t> </a:t>
            </a:r>
            <a:r>
              <a:rPr lang="en-US" baseline="0" dirty="0" err="1"/>
              <a:t>nhóm</a:t>
            </a:r>
            <a:r>
              <a:rPr lang="en-US" baseline="0" dirty="0"/>
              <a:t> </a:t>
            </a:r>
            <a:r>
              <a:rPr lang="en-US" baseline="0" dirty="0" err="1"/>
              <a:t>bàn</a:t>
            </a:r>
            <a:r>
              <a:rPr lang="en-US" baseline="0" dirty="0"/>
              <a:t> (2 </a:t>
            </a:r>
            <a:r>
              <a:rPr lang="en-US" baseline="0" dirty="0" err="1"/>
              <a:t>bàn</a:t>
            </a:r>
            <a:r>
              <a:rPr lang="en-US" baseline="0" dirty="0"/>
              <a:t>)</a:t>
            </a: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7</a:t>
            </a:fld>
            <a:endParaRPr lang="en-US"/>
          </a:p>
        </p:txBody>
      </p:sp>
    </p:spTree>
    <p:extLst>
      <p:ext uri="{BB962C8B-B14F-4D97-AF65-F5344CB8AC3E}">
        <p14:creationId xmlns:p14="http://schemas.microsoft.com/office/powerpoint/2010/main" val="215052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8</a:t>
            </a:fld>
            <a:endParaRPr lang="en-US"/>
          </a:p>
        </p:txBody>
      </p:sp>
    </p:spTree>
    <p:extLst>
      <p:ext uri="{BB962C8B-B14F-4D97-AF65-F5344CB8AC3E}">
        <p14:creationId xmlns:p14="http://schemas.microsoft.com/office/powerpoint/2010/main" val="320952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94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706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734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6749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34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29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3838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4381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18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5966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203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0010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423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2704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7032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2442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392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1728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705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1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3629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34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7832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7850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498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9295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828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442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838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2968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74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302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461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3109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0833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011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5687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88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20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25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0622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685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4787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6006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977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0700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1073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70973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27/02/2025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82965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571500"/>
            <a:ext cx="11449050" cy="8716543"/>
          </a:xfrm>
          <a:prstGeom prst="rect">
            <a:avLst/>
          </a:prstGeom>
        </p:spPr>
      </p:pic>
      <p:sp>
        <p:nvSpPr>
          <p:cNvPr id="3" name="Rectangle 2"/>
          <p:cNvSpPr/>
          <p:nvPr/>
        </p:nvSpPr>
        <p:spPr>
          <a:xfrm>
            <a:off x="12268200" y="3086100"/>
            <a:ext cx="54864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Bức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tranh</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gợi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mới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mẻ</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việc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Rùa</a:t>
            </a:r>
            <a:r>
              <a:rPr kumimoji="0" lang="en-US"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111111"/>
                </a:solidFill>
                <a:effectLst/>
                <a:uLnTx/>
                <a:uFillTx/>
                <a:latin typeface="Times New Roman" panose="02020603050405020304" pitchFamily="18" charset="0"/>
                <a:ea typeface="+mn-ea"/>
                <a:cs typeface="Times New Roman" panose="02020603050405020304" pitchFamily="18" charset="0"/>
              </a:rPr>
              <a:t>Thỏ</a:t>
            </a:r>
            <a:endParaRPr kumimoji="0" lang="vi-VN" sz="4400" b="1"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98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571500"/>
            <a:ext cx="19050000" cy="99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388694" y="2177405"/>
            <a:ext cx="4991100" cy="7540526"/>
          </a:xfrm>
          <a:prstGeom prst="rect">
            <a:avLst/>
          </a:prstGeom>
          <a:solidFill>
            <a:schemeClr val="bg1">
              <a:lumMod val="95000"/>
            </a:schemeClr>
          </a:solidFill>
        </p:spPr>
        <p:txBody>
          <a:bodyPr wrap="square">
            <a:spAutoFit/>
          </a:bodyPr>
          <a:lstStyle/>
          <a:p>
            <a:pPr lvl="0" algn="just"/>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buổi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tiệm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phê</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Poa-rô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Si-</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ga-oa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thanh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niên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Ô-</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xa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oa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đàn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niên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Ma-</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xu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mèo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Đại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Úy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bằng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chứng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5684594" y="2177405"/>
            <a:ext cx="4267200" cy="7540526"/>
          </a:xfrm>
          <a:prstGeom prst="rect">
            <a:avLst/>
          </a:prstGeom>
          <a:solidFill>
            <a:schemeClr val="bg1">
              <a:lumMod val="95000"/>
            </a:schemeClr>
          </a:solidFill>
        </p:spPr>
        <p:txBody>
          <a:bodyPr wrap="square">
            <a:spAutoFit/>
          </a:bodyPr>
          <a:lstStyle/>
          <a:p>
            <a:pPr lvl="0" algn="just"/>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Chị</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quán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A-du-</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xa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bế</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con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mèo</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nhận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thì</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nhảy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ngay</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lòng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rgbClr val="000000"/>
                </a:solidFill>
                <a:latin typeface="Times New Roman" panose="02020603050405020304" pitchFamily="18" charset="0"/>
                <a:cs typeface="Times New Roman" panose="02020603050405020304" pitchFamily="18" charset="0"/>
              </a:rPr>
              <a:t>Ô-</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mang</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mèo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a:t>
            </a:r>
            <a:r>
              <a:rPr lang="en-US" sz="4400" dirty="0">
                <a:solidFill>
                  <a:srgbClr val="000000"/>
                </a:solidFill>
                <a:latin typeface="Times New Roman" panose="02020603050405020304" pitchFamily="18" charset="0"/>
                <a:cs typeface="Times New Roman" panose="02020603050405020304" pitchFamily="18" charset="0"/>
              </a:rPr>
              <a:t> Si-</a:t>
            </a:r>
            <a:r>
              <a:rPr lang="en-US" sz="4400" dirty="0" err="1">
                <a:solidFill>
                  <a:srgbClr val="000000"/>
                </a:solidFill>
                <a:latin typeface="Times New Roman" panose="02020603050405020304" pitchFamily="18" charset="0"/>
                <a:cs typeface="Times New Roman" panose="02020603050405020304" pitchFamily="18" charset="0"/>
              </a:rPr>
              <a:t>na</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ga-oa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Ma-</a:t>
            </a:r>
            <a:r>
              <a:rPr lang="en-US" sz="4400" dirty="0" err="1">
                <a:solidFill>
                  <a:srgbClr val="000000"/>
                </a:solidFill>
                <a:latin typeface="Times New Roman" panose="02020603050405020304" pitchFamily="18" charset="0"/>
                <a:cs typeface="Times New Roman" panose="02020603050405020304" pitchFamily="18" charset="0"/>
              </a:rPr>
              <a:t>xu</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cô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endParaRPr kumimoji="0" lang="vi-VN" sz="440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0324886" y="2177405"/>
            <a:ext cx="3924513" cy="3477875"/>
          </a:xfrm>
          <a:prstGeom prst="rect">
            <a:avLst/>
          </a:prstGeom>
          <a:solidFill>
            <a:schemeClr val="bg1">
              <a:lumMod val="95000"/>
            </a:schemeClr>
          </a:solidFill>
        </p:spPr>
        <p:txBody>
          <a:bodyPr wrap="square">
            <a:spAutoFit/>
          </a:bodyPr>
          <a:lstStyle/>
          <a:p>
            <a:pPr lvl="0" algn="just"/>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Thám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Co-nan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kiểm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mèo</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14591687" y="2177405"/>
            <a:ext cx="3307619" cy="2800767"/>
          </a:xfrm>
          <a:prstGeom prst="rect">
            <a:avLst/>
          </a:prstGeom>
          <a:solidFill>
            <a:schemeClr val="bg1">
              <a:lumMod val="95000"/>
            </a:schemeClr>
          </a:solidFill>
        </p:spPr>
        <p:txBody>
          <a:bodyPr wrap="square">
            <a:spAutoFit/>
          </a:bodyPr>
          <a:lstStyle/>
          <a:p>
            <a:pPr lvl="0" algn="just"/>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Thám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đúng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mèo</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Úy</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DDE1795A-6F3B-BE40-3A50-6AA15B5A329A}"/>
              </a:ext>
            </a:extLst>
          </p:cNvPr>
          <p:cNvSpPr/>
          <p:nvPr/>
        </p:nvSpPr>
        <p:spPr>
          <a:xfrm>
            <a:off x="13487732" y="5361747"/>
            <a:ext cx="4569064" cy="4925253"/>
          </a:xfrm>
          <a:custGeom>
            <a:avLst/>
            <a:gdLst/>
            <a:ahLst/>
            <a:cxnLst/>
            <a:rect l="l" t="t" r="r" b="b"/>
            <a:pathLst>
              <a:path w="4569064" h="4925253">
                <a:moveTo>
                  <a:pt x="0" y="0"/>
                </a:moveTo>
                <a:lnTo>
                  <a:pt x="4569063" y="0"/>
                </a:lnTo>
                <a:lnTo>
                  <a:pt x="4569063" y="4925253"/>
                </a:lnTo>
                <a:lnTo>
                  <a:pt x="0" y="4925253"/>
                </a:lnTo>
                <a:lnTo>
                  <a:pt x="0" y="0"/>
                </a:lnTo>
                <a:close/>
              </a:path>
            </a:pathLst>
          </a:custGeom>
          <a:blipFill>
            <a:blip r:embed="rId3"/>
            <a:stretch>
              <a:fillRect b="-29068"/>
            </a:stretch>
          </a:blipFill>
        </p:spPr>
        <p:txBody>
          <a:bodyPr/>
          <a:lstStyle/>
          <a:p>
            <a:endParaRPr lang="en-US"/>
          </a:p>
        </p:txBody>
      </p:sp>
    </p:spTree>
    <p:extLst>
      <p:ext uri="{BB962C8B-B14F-4D97-AF65-F5344CB8AC3E}">
        <p14:creationId xmlns:p14="http://schemas.microsoft.com/office/powerpoint/2010/main" val="26078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571500"/>
            <a:ext cx="19050000"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a:t>
            </a:r>
          </a:p>
          <a:p>
            <a:pPr algn="ct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71500" y="2628900"/>
            <a:ext cx="17145000" cy="4154984"/>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mừng</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thật</a:t>
            </a:r>
            <a:r>
              <a:rPr lang="en-US" sz="4400" dirty="0">
                <a:latin typeface="Times New Roman" panose="02020603050405020304" pitchFamily="18" charset="0"/>
                <a:cs typeface="Times New Roman" panose="02020603050405020304" pitchFamily="18" charset="0"/>
              </a:rPr>
              <a:t> may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p>
          <a:p>
            <a:pPr lvl="0" algn="just">
              <a:defRPr/>
            </a:pPr>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àm cho câu chuyện trở nên hấp dẫn, các sự việc, sự vật, chi tiết, nhân v</a:t>
            </a:r>
            <a:r>
              <a:rPr lang="en-US" sz="4400" dirty="0">
                <a:latin typeface="Times New Roman" panose="02020603050405020304" pitchFamily="18" charset="0"/>
                <a:cs typeface="Times New Roman" panose="02020603050405020304" pitchFamily="18" charset="0"/>
              </a:rPr>
              <a:t>ậ</a:t>
            </a:r>
            <a:r>
              <a:rPr lang="vi-VN" sz="4400" dirty="0">
                <a:latin typeface="Times New Roman" panose="02020603050405020304" pitchFamily="18" charset="0"/>
                <a:cs typeface="Times New Roman" panose="02020603050405020304" pitchFamily="18" charset="0"/>
              </a:rPr>
              <a:t>t… sinh động hơn</a:t>
            </a:r>
            <a:endParaRPr lang="en-US" sz="4400" dirty="0">
              <a:latin typeface="Times New Roman" panose="02020603050405020304" pitchFamily="18" charset="0"/>
              <a:cs typeface="Times New Roman" panose="02020603050405020304" pitchFamily="18" charset="0"/>
            </a:endParaRPr>
          </a:p>
          <a:p>
            <a:pPr lvl="0" algn="just">
              <a:defRPr/>
            </a:pP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hể hiện được tài năng quan sát, tưởng tượng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p:txBody>
      </p:sp>
      <p:sp>
        <p:nvSpPr>
          <p:cNvPr id="2" name="Freeform 2">
            <a:extLst>
              <a:ext uri="{FF2B5EF4-FFF2-40B4-BE49-F238E27FC236}">
                <a16:creationId xmlns:a16="http://schemas.microsoft.com/office/drawing/2014/main" id="{AAEA2830-B3FD-B98C-9E47-E4100E2F125B}"/>
              </a:ext>
            </a:extLst>
          </p:cNvPr>
          <p:cNvSpPr/>
          <p:nvPr/>
        </p:nvSpPr>
        <p:spPr>
          <a:xfrm>
            <a:off x="13487732" y="5361747"/>
            <a:ext cx="4569064" cy="4925253"/>
          </a:xfrm>
          <a:custGeom>
            <a:avLst/>
            <a:gdLst/>
            <a:ahLst/>
            <a:cxnLst/>
            <a:rect l="l" t="t" r="r" b="b"/>
            <a:pathLst>
              <a:path w="4569064" h="4925253">
                <a:moveTo>
                  <a:pt x="0" y="0"/>
                </a:moveTo>
                <a:lnTo>
                  <a:pt x="4569063" y="0"/>
                </a:lnTo>
                <a:lnTo>
                  <a:pt x="4569063" y="4925253"/>
                </a:lnTo>
                <a:lnTo>
                  <a:pt x="0" y="4925253"/>
                </a:lnTo>
                <a:lnTo>
                  <a:pt x="0" y="0"/>
                </a:lnTo>
                <a:close/>
              </a:path>
            </a:pathLst>
          </a:custGeom>
          <a:blipFill>
            <a:blip r:embed="rId3"/>
            <a:stretch>
              <a:fillRect b="-29068"/>
            </a:stretch>
          </a:blipFill>
        </p:spPr>
        <p:txBody>
          <a:bodyPr/>
          <a:lstStyle/>
          <a:p>
            <a:endParaRPr lang="en-US"/>
          </a:p>
        </p:txBody>
      </p:sp>
    </p:spTree>
    <p:extLst>
      <p:ext uri="{BB962C8B-B14F-4D97-AF65-F5344CB8AC3E}">
        <p14:creationId xmlns:p14="http://schemas.microsoft.com/office/powerpoint/2010/main" val="69409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75BAA7B6-91C2-0A30-1CF2-FFE902C868A1}"/>
              </a:ext>
            </a:extLst>
          </p:cNvPr>
          <p:cNvGrpSpPr/>
          <p:nvPr/>
        </p:nvGrpSpPr>
        <p:grpSpPr>
          <a:xfrm>
            <a:off x="2514600" y="969496"/>
            <a:ext cx="11658600" cy="8305800"/>
            <a:chOff x="0" y="0"/>
            <a:chExt cx="21640800" cy="10972800"/>
          </a:xfrm>
        </p:grpSpPr>
        <p:sp>
          <p:nvSpPr>
            <p:cNvPr id="16" name="Freeform 3">
              <a:extLst>
                <a:ext uri="{FF2B5EF4-FFF2-40B4-BE49-F238E27FC236}">
                  <a16:creationId xmlns:a16="http://schemas.microsoft.com/office/drawing/2014/main" id="{05CB4788-2550-FFEE-E81D-53B9485E7647}"/>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7" name="AutoShape 4">
              <a:extLst>
                <a:ext uri="{FF2B5EF4-FFF2-40B4-BE49-F238E27FC236}">
                  <a16:creationId xmlns:a16="http://schemas.microsoft.com/office/drawing/2014/main" id="{20161BE5-C64F-DA30-87CD-B09B59AA3042}"/>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C7208BB-91CC-4121-C9DD-C04962E6B9AE}"/>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10B0EA9D-9309-8613-3D54-FF01CEA47A32}"/>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5F3E8606-742E-90F9-0C02-32931A67FB43}"/>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DD9E13D1-24A3-96D4-1AC1-D31852F152FA}"/>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D380DC2B-FA23-7ACB-7987-2B0D85B62D01}"/>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3D4D58C3-4C7D-BE4D-F52E-9A57C2EE0BB9}"/>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96321FA-EF1C-64C6-2E1D-1DCE8946FE49}"/>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1AF9A940-F809-70BF-47BB-920A48B31ACD}"/>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FBC50C4C-A90E-30D2-D0A1-6AEC7B020478}"/>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4" name="Rectangle 13">
            <a:extLst>
              <a:ext uri="{FF2B5EF4-FFF2-40B4-BE49-F238E27FC236}">
                <a16:creationId xmlns:a16="http://schemas.microsoft.com/office/drawing/2014/main" id="{136F1642-3ECE-072F-0010-4455CC69596C}"/>
              </a:ext>
            </a:extLst>
          </p:cNvPr>
          <p:cNvSpPr/>
          <p:nvPr/>
        </p:nvSpPr>
        <p:spPr>
          <a:xfrm>
            <a:off x="1818863" y="3366622"/>
            <a:ext cx="13050073" cy="193899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III.</a:t>
            </a:r>
          </a:p>
          <a:p>
            <a:pPr algn="ctr"/>
            <a:r>
              <a:rPr lang="en-US" sz="6000" b="1" dirty="0" err="1">
                <a:latin typeface="#9Slide04 Spectral Bold" panose="02020802060000000000" pitchFamily="18" charset="0"/>
                <a:cs typeface="Times New Roman" panose="02020603050405020304" pitchFamily="18" charset="0"/>
              </a:rPr>
              <a:t>Thực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hành</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viết</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theo</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các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bước</a:t>
            </a:r>
            <a:endParaRPr lang="en-US" sz="6000" dirty="0">
              <a:latin typeface="#9Slide04 Spectral Bold" panose="02020802060000000000"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189C4770-4A6E-BECF-270D-E0BB975077BC}"/>
              </a:ext>
            </a:extLst>
          </p:cNvPr>
          <p:cNvSpPr/>
          <p:nvPr/>
        </p:nvSpPr>
        <p:spPr>
          <a:xfrm>
            <a:off x="9366466" y="5552663"/>
            <a:ext cx="8792194" cy="4846696"/>
          </a:xfrm>
          <a:custGeom>
            <a:avLst/>
            <a:gdLst/>
            <a:ahLst/>
            <a:cxnLst/>
            <a:rect l="l" t="t" r="r" b="b"/>
            <a:pathLst>
              <a:path w="5112848" h="2818457">
                <a:moveTo>
                  <a:pt x="0" y="0"/>
                </a:moveTo>
                <a:lnTo>
                  <a:pt x="5112848" y="0"/>
                </a:lnTo>
                <a:lnTo>
                  <a:pt x="5112848" y="2818457"/>
                </a:lnTo>
                <a:lnTo>
                  <a:pt x="0" y="28184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006569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1: Trước khi viết</a:t>
            </a:r>
            <a:endParaRPr lang="vi-VN" sz="4400" dirty="0">
              <a:latin typeface="+mj-lt"/>
            </a:endParaRPr>
          </a:p>
        </p:txBody>
      </p:sp>
      <p:sp>
        <p:nvSpPr>
          <p:cNvPr id="6" name="Rectangle 5"/>
          <p:cNvSpPr/>
          <p:nvPr/>
        </p:nvSpPr>
        <p:spPr>
          <a:xfrm>
            <a:off x="762000" y="1866900"/>
            <a:ext cx="16916400" cy="1446550"/>
          </a:xfrm>
          <a:prstGeom prst="rect">
            <a:avLst/>
          </a:prstGeom>
        </p:spPr>
        <p:txBody>
          <a:bodyPr wrap="square">
            <a:spAutoFit/>
          </a:bodyPr>
          <a:lstStyle/>
          <a:p>
            <a:pPr algn="just"/>
            <a:r>
              <a:rPr lang="vi-VN" sz="4400" b="1" dirty="0">
                <a:latin typeface="+mj-lt"/>
              </a:rPr>
              <a:t>a. Tìm ý tưởng cho truyện</a:t>
            </a:r>
            <a:endParaRPr lang="vi-VN" sz="4400" dirty="0">
              <a:latin typeface="+mj-lt"/>
            </a:endParaRPr>
          </a:p>
          <a:p>
            <a:pPr algn="just"/>
            <a:r>
              <a:rPr lang="vi-VN" sz="4400" b="1" dirty="0">
                <a:latin typeface="+mj-lt"/>
              </a:rPr>
              <a:t>- Dựa vào một truyện đã đọc:</a:t>
            </a:r>
          </a:p>
        </p:txBody>
      </p:sp>
      <p:sp>
        <p:nvSpPr>
          <p:cNvPr id="9" name="Rounded Rectangle 8"/>
          <p:cNvSpPr/>
          <p:nvPr/>
        </p:nvSpPr>
        <p:spPr>
          <a:xfrm>
            <a:off x="1905000" y="3680032"/>
            <a:ext cx="5867400" cy="3352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Dựa vào một truyện tranh em yêu thích, chuyển thể thành truyện ngắn.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8305800" y="3666916"/>
            <a:ext cx="8763000" cy="3352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Trên cơ sở một “truyện chữ” đã đọc, tạo ra phiên bản mới bằng cách thay đổi nhân vật, sự kiện, chi tiết, ngôi kể ,... theo ý tưởng của mình.</a:t>
            </a:r>
          </a:p>
        </p:txBody>
      </p:sp>
      <p:sp>
        <p:nvSpPr>
          <p:cNvPr id="11" name="Rectangle 10"/>
          <p:cNvSpPr/>
          <p:nvPr/>
        </p:nvSpPr>
        <p:spPr>
          <a:xfrm>
            <a:off x="762000" y="7392025"/>
            <a:ext cx="16954500" cy="1446550"/>
          </a:xfrm>
          <a:prstGeom prst="rect">
            <a:avLst/>
          </a:prstGeom>
        </p:spPr>
        <p:txBody>
          <a:bodyPr wrap="square">
            <a:spAutoFit/>
          </a:bodyPr>
          <a:lstStyle/>
          <a:p>
            <a:pPr algn="just"/>
            <a:r>
              <a:rPr lang="en-US" sz="4400" b="1" dirty="0">
                <a:latin typeface="+mj-lt"/>
              </a:rPr>
              <a:t>- </a:t>
            </a:r>
            <a:r>
              <a:rPr lang="vi-VN" sz="4400" b="1" dirty="0">
                <a:latin typeface="+mj-lt"/>
              </a:rPr>
              <a:t>Tự sáng tác một truyện mới: </a:t>
            </a:r>
            <a:r>
              <a:rPr lang="vi-VN" sz="4400" dirty="0">
                <a:latin typeface="+mj-lt"/>
              </a:rPr>
              <a:t>đề tài</a:t>
            </a:r>
            <a:r>
              <a:rPr lang="en-US" sz="4400" dirty="0">
                <a:latin typeface="+mj-lt"/>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vi-VN" sz="4400" dirty="0">
                <a:latin typeface="+mj-lt"/>
              </a:rPr>
              <a:t>tình bạn, tình cảm gia đình, tình thầy trò, lòng nhân hậu,... </a:t>
            </a:r>
            <a:endParaRPr lang="en-US" sz="4400" dirty="0">
              <a:latin typeface="+mj-lt"/>
            </a:endParaRPr>
          </a:p>
        </p:txBody>
      </p:sp>
      <p:sp>
        <p:nvSpPr>
          <p:cNvPr id="3" name="Freeform 5">
            <a:extLst>
              <a:ext uri="{FF2B5EF4-FFF2-40B4-BE49-F238E27FC236}">
                <a16:creationId xmlns:a16="http://schemas.microsoft.com/office/drawing/2014/main" id="{C626BC2B-6D45-94E0-0069-0E3AE11BCFBE}"/>
              </a:ext>
            </a:extLst>
          </p:cNvPr>
          <p:cNvSpPr/>
          <p:nvPr/>
        </p:nvSpPr>
        <p:spPr>
          <a:xfrm>
            <a:off x="14554200" y="337311"/>
            <a:ext cx="2644920" cy="2709265"/>
          </a:xfrm>
          <a:custGeom>
            <a:avLst/>
            <a:gdLst/>
            <a:ahLst/>
            <a:cxnLst/>
            <a:rect l="l" t="t" r="r" b="b"/>
            <a:pathLst>
              <a:path w="4017073" h="4114800">
                <a:moveTo>
                  <a:pt x="0" y="0"/>
                </a:moveTo>
                <a:lnTo>
                  <a:pt x="4017074" y="0"/>
                </a:lnTo>
                <a:lnTo>
                  <a:pt x="40170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1005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132458"/>
              </p:ext>
            </p:extLst>
          </p:nvPr>
        </p:nvGraphicFramePr>
        <p:xfrm>
          <a:off x="490535" y="2903060"/>
          <a:ext cx="16502065" cy="5898039"/>
        </p:xfrm>
        <a:graphic>
          <a:graphicData uri="http://schemas.openxmlformats.org/drawingml/2006/table">
            <a:tbl>
              <a:tblPr>
                <a:tableStyleId>{5940675A-B579-460E-94D1-54222C63F5DA}</a:tableStyleId>
              </a:tblPr>
              <a:tblGrid>
                <a:gridCol w="3304208">
                  <a:extLst>
                    <a:ext uri="{9D8B030D-6E8A-4147-A177-3AD203B41FA5}">
                      <a16:colId xmlns:a16="http://schemas.microsoft.com/office/drawing/2014/main" val="4239441897"/>
                    </a:ext>
                  </a:extLst>
                </a:gridCol>
                <a:gridCol w="6048028">
                  <a:extLst>
                    <a:ext uri="{9D8B030D-6E8A-4147-A177-3AD203B41FA5}">
                      <a16:colId xmlns:a16="http://schemas.microsoft.com/office/drawing/2014/main" val="2101429447"/>
                    </a:ext>
                  </a:extLst>
                </a:gridCol>
                <a:gridCol w="7149829">
                  <a:extLst>
                    <a:ext uri="{9D8B030D-6E8A-4147-A177-3AD203B41FA5}">
                      <a16:colId xmlns:a16="http://schemas.microsoft.com/office/drawing/2014/main" val="2567377435"/>
                    </a:ext>
                  </a:extLst>
                </a:gridCol>
              </a:tblGrid>
              <a:tr h="2849615">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Viết</a:t>
                      </a:r>
                      <a:r>
                        <a:rPr lang="en-US" sz="4000" b="1" dirty="0">
                          <a:effectLst/>
                          <a:latin typeface="Times New Roman" panose="02020603050405020304" pitchFamily="18" charset="0"/>
                          <a:cs typeface="Times New Roman" panose="02020603050405020304" pitchFamily="18" charset="0"/>
                        </a:rPr>
                        <a:t>/</a:t>
                      </a:r>
                      <a:r>
                        <a:rPr lang="en-US" sz="4000" b="1" dirty="0" err="1">
                          <a:effectLst/>
                          <a:latin typeface="Times New Roman" panose="02020603050405020304" pitchFamily="18" charset="0"/>
                          <a:cs typeface="Times New Roman" panose="02020603050405020304" pitchFamily="18" charset="0"/>
                        </a:rPr>
                        <a:t>kể</a:t>
                      </a:r>
                      <a:r>
                        <a:rPr lang="vi-VN" sz="4000" b="1" dirty="0">
                          <a:effectLst/>
                          <a:latin typeface="Times New Roman" panose="02020603050405020304" pitchFamily="18" charset="0"/>
                          <a:cs typeface="Times New Roman" panose="02020603050405020304" pitchFamily="18" charset="0"/>
                        </a:rPr>
                        <a:t>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Viết</a:t>
                      </a:r>
                      <a:r>
                        <a:rPr lang="en-US" sz="4000" b="1" dirty="0">
                          <a:effectLst/>
                          <a:latin typeface="Times New Roman" panose="02020603050405020304" pitchFamily="18" charset="0"/>
                          <a:cs typeface="Times New Roman" panose="02020603050405020304" pitchFamily="18" charset="0"/>
                        </a:rPr>
                        <a: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1681051992"/>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137233843"/>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63512928"/>
                  </a:ext>
                </a:extLst>
              </a:tr>
            </a:tbl>
          </a:graphicData>
        </a:graphic>
      </p:graphicFrame>
      <p:sp>
        <p:nvSpPr>
          <p:cNvPr id="3" name="TextBox 11">
            <a:extLst>
              <a:ext uri="{FF2B5EF4-FFF2-40B4-BE49-F238E27FC236}">
                <a16:creationId xmlns:a16="http://schemas.microsoft.com/office/drawing/2014/main" id="{79BE0668-C28D-E07B-8BF6-75262FC07AA3}"/>
              </a:ext>
            </a:extLst>
          </p:cNvPr>
          <p:cNvSpPr txBox="1"/>
          <p:nvPr/>
        </p:nvSpPr>
        <p:spPr>
          <a:xfrm>
            <a:off x="1600200" y="1028700"/>
            <a:ext cx="1402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Think – PAIR - SHARE</a:t>
            </a:r>
          </a:p>
        </p:txBody>
      </p:sp>
      <p:sp>
        <p:nvSpPr>
          <p:cNvPr id="4" name="Freeform 8">
            <a:extLst>
              <a:ext uri="{FF2B5EF4-FFF2-40B4-BE49-F238E27FC236}">
                <a16:creationId xmlns:a16="http://schemas.microsoft.com/office/drawing/2014/main" id="{414711D6-37D2-AE51-132A-3B4C500125BA}"/>
              </a:ext>
            </a:extLst>
          </p:cNvPr>
          <p:cNvSpPr/>
          <p:nvPr/>
        </p:nvSpPr>
        <p:spPr>
          <a:xfrm>
            <a:off x="609600" y="482263"/>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1361545"/>
              </p:ext>
            </p:extLst>
          </p:nvPr>
        </p:nvGraphicFramePr>
        <p:xfrm>
          <a:off x="533400" y="1562100"/>
          <a:ext cx="17221200" cy="7924799"/>
        </p:xfrm>
        <a:graphic>
          <a:graphicData uri="http://schemas.openxmlformats.org/drawingml/2006/table">
            <a:tbl>
              <a:tblPr>
                <a:tableStyleId>{5940675A-B579-460E-94D1-54222C63F5DA}</a:tableStyleId>
              </a:tblPr>
              <a:tblGrid>
                <a:gridCol w="3448200">
                  <a:extLst>
                    <a:ext uri="{9D8B030D-6E8A-4147-A177-3AD203B41FA5}">
                      <a16:colId xmlns:a16="http://schemas.microsoft.com/office/drawing/2014/main" val="4239441897"/>
                    </a:ext>
                  </a:extLst>
                </a:gridCol>
                <a:gridCol w="8032600">
                  <a:extLst>
                    <a:ext uri="{9D8B030D-6E8A-4147-A177-3AD203B41FA5}">
                      <a16:colId xmlns:a16="http://schemas.microsoft.com/office/drawing/2014/main" val="2101429447"/>
                    </a:ext>
                  </a:extLst>
                </a:gridCol>
                <a:gridCol w="5740400">
                  <a:extLst>
                    <a:ext uri="{9D8B030D-6E8A-4147-A177-3AD203B41FA5}">
                      <a16:colId xmlns:a16="http://schemas.microsoft.com/office/drawing/2014/main" val="1745525772"/>
                    </a:ext>
                  </a:extLst>
                </a:gridCol>
              </a:tblGrid>
              <a:tr h="2016369">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Viết</a:t>
                      </a:r>
                      <a:r>
                        <a:rPr lang="en-US" sz="4000" b="1" dirty="0">
                          <a:effectLst/>
                          <a:latin typeface="Times New Roman" panose="02020603050405020304" pitchFamily="18" charset="0"/>
                          <a:cs typeface="Times New Roman" panose="02020603050405020304" pitchFamily="18" charset="0"/>
                        </a:rPr>
                        <a:t>/</a:t>
                      </a:r>
                      <a:r>
                        <a:rPr lang="en-US" sz="4000" b="1" dirty="0" err="1">
                          <a:effectLst/>
                          <a:latin typeface="Times New Roman" panose="02020603050405020304" pitchFamily="18" charset="0"/>
                          <a:cs typeface="Times New Roman" panose="02020603050405020304" pitchFamily="18" charset="0"/>
                        </a:rPr>
                        <a:t>kể</a:t>
                      </a:r>
                      <a:r>
                        <a:rPr lang="vi-VN" sz="4000" b="1" dirty="0">
                          <a:effectLst/>
                          <a:latin typeface="Times New Roman" panose="02020603050405020304" pitchFamily="18" charset="0"/>
                          <a:cs typeface="Times New Roman" panose="02020603050405020304" pitchFamily="18" charset="0"/>
                        </a:rPr>
                        <a:t>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Viết</a:t>
                      </a:r>
                      <a:r>
                        <a:rPr lang="en-US" sz="4000" b="1" dirty="0">
                          <a:effectLst/>
                          <a:latin typeface="Times New Roman" panose="02020603050405020304" pitchFamily="18" charset="0"/>
                          <a:cs typeface="Times New Roman" panose="02020603050405020304" pitchFamily="18" charset="0"/>
                        </a:rPr>
                        <a:t>/</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681051992"/>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r>
                        <a:rPr lang="vi-VN" sz="4000" kern="1200" dirty="0">
                          <a:effectLst/>
                          <a:latin typeface="Times New Roman" panose="02020603050405020304" pitchFamily="18" charset="0"/>
                          <a:cs typeface="Times New Roman" panose="02020603050405020304" pitchFamily="18" charset="0"/>
                        </a:rPr>
                        <a:t>Có bối cảnh (không gian, thời gian diễn ra câu chuyện); có cốt truyện (chuỗi hành động của các nhân vật); có nhân vật (con người, con vật, thần tiên, cây cối, đồ vật,...).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137233843"/>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vi-VN" sz="4000" kern="1200" dirty="0">
                          <a:effectLst/>
                          <a:latin typeface="Times New Roman" panose="02020603050405020304" pitchFamily="18" charset="0"/>
                          <a:cs typeface="Times New Roman" panose="02020603050405020304" pitchFamily="18" charset="0"/>
                        </a:rPr>
                        <a:t>Hoàn toàn do người </a:t>
                      </a:r>
                      <a:r>
                        <a:rPr lang="en-US" sz="4000" kern="1200" dirty="0" err="1">
                          <a:effectLst/>
                          <a:latin typeface="Times New Roman" panose="02020603050405020304" pitchFamily="18" charset="0"/>
                          <a:cs typeface="Times New Roman" panose="02020603050405020304" pitchFamily="18" charset="0"/>
                        </a:rPr>
                        <a:t>viết</a:t>
                      </a:r>
                      <a:r>
                        <a:rPr lang="en-US" sz="4000" kern="1200" dirty="0">
                          <a:effectLst/>
                          <a:latin typeface="Times New Roman" panose="02020603050405020304" pitchFamily="18" charset="0"/>
                          <a:cs typeface="Times New Roman" panose="02020603050405020304" pitchFamily="18" charset="0"/>
                        </a:rPr>
                        <a:t>/</a:t>
                      </a:r>
                      <a:r>
                        <a:rPr lang="vi-VN" sz="4000" kern="1200" dirty="0">
                          <a:effectLst/>
                          <a:latin typeface="Times New Roman" panose="02020603050405020304" pitchFamily="18" charset="0"/>
                          <a:cs typeface="Times New Roman" panose="02020603050405020304" pitchFamily="18" charset="0"/>
                        </a:rPr>
                        <a:t>kể sáng tạo</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just"/>
                      <a:r>
                        <a:rPr lang="en-US" sz="4000" kern="1200" dirty="0" err="1">
                          <a:effectLst/>
                          <a:latin typeface="Times New Roman" panose="02020603050405020304" pitchFamily="18" charset="0"/>
                          <a:cs typeface="Times New Roman" panose="02020603050405020304" pitchFamily="18" charset="0"/>
                        </a:rPr>
                        <a:t>Dựa</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nội</a:t>
                      </a:r>
                      <a:r>
                        <a:rPr lang="en-US" sz="4000" kern="1200" dirty="0">
                          <a:effectLst/>
                          <a:latin typeface="Times New Roman" panose="02020603050405020304" pitchFamily="18" charset="0"/>
                          <a:cs typeface="Times New Roman" panose="02020603050405020304" pitchFamily="18" charset="0"/>
                        </a:rPr>
                        <a:t> dung </a:t>
                      </a:r>
                      <a:r>
                        <a:rPr lang="en-US" sz="4000" kern="1200" dirty="0" err="1">
                          <a:effectLst/>
                          <a:latin typeface="Times New Roman" panose="02020603050405020304" pitchFamily="18" charset="0"/>
                          <a:cs typeface="Times New Roman" panose="02020603050405020304" pitchFamily="18" charset="0"/>
                        </a:rPr>
                        <a:t>truyện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gốc</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thay</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đổi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điều</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chỉnh</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số</a:t>
                      </a:r>
                      <a:r>
                        <a:rPr lang="en-US" sz="4000" kern="1200" dirty="0">
                          <a:effectLst/>
                          <a:latin typeface="Times New Roman" panose="02020603050405020304" pitchFamily="18" charset="0"/>
                          <a:cs typeface="Times New Roman" panose="02020603050405020304" pitchFamily="18" charset="0"/>
                        </a:rPr>
                        <a:t> chi </a:t>
                      </a:r>
                      <a:r>
                        <a:rPr lang="en-US" sz="4000" kern="1200" dirty="0" err="1">
                          <a:effectLst/>
                          <a:latin typeface="Times New Roman" panose="02020603050405020304" pitchFamily="18" charset="0"/>
                          <a:cs typeface="Times New Roman" panose="02020603050405020304" pitchFamily="18" charset="0"/>
                        </a:rPr>
                        <a:t>tiết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ngôi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kể</a:t>
                      </a:r>
                      <a:r>
                        <a:rPr lang="en-US" sz="4000" kern="12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3512928"/>
                  </a:ext>
                </a:extLst>
              </a:tr>
            </a:tbl>
          </a:graphicData>
        </a:graphic>
      </p:graphicFrame>
      <p:sp>
        <p:nvSpPr>
          <p:cNvPr id="3" name="Freeform 8">
            <a:extLst>
              <a:ext uri="{FF2B5EF4-FFF2-40B4-BE49-F238E27FC236}">
                <a16:creationId xmlns:a16="http://schemas.microsoft.com/office/drawing/2014/main" id="{0B319246-1213-7C2B-1385-1AFCEA09E913}"/>
              </a:ext>
            </a:extLst>
          </p:cNvPr>
          <p:cNvSpPr/>
          <p:nvPr/>
        </p:nvSpPr>
        <p:spPr>
          <a:xfrm>
            <a:off x="381000" y="190500"/>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1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38300"/>
            <a:ext cx="1018151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Xây dựng khung truyện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Khi dựa vào một truyện đã đọc, em cần: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Đọc kĩ truyện, tóm tắt chuỗi sự kiện, xác định chủ đề của truyện.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Dự kiến cách sáng tạo: điều chỉnh cốt truyện gốc (thêm hoặc bớt sự kiện, viết lại kết thúc truyện,...), thay đổi ngôi kể, bổ sung các yếu tố miêu tả, biểu cảm ,...</a:t>
            </a:r>
          </a:p>
        </p:txBody>
      </p:sp>
      <p:sp>
        <p:nvSpPr>
          <p:cNvPr id="5" name="Rectangle 4">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Bước 1: Trước khi viết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6">
            <a:extLst>
              <a:ext uri="{FF2B5EF4-FFF2-40B4-BE49-F238E27FC236}">
                <a16:creationId xmlns:a16="http://schemas.microsoft.com/office/drawing/2014/main" id="{2916E251-4967-2E36-16F1-79F0AE82F42D}"/>
              </a:ext>
            </a:extLst>
          </p:cNvPr>
          <p:cNvSpPr/>
          <p:nvPr/>
        </p:nvSpPr>
        <p:spPr>
          <a:xfrm>
            <a:off x="6747654" y="2686009"/>
            <a:ext cx="10789596" cy="7606665"/>
          </a:xfrm>
          <a:custGeom>
            <a:avLst/>
            <a:gdLst/>
            <a:ahLst/>
            <a:cxnLst/>
            <a:rect l="l" t="t" r="r" b="b"/>
            <a:pathLst>
              <a:path w="5836596" h="4114800">
                <a:moveTo>
                  <a:pt x="0" y="0"/>
                </a:moveTo>
                <a:lnTo>
                  <a:pt x="5836596" y="0"/>
                </a:lnTo>
                <a:lnTo>
                  <a:pt x="58365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7507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5E1591-3D93-DDB9-E1D3-CEE59BD5B4DD}"/>
              </a:ext>
            </a:extLst>
          </p:cNvPr>
          <p:cNvPicPr>
            <a:picLocks noChangeAspect="1"/>
          </p:cNvPicPr>
          <p:nvPr/>
        </p:nvPicPr>
        <p:blipFill>
          <a:blip r:embed="rId2"/>
          <a:stretch>
            <a:fillRect/>
          </a:stretch>
        </p:blipFill>
        <p:spPr>
          <a:xfrm>
            <a:off x="1837407" y="0"/>
            <a:ext cx="14613186" cy="10287000"/>
          </a:xfrm>
          <a:prstGeom prst="rect">
            <a:avLst/>
          </a:prstGeom>
        </p:spPr>
      </p:pic>
    </p:spTree>
    <p:extLst>
      <p:ext uri="{BB962C8B-B14F-4D97-AF65-F5344CB8AC3E}">
        <p14:creationId xmlns:p14="http://schemas.microsoft.com/office/powerpoint/2010/main" val="637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38300"/>
            <a:ext cx="169164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000000"/>
                </a:solidFill>
                <a:effectLst/>
                <a:uLnTx/>
                <a:uFillTx/>
                <a:latin typeface="+mj-lt"/>
              </a:rPr>
              <a:t>b. Xây dựng khung truyện</a:t>
            </a:r>
            <a:endParaRPr kumimoji="0" lang="vi-VN" sz="4400" b="0" u="none" strike="noStrike" kern="1200" cap="none" spc="0" normalizeH="0" baseline="0" noProof="0" dirty="0">
              <a:ln>
                <a:noFill/>
              </a:ln>
              <a:solidFill>
                <a:srgbClr val="00000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mj-lt"/>
              </a:rPr>
              <a:t>- Tự sáng tác một truyện mới</a:t>
            </a:r>
            <a:r>
              <a:rPr kumimoji="0" lang="vi-VN" sz="4400" b="0" i="0" u="none" strike="noStrike" kern="1200" cap="none" spc="0" normalizeH="0" baseline="0" noProof="0" dirty="0">
                <a:ln>
                  <a:noFill/>
                </a:ln>
                <a:solidFill>
                  <a:srgbClr val="000000"/>
                </a:solidFill>
                <a:effectLst/>
                <a:uLnTx/>
                <a:uFillTx/>
                <a:latin typeface="+mj-lt"/>
              </a:rPr>
              <a:t>: Để xây dựng nội dung cho một tác phẩm truyện, em cần lựa chọn các yếu tố của truyện như người kể chuyện, bối cảnh, nhân vật, cốt truyện bằng cách tự đặt ra và trả lời các câu hỏi sau:</a:t>
            </a:r>
          </a:p>
        </p:txBody>
      </p:sp>
      <p:sp>
        <p:nvSpPr>
          <p:cNvPr id="5" name="Rectangle 4">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1: Trước khi viết</a:t>
            </a:r>
            <a:endParaRPr lang="vi-VN" sz="4400" dirty="0">
              <a:latin typeface="+mj-lt"/>
            </a:endParaRPr>
          </a:p>
        </p:txBody>
      </p:sp>
      <p:sp>
        <p:nvSpPr>
          <p:cNvPr id="3" name="Freeform 7">
            <a:extLst>
              <a:ext uri="{FF2B5EF4-FFF2-40B4-BE49-F238E27FC236}">
                <a16:creationId xmlns:a16="http://schemas.microsoft.com/office/drawing/2014/main" id="{E51357F4-6FAB-2E75-E04D-8CA20BE36C04}"/>
              </a:ext>
            </a:extLst>
          </p:cNvPr>
          <p:cNvSpPr/>
          <p:nvPr/>
        </p:nvSpPr>
        <p:spPr>
          <a:xfrm>
            <a:off x="838200" y="4991100"/>
            <a:ext cx="5266214" cy="5319409"/>
          </a:xfrm>
          <a:custGeom>
            <a:avLst/>
            <a:gdLst/>
            <a:ahLst/>
            <a:cxnLst/>
            <a:rect l="l" t="t" r="r" b="b"/>
            <a:pathLst>
              <a:path w="2919758" h="2949251">
                <a:moveTo>
                  <a:pt x="0" y="0"/>
                </a:moveTo>
                <a:lnTo>
                  <a:pt x="2919758" y="0"/>
                </a:lnTo>
                <a:lnTo>
                  <a:pt x="2919758" y="2949251"/>
                </a:lnTo>
                <a:lnTo>
                  <a:pt x="0" y="2949251"/>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4FC37940-0864-3FA4-FB65-41287F6723F6}"/>
              </a:ext>
            </a:extLst>
          </p:cNvPr>
          <p:cNvSpPr/>
          <p:nvPr/>
        </p:nvSpPr>
        <p:spPr>
          <a:xfrm>
            <a:off x="6705600" y="4862737"/>
            <a:ext cx="108966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srgbClr val="000000"/>
                </a:solidFill>
                <a:effectLst/>
                <a:uLnTx/>
                <a:uFillTx/>
                <a:latin typeface="+mj-lt"/>
              </a:rPr>
              <a:t>+ Ai là người kể chuyện?</a:t>
            </a:r>
            <a:endParaRPr kumimoji="0" lang="vi-VN" sz="4400" b="0" i="0" u="none" strike="noStrike" kern="1200" cap="none" spc="0" normalizeH="0" baseline="0" noProof="0" dirty="0">
              <a:ln>
                <a:noFill/>
              </a:ln>
              <a:solidFill>
                <a:srgbClr val="00000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srgbClr val="000000"/>
                </a:solidFill>
                <a:effectLst/>
                <a:uLnTx/>
                <a:uFillTx/>
                <a:latin typeface="+mj-lt"/>
              </a:rPr>
              <a:t>+ Câu chuyện diễn ra ở đâu? Vào thời điểm nào?</a:t>
            </a:r>
            <a:endParaRPr kumimoji="0" lang="vi-VN" sz="4400" b="0" i="0" u="none" strike="noStrike" kern="1200" cap="none" spc="0" normalizeH="0" baseline="0" noProof="0" dirty="0">
              <a:ln>
                <a:noFill/>
              </a:ln>
              <a:solidFill>
                <a:srgbClr val="00000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srgbClr val="000000"/>
                </a:solidFill>
                <a:effectLst/>
                <a:uLnTx/>
                <a:uFillTx/>
                <a:latin typeface="+mj-lt"/>
              </a:rPr>
              <a:t>+ Những nhân vật nào có mặt trong câu chuyện?</a:t>
            </a:r>
            <a:endParaRPr kumimoji="0" lang="vi-VN" sz="4400" b="0" i="0" u="none" strike="noStrike" kern="1200" cap="none" spc="0" normalizeH="0" baseline="0" noProof="0" dirty="0">
              <a:ln>
                <a:noFill/>
              </a:ln>
              <a:solidFill>
                <a:srgbClr val="000000"/>
              </a:solidFill>
              <a:effectLst/>
              <a:uLnTx/>
              <a:uFillTx/>
              <a:latin typeface="+mj-lt"/>
            </a:endParaRPr>
          </a:p>
          <a:p>
            <a:pPr algn="just"/>
            <a:r>
              <a:rPr lang="vi-VN" sz="4400" i="1" dirty="0">
                <a:solidFill>
                  <a:srgbClr val="000000"/>
                </a:solidFill>
                <a:latin typeface="+mj-lt"/>
              </a:rPr>
              <a:t>+ Câu chuyện diễn ra như thế nào?</a:t>
            </a:r>
            <a:endParaRPr lang="vi-VN" sz="4400" dirty="0">
              <a:solidFill>
                <a:srgbClr val="000000"/>
              </a:solidFill>
              <a:latin typeface="+mj-lt"/>
            </a:endParaRPr>
          </a:p>
        </p:txBody>
      </p:sp>
    </p:spTree>
    <p:extLst>
      <p:ext uri="{BB962C8B-B14F-4D97-AF65-F5344CB8AC3E}">
        <p14:creationId xmlns:p14="http://schemas.microsoft.com/office/powerpoint/2010/main" val="338569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41192497"/>
              </p:ext>
            </p:extLst>
          </p:nvPr>
        </p:nvGraphicFramePr>
        <p:xfrm>
          <a:off x="228600" y="114300"/>
          <a:ext cx="17830801" cy="10119360"/>
        </p:xfrm>
        <a:graphic>
          <a:graphicData uri="http://schemas.openxmlformats.org/drawingml/2006/table">
            <a:tbl>
              <a:tblPr firstRow="1" bandRow="1">
                <a:tableStyleId>{5940675A-B579-460E-94D1-54222C63F5DA}</a:tableStyleId>
              </a:tblPr>
              <a:tblGrid>
                <a:gridCol w="3677603">
                  <a:extLst>
                    <a:ext uri="{9D8B030D-6E8A-4147-A177-3AD203B41FA5}">
                      <a16:colId xmlns:a16="http://schemas.microsoft.com/office/drawing/2014/main" val="1448242758"/>
                    </a:ext>
                  </a:extLst>
                </a:gridCol>
                <a:gridCol w="14153198">
                  <a:extLst>
                    <a:ext uri="{9D8B030D-6E8A-4147-A177-3AD203B41FA5}">
                      <a16:colId xmlns:a16="http://schemas.microsoft.com/office/drawing/2014/main" val="739899661"/>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effectLst/>
                          <a:uLnTx/>
                          <a:uFillTx/>
                          <a:latin typeface="+mj-lt"/>
                        </a:rPr>
                        <a:t>+ Ai là người kể chuyện?</a:t>
                      </a:r>
                      <a:endParaRPr kumimoji="0" lang="vi-VN" sz="4000" b="1" i="0" u="none" strike="noStrike" kern="1200" cap="none" spc="0" normalizeH="0" baseline="0" noProof="0" dirty="0">
                        <a:ln>
                          <a:noFill/>
                        </a:ln>
                        <a:solidFill>
                          <a:srgbClr val="000000"/>
                        </a:solidFill>
                        <a:effectLst/>
                        <a:uLnTx/>
                        <a:uFillTx/>
                        <a:latin typeface="+mj-lt"/>
                        <a:ea typeface="+mn-ea"/>
                        <a:cs typeface="+mn-cs"/>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mj-lt"/>
                        </a:rPr>
                        <a:t>Câu chuyện có thể được kể từ ngôi thứ nhất (theo lời một nhân vật) hoặc được kể từ ngôi thứ ba.</a:t>
                      </a:r>
                      <a:endParaRPr kumimoji="0" lang="vi-VN" sz="4000" b="0" i="0" u="none" strike="noStrike" kern="1200" cap="none" spc="0" normalizeH="0" baseline="0" noProof="0" dirty="0">
                        <a:ln>
                          <a:noFill/>
                        </a:ln>
                        <a:solidFill>
                          <a:srgbClr val="000000"/>
                        </a:solidFill>
                        <a:effectLst/>
                        <a:uLnTx/>
                        <a:uFillTx/>
                        <a:latin typeface="+mj-lt"/>
                        <a:ea typeface="+mn-ea"/>
                        <a:cs typeface="+mn-cs"/>
                      </a:endParaRPr>
                    </a:p>
                  </a:txBody>
                  <a:tcPr>
                    <a:solidFill>
                      <a:schemeClr val="bg1"/>
                    </a:solidFill>
                  </a:tcPr>
                </a:tc>
                <a:extLst>
                  <a:ext uri="{0D108BD9-81ED-4DB2-BD59-A6C34878D82A}">
                    <a16:rowId xmlns:a16="http://schemas.microsoft.com/office/drawing/2014/main" val="276409389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effectLst/>
                          <a:uLnTx/>
                          <a:uFillTx/>
                          <a:latin typeface="+mj-lt"/>
                        </a:rPr>
                        <a:t>+ Câu chuyện diễn ra ở đâu? Vào thời điểm nào?</a:t>
                      </a:r>
                      <a:endParaRPr kumimoji="0" lang="vi-VN" sz="4000" b="1" i="0" u="none" strike="noStrike" kern="1200" cap="none" spc="0" normalizeH="0" baseline="0" noProof="0" dirty="0">
                        <a:ln>
                          <a:noFill/>
                        </a:ln>
                        <a:solidFill>
                          <a:srgbClr val="000000"/>
                        </a:solidFill>
                        <a:effectLst/>
                        <a:uLnTx/>
                        <a:uFillTx/>
                        <a:latin typeface="+mj-lt"/>
                        <a:ea typeface="+mn-ea"/>
                        <a:cs typeface="+mn-cs"/>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mj-lt"/>
                        </a:rPr>
                        <a:t>Em nên miêu tả chi tiết không gian, thời gian diễn ra câu chuyện bằng cảm nhận của các giác quan (hình ảnh, âm thanh, mùi vị, cảm giác,...) để câu chuyện hiện ra cụ thể, sống động và thu hút hơn.</a:t>
                      </a:r>
                      <a:endParaRPr kumimoji="0" lang="vi-VN" sz="4000" b="0" i="0" u="none" strike="noStrike" kern="1200" cap="none" spc="0" normalizeH="0" baseline="0" noProof="0" dirty="0">
                        <a:ln>
                          <a:noFill/>
                        </a:ln>
                        <a:solidFill>
                          <a:srgbClr val="000000"/>
                        </a:solidFill>
                        <a:effectLst/>
                        <a:uLnTx/>
                        <a:uFillTx/>
                        <a:latin typeface="+mj-lt"/>
                        <a:ea typeface="+mn-ea"/>
                        <a:cs typeface="+mn-cs"/>
                      </a:endParaRPr>
                    </a:p>
                  </a:txBody>
                  <a:tcPr>
                    <a:solidFill>
                      <a:schemeClr val="bg1"/>
                    </a:solidFill>
                  </a:tcPr>
                </a:tc>
                <a:extLst>
                  <a:ext uri="{0D108BD9-81ED-4DB2-BD59-A6C34878D82A}">
                    <a16:rowId xmlns:a16="http://schemas.microsoft.com/office/drawing/2014/main" val="3637891727"/>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effectLst/>
                          <a:uLnTx/>
                          <a:uFillTx/>
                          <a:latin typeface="+mj-lt"/>
                        </a:rPr>
                        <a:t>+ Những nhân vật nào có mặt trong câu chuyện?</a:t>
                      </a:r>
                      <a:endParaRPr kumimoji="0" lang="vi-VN" sz="4000" b="1" i="0" u="none" strike="noStrike" kern="1200" cap="none" spc="0" normalizeH="0" baseline="0" noProof="0" dirty="0">
                        <a:ln>
                          <a:noFill/>
                        </a:ln>
                        <a:solidFill>
                          <a:srgbClr val="000000"/>
                        </a:solidFill>
                        <a:effectLst/>
                        <a:uLnTx/>
                        <a:uFillTx/>
                        <a:latin typeface="+mj-lt"/>
                        <a:ea typeface="+mn-ea"/>
                        <a:cs typeface="+mn-cs"/>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u="none" strike="noStrike" kern="1200" cap="none" spc="0" normalizeH="0" baseline="0" noProof="0" dirty="0">
                          <a:ln>
                            <a:noFill/>
                          </a:ln>
                          <a:effectLst/>
                          <a:uLnTx/>
                          <a:uFillTx/>
                          <a:latin typeface="+mj-lt"/>
                        </a:rPr>
                        <a:t>Em hãy ghi lại vai trò của các nhân vật trong tác phẩm, đặc điểm về ngoại hình, tính cách,... Có thể sử dụng bảng sau để phác thảo chân dung của mỗi nhân vật dự kiến xuất hiện trong truyện:</a:t>
                      </a:r>
                      <a:endParaRPr kumimoji="0" lang="en-US" sz="4000" u="none" strike="noStrike" kern="1200" cap="none" spc="0" normalizeH="0" baseline="0" noProof="0" dirty="0">
                        <a:ln>
                          <a:noFill/>
                        </a:ln>
                        <a:effectLst/>
                        <a:uLnTx/>
                        <a:uFillTx/>
                        <a:latin typeface="+mj-lt"/>
                      </a:endParaRPr>
                    </a:p>
                    <a:p>
                      <a:pPr algn="just"/>
                      <a:endParaRPr lang="en-US" sz="4000" dirty="0">
                        <a:latin typeface="+mj-lt"/>
                      </a:endParaRPr>
                    </a:p>
                    <a:p>
                      <a:pPr algn="just"/>
                      <a:endParaRPr lang="en-US" sz="4000" dirty="0">
                        <a:latin typeface="+mj-lt"/>
                      </a:endParaRPr>
                    </a:p>
                    <a:p>
                      <a:pPr algn="just"/>
                      <a:endParaRPr lang="en-US" sz="4000" dirty="0">
                        <a:latin typeface="+mj-lt"/>
                      </a:endParaRPr>
                    </a:p>
                  </a:txBody>
                  <a:tcPr>
                    <a:solidFill>
                      <a:schemeClr val="bg1"/>
                    </a:solidFill>
                  </a:tcPr>
                </a:tc>
                <a:extLst>
                  <a:ext uri="{0D108BD9-81ED-4DB2-BD59-A6C34878D82A}">
                    <a16:rowId xmlns:a16="http://schemas.microsoft.com/office/drawing/2014/main" val="4071125123"/>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kern="1200" dirty="0">
                          <a:latin typeface="+mj-lt"/>
                        </a:rPr>
                        <a:t>+ Câu chuyện diễn ra như thế nào?</a:t>
                      </a:r>
                      <a:endParaRPr lang="vi-VN" sz="4000" b="1" kern="1200" dirty="0">
                        <a:solidFill>
                          <a:srgbClr val="000000"/>
                        </a:solidFill>
                        <a:latin typeface="+mj-lt"/>
                        <a:ea typeface="+mn-ea"/>
                        <a:cs typeface="+mn-cs"/>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kern="1200" dirty="0">
                          <a:latin typeface="+mj-lt"/>
                        </a:rPr>
                        <a:t>Các sự kiện chính trong truyện cần được sắp xếp theo trật tự có chủ ý: có mở đầu, diễn biến và kết thúc. Em nên chia sẻ ý tưởng xây dựng cốt truyện với các bạn trong nhóm và ghi lại những đề xuất hoặc phản hồi của các bạn để điều chỉnh.</a:t>
                      </a:r>
                      <a:endParaRPr lang="vi-VN" sz="4000" kern="1200" dirty="0">
                        <a:solidFill>
                          <a:srgbClr val="000000"/>
                        </a:solidFill>
                        <a:latin typeface="+mj-lt"/>
                        <a:ea typeface="+mn-ea"/>
                        <a:cs typeface="+mn-cs"/>
                      </a:endParaRPr>
                    </a:p>
                  </a:txBody>
                  <a:tcPr>
                    <a:solidFill>
                      <a:schemeClr val="bg1"/>
                    </a:solidFill>
                  </a:tcPr>
                </a:tc>
                <a:extLst>
                  <a:ext uri="{0D108BD9-81ED-4DB2-BD59-A6C34878D82A}">
                    <a16:rowId xmlns:a16="http://schemas.microsoft.com/office/drawing/2014/main" val="19611025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07774311"/>
              </p:ext>
            </p:extLst>
          </p:nvPr>
        </p:nvGraphicFramePr>
        <p:xfrm>
          <a:off x="4343400" y="6134100"/>
          <a:ext cx="13106400" cy="1280160"/>
        </p:xfrm>
        <a:graphic>
          <a:graphicData uri="http://schemas.openxmlformats.org/drawingml/2006/table">
            <a:tbl>
              <a:tblPr>
                <a:tableStyleId>{5940675A-B579-460E-94D1-54222C63F5DA}</a:tableStyleId>
              </a:tblPr>
              <a:tblGrid>
                <a:gridCol w="3276600">
                  <a:extLst>
                    <a:ext uri="{9D8B030D-6E8A-4147-A177-3AD203B41FA5}">
                      <a16:colId xmlns:a16="http://schemas.microsoft.com/office/drawing/2014/main" val="881238681"/>
                    </a:ext>
                  </a:extLst>
                </a:gridCol>
                <a:gridCol w="3276600">
                  <a:extLst>
                    <a:ext uri="{9D8B030D-6E8A-4147-A177-3AD203B41FA5}">
                      <a16:colId xmlns:a16="http://schemas.microsoft.com/office/drawing/2014/main" val="671673517"/>
                    </a:ext>
                  </a:extLst>
                </a:gridCol>
                <a:gridCol w="3276600">
                  <a:extLst>
                    <a:ext uri="{9D8B030D-6E8A-4147-A177-3AD203B41FA5}">
                      <a16:colId xmlns:a16="http://schemas.microsoft.com/office/drawing/2014/main" val="4248044443"/>
                    </a:ext>
                  </a:extLst>
                </a:gridCol>
                <a:gridCol w="3276600">
                  <a:extLst>
                    <a:ext uri="{9D8B030D-6E8A-4147-A177-3AD203B41FA5}">
                      <a16:colId xmlns:a16="http://schemas.microsoft.com/office/drawing/2014/main" val="180513957"/>
                    </a:ext>
                  </a:extLst>
                </a:gridCol>
              </a:tblGrid>
              <a:tr h="0">
                <a:tc>
                  <a:txBody>
                    <a:bodyPr/>
                    <a:lstStyle/>
                    <a:p>
                      <a:pPr algn="ctr"/>
                      <a:r>
                        <a:rPr lang="en-US" b="1" dirty="0" err="1">
                          <a:effectLst/>
                          <a:latin typeface="Times New Roman" panose="02020603050405020304" pitchFamily="18" charset="0"/>
                          <a:cs typeface="Times New Roman" panose="02020603050405020304" pitchFamily="18" charset="0"/>
                        </a:rPr>
                        <a:t>Nhân</a:t>
                      </a:r>
                      <a:r>
                        <a:rPr lang="en-US" b="1" dirty="0">
                          <a:effectLst/>
                          <a:latin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cs typeface="Times New Roman" panose="02020603050405020304" pitchFamily="18" charset="0"/>
                        </a:rPr>
                        <a:t>vật</a:t>
                      </a:r>
                      <a:endParaRPr lang="en-US" b="1" dirty="0">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b="1">
                          <a:effectLst/>
                          <a:latin typeface="Times New Roman" panose="02020603050405020304" pitchFamily="18" charset="0"/>
                          <a:cs typeface="Times New Roman" panose="02020603050405020304" pitchFamily="18" charset="0"/>
                        </a:rPr>
                        <a:t>Vai trò</a:t>
                      </a:r>
                      <a:endParaRPr lang="en-US" b="1">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b="1">
                          <a:effectLst/>
                          <a:latin typeface="Times New Roman" panose="02020603050405020304" pitchFamily="18" charset="0"/>
                          <a:cs typeface="Times New Roman" panose="02020603050405020304" pitchFamily="18" charset="0"/>
                        </a:rPr>
                        <a:t>Ngoại hình</a:t>
                      </a:r>
                      <a:endParaRPr lang="en-US" b="1">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b="1" dirty="0" err="1">
                          <a:effectLst/>
                          <a:latin typeface="Times New Roman" panose="02020603050405020304" pitchFamily="18" charset="0"/>
                          <a:cs typeface="Times New Roman" panose="02020603050405020304" pitchFamily="18" charset="0"/>
                        </a:rPr>
                        <a:t>Tính</a:t>
                      </a:r>
                      <a:r>
                        <a:rPr lang="en-US" b="1" dirty="0">
                          <a:effectLst/>
                          <a:latin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cs typeface="Times New Roman" panose="02020603050405020304" pitchFamily="18" charset="0"/>
                        </a:rPr>
                        <a:t>cách</a:t>
                      </a:r>
                      <a:endParaRPr lang="en-US" b="1" dirty="0">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075253525"/>
                  </a:ext>
                </a:extLst>
              </a:tr>
              <a:tr h="0">
                <a:tc>
                  <a:txBody>
                    <a:bodyPr/>
                    <a:lstStyle/>
                    <a:p>
                      <a:pPr algn="just"/>
                      <a:r>
                        <a:rPr lang="en-US" dirty="0">
                          <a:effectLst/>
                          <a:latin typeface="Times New Roman" panose="02020603050405020304" pitchFamily="18" charset="0"/>
                          <a:cs typeface="Times New Roman" panose="02020603050405020304" pitchFamily="18" charset="0"/>
                        </a:rPr>
                        <a:t> </a:t>
                      </a:r>
                    </a:p>
                    <a:p>
                      <a:pPr algn="just"/>
                      <a:r>
                        <a:rPr lang="en-US" dirty="0">
                          <a:effectLst/>
                          <a:latin typeface="Times New Roman" panose="02020603050405020304" pitchFamily="18" charset="0"/>
                          <a:cs typeface="Times New Roman" panose="02020603050405020304" pitchFamily="18" charset="0"/>
                        </a:rPr>
                        <a:t> </a:t>
                      </a:r>
                    </a:p>
                    <a:p>
                      <a:pPr algn="just"/>
                      <a:r>
                        <a:rPr lang="en-US" dirty="0">
                          <a:effectLst/>
                          <a:latin typeface="Times New Roman" panose="02020603050405020304" pitchFamily="18" charset="0"/>
                          <a:cs typeface="Times New Roman" panose="02020603050405020304" pitchFamily="18" charset="0"/>
                        </a:rPr>
                        <a:t> </a:t>
                      </a:r>
                      <a:endParaRPr lang="en-US" dirty="0">
                        <a:solidFill>
                          <a:srgbClr val="000000"/>
                        </a:solidFill>
                        <a:effectLst/>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dirty="0">
                          <a:effectLst/>
                          <a:latin typeface="Times New Roman" panose="02020603050405020304" pitchFamily="18" charset="0"/>
                          <a:cs typeface="Times New Roman" panose="02020603050405020304" pitchFamily="18" charset="0"/>
                        </a:rPr>
                        <a:t> </a:t>
                      </a:r>
                      <a:endParaRPr lang="en-US" dirty="0">
                        <a:solidFill>
                          <a:srgbClr val="000000"/>
                        </a:solidFill>
                        <a:effectLst/>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dirty="0">
                          <a:effectLst/>
                          <a:latin typeface="Times New Roman" panose="02020603050405020304" pitchFamily="18" charset="0"/>
                          <a:cs typeface="Times New Roman" panose="02020603050405020304" pitchFamily="18" charset="0"/>
                        </a:rPr>
                        <a:t> </a:t>
                      </a:r>
                      <a:endParaRPr lang="en-US" dirty="0">
                        <a:solidFill>
                          <a:srgbClr val="000000"/>
                        </a:solidFill>
                        <a:effectLst/>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dirty="0">
                          <a:effectLst/>
                          <a:latin typeface="Times New Roman" panose="02020603050405020304" pitchFamily="18" charset="0"/>
                          <a:cs typeface="Times New Roman" panose="02020603050405020304" pitchFamily="18" charset="0"/>
                        </a:rPr>
                        <a:t> </a:t>
                      </a:r>
                      <a:endParaRPr lang="en-US" dirty="0">
                        <a:solidFill>
                          <a:srgbClr val="000000"/>
                        </a:solidFill>
                        <a:effectLst/>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68286417"/>
                  </a:ext>
                </a:extLst>
              </a:tr>
            </a:tbl>
          </a:graphicData>
        </a:graphic>
      </p:graphicFrame>
    </p:spTree>
    <p:extLst>
      <p:ext uri="{BB962C8B-B14F-4D97-AF65-F5344CB8AC3E}">
        <p14:creationId xmlns:p14="http://schemas.microsoft.com/office/powerpoint/2010/main" val="13951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001000" y="1473375"/>
            <a:ext cx="9677400"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Ngày xửa ngày xưa, trong khu rừng nọ có thỏ và rùa là đôi bạn rất thân thiết với nhau. Thế nhưng, vào một ngày kia, cả hai lại xảy ra trận cãi vã chỉ vì muốn biết ai là người chạy nhanh nhất. Vậy là thỏ và rùa liền tổ chức một cuộc thi chạy để quyết định ra ai là người chạy nhanh hơn.</a:t>
            </a:r>
          </a:p>
        </p:txBody>
      </p:sp>
      <p:sp>
        <p:nvSpPr>
          <p:cNvPr id="26" name="Rectangle 25"/>
          <p:cNvSpPr/>
          <p:nvPr/>
        </p:nvSpPr>
        <p:spPr>
          <a:xfrm>
            <a:off x="533400" y="5094387"/>
            <a:ext cx="17297400" cy="50783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Lúc bắt đầu cuộc đua, chú thỏ chạy rất nhanh, vượt xa chú rùa cả một đoạn đường rất dài. Thỏ ta thấy vậy liền nghĩ bụng rằng rùa còn lâu mới đuổi kịp với mình nên chú thỏ cứ vui vẻ chậm rãi đi bộ, bắt bướm, đùa vui hái hoa, từ chỗ này đến chỗ khác cho đến khi thỏ mệt quá liền tìm gốc cây lớn để ngồi nghỉ và ngủ quên lúc nào không hay.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Trong lúc đó, chú rùa vẫn chậm rãi kiên trì vượt mọi vất vả khó nhọc, để đi từng bước trên đường đua.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111"/>
                </a:solidFill>
                <a:effectLst/>
                <a:uLnTx/>
                <a:uFillTx/>
                <a:latin typeface="Calibri"/>
                <a:ea typeface="+mn-ea"/>
                <a:cs typeface="+mn-cs"/>
              </a:rPr>
              <a:t>      </a:t>
            </a:r>
            <a:r>
              <a:rPr kumimoji="0" lang="vi-VN" sz="36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mn-cs"/>
              </a:rPr>
              <a:t>Sau một khoảng thời gian rất lâu, Thỏ mới chợt tỉnh dậy, nhận ra Rùa đã đi rất xa và gần tới vạch đích. Thỏ thấy vậy liền ba chân bốn cẳng chạy đuổi theo nhưng đã muộn, chú rùa đã tới vạch đích đầu tiên. Và thế là chú thỏ đành phải chịu thua trước chú rùa.</a:t>
            </a:r>
          </a:p>
        </p:txBody>
      </p:sp>
      <p:sp>
        <p:nvSpPr>
          <p:cNvPr id="27" name="TextBox 26"/>
          <p:cNvSpPr txBox="1"/>
          <p:nvPr/>
        </p:nvSpPr>
        <p:spPr>
          <a:xfrm>
            <a:off x="7063864" y="34556"/>
            <a:ext cx="106145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Rùa</a:t>
            </a:r>
            <a:r>
              <a:rPr kumimoji="0" lang="en-US" sz="80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và</a:t>
            </a:r>
            <a:r>
              <a:rPr kumimoji="0" lang="en-US" sz="80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thỏ</a:t>
            </a:r>
            <a:endParaRPr kumimoji="0" lang="en-US" sz="80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E492904A-EE9C-1DB2-3278-B13BA9CD6B95}"/>
              </a:ext>
            </a:extLst>
          </p:cNvPr>
          <p:cNvSpPr/>
          <p:nvPr/>
        </p:nvSpPr>
        <p:spPr>
          <a:xfrm>
            <a:off x="967864" y="-114300"/>
            <a:ext cx="5585336" cy="5003995"/>
          </a:xfrm>
          <a:custGeom>
            <a:avLst/>
            <a:gdLst/>
            <a:ahLst/>
            <a:cxnLst/>
            <a:rect l="l" t="t" r="r" b="b"/>
            <a:pathLst>
              <a:path w="4534215" h="4114800">
                <a:moveTo>
                  <a:pt x="0" y="0"/>
                </a:moveTo>
                <a:lnTo>
                  <a:pt x="4534215" y="0"/>
                </a:lnTo>
                <a:lnTo>
                  <a:pt x="45342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965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7"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9724A-A88B-F402-8ECD-24B83B668FE3}"/>
              </a:ext>
            </a:extLst>
          </p:cNvPr>
          <p:cNvPicPr>
            <a:picLocks noChangeAspect="1"/>
          </p:cNvPicPr>
          <p:nvPr/>
        </p:nvPicPr>
        <p:blipFill>
          <a:blip r:embed="rId2"/>
          <a:stretch>
            <a:fillRect/>
          </a:stretch>
        </p:blipFill>
        <p:spPr>
          <a:xfrm>
            <a:off x="1757270" y="0"/>
            <a:ext cx="14773459" cy="10287000"/>
          </a:xfrm>
          <a:prstGeom prst="rect">
            <a:avLst/>
          </a:prstGeom>
        </p:spPr>
      </p:pic>
    </p:spTree>
    <p:extLst>
      <p:ext uri="{BB962C8B-B14F-4D97-AF65-F5344CB8AC3E}">
        <p14:creationId xmlns:p14="http://schemas.microsoft.com/office/powerpoint/2010/main" val="350491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1638300"/>
            <a:ext cx="166878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000000"/>
                </a:solidFill>
                <a:effectLst/>
                <a:uLnTx/>
                <a:uFillTx/>
                <a:latin typeface="+mj-lt"/>
                <a:ea typeface="+mn-ea"/>
                <a:cs typeface="+mn-cs"/>
              </a:rPr>
              <a:t>c. Lập dàn ý</a:t>
            </a:r>
            <a:endParaRPr kumimoji="0" lang="vi-VN" sz="4400" b="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u="none" strike="noStrike" kern="1200" cap="none" spc="0" normalizeH="0" baseline="0" noProof="0" dirty="0">
                <a:ln>
                  <a:noFill/>
                </a:ln>
                <a:solidFill>
                  <a:srgbClr val="000000"/>
                </a:solidFill>
                <a:effectLst/>
                <a:uLnTx/>
                <a:uFillTx/>
                <a:latin typeface="+mj-lt"/>
                <a:ea typeface="+mn-ea"/>
                <a:cs typeface="+mn-cs"/>
              </a:rPr>
              <a:t>Sắp xếp các ý tưởng ở trên thành một dàn ý. Dàn ý có thể được xây dựng theo các phần: mở đầu, diễn biến, kết thúc.</a:t>
            </a:r>
          </a:p>
        </p:txBody>
      </p:sp>
      <p:sp>
        <p:nvSpPr>
          <p:cNvPr id="3" name="Rectangle 2">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1: Trước khi viết</a:t>
            </a:r>
            <a:endParaRPr lang="vi-VN" sz="44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1579518962"/>
              </p:ext>
            </p:extLst>
          </p:nvPr>
        </p:nvGraphicFramePr>
        <p:xfrm>
          <a:off x="990600" y="4135517"/>
          <a:ext cx="16535400" cy="5364404"/>
        </p:xfrm>
        <a:graphic>
          <a:graphicData uri="http://schemas.openxmlformats.org/drawingml/2006/table">
            <a:tbl>
              <a:tblPr>
                <a:tableStyleId>{5940675A-B579-460E-94D1-54222C63F5DA}</a:tableStyleId>
              </a:tblPr>
              <a:tblGrid>
                <a:gridCol w="3336740">
                  <a:extLst>
                    <a:ext uri="{9D8B030D-6E8A-4147-A177-3AD203B41FA5}">
                      <a16:colId xmlns:a16="http://schemas.microsoft.com/office/drawing/2014/main" val="1201141546"/>
                    </a:ext>
                  </a:extLst>
                </a:gridCol>
                <a:gridCol w="13198660">
                  <a:extLst>
                    <a:ext uri="{9D8B030D-6E8A-4147-A177-3AD203B41FA5}">
                      <a16:colId xmlns:a16="http://schemas.microsoft.com/office/drawing/2014/main" val="3271420712"/>
                    </a:ext>
                  </a:extLst>
                </a:gridCol>
              </a:tblGrid>
              <a:tr h="1062915">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mở</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đầu</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marL="0" indent="0" algn="just">
                        <a:buFontTx/>
                        <a:buNone/>
                      </a:pP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nhan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algn="just">
                        <a:buFontTx/>
                        <a:buNone/>
                      </a:pPr>
                      <a:r>
                        <a:rPr kumimoji="0" lang="en-US" sz="40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iới thiệu nhân vật/ bối cảnh/ nội dung chính của truyện kể.</a:t>
                      </a:r>
                    </a:p>
                  </a:txBody>
                  <a:tcPr marL="34288" marR="34288" marT="17144" marB="17144">
                    <a:solidFill>
                      <a:schemeClr val="bg1"/>
                    </a:solidFill>
                  </a:tcPr>
                </a:tc>
                <a:extLst>
                  <a:ext uri="{0D108BD9-81ED-4DB2-BD59-A6C34878D82A}">
                    <a16:rowId xmlns:a16="http://schemas.microsoft.com/office/drawing/2014/main" val="3336858287"/>
                  </a:ext>
                </a:extLst>
              </a:tr>
              <a:tr h="1268641">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Diễn</a:t>
                      </a:r>
                      <a:r>
                        <a:rPr lang="en-US" sz="40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biến</a:t>
                      </a:r>
                      <a:r>
                        <a:rPr lang="en-US" sz="40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diễn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trình</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tự</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miêu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tả</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biểu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indent="0" algn="just">
                        <a:buFontTx/>
                        <a:buNone/>
                      </a:pP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nổi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chính</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R</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út ra ý nghĩa, chủ đề hay thông điệp từ câu chuyện</a:t>
                      </a:r>
                    </a:p>
                  </a:txBody>
                  <a:tcPr marL="34288" marR="34288" marT="17144" marB="17144">
                    <a:solidFill>
                      <a:schemeClr val="bg1"/>
                    </a:solidFill>
                  </a:tcPr>
                </a:tc>
                <a:extLst>
                  <a:ext uri="{0D108BD9-81ED-4DB2-BD59-A6C34878D82A}">
                    <a16:rowId xmlns:a16="http://schemas.microsoft.com/office/drawing/2014/main" val="1916009029"/>
                  </a:ext>
                </a:extLst>
              </a:tr>
              <a:tr h="1028628">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solidFill>
                      <a:schemeClr val="bg1"/>
                    </a:solidFill>
                  </a:tcPr>
                </a:tc>
                <a:extLst>
                  <a:ext uri="{0D108BD9-81ED-4DB2-BD59-A6C34878D82A}">
                    <a16:rowId xmlns:a16="http://schemas.microsoft.com/office/drawing/2014/main" val="336743663"/>
                  </a:ext>
                </a:extLst>
              </a:tr>
            </a:tbl>
          </a:graphicData>
        </a:graphic>
      </p:graphicFrame>
    </p:spTree>
    <p:extLst>
      <p:ext uri="{BB962C8B-B14F-4D97-AF65-F5344CB8AC3E}">
        <p14:creationId xmlns:p14="http://schemas.microsoft.com/office/powerpoint/2010/main" val="7468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1866900"/>
            <a:ext cx="16535400" cy="6863417"/>
          </a:xfrm>
          <a:prstGeom prst="rect">
            <a:avLst/>
          </a:prstGeom>
        </p:spPr>
        <p:txBody>
          <a:bodyPr wrap="square">
            <a:spAutoFit/>
          </a:bodyPr>
          <a:lstStyle/>
          <a:p>
            <a:pPr algn="just"/>
            <a:r>
              <a:rPr lang="vi-VN" sz="4400" b="1" dirty="0">
                <a:solidFill>
                  <a:srgbClr val="000000"/>
                </a:solidFill>
                <a:latin typeface="+mj-lt"/>
              </a:rPr>
              <a:t>Khi viết một truyện kể sáng tạo, em cần lưu ý:</a:t>
            </a:r>
          </a:p>
          <a:p>
            <a:pPr algn="just"/>
            <a:r>
              <a:rPr lang="vi-VN" sz="4400" dirty="0">
                <a:solidFill>
                  <a:srgbClr val="000000"/>
                </a:solidFill>
                <a:latin typeface="+mj-lt"/>
              </a:rPr>
              <a:t>- Xây dựng hội thoại để khắc họạ nhân vật và phát triển mạch sự kiện.</a:t>
            </a:r>
          </a:p>
          <a:p>
            <a:pPr algn="just"/>
            <a:r>
              <a:rPr lang="vi-VN" sz="4400" dirty="0">
                <a:solidFill>
                  <a:srgbClr val="000000"/>
                </a:solidFill>
                <a:latin typeface="+mj-lt"/>
              </a:rPr>
              <a:t>- Sử dụng linh hoạt các yếu tố miêu tả, biểu cảm để câu chuyện trở nên sinh động, hấp dẫn hơn.</a:t>
            </a:r>
          </a:p>
          <a:p>
            <a:pPr algn="just"/>
            <a:r>
              <a:rPr lang="vi-VN" sz="4400" dirty="0">
                <a:solidFill>
                  <a:srgbClr val="000000"/>
                </a:solidFill>
                <a:latin typeface="+mj-lt"/>
              </a:rPr>
              <a:t>- Nếu viết một tác phẩm truyện chuyển thể từ truyện tranh, cần dựa vào hình ảnh trong truyện tranh để bổ sung các chi tiết miêu tả thời gian, không gian, nhân vật. Nếu viết một tác phẩm truyện dựa trên một “truyện chữ”, cần sáng tạo dựa trên cốt truyện đã có; tránh việc chỉ tóm tắt lại truyện một cách đơn giản. Chú ý ghi rõ truyện được mô phỏng từ tác phẩm nào để đảm bảo yêu cầu về vấn đề sở hữu trí tuệ.</a:t>
            </a:r>
            <a:endParaRPr lang="vi-VN" sz="4400" b="0" i="0" dirty="0">
              <a:solidFill>
                <a:srgbClr val="000000"/>
              </a:solidFill>
              <a:effectLst/>
              <a:latin typeface="+mj-lt"/>
            </a:endParaRPr>
          </a:p>
        </p:txBody>
      </p:sp>
      <p:sp>
        <p:nvSpPr>
          <p:cNvPr id="3" name="Rectangle 2">
            <a:extLst>
              <a:ext uri="{FF2B5EF4-FFF2-40B4-BE49-F238E27FC236}">
                <a16:creationId xmlns:a16="http://schemas.microsoft.com/office/drawing/2014/main"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a:t>
            </a:r>
            <a:r>
              <a:rPr lang="en-US" sz="4400" b="1" dirty="0">
                <a:latin typeface="Times New Roman" panose="02020603050405020304" pitchFamily="18" charset="0"/>
                <a:cs typeface="Times New Roman" panose="02020603050405020304" pitchFamily="18" charset="0"/>
              </a:rPr>
              <a:t>2</a:t>
            </a:r>
            <a:r>
              <a:rPr lang="en-US" sz="4400" b="1" dirty="0">
                <a:latin typeface="+mj-lt"/>
              </a:rPr>
              <a:t>: </a:t>
            </a:r>
            <a:r>
              <a:rPr lang="en-US" sz="4400" b="1" dirty="0">
                <a:latin typeface="Times New Roman" panose="02020603050405020304" pitchFamily="18" charset="0"/>
                <a:cs typeface="Times New Roman" panose="02020603050405020304" pitchFamily="18" charset="0"/>
              </a:rPr>
              <a:t>V</a:t>
            </a:r>
            <a:r>
              <a:rPr lang="vi-VN" sz="4400" b="1" dirty="0">
                <a:latin typeface="+mj-lt"/>
              </a:rPr>
              <a:t>iết</a:t>
            </a:r>
            <a:endParaRPr lang="vi-VN" sz="4400" dirty="0">
              <a:latin typeface="+mj-lt"/>
            </a:endParaRPr>
          </a:p>
        </p:txBody>
      </p:sp>
      <p:sp>
        <p:nvSpPr>
          <p:cNvPr id="2" name="Freeform 4">
            <a:extLst>
              <a:ext uri="{FF2B5EF4-FFF2-40B4-BE49-F238E27FC236}">
                <a16:creationId xmlns:a16="http://schemas.microsoft.com/office/drawing/2014/main" id="{02DB26CB-136E-8E2C-3D49-D5D5255D723C}"/>
              </a:ext>
            </a:extLst>
          </p:cNvPr>
          <p:cNvSpPr/>
          <p:nvPr/>
        </p:nvSpPr>
        <p:spPr>
          <a:xfrm>
            <a:off x="14935201" y="114300"/>
            <a:ext cx="2371092" cy="23622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321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D21080-05E9-0233-4FF2-7F55010A4FD5}"/>
              </a:ext>
            </a:extLst>
          </p:cNvPr>
          <p:cNvSpPr/>
          <p:nvPr/>
        </p:nvSpPr>
        <p:spPr>
          <a:xfrm>
            <a:off x="1219200" y="255889"/>
            <a:ext cx="15621000" cy="769441"/>
          </a:xfrm>
          <a:prstGeom prst="rect">
            <a:avLst/>
          </a:prstGeom>
        </p:spPr>
        <p:txBody>
          <a:bodyPr wrap="square">
            <a:spAutoFit/>
          </a:bodyPr>
          <a:lstStyle/>
          <a:p>
            <a:pPr algn="ctr"/>
            <a:r>
              <a:rPr lang="vi-VN" sz="4400" b="1" dirty="0">
                <a:latin typeface="Times New Roman" panose="02020603050405020304" pitchFamily="18" charset="0"/>
                <a:cs typeface="Times New Roman" panose="02020603050405020304" pitchFamily="18" charset="0"/>
              </a:rPr>
              <a:t>Bước </a:t>
            </a: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73408765"/>
              </p:ext>
            </p:extLst>
          </p:nvPr>
        </p:nvGraphicFramePr>
        <p:xfrm>
          <a:off x="342899" y="1333500"/>
          <a:ext cx="17373601" cy="8210550"/>
        </p:xfrm>
        <a:graphic>
          <a:graphicData uri="http://schemas.openxmlformats.org/drawingml/2006/table">
            <a:tbl>
              <a:tblPr firstRow="1" firstCol="1" bandRow="1">
                <a:tableStyleId>{5C22544A-7EE6-4342-B048-85BDC9FD1C3A}</a:tableStyleId>
              </a:tblPr>
              <a:tblGrid>
                <a:gridCol w="1535342">
                  <a:extLst>
                    <a:ext uri="{9D8B030D-6E8A-4147-A177-3AD203B41FA5}">
                      <a16:colId xmlns:a16="http://schemas.microsoft.com/office/drawing/2014/main" val="2134308793"/>
                    </a:ext>
                  </a:extLst>
                </a:gridCol>
                <a:gridCol w="1858572">
                  <a:extLst>
                    <a:ext uri="{9D8B030D-6E8A-4147-A177-3AD203B41FA5}">
                      <a16:colId xmlns:a16="http://schemas.microsoft.com/office/drawing/2014/main" val="3921550581"/>
                    </a:ext>
                  </a:extLst>
                </a:gridCol>
                <a:gridCol w="11404759">
                  <a:extLst>
                    <a:ext uri="{9D8B030D-6E8A-4147-A177-3AD203B41FA5}">
                      <a16:colId xmlns:a16="http://schemas.microsoft.com/office/drawing/2014/main" val="3839111830"/>
                    </a:ext>
                  </a:extLst>
                </a:gridCol>
                <a:gridCol w="1287464">
                  <a:extLst>
                    <a:ext uri="{9D8B030D-6E8A-4147-A177-3AD203B41FA5}">
                      <a16:colId xmlns:a16="http://schemas.microsoft.com/office/drawing/2014/main" val="2746508653"/>
                    </a:ext>
                  </a:extLst>
                </a:gridCol>
                <a:gridCol w="1287464">
                  <a:extLst>
                    <a:ext uri="{9D8B030D-6E8A-4147-A177-3AD203B41FA5}">
                      <a16:colId xmlns:a16="http://schemas.microsoft.com/office/drawing/2014/main" val="1914995057"/>
                    </a:ext>
                  </a:extLst>
                </a:gridCol>
              </a:tblGrid>
              <a:tr h="462004">
                <a:tc gridSpan="2">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Tiêu chí</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Yêu cầu</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20000"/>
                        </a:lnSpc>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Đạt</a:t>
                      </a:r>
                      <a:endPar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Không đạt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9726234"/>
                  </a:ext>
                </a:extLst>
              </a:tr>
              <a:tr h="417836">
                <a:tc rowSpan="10">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Nội </a:t>
                      </a:r>
                      <a:r>
                        <a:rPr lang="en-US" sz="3000" dirty="0">
                          <a:solidFill>
                            <a:schemeClr val="tx1"/>
                          </a:solidFill>
                          <a:effectLst/>
                          <a:latin typeface="Times New Roman" panose="02020603050405020304" pitchFamily="18" charset="0"/>
                          <a:cs typeface="Times New Roman" panose="02020603050405020304" pitchFamily="18" charset="0"/>
                        </a:rPr>
                        <a:t>dung</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20000"/>
                        </a:lnSpc>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Mở đầu</a:t>
                      </a:r>
                      <a:endPar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Giới thiệu được nội dung chính hoặc bối cảnh của câu chuyện</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6768975"/>
                  </a:ext>
                </a:extLst>
              </a:tr>
              <a:tr h="284005">
                <a:tc vMerge="1">
                  <a:txBody>
                    <a:bodyPr/>
                    <a:lstStyle/>
                    <a:p>
                      <a:endParaRPr lang="en-US"/>
                    </a:p>
                  </a:txBody>
                  <a:tcPr/>
                </a:tc>
                <a:tc rowSpan="8">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Diễn biến</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Sử dụng ngôi kể phù hợp</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5479660"/>
                  </a:ext>
                </a:extLst>
              </a:tr>
              <a:tr h="284005">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Có cốt truyện</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262808"/>
                  </a:ext>
                </a:extLst>
              </a:tr>
              <a:tr h="286213">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Trình tự các sự kiện hợp lí</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51998"/>
                  </a:ext>
                </a:extLst>
              </a:tr>
              <a:tr h="549016">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Nhân vật được khắc hoạ rõ nét (có chi tiết về ngoại hình, hành động, cảm xúc, suy nghĩ, lời thoại)</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3059184"/>
                  </a:ext>
                </a:extLst>
              </a:tr>
              <a:tr h="284005">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Có yếu tố miêu tả</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256966"/>
                  </a:ext>
                </a:extLst>
              </a:tr>
              <a:tr h="286213">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Có yếu tố biểu cảm</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511208"/>
                  </a:ext>
                </a:extLst>
              </a:tr>
              <a:tr h="682848">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Với truyện kể dựa vào một truyện đã đọc: có sự sáng tạo của người viết (điều chỉnh cốt truyện gốc, thay đổi ngôi kể, bổ sung các yế'u tố miêu tả, biểu cảm,..</a:t>
                      </a:r>
                      <a:r>
                        <a:rPr lang="en-US" sz="3000" dirty="0">
                          <a:solidFill>
                            <a:schemeClr val="tx1"/>
                          </a:solidFill>
                          <a:effectLst/>
                          <a:latin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384713"/>
                  </a:ext>
                </a:extLst>
              </a:tr>
              <a:tr h="284005">
                <a:tc vMerge="1">
                  <a:txBody>
                    <a:bodyPr/>
                    <a:lstStyle/>
                    <a:p>
                      <a:endParaRPr lang="en-US"/>
                    </a:p>
                  </a:txBody>
                  <a:tcPr/>
                </a:tc>
                <a:tc vMerge="1">
                  <a:txBody>
                    <a:bodyPr/>
                    <a:lstStyle/>
                    <a:p>
                      <a:endParaRPr lang="en-US"/>
                    </a:p>
                  </a:txBody>
                  <a:tcPr/>
                </a:tc>
                <a:tc>
                  <a:txBody>
                    <a:bodyPr/>
                    <a:lstStyle/>
                    <a:p>
                      <a:pPr marL="0" marR="0" algn="just">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Nội dung câu chuyện có ý nghĩa</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571639"/>
                  </a:ext>
                </a:extLst>
              </a:tr>
              <a:tr h="284005">
                <a:tc vMerge="1">
                  <a:txBody>
                    <a:bodyPr/>
                    <a:lstStyle/>
                    <a:p>
                      <a:endParaRPr lang="en-US"/>
                    </a:p>
                  </a:txBody>
                  <a:tcPr/>
                </a:tc>
                <a:tc>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Kết thúc</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just">
                        <a:lnSpc>
                          <a:spcPct val="120000"/>
                        </a:lnSpc>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Có kết thúc phù hợp</a:t>
                      </a:r>
                      <a:endPar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5780440"/>
                  </a:ext>
                </a:extLst>
              </a:tr>
              <a:tr h="421811">
                <a:tc gridSpan="2">
                  <a:txBody>
                    <a:bodyPr/>
                    <a:lstStyle/>
                    <a:p>
                      <a:pPr marL="0" marR="0" algn="ctr">
                        <a:lnSpc>
                          <a:spcPct val="120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Diễn đạt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marL="0" marR="0" algn="just">
                        <a:lnSpc>
                          <a:spcPct val="122000"/>
                        </a:lnSpc>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Bài viết không hoặc ít mắc lỗi chính tả và diễn đạt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17" marR="44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a:solidFill>
                            <a:schemeClr val="tx1"/>
                          </a:solidFill>
                          <a:effectLst/>
                          <a:latin typeface="Times New Roman" panose="02020603050405020304" pitchFamily="18" charset="0"/>
                          <a:cs typeface="Times New Roman" panose="02020603050405020304" pitchFamily="18" charset="0"/>
                        </a:rPr>
                        <a:t> </a:t>
                      </a:r>
                      <a:endParaRPr lang="en-US" sz="30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4417" marR="44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939926"/>
                  </a:ext>
                </a:extLst>
              </a:tr>
            </a:tbl>
          </a:graphicData>
        </a:graphic>
      </p:graphicFrame>
      <p:pic>
        <p:nvPicPr>
          <p:cNvPr id="5" name="Picture 4">
            <a:extLst>
              <a:ext uri="{FF2B5EF4-FFF2-40B4-BE49-F238E27FC236}">
                <a16:creationId xmlns:a16="http://schemas.microsoft.com/office/drawing/2014/main" id="{E9A7DBD8-A590-CE47-EA40-5D1C52C2017F}"/>
              </a:ext>
            </a:extLst>
          </p:cNvPr>
          <p:cNvPicPr>
            <a:picLocks noChangeAspect="1"/>
          </p:cNvPicPr>
          <p:nvPr/>
        </p:nvPicPr>
        <p:blipFill>
          <a:blip r:embed="rId3"/>
          <a:stretch>
            <a:fillRect/>
          </a:stretch>
        </p:blipFill>
        <p:spPr>
          <a:xfrm>
            <a:off x="15378599" y="5868756"/>
            <a:ext cx="2909401" cy="4162355"/>
          </a:xfrm>
          <a:prstGeom prst="rect">
            <a:avLst/>
          </a:prstGeom>
        </p:spPr>
      </p:pic>
    </p:spTree>
    <p:extLst>
      <p:ext uri="{BB962C8B-B14F-4D97-AF65-F5344CB8AC3E}">
        <p14:creationId xmlns:p14="http://schemas.microsoft.com/office/powerpoint/2010/main" val="36526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228600" y="2933700"/>
            <a:ext cx="19050000" cy="4800600"/>
            <a:chOff x="0" y="0"/>
            <a:chExt cx="2928248" cy="1856759"/>
          </a:xfrm>
          <a:solidFill>
            <a:srgbClr val="FCF6D2"/>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1856759"/>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838200" y="3829425"/>
            <a:ext cx="169164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1000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5257800" y="780774"/>
            <a:ext cx="106145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Sáng</a:t>
            </a:r>
            <a:r>
              <a:rPr kumimoji="0" lang="en-US" sz="8000" b="1" i="0" u="none" strike="noStrike" kern="1200" cap="none" spc="0" normalizeH="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tạo</a:t>
            </a:r>
            <a:r>
              <a:rPr kumimoji="0" lang="en-US" sz="8000" b="1" i="0" u="none" strike="noStrike" kern="1200" cap="none" spc="0" normalizeH="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cùng</a:t>
            </a:r>
            <a:r>
              <a:rPr kumimoji="0" lang="en-US" sz="8000" b="1" i="0" u="none" strike="noStrike" kern="1200" cap="none" spc="0" normalizeH="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Times New Roman" panose="02020603050405020304" pitchFamily="18" charset="0"/>
              </a:rPr>
              <a:t>tôi</a:t>
            </a:r>
            <a:r>
              <a:rPr kumimoji="0" lang="en-US" sz="8000" b="1" i="0" u="none" strike="noStrike" kern="1200" cap="none" spc="0" normalizeH="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rPr>
              <a:t>!</a:t>
            </a:r>
            <a:endParaRPr kumimoji="0" lang="en-US" sz="80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Times New Roman" panose="02020603050405020304" pitchFamily="18" charset="0"/>
            </a:endParaRPr>
          </a:p>
        </p:txBody>
      </p:sp>
      <p:sp>
        <p:nvSpPr>
          <p:cNvPr id="11" name="TextBox 10"/>
          <p:cNvSpPr txBox="1"/>
          <p:nvPr/>
        </p:nvSpPr>
        <p:spPr>
          <a:xfrm>
            <a:off x="838200" y="5905500"/>
            <a:ext cx="169164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3,4:</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phỏng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1000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endPar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4572000" y="8191500"/>
            <a:ext cx="1485900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xây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5">
            <a:extLst>
              <a:ext uri="{FF2B5EF4-FFF2-40B4-BE49-F238E27FC236}">
                <a16:creationId xmlns:a16="http://schemas.microsoft.com/office/drawing/2014/main" id="{531972D9-F0A4-E2F4-EDFC-8FA630214281}"/>
              </a:ext>
            </a:extLst>
          </p:cNvPr>
          <p:cNvSpPr/>
          <p:nvPr/>
        </p:nvSpPr>
        <p:spPr>
          <a:xfrm>
            <a:off x="757003" y="19425"/>
            <a:ext cx="4495800" cy="3810000"/>
          </a:xfrm>
          <a:custGeom>
            <a:avLst/>
            <a:gdLst/>
            <a:ahLst/>
            <a:cxnLst/>
            <a:rect l="l" t="t" r="r" b="b"/>
            <a:pathLst>
              <a:path w="4942703" h="4114800">
                <a:moveTo>
                  <a:pt x="0" y="0"/>
                </a:moveTo>
                <a:lnTo>
                  <a:pt x="4942703" y="0"/>
                </a:lnTo>
                <a:lnTo>
                  <a:pt x="49427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0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9705"/>
            <a:ext cx="17449800" cy="88947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Cô bé Lọ Lem và chiếc xe đạp huyền bí</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Ngày xửa ngày xưa, tại một ngôi làng nhỏ bình yên ven biển, có một cô bé tên là Lọ Lem. Lọ Lem mồ côi cha mẹ từ nhỏ, sống cùng bà dì ghẻ và hai người chị em cùng cha khác mẹ. Hai người chị em của Lọ Lem xinh đẹp, kiêu hãnh, luôn ganh tị và đối xử tàn tệ với cô. Lọ Lem phải làm mọi việc nhà từ sáng sớm đến tối mịt, không có thời gian vui chơi hay học hành như những đứa trẻ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Vào một buổi sáng mùa hè trong trẻo, Lọ Lem đang miệt mài giặt giũ bên bờ suối thì bất ngờ nghe thấy tiếng chuông reo vang. Nhìn theo âm thanh, cô bé thấy một chiếc xe đạp màu bạc lấp lánh xuất hiện giữa khu rừng. Chiếc xe đạp có khung bằng kim loại sáng bóng, bánh xe bằng cao su mềm mại, và những chiếc nan hoa lấp lánh dưới ánh nắng mặt trời. Lọ Lem chưa bao giờ nhìn thấy một chiếc xe đạp nào đẹp đến vậy.</a:t>
            </a:r>
          </a:p>
        </p:txBody>
      </p:sp>
      <p:sp>
        <p:nvSpPr>
          <p:cNvPr id="4" name="Freeform 4"/>
          <p:cNvSpPr/>
          <p:nvPr/>
        </p:nvSpPr>
        <p:spPr>
          <a:xfrm>
            <a:off x="14058710" y="8801100"/>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878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72908"/>
            <a:ext cx="17449800" cy="99411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Bị thu hút bởi vẻ đẹp lộng lẫy, Lọ Lem tò mò tiến đến chiếc xe đạp. Ngay khi cô bé đặt tay lên tay lái, một luồng ánh sáng kỳ diệu bao trùm lấy Lọ Lem và chiếc xe đạp. Khi ánh sáng tan biến, Lọ Lem bỗng nhiên được biến hóa thành một cô gái xinh đẹp rạng rỡ, mặc trên mình bộ váy màu xanh biếc lấp lánh, mái tóc đen dài uốn xoăn bồng bềnh.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Chiếc xe đạp cũng thay đổi ngoại hình, trở thành một cỗ xe ngựa lộng lẫy, được kéo bởi bốn chú ngựa trắng tinh khôi. Lọ Lem ngỡ ngàng nhìn ngắm sự biến hóa kỳ diệu này, không thể tin vào mắt mình. Bỗng nhiên, một giọng nói nhẹ nhàng vang vọng từ trong khu rừng: "Lọ Lem, con hãy nhanh chóng đến dự vũ hội hoàng gia. Hãy tận hưởng khoảnh khắc tuyệt vời này, con xứng đáng được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Lọ Lem vui mừng khôn xiết, cô bé vội vã leo lên cỗ xe ngựa và ra lệnh cho những chú ngựa đưa mình đến cung điện. Vừa đến cổng cung điện, mọi người đều choáng ngợp trước vẻ đẹp lộng lẫy của Lọ Lem và cỗ xe ngựa huyền bí. Hoàng tử, khi nhìn thấy Lọ Lem, đã ngay lập tức bị thu hút bởi vẻ đẹp và sự thanh tao của cô bé. Hoàng tử mời Lọ Lem vào dự vũ hội, và họ đã có những giây phút vui vẻ, hạnh phúc bên nhau.</a:t>
            </a:r>
          </a:p>
        </p:txBody>
      </p:sp>
    </p:spTree>
    <p:extLst>
      <p:ext uri="{BB962C8B-B14F-4D97-AF65-F5344CB8AC3E}">
        <p14:creationId xmlns:p14="http://schemas.microsoft.com/office/powerpoint/2010/main" val="214369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9705"/>
            <a:ext cx="17449800" cy="88947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Tuy nhiên, Lọ Lem biết rằng phép thuật sẽ chỉ kéo dài đến nửa đêm. Khi tiếng chuông đồng hồ điểm 12 giờ, Lọ Lem vội vã rời khỏi vũ hội, bỏ lại một chiếc dép thủy tinh nhỏ xinh. Hoàng tử quyết tâm tìm kiếm người con gái bí ẩn đã đánh cắp trái tim mình, và anh đã đi khắp nơi để thử chiếc giày thủy tinh cho tất cả những người phụ nữ trong vương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cùng, hoàng tử đến nhà của Lọ Lem, nơi hai người chị em của cô bé đang cố gắng nhồi nhét đôi chân to lớn của họ vào chiếc dép thủy tinh. Lọ Lem xuất hiện, và khi hoàng tử thử chiếc dép cho cô bé, nó vừa vặn hoàn hảo. Lọ Lem mỉm cười hạnh phúc, và phép thuật biến mất, trả lại cho cô bé hình ảnh giản dị thường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Hoàng tử nhận ra Lọ Lem chính là cô gái bí ẩn mình đã tìm kiếm bấy lâu nay. Anh vô cùng vui mừng và cầu hôn Lọ Lem. Họ đã tổ chức một đám cưới lộng lẫy, và họ sống hạnh phúc bên nhau mãi mãi.</a:t>
            </a:r>
          </a:p>
        </p:txBody>
      </p:sp>
    </p:spTree>
    <p:extLst>
      <p:ext uri="{BB962C8B-B14F-4D97-AF65-F5344CB8AC3E}">
        <p14:creationId xmlns:p14="http://schemas.microsoft.com/office/powerpoint/2010/main" val="18948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sp>
          <p:nvSpPr>
            <p:cNvPr id="3" name="Freeform 3"/>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4" name="AutoShape 4"/>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5" name="AutoShape 5"/>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6" name="AutoShape 6"/>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7" name="AutoShape 7"/>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8" name="AutoShape 8"/>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9" name="AutoShape 9"/>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0" name="AutoShape 10"/>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1" name="AutoShape 11"/>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2" name="AutoShape 12"/>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3" name="AutoShape 13"/>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9" name="Rectangle 18">
            <a:extLst>
              <a:ext uri="{FF2B5EF4-FFF2-40B4-BE49-F238E27FC236}">
                <a16:creationId xmlns:a16="http://schemas.microsoft.com/office/drawing/2014/main" id="{AA891B22-B5F2-36C7-2BCA-40A728B5767F}"/>
              </a:ext>
            </a:extLst>
          </p:cNvPr>
          <p:cNvSpPr/>
          <p:nvPr/>
        </p:nvSpPr>
        <p:spPr>
          <a:xfrm>
            <a:off x="4629065" y="5360604"/>
            <a:ext cx="12344400" cy="1015663"/>
          </a:xfrm>
          <a:prstGeom prst="rect">
            <a:avLst/>
          </a:prstGeom>
        </p:spPr>
        <p:txBody>
          <a:bodyPr wrap="square">
            <a:spAutoFit/>
          </a:bodyPr>
          <a:lstStyle/>
          <a:p>
            <a:pPr algn="ctr"/>
            <a:r>
              <a:rPr lang="en-US" sz="6000" dirty="0" err="1">
                <a:solidFill>
                  <a:srgbClr val="FF0000"/>
                </a:solidFill>
                <a:latin typeface="#9Slide04 Spectral Bold" panose="02020802060000000000" pitchFamily="18" charset="0"/>
              </a:rPr>
              <a:t>Viết</a:t>
            </a:r>
            <a:r>
              <a:rPr lang="en-US" sz="6000" dirty="0">
                <a:solidFill>
                  <a:srgbClr val="FF0000"/>
                </a:solidFill>
                <a:latin typeface="#9Slide04 Spectral Bold" panose="02020802060000000000" pitchFamily="18" charset="0"/>
              </a:rPr>
              <a:t> </a:t>
            </a:r>
            <a:r>
              <a:rPr lang="en-US" sz="6000" dirty="0" err="1">
                <a:solidFill>
                  <a:srgbClr val="FF0000"/>
                </a:solidFill>
                <a:latin typeface="#9Slide04 Spectral Bold" panose="02020802060000000000" pitchFamily="18" charset="0"/>
              </a:rPr>
              <a:t>truyện</a:t>
            </a:r>
            <a:r>
              <a:rPr lang="en-US" sz="6000" dirty="0">
                <a:solidFill>
                  <a:srgbClr val="FF0000"/>
                </a:solidFill>
                <a:latin typeface="#9Slide04 Spectral Bold" panose="02020802060000000000" pitchFamily="18" charset="0"/>
              </a:rPr>
              <a:t> </a:t>
            </a:r>
            <a:r>
              <a:rPr lang="en-US" sz="6000" dirty="0" err="1">
                <a:solidFill>
                  <a:srgbClr val="FF0000"/>
                </a:solidFill>
                <a:latin typeface="#9Slide04 Spectral Bold" panose="02020802060000000000" pitchFamily="18" charset="0"/>
              </a:rPr>
              <a:t>kể</a:t>
            </a:r>
            <a:r>
              <a:rPr lang="en-US" sz="6000" dirty="0">
                <a:solidFill>
                  <a:srgbClr val="FF0000"/>
                </a:solidFill>
                <a:latin typeface="#9Slide04 Spectral Bold" panose="02020802060000000000" pitchFamily="18" charset="0"/>
              </a:rPr>
              <a:t> </a:t>
            </a:r>
            <a:r>
              <a:rPr lang="en-US" sz="6000" dirty="0" err="1">
                <a:solidFill>
                  <a:srgbClr val="FF0000"/>
                </a:solidFill>
                <a:latin typeface="#9Slide04 Spectral Bold" panose="02020802060000000000" pitchFamily="18" charset="0"/>
              </a:rPr>
              <a:t>sáng</a:t>
            </a:r>
            <a:r>
              <a:rPr lang="en-US" sz="6000" dirty="0">
                <a:solidFill>
                  <a:srgbClr val="FF0000"/>
                </a:solidFill>
                <a:latin typeface="#9Slide04 Spectral Bold" panose="02020802060000000000" pitchFamily="18" charset="0"/>
              </a:rPr>
              <a:t> </a:t>
            </a:r>
            <a:r>
              <a:rPr lang="en-US" sz="6000" dirty="0" err="1">
                <a:solidFill>
                  <a:srgbClr val="FF0000"/>
                </a:solidFill>
                <a:latin typeface="#9Slide04 Spectral Bold" panose="02020802060000000000" pitchFamily="18" charset="0"/>
              </a:rPr>
              <a:t>tạo</a:t>
            </a:r>
            <a:endParaRPr lang="vi-VN" sz="6000" b="0" i="0" dirty="0">
              <a:solidFill>
                <a:srgbClr val="FF0000"/>
              </a:solidFill>
              <a:effectLst/>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4724400" y="1509271"/>
            <a:ext cx="12344400" cy="1938992"/>
          </a:xfrm>
          <a:prstGeom prst="rect">
            <a:avLst/>
          </a:prstGeom>
        </p:spPr>
        <p:txBody>
          <a:bodyPr wrap="square">
            <a:spAutoFit/>
          </a:bodyPr>
          <a:lstStyle/>
          <a:p>
            <a:pPr algn="ctr"/>
            <a:r>
              <a:rPr lang="en-US" sz="6000" dirty="0" err="1">
                <a:solidFill>
                  <a:srgbClr val="715144"/>
                </a:solidFill>
                <a:latin typeface="#9Slide07 SVNBango" panose="02000000000000000000" pitchFamily="2" charset="0"/>
              </a:rPr>
              <a:t>Bài</a:t>
            </a:r>
            <a:r>
              <a:rPr lang="en-US" sz="6000" dirty="0">
                <a:solidFill>
                  <a:srgbClr val="715144"/>
                </a:solidFill>
                <a:latin typeface="#9Slide07 SVNBango" panose="02000000000000000000" pitchFamily="2" charset="0"/>
              </a:rPr>
              <a:t> 6. </a:t>
            </a:r>
          </a:p>
          <a:p>
            <a:pPr algn="ctr"/>
            <a:r>
              <a:rPr lang="en-US" sz="6000" b="0" i="0" dirty="0">
                <a:solidFill>
                  <a:srgbClr val="715144"/>
                </a:solidFill>
                <a:effectLst/>
                <a:latin typeface="#9Slide07 SVNBango" panose="02000000000000000000" pitchFamily="2" charset="0"/>
              </a:rPr>
              <a:t>GIẢI MÃ NHỮNG BÍ ẨN</a:t>
            </a:r>
            <a:endParaRPr lang="vi-VN" sz="6000" b="0" i="0" dirty="0">
              <a:solidFill>
                <a:srgbClr val="715144"/>
              </a:solidFill>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4724400" y="3777520"/>
            <a:ext cx="12344400" cy="1015663"/>
          </a:xfrm>
          <a:prstGeom prst="rect">
            <a:avLst/>
          </a:prstGeom>
        </p:spPr>
        <p:txBody>
          <a:bodyPr wrap="square">
            <a:spAutoFit/>
          </a:bodyPr>
          <a:lstStyle/>
          <a:p>
            <a:pPr algn="ctr"/>
            <a:r>
              <a:rPr lang="en-US" sz="6000" dirty="0" err="1">
                <a:latin typeface="#9Slide07 SVNBango" panose="02000000000000000000" pitchFamily="2" charset="0"/>
              </a:rPr>
              <a:t>Viết</a:t>
            </a:r>
            <a:endParaRPr lang="vi-VN" sz="6000" b="0" i="0" dirty="0">
              <a:effectLst/>
              <a:latin typeface="+mj-lt"/>
            </a:endParaRPr>
          </a:p>
        </p:txBody>
      </p:sp>
      <p:sp>
        <p:nvSpPr>
          <p:cNvPr id="16" name="Freeform 2"/>
          <p:cNvSpPr/>
          <p:nvPr/>
        </p:nvSpPr>
        <p:spPr>
          <a:xfrm>
            <a:off x="229504" y="3567949"/>
            <a:ext cx="5571964" cy="5774991"/>
          </a:xfrm>
          <a:custGeom>
            <a:avLst/>
            <a:gdLst/>
            <a:ahLst/>
            <a:cxnLst/>
            <a:rect l="l" t="t" r="r" b="b"/>
            <a:pathLst>
              <a:path w="7940278" h="8229600">
                <a:moveTo>
                  <a:pt x="0" y="0"/>
                </a:moveTo>
                <a:lnTo>
                  <a:pt x="7940278" y="0"/>
                </a:lnTo>
                <a:lnTo>
                  <a:pt x="7940278" y="8229600"/>
                </a:lnTo>
                <a:lnTo>
                  <a:pt x="0" y="8229600"/>
                </a:lnTo>
                <a:lnTo>
                  <a:pt x="0" y="0"/>
                </a:lnTo>
                <a:close/>
              </a:path>
            </a:pathLst>
          </a:custGeom>
          <a:blipFill>
            <a:blip r:embed="rId4"/>
            <a:stretch>
              <a:fillRect/>
            </a:stretch>
          </a:blipFill>
        </p:spPr>
        <p:txBody>
          <a:bodyPr/>
          <a:lstStyle/>
          <a:p>
            <a:endParaRPr lang="en-US"/>
          </a:p>
        </p:txBody>
      </p:sp>
      <p:sp>
        <p:nvSpPr>
          <p:cNvPr id="14" name="Freeform 6">
            <a:extLst>
              <a:ext uri="{FF2B5EF4-FFF2-40B4-BE49-F238E27FC236}">
                <a16:creationId xmlns:a16="http://schemas.microsoft.com/office/drawing/2014/main" id="{6E0DF88D-C8C0-6F7C-0236-71918855B8F6}"/>
              </a:ext>
            </a:extLst>
          </p:cNvPr>
          <p:cNvSpPr/>
          <p:nvPr/>
        </p:nvSpPr>
        <p:spPr>
          <a:xfrm>
            <a:off x="2422922" y="5680937"/>
            <a:ext cx="4177742" cy="3556303"/>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028700" y="1028700"/>
            <a:ext cx="10020300" cy="83058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7B009030-4141-20A8-3E5F-B4EC95C07041}"/>
              </a:ext>
            </a:extLst>
          </p:cNvPr>
          <p:cNvSpPr/>
          <p:nvPr/>
        </p:nvSpPr>
        <p:spPr>
          <a:xfrm>
            <a:off x="1238249" y="3369676"/>
            <a:ext cx="9601200" cy="286232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 </a:t>
            </a:r>
          </a:p>
          <a:p>
            <a:pPr algn="ctr"/>
            <a:r>
              <a:rPr lang="vi-VN" sz="6000" b="1" dirty="0">
                <a:latin typeface="#9Slide04 Spectral Bold" panose="02020802060000000000" pitchFamily="18" charset="0"/>
                <a:cs typeface="Times New Roman" panose="02020603050405020304" pitchFamily="18" charset="0"/>
              </a:rPr>
              <a:t>Yêu cầu </a:t>
            </a:r>
            <a:endParaRPr lang="en-US" sz="6000" b="1" dirty="0">
              <a:latin typeface="#9Slide04 Spectral Bold" panose="02020802060000000000" pitchFamily="18" charset="0"/>
              <a:cs typeface="Times New Roman" panose="02020603050405020304" pitchFamily="18" charset="0"/>
            </a:endParaRPr>
          </a:p>
          <a:p>
            <a:pPr algn="ctr"/>
            <a:r>
              <a:rPr lang="vi-VN" sz="6000" b="1" dirty="0">
                <a:latin typeface="#9Slide04 Spectral Bold" panose="02020802060000000000" pitchFamily="18" charset="0"/>
                <a:cs typeface="Times New Roman" panose="02020603050405020304" pitchFamily="18" charset="0"/>
              </a:rPr>
              <a:t>khi </a:t>
            </a:r>
            <a:r>
              <a:rPr lang="en-US" sz="6000" dirty="0">
                <a:latin typeface="#9Slide04 Spectral Bold" panose="02020802060000000000" pitchFamily="18" charset="0"/>
              </a:rPr>
              <a:t>v</a:t>
            </a:r>
            <a:r>
              <a:rPr lang="vi-VN" sz="6000" dirty="0">
                <a:latin typeface="#9Slide04 Spectral Bold" panose="02020802060000000000" pitchFamily="18" charset="0"/>
              </a:rPr>
              <a:t>iết </a:t>
            </a:r>
            <a:r>
              <a:rPr lang="en-US" sz="6000" dirty="0" err="1">
                <a:latin typeface="#9Slide04 Spectral Bold" panose="02020802060000000000" pitchFamily="18" charset="0"/>
              </a:rPr>
              <a:t>truyện</a:t>
            </a:r>
            <a:r>
              <a:rPr lang="en-US" sz="6000" dirty="0">
                <a:latin typeface="#9Slide04 Spectral Bold" panose="02020802060000000000" pitchFamily="18" charset="0"/>
              </a:rPr>
              <a:t> </a:t>
            </a:r>
            <a:r>
              <a:rPr lang="en-US" sz="6000" dirty="0" err="1">
                <a:latin typeface="#9Slide04 Spectral Bold" panose="02020802060000000000" pitchFamily="18" charset="0"/>
              </a:rPr>
              <a:t>kể</a:t>
            </a:r>
            <a:r>
              <a:rPr lang="en-US" sz="6000" dirty="0">
                <a:latin typeface="#9Slide04 Spectral Bold" panose="02020802060000000000" pitchFamily="18" charset="0"/>
              </a:rPr>
              <a:t> </a:t>
            </a:r>
            <a:r>
              <a:rPr lang="en-US" sz="6000" dirty="0" err="1">
                <a:latin typeface="#9Slide04 Spectral Bold" panose="02020802060000000000" pitchFamily="18" charset="0"/>
              </a:rPr>
              <a:t>sáng</a:t>
            </a:r>
            <a:r>
              <a:rPr lang="en-US" sz="6000" dirty="0">
                <a:latin typeface="#9Slide04 Spectral Bold" panose="02020802060000000000" pitchFamily="18" charset="0"/>
              </a:rPr>
              <a:t> </a:t>
            </a:r>
            <a:r>
              <a:rPr lang="en-US" sz="6000" dirty="0" err="1">
                <a:latin typeface="#9Slide04 Spectral Bold" panose="02020802060000000000" pitchFamily="18" charset="0"/>
              </a:rPr>
              <a:t>tạo</a:t>
            </a:r>
            <a:endParaRPr lang="en-US" sz="6000" dirty="0">
              <a:latin typeface="#9Slide04 Spectral Bold" panose="02020802060000000000" pitchFamily="18" charset="0"/>
            </a:endParaRPr>
          </a:p>
        </p:txBody>
      </p:sp>
      <p:sp>
        <p:nvSpPr>
          <p:cNvPr id="27" name="Freeform 6">
            <a:extLst>
              <a:ext uri="{FF2B5EF4-FFF2-40B4-BE49-F238E27FC236}">
                <a16:creationId xmlns:a16="http://schemas.microsoft.com/office/drawing/2014/main" id="{4EEFC025-F4FB-8772-4B5A-B6BDDAE7556D}"/>
              </a:ext>
            </a:extLst>
          </p:cNvPr>
          <p:cNvSpPr/>
          <p:nvPr/>
        </p:nvSpPr>
        <p:spPr>
          <a:xfrm>
            <a:off x="11734800" y="3277784"/>
            <a:ext cx="5638800" cy="5219937"/>
          </a:xfrm>
          <a:custGeom>
            <a:avLst/>
            <a:gdLst/>
            <a:ahLst/>
            <a:cxnLst/>
            <a:rect l="l" t="t" r="r" b="b"/>
            <a:pathLst>
              <a:path w="4709356" h="4114800">
                <a:moveTo>
                  <a:pt x="0" y="0"/>
                </a:moveTo>
                <a:lnTo>
                  <a:pt x="4709356" y="0"/>
                </a:lnTo>
                <a:lnTo>
                  <a:pt x="4709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19800" y="303978"/>
            <a:ext cx="6705600" cy="2800767"/>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Xây dựng nhân vật với một số yếu tố như lai lịch, ngoại hình, hành động, lời nói, suy nghĩ.</a:t>
            </a:r>
            <a:endParaRPr lang="vi-VN" sz="4400" b="0" i="0" dirty="0">
              <a:solidFill>
                <a:srgbClr val="000000"/>
              </a:solidFill>
              <a:effectLst/>
              <a:latin typeface="+mj-lt"/>
            </a:endParaRPr>
          </a:p>
        </p:txBody>
      </p:sp>
      <p:sp>
        <p:nvSpPr>
          <p:cNvPr id="2" name="Freeform 6">
            <a:extLst>
              <a:ext uri="{FF2B5EF4-FFF2-40B4-BE49-F238E27FC236}">
                <a16:creationId xmlns:a16="http://schemas.microsoft.com/office/drawing/2014/main" id="{73F0B799-5D17-441E-7B73-F4759551EE51}"/>
              </a:ext>
            </a:extLst>
          </p:cNvPr>
          <p:cNvSpPr/>
          <p:nvPr/>
        </p:nvSpPr>
        <p:spPr>
          <a:xfrm>
            <a:off x="4648200" y="3086100"/>
            <a:ext cx="9500087" cy="7267567"/>
          </a:xfrm>
          <a:custGeom>
            <a:avLst/>
            <a:gdLst/>
            <a:ahLst/>
            <a:cxnLst/>
            <a:rect l="l" t="t" r="r" b="b"/>
            <a:pathLst>
              <a:path w="6561656" h="5019667">
                <a:moveTo>
                  <a:pt x="0" y="0"/>
                </a:moveTo>
                <a:lnTo>
                  <a:pt x="6561655" y="0"/>
                </a:lnTo>
                <a:lnTo>
                  <a:pt x="6561655" y="5019666"/>
                </a:lnTo>
                <a:lnTo>
                  <a:pt x="0" y="5019666"/>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8338EC75-CD96-4DF7-04DB-2AB026264334}"/>
              </a:ext>
            </a:extLst>
          </p:cNvPr>
          <p:cNvSpPr/>
          <p:nvPr/>
        </p:nvSpPr>
        <p:spPr>
          <a:xfrm>
            <a:off x="457200" y="5676900"/>
            <a:ext cx="4191000" cy="2800767"/>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Sử dụng ngôi kể phù hợp (ngôi thứ nhất hoặc ngôi thứ ba).</a:t>
            </a:r>
          </a:p>
        </p:txBody>
      </p:sp>
      <p:sp>
        <p:nvSpPr>
          <p:cNvPr id="4" name="Rectangle 3">
            <a:extLst>
              <a:ext uri="{FF2B5EF4-FFF2-40B4-BE49-F238E27FC236}">
                <a16:creationId xmlns:a16="http://schemas.microsoft.com/office/drawing/2014/main" id="{103546A0-E53F-15E6-00FD-0F4A9A20478F}"/>
              </a:ext>
            </a:extLst>
          </p:cNvPr>
          <p:cNvSpPr/>
          <p:nvPr/>
        </p:nvSpPr>
        <p:spPr>
          <a:xfrm>
            <a:off x="762000" y="1943100"/>
            <a:ext cx="4876800" cy="2800767"/>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Giới thiệu được bối cảnh (thời gian, không gian), nhân vật và câu chuyện.</a:t>
            </a:r>
            <a:endParaRPr lang="vi-VN" sz="4400" b="0" i="0" dirty="0">
              <a:solidFill>
                <a:srgbClr val="000000"/>
              </a:solidFill>
              <a:effectLst/>
              <a:latin typeface="+mj-lt"/>
            </a:endParaRPr>
          </a:p>
        </p:txBody>
      </p:sp>
      <p:sp>
        <p:nvSpPr>
          <p:cNvPr id="5" name="Rectangle 4">
            <a:extLst>
              <a:ext uri="{FF2B5EF4-FFF2-40B4-BE49-F238E27FC236}">
                <a16:creationId xmlns:a16="http://schemas.microsoft.com/office/drawing/2014/main" id="{737B6CA2-2559-A88C-6CFC-FA13B09B13B6}"/>
              </a:ext>
            </a:extLst>
          </p:cNvPr>
          <p:cNvSpPr/>
          <p:nvPr/>
        </p:nvSpPr>
        <p:spPr>
          <a:xfrm>
            <a:off x="12755880" y="3141127"/>
            <a:ext cx="4770120"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Sắp xếp chuỗi sự kiện theo trình tự hợp lí.</a:t>
            </a:r>
            <a:endParaRPr lang="vi-VN" sz="4400" b="0" i="0" dirty="0">
              <a:solidFill>
                <a:srgbClr val="000000"/>
              </a:solidFill>
              <a:effectLst/>
              <a:latin typeface="+mj-lt"/>
            </a:endParaRPr>
          </a:p>
        </p:txBody>
      </p:sp>
      <p:sp>
        <p:nvSpPr>
          <p:cNvPr id="6" name="Rectangle 5">
            <a:extLst>
              <a:ext uri="{FF2B5EF4-FFF2-40B4-BE49-F238E27FC236}">
                <a16:creationId xmlns:a16="http://schemas.microsoft.com/office/drawing/2014/main" id="{41D6282D-3A99-7D1A-455A-6FF6FCFACD46}"/>
              </a:ext>
            </a:extLst>
          </p:cNvPr>
          <p:cNvSpPr/>
          <p:nvPr/>
        </p:nvSpPr>
        <p:spPr>
          <a:xfrm>
            <a:off x="12626340" y="7833954"/>
            <a:ext cx="5029200"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Sử dụng hiệu quả các yếu tố miêu tả và biểu cảm.</a:t>
            </a:r>
            <a:endParaRPr lang="vi-VN" sz="4400" b="0" i="0" dirty="0">
              <a:solidFill>
                <a:srgbClr val="000000"/>
              </a:solidFill>
              <a:effectLst/>
              <a:latin typeface="+mj-lt"/>
            </a:endParaRPr>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2F22DF1E-4C60-34B9-F78E-391F066E168E}"/>
              </a:ext>
            </a:extLst>
          </p:cNvPr>
          <p:cNvGrpSpPr/>
          <p:nvPr/>
        </p:nvGrpSpPr>
        <p:grpSpPr>
          <a:xfrm>
            <a:off x="7467600" y="1104900"/>
            <a:ext cx="10020300" cy="8305800"/>
            <a:chOff x="0" y="0"/>
            <a:chExt cx="21640800" cy="10972800"/>
          </a:xfrm>
        </p:grpSpPr>
        <p:sp>
          <p:nvSpPr>
            <p:cNvPr id="15" name="Freeform 3">
              <a:extLst>
                <a:ext uri="{FF2B5EF4-FFF2-40B4-BE49-F238E27FC236}">
                  <a16:creationId xmlns:a16="http://schemas.microsoft.com/office/drawing/2014/main"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id="{22D5C327-AEA4-65A9-1630-3F4945A24768}"/>
              </a:ext>
            </a:extLst>
          </p:cNvPr>
          <p:cNvSpPr/>
          <p:nvPr/>
        </p:nvSpPr>
        <p:spPr>
          <a:xfrm>
            <a:off x="6096000" y="3999874"/>
            <a:ext cx="13050073" cy="1754326"/>
          </a:xfrm>
          <a:prstGeom prst="rect">
            <a:avLst/>
          </a:prstGeom>
        </p:spPr>
        <p:txBody>
          <a:bodyPr wrap="square">
            <a:spAutoFit/>
          </a:bodyPr>
          <a:lstStyle/>
          <a:p>
            <a:pPr algn="ctr"/>
            <a:r>
              <a:rPr lang="en-US" sz="5400" b="1" dirty="0">
                <a:latin typeface="#9Slide04 Spectral Bold" panose="02020802060000000000" pitchFamily="18" charset="0"/>
                <a:cs typeface="Times New Roman" panose="02020603050405020304" pitchFamily="18" charset="0"/>
              </a:rPr>
              <a:t>II. </a:t>
            </a:r>
          </a:p>
          <a:p>
            <a:pPr algn="ctr"/>
            <a:r>
              <a:rPr lang="en-US" sz="5400" b="1" dirty="0" err="1">
                <a:latin typeface="#9Slide04 Spectral Bold" panose="02020802060000000000" pitchFamily="18" charset="0"/>
                <a:cs typeface="Times New Roman" panose="02020603050405020304" pitchFamily="18" charset="0"/>
              </a:rPr>
              <a:t>Phân</a:t>
            </a:r>
            <a:r>
              <a:rPr lang="en-US" sz="5400" b="1" dirty="0">
                <a:latin typeface="#9Slide04 Spectral Bold" panose="02020802060000000000" pitchFamily="18" charset="0"/>
                <a:cs typeface="Times New Roman" panose="02020603050405020304" pitchFamily="18" charset="0"/>
              </a:rPr>
              <a:t> </a:t>
            </a:r>
            <a:r>
              <a:rPr lang="en-US" sz="5400" b="1" dirty="0" err="1">
                <a:latin typeface="#9Slide04 Spectral Bold" panose="02020802060000000000" pitchFamily="18" charset="0"/>
                <a:cs typeface="Times New Roman" panose="02020603050405020304" pitchFamily="18" charset="0"/>
              </a:rPr>
              <a:t>tích</a:t>
            </a:r>
            <a:r>
              <a:rPr lang="en-US" sz="5400" b="1" dirty="0">
                <a:latin typeface="#9Slide04 Spectral Bold" panose="02020802060000000000" pitchFamily="18" charset="0"/>
                <a:cs typeface="Times New Roman" panose="02020603050405020304" pitchFamily="18" charset="0"/>
              </a:rPr>
              <a:t> </a:t>
            </a:r>
            <a:r>
              <a:rPr lang="en-US" sz="5400" b="1" dirty="0" err="1">
                <a:latin typeface="#9Slide04 Spectral Bold" panose="02020802060000000000" pitchFamily="18" charset="0"/>
                <a:cs typeface="Times New Roman" panose="02020603050405020304" pitchFamily="18" charset="0"/>
              </a:rPr>
              <a:t>bài</a:t>
            </a:r>
            <a:r>
              <a:rPr lang="en-US" sz="5400" b="1" dirty="0">
                <a:latin typeface="#9Slide04 Spectral Bold" panose="02020802060000000000" pitchFamily="18" charset="0"/>
                <a:cs typeface="Times New Roman" panose="02020603050405020304" pitchFamily="18" charset="0"/>
              </a:rPr>
              <a:t> </a:t>
            </a:r>
            <a:r>
              <a:rPr lang="en-US" sz="5400" b="1" dirty="0" err="1">
                <a:latin typeface="#9Slide04 Spectral Bold" panose="02020802060000000000" pitchFamily="18" charset="0"/>
                <a:cs typeface="Times New Roman" panose="02020603050405020304" pitchFamily="18" charset="0"/>
              </a:rPr>
              <a:t>viết</a:t>
            </a:r>
            <a:r>
              <a:rPr lang="en-US" sz="5400" b="1" dirty="0">
                <a:latin typeface="#9Slide04 Spectral Bold" panose="02020802060000000000" pitchFamily="18" charset="0"/>
                <a:cs typeface="Times New Roman" panose="02020603050405020304" pitchFamily="18" charset="0"/>
              </a:rPr>
              <a:t> </a:t>
            </a:r>
            <a:r>
              <a:rPr lang="en-US" sz="5400" b="1" dirty="0" err="1">
                <a:latin typeface="#9Slide04 Spectral Bold" panose="02020802060000000000" pitchFamily="18" charset="0"/>
                <a:cs typeface="Times New Roman" panose="02020603050405020304" pitchFamily="18" charset="0"/>
              </a:rPr>
              <a:t>tham</a:t>
            </a:r>
            <a:r>
              <a:rPr lang="en-US" sz="5400" b="1" dirty="0">
                <a:latin typeface="#9Slide04 Spectral Bold" panose="02020802060000000000" pitchFamily="18" charset="0"/>
                <a:cs typeface="Times New Roman" panose="02020603050405020304" pitchFamily="18" charset="0"/>
              </a:rPr>
              <a:t> </a:t>
            </a:r>
            <a:r>
              <a:rPr lang="en-US" sz="5400" b="1" dirty="0" err="1">
                <a:latin typeface="#9Slide04 Spectral Bold" panose="02020802060000000000" pitchFamily="18" charset="0"/>
                <a:cs typeface="Times New Roman" panose="02020603050405020304" pitchFamily="18" charset="0"/>
              </a:rPr>
              <a:t>khảo</a:t>
            </a:r>
            <a:endParaRPr lang="en-US" sz="5400" dirty="0">
              <a:latin typeface="#9Slide04 Spectral Bold" panose="02020802060000000000"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050E9F92-C293-7E99-DF11-6979C9780367}"/>
              </a:ext>
            </a:extLst>
          </p:cNvPr>
          <p:cNvSpPr/>
          <p:nvPr/>
        </p:nvSpPr>
        <p:spPr>
          <a:xfrm>
            <a:off x="109900" y="714685"/>
            <a:ext cx="7181233" cy="95909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F4E28D-9401-648D-9A5A-1F8B0E01FF55}"/>
              </a:ext>
            </a:extLst>
          </p:cNvPr>
          <p:cNvSpPr/>
          <p:nvPr/>
        </p:nvSpPr>
        <p:spPr>
          <a:xfrm>
            <a:off x="10820400" y="3924300"/>
            <a:ext cx="6445730" cy="1015663"/>
          </a:xfrm>
          <a:prstGeom prst="rect">
            <a:avLst/>
          </a:prstGeom>
        </p:spPr>
        <p:txBody>
          <a:bodyPr wrap="square">
            <a:spAutoFit/>
          </a:bodyPr>
          <a:lstStyle/>
          <a:p>
            <a:pPr algn="ctr"/>
            <a:r>
              <a:rPr lang="en-US" sz="6000" b="1" dirty="0">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Con </a:t>
            </a:r>
            <a:r>
              <a:rPr lang="en-US" sz="6000" b="1" dirty="0" err="1">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mèo</a:t>
            </a:r>
            <a:r>
              <a:rPr lang="en-US" sz="6000" b="1" dirty="0">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6000" b="1" dirty="0" err="1">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Đại</a:t>
            </a:r>
            <a:r>
              <a:rPr lang="en-US" sz="6000" b="1" dirty="0">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 </a:t>
            </a:r>
            <a:r>
              <a:rPr lang="en-US" sz="6000" b="1" dirty="0" err="1">
                <a:solidFill>
                  <a:srgbClr val="FF0000"/>
                </a:solidFill>
                <a:latin typeface="#9Slide04 Vollkorn Bold" panose="00000800000000000000" pitchFamily="2" charset="0"/>
                <a:ea typeface="#9Slide04 Vollkorn Bold" panose="00000800000000000000" pitchFamily="2" charset="0"/>
                <a:cs typeface="Times New Roman" panose="02020603050405020304" pitchFamily="18" charset="0"/>
              </a:rPr>
              <a:t>Úy</a:t>
            </a:r>
            <a:endParaRPr lang="vi-VN" sz="6000" b="0" i="0" dirty="0">
              <a:solidFill>
                <a:srgbClr val="FF0000"/>
              </a:solidFill>
              <a:effectLst/>
              <a:latin typeface="#9Slide04 Vollkorn Bold" panose="00000800000000000000" pitchFamily="2" charset="0"/>
              <a:ea typeface="#9Slide04 Vollkorn Bold" panose="000008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F45FF9B2-29E9-2D51-562A-B3C707241588}"/>
              </a:ext>
            </a:extLst>
          </p:cNvPr>
          <p:cNvPicPr>
            <a:picLocks noChangeAspect="1"/>
          </p:cNvPicPr>
          <p:nvPr/>
        </p:nvPicPr>
        <p:blipFill>
          <a:blip r:embed="rId3"/>
          <a:stretch>
            <a:fillRect/>
          </a:stretch>
        </p:blipFill>
        <p:spPr>
          <a:xfrm>
            <a:off x="3124200" y="-114300"/>
            <a:ext cx="7238272" cy="10287000"/>
          </a:xfrm>
          <a:prstGeom prst="rect">
            <a:avLst/>
          </a:prstGeom>
        </p:spPr>
      </p:pic>
      <p:sp>
        <p:nvSpPr>
          <p:cNvPr id="5" name="Freeform 4">
            <a:extLst>
              <a:ext uri="{FF2B5EF4-FFF2-40B4-BE49-F238E27FC236}">
                <a16:creationId xmlns:a16="http://schemas.microsoft.com/office/drawing/2014/main" id="{A87C4207-3353-EFF5-0842-92AFB56C7D3B}"/>
              </a:ext>
            </a:extLst>
          </p:cNvPr>
          <p:cNvSpPr/>
          <p:nvPr/>
        </p:nvSpPr>
        <p:spPr>
          <a:xfrm>
            <a:off x="762000" y="1866900"/>
            <a:ext cx="2813494" cy="4114800"/>
          </a:xfrm>
          <a:custGeom>
            <a:avLst/>
            <a:gdLst/>
            <a:ahLst/>
            <a:cxnLst/>
            <a:rect l="l" t="t" r="r" b="b"/>
            <a:pathLst>
              <a:path w="2813494" h="4114800">
                <a:moveTo>
                  <a:pt x="0" y="0"/>
                </a:moveTo>
                <a:lnTo>
                  <a:pt x="2813494" y="0"/>
                </a:lnTo>
                <a:lnTo>
                  <a:pt x="2813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877825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571500"/>
            <a:ext cx="19050000" cy="99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mấy</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8D418E4E-BA8E-2789-AD50-2983E1091C5C}"/>
              </a:ext>
            </a:extLst>
          </p:cNvPr>
          <p:cNvSpPr/>
          <p:nvPr/>
        </p:nvSpPr>
        <p:spPr>
          <a:xfrm>
            <a:off x="371183" y="4533900"/>
            <a:ext cx="6006241" cy="6028849"/>
          </a:xfrm>
          <a:custGeom>
            <a:avLst/>
            <a:gdLst/>
            <a:ahLst/>
            <a:cxnLst/>
            <a:rect l="l" t="t" r="r" b="b"/>
            <a:pathLst>
              <a:path w="4652875" h="4670389">
                <a:moveTo>
                  <a:pt x="0" y="0"/>
                </a:moveTo>
                <a:lnTo>
                  <a:pt x="4652875" y="0"/>
                </a:lnTo>
                <a:lnTo>
                  <a:pt x="4652875" y="4670389"/>
                </a:lnTo>
                <a:lnTo>
                  <a:pt x="0" y="4670389"/>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D6C54627-EB18-6BFE-0400-586751EF73AB}"/>
              </a:ext>
            </a:extLst>
          </p:cNvPr>
          <p:cNvSpPr/>
          <p:nvPr/>
        </p:nvSpPr>
        <p:spPr>
          <a:xfrm>
            <a:off x="6353105" y="2069366"/>
            <a:ext cx="11401495"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chuyện</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kể</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ngôi</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thứ</a:t>
            </a:r>
            <a:r>
              <a:rPr kumimoji="0" lang="en-US"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ba</a:t>
            </a:r>
            <a:endParaRPr kumimoji="0" lang="vi-VN" sz="4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03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943100"/>
            <a:ext cx="174498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Bối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cảnh</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chuyện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giới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thiệu</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mở</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đầu</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Bối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cảnh</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chuyện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kể</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Bối cảnh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Thời gian: Buổi sáng cuối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Không gian: Tiệm cà phê Poa-rô (Poirot).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Nhân vật của câu chuyện: những vị khách, chị chủ quán A-du-xa (Azusa)</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Conan</a:t>
            </a: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a:t>
            </a: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âu chuyện: Cách đây hai tuần có một chú mèo đi lạc tới tiệm cà phê của chị A-du-xa và đã giúp chị tìm được chiếc ví của một vị khách nên chị đã đặt tên cho nó là Đại Uý</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chị</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quán</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đăng</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mèo</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95300" y="342900"/>
            <a:ext cx="19050000" cy="1600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p>
          <a:p>
            <a:pPr lvl="0" algn="ctr">
              <a:defRPr/>
            </a:pP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220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1980</TotalTime>
  <Words>3091</Words>
  <Application>Microsoft Office PowerPoint</Application>
  <PresentationFormat>Custom</PresentationFormat>
  <Paragraphs>210</Paragraphs>
  <Slides>27</Slides>
  <Notes>20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27</vt:i4>
      </vt:variant>
    </vt:vector>
  </HeadingPairs>
  <TitlesOfParts>
    <vt:vector size="41" baseType="lpstr">
      <vt:lpstr>#9Slide07 SVNGuerrilla</vt:lpstr>
      <vt:lpstr>#9Slide04 Vollkorn Bold</vt:lpstr>
      <vt:lpstr>#9Slide04 Spectral Bold</vt:lpstr>
      <vt:lpstr>Times New Roman</vt:lpstr>
      <vt:lpstr>Wingdings</vt:lpstr>
      <vt:lpstr>Calibri Light</vt:lpstr>
      <vt:lpstr>#9Slide07 SVNBango</vt:lpstr>
      <vt:lpstr>Arial</vt:lpstr>
      <vt:lpstr>Calibri</vt:lpstr>
      <vt:lpstr>Office Theme</vt:lpstr>
      <vt:lpstr>2_Office Theme</vt:lpstr>
      <vt:lpstr>1_Office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 </dc:title>
  <cp:lastModifiedBy>Administrator</cp:lastModifiedBy>
  <cp:revision>86</cp:revision>
  <dcterms:created xsi:type="dcterms:W3CDTF">2006-08-16T00:00:00Z</dcterms:created>
  <dcterms:modified xsi:type="dcterms:W3CDTF">2025-02-27T01:56:09Z</dcterms:modified>
  <dc:identifier>DAGGksGw2AM</dc:identifier>
</cp:coreProperties>
</file>