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24"/>
  </p:notesMasterIdLst>
  <p:sldIdLst>
    <p:sldId id="377" r:id="rId3"/>
    <p:sldId id="379" r:id="rId4"/>
    <p:sldId id="378" r:id="rId5"/>
    <p:sldId id="256" r:id="rId6"/>
    <p:sldId id="257" r:id="rId7"/>
    <p:sldId id="375" r:id="rId8"/>
    <p:sldId id="271" r:id="rId9"/>
    <p:sldId id="258" r:id="rId10"/>
    <p:sldId id="291" r:id="rId11"/>
    <p:sldId id="361" r:id="rId12"/>
    <p:sldId id="362" r:id="rId13"/>
    <p:sldId id="308" r:id="rId14"/>
    <p:sldId id="333" r:id="rId15"/>
    <p:sldId id="334" r:id="rId16"/>
    <p:sldId id="363" r:id="rId17"/>
    <p:sldId id="309" r:id="rId18"/>
    <p:sldId id="312" r:id="rId19"/>
    <p:sldId id="343" r:id="rId20"/>
    <p:sldId id="376" r:id="rId21"/>
    <p:sldId id="373" r:id="rId22"/>
    <p:sldId id="374" r:id="rId23"/>
  </p:sldIdLst>
  <p:sldSz cx="18288000" cy="10287000"/>
  <p:notesSz cx="6858000" cy="9144000"/>
  <p:embeddedFontLst>
    <p:embeddedFont>
      <p:font typeface="#9Slide04 Spectral Bold" panose="020B0604020202020204" charset="0"/>
      <p:bold r:id="rId25"/>
    </p:embeddedFont>
    <p:embeddedFont>
      <p:font typeface="#9Slide05 Braxton Regular" panose="020B0604020202020204" charset="0"/>
      <p:regular r:id="rId26"/>
    </p:embeddedFont>
    <p:embeddedFont>
      <p:font typeface="#9Slide05 SVNBellico" panose="020B0604020202020204" charset="0"/>
      <p:regular r:id="rId27"/>
    </p:embeddedFont>
    <p:embeddedFont>
      <p:font typeface="#9Slide07 SVNBango" panose="02000000000000000000"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15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523" autoAdjust="0"/>
  </p:normalViewPr>
  <p:slideViewPr>
    <p:cSldViewPr>
      <p:cViewPr varScale="1">
        <p:scale>
          <a:sx n="40" d="100"/>
          <a:sy n="40" d="100"/>
        </p:scale>
        <p:origin x="92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2FB48-B5FC-444B-B9D0-92F7B23EC229}" type="datetimeFigureOut">
              <a:rPr lang="en-US" smtClean="0"/>
              <a:t>27/02/2025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02F1D-DF2A-4C7B-B7E5-5BB91B25CE7A}" type="slidenum">
              <a:rPr lang="en-US" smtClean="0"/>
              <a:t>‹#›</a:t>
            </a:fld>
            <a:endParaRPr lang="en-US"/>
          </a:p>
        </p:txBody>
      </p:sp>
    </p:spTree>
    <p:extLst>
      <p:ext uri="{BB962C8B-B14F-4D97-AF65-F5344CB8AC3E}">
        <p14:creationId xmlns:p14="http://schemas.microsoft.com/office/powerpoint/2010/main" val="308537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a:t>
            </a:fld>
            <a:endParaRPr lang="en-US"/>
          </a:p>
        </p:txBody>
      </p:sp>
    </p:spTree>
    <p:extLst>
      <p:ext uri="{BB962C8B-B14F-4D97-AF65-F5344CB8AC3E}">
        <p14:creationId xmlns:p14="http://schemas.microsoft.com/office/powerpoint/2010/main" val="200158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a:r>
            <a:r>
              <a:rPr lang="vi-VN" sz="1200" b="0" i="0" kern="1200" dirty="0">
                <a:solidFill>
                  <a:schemeClr val="tx1"/>
                </a:solidFill>
                <a:effectLst/>
                <a:latin typeface="+mn-lt"/>
                <a:ea typeface="+mn-ea"/>
                <a:cs typeface="+mn-cs"/>
              </a:rPr>
              <a:t>Chuẩn bị: </a:t>
            </a:r>
            <a:r>
              <a:rPr lang="en-US" sz="1200" b="0" i="0" kern="1200" dirty="0">
                <a:solidFill>
                  <a:schemeClr val="tx1"/>
                </a:solidFill>
                <a:effectLst/>
                <a:latin typeface="+mn-lt"/>
                <a:ea typeface="+mn-ea"/>
                <a:cs typeface="+mn-cs"/>
              </a:rPr>
              <a:t>💙</a:t>
            </a:r>
          </a:p>
          <a:p>
            <a:r>
              <a:rPr lang="vi-VN" sz="1200" b="0" i="0" kern="1200" dirty="0">
                <a:solidFill>
                  <a:schemeClr val="tx1"/>
                </a:solidFill>
                <a:effectLst/>
                <a:latin typeface="+mn-lt"/>
                <a:ea typeface="+mn-ea"/>
                <a:cs typeface="+mn-cs"/>
              </a:rPr>
              <a:t>GV : </a:t>
            </a:r>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 In 3 tờ đề một mặt. Mỗi tờ là các câu hỏi trắc nghiệm.</a:t>
            </a:r>
            <a:endParaRPr lang="en-US" sz="1200" b="0" i="0" kern="1200" dirty="0">
              <a:solidFill>
                <a:schemeClr val="tx1"/>
              </a:solidFill>
              <a:effectLst/>
              <a:latin typeface="+mn-lt"/>
              <a:ea typeface="+mn-ea"/>
              <a:cs typeface="+mn-cs"/>
            </a:endParaRPr>
          </a:p>
          <a:p>
            <a:pPr lvl="0" algn="just"/>
            <a:r>
              <a:rPr lang="en-US" sz="1200" b="1" dirty="0">
                <a:latin typeface="Times New Roman" panose="02020603050405020304" pitchFamily="18" charset="0"/>
                <a:cs typeface="Times New Roman" panose="02020603050405020304" pitchFamily="18" charset="0"/>
              </a:rPr>
              <a:t>1. </a:t>
            </a:r>
            <a:r>
              <a:rPr lang="en-US" sz="1200" b="1" dirty="0" err="1">
                <a:latin typeface="Times New Roman" panose="02020603050405020304" pitchFamily="18" charset="0"/>
                <a:cs typeface="Times New Roman" panose="02020603050405020304" pitchFamily="18" charset="0"/>
              </a:rPr>
              <a:t>Mở</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của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được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triển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khai</a:t>
            </a:r>
            <a:r>
              <a:rPr lang="en-US" sz="1200" b="1" dirty="0">
                <a:latin typeface="Times New Roman" panose="02020603050405020304" pitchFamily="18" charset="0"/>
                <a:cs typeface="Times New Roman" panose="02020603050405020304" pitchFamily="18" charset="0"/>
              </a:rPr>
              <a:t> ở </a:t>
            </a:r>
            <a:r>
              <a:rPr lang="en-US" sz="1200" b="1" dirty="0" err="1">
                <a:latin typeface="Times New Roman" panose="02020603050405020304" pitchFamily="18" charset="0"/>
                <a:cs typeface="Times New Roman" panose="02020603050405020304" pitchFamily="18" charset="0"/>
              </a:rPr>
              <a:t>đoạn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mấy</a:t>
            </a:r>
            <a:r>
              <a:rPr lang="en-US" sz="1200" b="1" dirty="0">
                <a:latin typeface="Times New Roman" panose="02020603050405020304" pitchFamily="18" charset="0"/>
                <a:cs typeface="Times New Roman" panose="02020603050405020304" pitchFamily="18" charset="0"/>
              </a:rPr>
              <a:t>?</a:t>
            </a:r>
          </a:p>
          <a:p>
            <a:pPr marL="742950" lvl="0" indent="-742950" algn="just">
              <a:buAutoNum type="alphaUcPeriod"/>
            </a:pPr>
            <a:r>
              <a:rPr lang="en-US" sz="1200" b="1" dirty="0" err="1">
                <a:latin typeface="Times New Roman" panose="02020603050405020304" pitchFamily="18" charset="0"/>
                <a:cs typeface="Times New Roman" panose="02020603050405020304" pitchFamily="18" charset="0"/>
              </a:rPr>
              <a:t>Đoạn</a:t>
            </a:r>
            <a:r>
              <a:rPr lang="en-US" sz="1200" b="1" dirty="0">
                <a:latin typeface="Times New Roman" panose="02020603050405020304" pitchFamily="18" charset="0"/>
                <a:cs typeface="Times New Roman" panose="02020603050405020304" pitchFamily="18" charset="0"/>
              </a:rPr>
              <a:t> 1</a:t>
            </a:r>
          </a:p>
          <a:p>
            <a:pPr marL="742950" lvl="0" indent="-7429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1,2</a:t>
            </a:r>
          </a:p>
          <a:p>
            <a:pPr marL="742950" lvl="0" indent="-7429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2</a:t>
            </a:r>
          </a:p>
          <a:p>
            <a:pPr marL="742950" lvl="0" indent="-7429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2,3</a:t>
            </a:r>
          </a:p>
          <a:p>
            <a:pPr lvl="0" algn="just"/>
            <a:r>
              <a:rPr lang="en-US" sz="1200" b="1" dirty="0">
                <a:latin typeface="Times New Roman" panose="02020603050405020304" pitchFamily="18" charset="0"/>
                <a:cs typeface="Times New Roman" panose="02020603050405020304" pitchFamily="18" charset="0"/>
              </a:rPr>
              <a:t>2. </a:t>
            </a:r>
            <a:r>
              <a:rPr lang="en-US" sz="1200" b="1" dirty="0" err="1">
                <a:latin typeface="Times New Roman" panose="02020603050405020304" pitchFamily="18" charset="0"/>
                <a:cs typeface="Times New Roman" panose="02020603050405020304" pitchFamily="18" charset="0"/>
              </a:rPr>
              <a:t>Trong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phần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mở</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tham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khảo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đã</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giới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thiệu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điều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gì</a:t>
            </a:r>
            <a:r>
              <a:rPr lang="en-US" sz="1200" b="1" dirty="0">
                <a:latin typeface="Times New Roman" panose="02020603050405020304" pitchFamily="18" charset="0"/>
                <a:cs typeface="Times New Roman" panose="02020603050405020304" pitchFamily="18" charset="0"/>
              </a:rPr>
              <a:t>?</a:t>
            </a:r>
          </a:p>
          <a:p>
            <a:pPr marL="742950" lvl="0" indent="-742950" algn="just">
              <a:buAutoNum type="alphaUcPeriod"/>
            </a:pPr>
            <a:r>
              <a:rPr lang="en-US" sz="1200" b="1" dirty="0" err="1">
                <a:latin typeface="Times New Roman" panose="02020603050405020304" pitchFamily="18" charset="0"/>
                <a:cs typeface="Times New Roman" panose="02020603050405020304" pitchFamily="18" charset="0"/>
              </a:rPr>
              <a:t>Giới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thiệu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và</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nêu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nhận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xét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khái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quát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về</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tác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phẩm</a:t>
            </a:r>
            <a:endParaRPr lang="en-US" sz="1200" b="1" dirty="0">
              <a:latin typeface="Times New Roman" panose="02020603050405020304" pitchFamily="18" charset="0"/>
              <a:cs typeface="Times New Roman" panose="02020603050405020304" pitchFamily="18" charset="0"/>
            </a:endParaRPr>
          </a:p>
          <a:p>
            <a:pPr marL="742950" lvl="0" indent="-742950" algn="just">
              <a:buAutoNum type="alphaUcPeriod"/>
            </a:pPr>
            <a:r>
              <a:rPr lang="en-US" sz="1200" dirty="0" err="1">
                <a:latin typeface="Times New Roman" panose="02020603050405020304" pitchFamily="18" charset="0"/>
                <a:cs typeface="Times New Roman" panose="02020603050405020304" pitchFamily="18" charset="0"/>
              </a:rPr>
              <a:t>Giới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thiệu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phẩm</a:t>
            </a:r>
            <a:endParaRPr lang="en-US" sz="1200" dirty="0">
              <a:latin typeface="Times New Roman" panose="02020603050405020304" pitchFamily="18" charset="0"/>
              <a:cs typeface="Times New Roman" panose="02020603050405020304" pitchFamily="18" charset="0"/>
            </a:endParaRPr>
          </a:p>
          <a:p>
            <a:pPr marL="742950" lvl="0" indent="-742950" algn="just">
              <a:buAutoNum type="alphaUcPeriod"/>
            </a:pPr>
            <a:r>
              <a:rPr lang="en-US" sz="1200" dirty="0" err="1">
                <a:latin typeface="Times New Roman" panose="02020603050405020304" pitchFamily="18" charset="0"/>
                <a:cs typeface="Times New Roman" panose="02020603050405020304" pitchFamily="18" charset="0"/>
              </a:rPr>
              <a:t>Nêu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quát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phẩm</a:t>
            </a:r>
            <a:endParaRPr lang="en-US" sz="1200" dirty="0">
              <a:latin typeface="Times New Roman" panose="02020603050405020304" pitchFamily="18" charset="0"/>
              <a:cs typeface="Times New Roman" panose="02020603050405020304" pitchFamily="18" charset="0"/>
            </a:endParaRPr>
          </a:p>
          <a:p>
            <a:pPr marL="742950" lvl="0" indent="-742950" algn="just">
              <a:buAutoNum type="alphaUcPeriod"/>
            </a:pPr>
            <a:r>
              <a:rPr lang="en-US" sz="1200" dirty="0" err="1">
                <a:latin typeface="Times New Roman" panose="02020603050405020304" pitchFamily="18" charset="0"/>
                <a:cs typeface="Times New Roman" panose="02020603050405020304" pitchFamily="18" charset="0"/>
              </a:rPr>
              <a:t>Nêu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giả</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nội</a:t>
            </a:r>
            <a:r>
              <a:rPr lang="en-US" sz="1200" dirty="0">
                <a:latin typeface="Times New Roman" panose="02020603050405020304" pitchFamily="18" charset="0"/>
                <a:cs typeface="Times New Roman" panose="02020603050405020304" pitchFamily="18" charset="0"/>
              </a:rPr>
              <a:t> dung, </a:t>
            </a:r>
            <a:r>
              <a:rPr lang="en-US" sz="1200" dirty="0" err="1">
                <a:latin typeface="Times New Roman" panose="02020603050405020304" pitchFamily="18" charset="0"/>
                <a:cs typeface="Times New Roman" panose="02020603050405020304" pitchFamily="18" charset="0"/>
              </a:rPr>
              <a:t>nghệ</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endParaRPr lang="en-US" sz="1200" dirty="0">
              <a:latin typeface="Times New Roman" panose="02020603050405020304" pitchFamily="18" charset="0"/>
              <a:cs typeface="Times New Roman" panose="02020603050405020304" pitchFamily="18" charset="0"/>
            </a:endParaRPr>
          </a:p>
          <a:p>
            <a:pPr lvl="0" algn="just"/>
            <a:r>
              <a:rPr lang="en-US" sz="1200" b="1" dirty="0">
                <a:latin typeface="Times New Roman" panose="02020603050405020304" pitchFamily="18" charset="0"/>
                <a:cs typeface="Times New Roman" panose="02020603050405020304" pitchFamily="18" charset="0"/>
              </a:rPr>
              <a:t>3. </a:t>
            </a:r>
            <a:r>
              <a:rPr lang="en-US" sz="1200" b="1" dirty="0" err="1">
                <a:latin typeface="Times New Roman" panose="02020603050405020304" pitchFamily="18" charset="0"/>
                <a:cs typeface="Times New Roman" panose="02020603050405020304" pitchFamily="18" charset="0"/>
              </a:rPr>
              <a:t>Đoạn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nào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trong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tham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khảo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phân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tích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nội</a:t>
            </a:r>
            <a:r>
              <a:rPr lang="en-US" sz="1200" b="1" dirty="0">
                <a:latin typeface="Times New Roman" panose="02020603050405020304" pitchFamily="18" charset="0"/>
                <a:cs typeface="Times New Roman" panose="02020603050405020304" pitchFamily="18" charset="0"/>
              </a:rPr>
              <a:t> dung </a:t>
            </a:r>
            <a:r>
              <a:rPr lang="en-US" sz="1200" b="1" dirty="0" err="1">
                <a:latin typeface="Times New Roman" panose="02020603050405020304" pitchFamily="18" charset="0"/>
                <a:cs typeface="Times New Roman" panose="02020603050405020304" pitchFamily="18" charset="0"/>
              </a:rPr>
              <a:t>chủ</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đề</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của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truyện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Lặng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lẽ</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Sapa</a:t>
            </a:r>
            <a:r>
              <a:rPr lang="en-US" sz="1200" b="1" dirty="0">
                <a:latin typeface="Times New Roman" panose="02020603050405020304" pitchFamily="18" charset="0"/>
                <a:cs typeface="Times New Roman" panose="02020603050405020304" pitchFamily="18" charset="0"/>
              </a:rPr>
              <a:t>”</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2,3</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3,4</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5,6</a:t>
            </a:r>
          </a:p>
          <a:p>
            <a:pPr marL="514350" lvl="0" indent="-514350" algn="just">
              <a:buAutoNum type="alphaUcPeriod"/>
            </a:pPr>
            <a:r>
              <a:rPr lang="en-US" sz="1200" b="1" dirty="0" err="1">
                <a:latin typeface="Times New Roman" panose="02020603050405020304" pitchFamily="18" charset="0"/>
                <a:cs typeface="Times New Roman" panose="02020603050405020304" pitchFamily="18" charset="0"/>
              </a:rPr>
              <a:t>Cả</a:t>
            </a:r>
            <a:r>
              <a:rPr lang="en-US" sz="1200" b="1" dirty="0">
                <a:latin typeface="Times New Roman" panose="02020603050405020304" pitchFamily="18" charset="0"/>
                <a:cs typeface="Times New Roman" panose="02020603050405020304" pitchFamily="18" charset="0"/>
              </a:rPr>
              <a:t> A,B,C </a:t>
            </a:r>
            <a:r>
              <a:rPr lang="en-US" sz="1200" b="1" dirty="0" err="1">
                <a:latin typeface="Times New Roman" panose="02020603050405020304" pitchFamily="18" charset="0"/>
                <a:cs typeface="Times New Roman" panose="02020603050405020304" pitchFamily="18" charset="0"/>
              </a:rPr>
              <a:t>đều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đúng</a:t>
            </a:r>
            <a:endParaRPr lang="en-US" sz="1200" b="1" dirty="0">
              <a:latin typeface="Times New Roman" panose="02020603050405020304" pitchFamily="18" charset="0"/>
              <a:cs typeface="Times New Roman" panose="02020603050405020304" pitchFamily="18" charset="0"/>
            </a:endParaRPr>
          </a:p>
          <a:p>
            <a:pPr lvl="0" algn="just"/>
            <a:r>
              <a:rPr lang="en-US" sz="1200" b="1" dirty="0">
                <a:latin typeface="Times New Roman" panose="02020603050405020304" pitchFamily="18" charset="0"/>
                <a:cs typeface="Times New Roman" panose="02020603050405020304" pitchFamily="18" charset="0"/>
              </a:rPr>
              <a:t>4. </a:t>
            </a:r>
            <a:r>
              <a:rPr lang="en-US" sz="1200" b="1" dirty="0" err="1">
                <a:latin typeface="Times New Roman" panose="02020603050405020304" pitchFamily="18" charset="0"/>
                <a:cs typeface="Times New Roman" panose="02020603050405020304" pitchFamily="18" charset="0"/>
              </a:rPr>
              <a:t>Nội</a:t>
            </a:r>
            <a:r>
              <a:rPr lang="en-US" sz="1200" b="1" dirty="0">
                <a:latin typeface="Times New Roman" panose="02020603050405020304" pitchFamily="18" charset="0"/>
                <a:cs typeface="Times New Roman" panose="02020603050405020304" pitchFamily="18" charset="0"/>
              </a:rPr>
              <a:t> dung, </a:t>
            </a:r>
            <a:r>
              <a:rPr lang="en-US" sz="1200" b="1" dirty="0" err="1">
                <a:latin typeface="Times New Roman" panose="02020603050405020304" pitchFamily="18" charset="0"/>
                <a:cs typeface="Times New Roman" panose="02020603050405020304" pitchFamily="18" charset="0"/>
              </a:rPr>
              <a:t>chủ</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đề</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của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truyện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Lặng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lẽ</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Sapa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là</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gì</a:t>
            </a:r>
            <a:r>
              <a:rPr lang="en-US" sz="1200" b="1" dirty="0">
                <a:latin typeface="Times New Roman" panose="02020603050405020304" pitchFamily="18" charset="0"/>
                <a:cs typeface="Times New Roman" panose="02020603050405020304" pitchFamily="18" charset="0"/>
              </a:rPr>
              <a:t>?</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Sự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cống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hiến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người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Sapa</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a:t>
            </a:r>
            <a:r>
              <a:rPr lang="vi-VN" sz="1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ự cống hiến, hi sinh lặng thầm của những con người lao động bình dị</a:t>
            </a:r>
            <a:endParaRPr lang="en-US" sz="1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Sự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nhiệt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tình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nhiệt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huyết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việc</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Những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khó</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khổ</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việc</a:t>
            </a:r>
            <a:endParaRPr lang="en-US" sz="1200" dirty="0">
              <a:latin typeface="Times New Roman" panose="02020603050405020304" pitchFamily="18" charset="0"/>
              <a:cs typeface="Times New Roman" panose="02020603050405020304" pitchFamily="18" charset="0"/>
            </a:endParaRPr>
          </a:p>
          <a:p>
            <a:pPr lvl="0" algn="just"/>
            <a:r>
              <a:rPr lang="en-US" sz="1200" b="1" dirty="0">
                <a:latin typeface="Times New Roman" panose="02020603050405020304" pitchFamily="18" charset="0"/>
                <a:cs typeface="Times New Roman" panose="02020603050405020304" pitchFamily="18" charset="0"/>
              </a:rPr>
              <a:t>5. </a:t>
            </a:r>
            <a:r>
              <a:rPr lang="en-US" sz="1200" b="1" dirty="0" err="1">
                <a:latin typeface="Times New Roman" panose="02020603050405020304" pitchFamily="18" charset="0"/>
                <a:cs typeface="Times New Roman" panose="02020603050405020304" pitchFamily="18" charset="0"/>
              </a:rPr>
              <a:t>Yếu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tố</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đặc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sắc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về</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hình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thức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nghệ</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thuật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của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truyện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được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phân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tích</a:t>
            </a:r>
            <a:r>
              <a:rPr lang="en-US" sz="1200" b="1" dirty="0">
                <a:latin typeface="Times New Roman" panose="02020603050405020304" pitchFamily="18" charset="0"/>
                <a:cs typeface="Times New Roman" panose="02020603050405020304" pitchFamily="18" charset="0"/>
              </a:rPr>
              <a:t> ở </a:t>
            </a:r>
            <a:r>
              <a:rPr lang="en-US" sz="1200" b="1" dirty="0" err="1">
                <a:latin typeface="Times New Roman" panose="02020603050405020304" pitchFamily="18" charset="0"/>
                <a:cs typeface="Times New Roman" panose="02020603050405020304" pitchFamily="18" charset="0"/>
              </a:rPr>
              <a:t>đoạn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mấy</a:t>
            </a:r>
            <a:r>
              <a:rPr lang="en-US" sz="1200" b="1" dirty="0">
                <a:latin typeface="Times New Roman" panose="02020603050405020304" pitchFamily="18" charset="0"/>
                <a:cs typeface="Times New Roman" panose="02020603050405020304" pitchFamily="18" charset="0"/>
              </a:rPr>
              <a:t>?</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5</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6</a:t>
            </a:r>
          </a:p>
          <a:p>
            <a:pPr marL="514350" lvl="0" indent="-514350" algn="just">
              <a:buAutoNum type="alphaUcPeriod"/>
            </a:pPr>
            <a:r>
              <a:rPr lang="en-US" sz="1200" b="1" dirty="0" err="1">
                <a:latin typeface="Times New Roman" panose="02020603050405020304" pitchFamily="18" charset="0"/>
                <a:cs typeface="Times New Roman" panose="02020603050405020304" pitchFamily="18" charset="0"/>
              </a:rPr>
              <a:t>Đoạn</a:t>
            </a:r>
            <a:r>
              <a:rPr lang="en-US" sz="1200" b="1" dirty="0">
                <a:latin typeface="Times New Roman" panose="02020603050405020304" pitchFamily="18" charset="0"/>
                <a:cs typeface="Times New Roman" panose="02020603050405020304" pitchFamily="18" charset="0"/>
              </a:rPr>
              <a:t> 7</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8</a:t>
            </a:r>
          </a:p>
          <a:p>
            <a:pPr lvl="0" algn="just"/>
            <a:r>
              <a:rPr lang="en-US" sz="1200" b="1" dirty="0">
                <a:latin typeface="Times New Roman" panose="02020603050405020304" pitchFamily="18" charset="0"/>
                <a:cs typeface="Times New Roman" panose="02020603050405020304" pitchFamily="18" charset="0"/>
              </a:rPr>
              <a:t>6. </a:t>
            </a:r>
            <a:r>
              <a:rPr lang="en-US" sz="1200" b="1" dirty="0" err="1">
                <a:latin typeface="Times New Roman" panose="02020603050405020304" pitchFamily="18" charset="0"/>
                <a:cs typeface="Times New Roman" panose="02020603050405020304" pitchFamily="18" charset="0"/>
              </a:rPr>
              <a:t>Các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hình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thức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yếu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tố</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nghệ</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thuật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nào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được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lựa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chọn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khai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thác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trong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tham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khảo</a:t>
            </a:r>
            <a:r>
              <a:rPr lang="en-US" sz="1200" b="1" dirty="0">
                <a:latin typeface="Times New Roman" panose="02020603050405020304" pitchFamily="18" charset="0"/>
                <a:cs typeface="Times New Roman" panose="02020603050405020304" pitchFamily="18" charset="0"/>
              </a:rPr>
              <a:t>?</a:t>
            </a:r>
          </a:p>
          <a:p>
            <a:pPr marL="514350" lvl="0" indent="-514350" algn="just">
              <a:buAutoNum type="alphaUcPeriod"/>
            </a:pPr>
            <a:r>
              <a:rPr lang="en-US" sz="1200" dirty="0">
                <a:latin typeface="Times New Roman" panose="02020603050405020304" pitchFamily="18" charset="0"/>
                <a:cs typeface="Times New Roman" panose="02020603050405020304" pitchFamily="18" charset="0"/>
              </a:rPr>
              <a:t>N</a:t>
            </a:r>
            <a:r>
              <a:rPr lang="vi-VN" sz="1200" dirty="0">
                <a:latin typeface="Times New Roman" panose="02020603050405020304" pitchFamily="18" charset="0"/>
                <a:cs typeface="Times New Roman" panose="02020603050405020304" pitchFamily="18" charset="0"/>
              </a:rPr>
              <a:t>ghệ thuật kể chuyện độc đáo, sáng tạo tình huống bất ngờ, </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dirty="0">
                <a:latin typeface="Times New Roman" panose="02020603050405020304" pitchFamily="18" charset="0"/>
                <a:cs typeface="Times New Roman" panose="02020603050405020304" pitchFamily="18" charset="0"/>
              </a:rPr>
              <a:t>N</a:t>
            </a:r>
            <a:r>
              <a:rPr lang="vi-VN" sz="1200" dirty="0">
                <a:latin typeface="Times New Roman" panose="02020603050405020304" pitchFamily="18" charset="0"/>
                <a:cs typeface="Times New Roman" panose="02020603050405020304" pitchFamily="18" charset="0"/>
              </a:rPr>
              <a:t>ghệ thuật tạo dựng không khí truyện, </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dirty="0">
                <a:latin typeface="Times New Roman" panose="02020603050405020304" pitchFamily="18" charset="0"/>
                <a:cs typeface="Times New Roman" panose="02020603050405020304" pitchFamily="18" charset="0"/>
              </a:rPr>
              <a:t>N</a:t>
            </a:r>
            <a:r>
              <a:rPr lang="vi-VN" sz="1200" dirty="0">
                <a:latin typeface="Times New Roman" panose="02020603050405020304" pitchFamily="18" charset="0"/>
                <a:cs typeface="Times New Roman" panose="02020603050405020304" pitchFamily="18" charset="0"/>
              </a:rPr>
              <a:t>gôn ngữ tinh tế, đầy chất trữ tình, dụng ý trong cách không đặt tên nhân vật</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b="1" dirty="0" err="1">
                <a:latin typeface="Times New Roman" panose="02020603050405020304" pitchFamily="18" charset="0"/>
                <a:cs typeface="Times New Roman" panose="02020603050405020304" pitchFamily="18" charset="0"/>
              </a:rPr>
              <a:t>Cả</a:t>
            </a:r>
            <a:r>
              <a:rPr lang="en-US" sz="1200" b="1" dirty="0">
                <a:latin typeface="Times New Roman" panose="02020603050405020304" pitchFamily="18" charset="0"/>
                <a:cs typeface="Times New Roman" panose="02020603050405020304" pitchFamily="18" charset="0"/>
              </a:rPr>
              <a:t> A,B,C </a:t>
            </a:r>
            <a:r>
              <a:rPr lang="en-US" sz="1200" b="1" dirty="0" err="1">
                <a:latin typeface="Times New Roman" panose="02020603050405020304" pitchFamily="18" charset="0"/>
                <a:cs typeface="Times New Roman" panose="02020603050405020304" pitchFamily="18" charset="0"/>
              </a:rPr>
              <a:t>đều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đúng</a:t>
            </a:r>
            <a:endParaRPr lang="en-US" sz="1200" b="1" dirty="0">
              <a:latin typeface="Times New Roman" panose="02020603050405020304" pitchFamily="18" charset="0"/>
              <a:cs typeface="Times New Roman" panose="02020603050405020304" pitchFamily="18" charset="0"/>
            </a:endParaRPr>
          </a:p>
          <a:p>
            <a:pPr lvl="0" algn="just"/>
            <a:r>
              <a:rPr lang="en-US" sz="1200" b="1" dirty="0">
                <a:latin typeface="Times New Roman" panose="02020603050405020304" pitchFamily="18" charset="0"/>
                <a:cs typeface="Times New Roman" panose="02020603050405020304" pitchFamily="18" charset="0"/>
              </a:rPr>
              <a:t>7. </a:t>
            </a:r>
            <a:r>
              <a:rPr lang="en-US" sz="1200" b="1" dirty="0" err="1">
                <a:latin typeface="Times New Roman" panose="02020603050405020304" pitchFamily="18" charset="0"/>
                <a:cs typeface="Times New Roman" panose="02020603050405020304" pitchFamily="18" charset="0"/>
              </a:rPr>
              <a:t>Cách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tổ</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chức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luận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điểm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trong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tham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khảo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được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trình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bày</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như</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thế</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nào</a:t>
            </a:r>
            <a:r>
              <a:rPr lang="en-US" sz="1200" b="1" dirty="0">
                <a:latin typeface="Times New Roman" panose="02020603050405020304" pitchFamily="18" charset="0"/>
                <a:cs typeface="Times New Roman" panose="02020603050405020304" pitchFamily="18" charset="0"/>
              </a:rPr>
              <a:t>?</a:t>
            </a:r>
          </a:p>
          <a:p>
            <a:pPr marL="514350" lvl="0" indent="-514350" algn="just">
              <a:buAutoNum type="alphaUcPeriod"/>
            </a:pPr>
            <a:r>
              <a:rPr lang="en-US" sz="1200" b="1" dirty="0" err="1">
                <a:latin typeface="Times New Roman" panose="02020603050405020304" pitchFamily="18" charset="0"/>
                <a:cs typeface="Times New Roman" panose="02020603050405020304" pitchFamily="18" charset="0"/>
              </a:rPr>
              <a:t>Rõ</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ràng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đầy</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đủ</a:t>
            </a:r>
            <a:endParaRPr lang="en-US" sz="1200" b="1"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Linh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hoạt</a:t>
            </a:r>
            <a:r>
              <a:rPr lang="en-US" sz="1200" dirty="0">
                <a:latin typeface="Times New Roman" panose="02020603050405020304" pitchFamily="18" charset="0"/>
                <a:cs typeface="Times New Roman" panose="02020603050405020304" pitchFamily="18" charset="0"/>
              </a:rPr>
              <a:t>, chi </a:t>
            </a:r>
            <a:r>
              <a:rPr lang="en-US" sz="1200" dirty="0" err="1">
                <a:latin typeface="Times New Roman" panose="02020603050405020304" pitchFamily="18" charset="0"/>
                <a:cs typeface="Times New Roman" panose="02020603050405020304" pitchFamily="18" charset="0"/>
              </a:rPr>
              <a:t>tiết</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Sáng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tạo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tinh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tế</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Cả</a:t>
            </a:r>
            <a:r>
              <a:rPr lang="en-US" sz="1200" dirty="0">
                <a:latin typeface="Times New Roman" panose="02020603050405020304" pitchFamily="18" charset="0"/>
                <a:cs typeface="Times New Roman" panose="02020603050405020304" pitchFamily="18" charset="0"/>
              </a:rPr>
              <a:t> A,B,C </a:t>
            </a:r>
            <a:r>
              <a:rPr lang="en-US" sz="1200" dirty="0" err="1">
                <a:latin typeface="Times New Roman" panose="02020603050405020304" pitchFamily="18" charset="0"/>
                <a:cs typeface="Times New Roman" panose="02020603050405020304" pitchFamily="18" charset="0"/>
              </a:rPr>
              <a:t>đều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sai</a:t>
            </a:r>
            <a:endParaRPr lang="en-US" sz="1200" dirty="0">
              <a:latin typeface="Times New Roman" panose="02020603050405020304" pitchFamily="18" charset="0"/>
              <a:cs typeface="Times New Roman" panose="02020603050405020304" pitchFamily="18" charset="0"/>
            </a:endParaRPr>
          </a:p>
          <a:p>
            <a:pPr lvl="0" algn="just"/>
            <a:r>
              <a:rPr lang="en-US" sz="1200" b="1" dirty="0">
                <a:latin typeface="Times New Roman" panose="02020603050405020304" pitchFamily="18" charset="0"/>
                <a:cs typeface="Times New Roman" panose="02020603050405020304" pitchFamily="18" charset="0"/>
              </a:rPr>
              <a:t>8. Theo </a:t>
            </a:r>
            <a:r>
              <a:rPr lang="en-US" sz="1200" b="1" dirty="0" err="1">
                <a:latin typeface="Times New Roman" panose="02020603050405020304" pitchFamily="18" charset="0"/>
                <a:cs typeface="Times New Roman" panose="02020603050405020304" pitchFamily="18" charset="0"/>
              </a:rPr>
              <a:t>em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có</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thể</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tổ</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chức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triển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khai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luận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điểm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trong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tham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khảo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theo</a:t>
            </a:r>
            <a:r>
              <a:rPr lang="en-US" sz="1200" b="1" dirty="0">
                <a:latin typeface="Times New Roman" panose="02020603050405020304" pitchFamily="18" charset="0"/>
                <a:cs typeface="Times New Roman" panose="02020603050405020304" pitchFamily="18" charset="0"/>
              </a:rPr>
              <a:t> 1 </a:t>
            </a:r>
            <a:r>
              <a:rPr lang="en-US" sz="1200" b="1" dirty="0" err="1">
                <a:latin typeface="Times New Roman" panose="02020603050405020304" pitchFamily="18" charset="0"/>
                <a:cs typeface="Times New Roman" panose="02020603050405020304" pitchFamily="18" charset="0"/>
              </a:rPr>
              <a:t>cách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khác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được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không</a:t>
            </a:r>
            <a:r>
              <a:rPr lang="en-US" sz="1200" b="1" dirty="0">
                <a:latin typeface="Times New Roman" panose="02020603050405020304" pitchFamily="18" charset="0"/>
                <a:cs typeface="Times New Roman" panose="02020603050405020304" pitchFamily="18" charset="0"/>
              </a:rPr>
              <a:t>?</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Không</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b="1" dirty="0" err="1">
                <a:latin typeface="Times New Roman" panose="02020603050405020304" pitchFamily="18" charset="0"/>
                <a:cs typeface="Times New Roman" panose="02020603050405020304" pitchFamily="18" charset="0"/>
              </a:rPr>
              <a:t>Có</a:t>
            </a:r>
            <a:r>
              <a:rPr lang="en-US" sz="1200" b="1" dirty="0">
                <a:latin typeface="Times New Roman" panose="02020603050405020304" pitchFamily="18" charset="0"/>
                <a:cs typeface="Times New Roman" panose="02020603050405020304" pitchFamily="18" charset="0"/>
              </a:rPr>
              <a:t> </a:t>
            </a:r>
          </a:p>
          <a:p>
            <a:pPr algn="just"/>
            <a:r>
              <a:rPr lang="en-US" sz="1200" b="1" dirty="0">
                <a:latin typeface="Times New Roman" panose="02020603050405020304" pitchFamily="18" charset="0"/>
                <a:cs typeface="Times New Roman" panose="02020603050405020304" pitchFamily="18" charset="0"/>
              </a:rPr>
              <a:t>9. </a:t>
            </a:r>
            <a:r>
              <a:rPr lang="en-US" sz="1200" b="1" dirty="0" err="1">
                <a:latin typeface="Times New Roman" panose="02020603050405020304" pitchFamily="18" charset="0"/>
                <a:cs typeface="Times New Roman" panose="02020603050405020304" pitchFamily="18" charset="0"/>
              </a:rPr>
              <a:t>Trong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tham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khảo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tác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giả</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đã</a:t>
            </a:r>
            <a:r>
              <a:rPr lang="vi-VN" sz="1200" b="1" dirty="0">
                <a:latin typeface="Times New Roman" panose="02020603050405020304" pitchFamily="18" charset="0"/>
                <a:cs typeface="Times New Roman" panose="02020603050405020304" pitchFamily="18" charset="0"/>
              </a:rPr>
              <a:t> sử dụng lí lẽ rất chặt chẽ, mạch lạc, bằng chứng tiêu biểu, bám sát lí lẽ và chủ đề bài viết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đúng</a:t>
            </a:r>
            <a:r>
              <a:rPr lang="en-US" sz="1200" b="1" dirty="0">
                <a:latin typeface="Times New Roman" panose="02020603050405020304" pitchFamily="18" charset="0"/>
                <a:cs typeface="Times New Roman" panose="02020603050405020304" pitchFamily="18" charset="0"/>
              </a:rPr>
              <a:t> hay </a:t>
            </a:r>
            <a:r>
              <a:rPr lang="en-US" sz="1200" b="1" dirty="0" err="1">
                <a:latin typeface="Times New Roman" panose="02020603050405020304" pitchFamily="18" charset="0"/>
                <a:cs typeface="Times New Roman" panose="02020603050405020304" pitchFamily="18" charset="0"/>
              </a:rPr>
              <a:t>sai</a:t>
            </a:r>
            <a:r>
              <a:rPr lang="en-US" sz="1200" b="1" dirty="0">
                <a:latin typeface="Times New Roman" panose="02020603050405020304" pitchFamily="18" charset="0"/>
                <a:cs typeface="Times New Roman" panose="02020603050405020304" pitchFamily="18" charset="0"/>
              </a:rPr>
              <a:t>?</a:t>
            </a:r>
          </a:p>
          <a:p>
            <a:pPr marL="514350" indent="-514350" algn="just">
              <a:buAutoNum type="alphaUcPeriod"/>
            </a:pPr>
            <a:r>
              <a:rPr lang="en-US" sz="1200" b="1" dirty="0" err="1">
                <a:latin typeface="Times New Roman" panose="02020603050405020304" pitchFamily="18" charset="0"/>
                <a:cs typeface="Times New Roman" panose="02020603050405020304" pitchFamily="18" charset="0"/>
              </a:rPr>
              <a:t>Đúng</a:t>
            </a:r>
            <a:endParaRPr lang="en-US" sz="1200" b="1" dirty="0">
              <a:latin typeface="Times New Roman" panose="02020603050405020304" pitchFamily="18" charset="0"/>
              <a:cs typeface="Times New Roman" panose="02020603050405020304" pitchFamily="18" charset="0"/>
            </a:endParaRPr>
          </a:p>
          <a:p>
            <a:pPr marL="514350" indent="-514350" algn="just">
              <a:buAutoNum type="alphaUcPeriod"/>
            </a:pPr>
            <a:r>
              <a:rPr lang="en-US" sz="1200" dirty="0">
                <a:latin typeface="Times New Roman" panose="02020603050405020304" pitchFamily="18" charset="0"/>
                <a:cs typeface="Times New Roman" panose="02020603050405020304" pitchFamily="18" charset="0"/>
              </a:rPr>
              <a:t>Sai</a:t>
            </a:r>
          </a:p>
          <a:p>
            <a:pPr algn="just"/>
            <a:r>
              <a:rPr lang="en-US" sz="1200" b="1" dirty="0">
                <a:latin typeface="Times New Roman" panose="02020603050405020304" pitchFamily="18" charset="0"/>
                <a:cs typeface="Times New Roman" panose="02020603050405020304" pitchFamily="18" charset="0"/>
              </a:rPr>
              <a:t>10. </a:t>
            </a:r>
            <a:r>
              <a:rPr lang="en-US" sz="1200" b="1" dirty="0" err="1">
                <a:latin typeface="Times New Roman" panose="02020603050405020304" pitchFamily="18" charset="0"/>
                <a:cs typeface="Times New Roman" panose="02020603050405020304" pitchFamily="18" charset="0"/>
              </a:rPr>
              <a:t>Phần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được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triển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khai</a:t>
            </a:r>
            <a:r>
              <a:rPr lang="en-US" sz="1200" b="1" dirty="0">
                <a:latin typeface="Times New Roman" panose="02020603050405020304" pitchFamily="18" charset="0"/>
                <a:cs typeface="Times New Roman" panose="02020603050405020304" pitchFamily="18" charset="0"/>
              </a:rPr>
              <a:t> ở </a:t>
            </a:r>
            <a:r>
              <a:rPr lang="en-US" sz="1200" b="1" dirty="0" err="1">
                <a:latin typeface="Times New Roman" panose="02020603050405020304" pitchFamily="18" charset="0"/>
                <a:cs typeface="Times New Roman" panose="02020603050405020304" pitchFamily="18" charset="0"/>
              </a:rPr>
              <a:t>đoạn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mấy</a:t>
            </a:r>
            <a:r>
              <a:rPr lang="en-US" sz="1200" b="1" dirty="0">
                <a:latin typeface="Times New Roman" panose="02020603050405020304" pitchFamily="18" charset="0"/>
                <a:cs typeface="Times New Roman" panose="02020603050405020304" pitchFamily="18" charset="0"/>
              </a:rPr>
              <a:t>?</a:t>
            </a:r>
          </a:p>
          <a:p>
            <a:pPr marL="51435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5</a:t>
            </a:r>
          </a:p>
          <a:p>
            <a:pPr marL="51435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6</a:t>
            </a:r>
          </a:p>
          <a:p>
            <a:pPr marL="514350" indent="-514350" algn="just">
              <a:buAutoNum type="alphaUcPeriod"/>
            </a:pPr>
            <a:r>
              <a:rPr lang="en-US" sz="1200" dirty="0" err="1">
                <a:latin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cs typeface="Times New Roman" panose="02020603050405020304" pitchFamily="18" charset="0"/>
              </a:rPr>
              <a:t> 7</a:t>
            </a:r>
          </a:p>
          <a:p>
            <a:pPr marL="514350" indent="-514350" algn="just">
              <a:buAutoNum type="alphaUcPeriod"/>
            </a:pPr>
            <a:r>
              <a:rPr lang="en-US" sz="1200" b="1" dirty="0" err="1">
                <a:latin typeface="Times New Roman" panose="02020603050405020304" pitchFamily="18" charset="0"/>
                <a:cs typeface="Times New Roman" panose="02020603050405020304" pitchFamily="18" charset="0"/>
              </a:rPr>
              <a:t>Đoạn</a:t>
            </a:r>
            <a:r>
              <a:rPr lang="en-US" sz="1200" b="1" dirty="0">
                <a:latin typeface="Times New Roman" panose="02020603050405020304" pitchFamily="18" charset="0"/>
                <a:cs typeface="Times New Roman" panose="02020603050405020304" pitchFamily="18" charset="0"/>
              </a:rPr>
              <a:t> 8</a:t>
            </a:r>
          </a:p>
          <a:p>
            <a:pPr lvl="0" algn="just"/>
            <a:r>
              <a:rPr lang="en-US" sz="1200" b="1" dirty="0">
                <a:latin typeface="Times New Roman" panose="02020603050405020304" pitchFamily="18" charset="0"/>
                <a:cs typeface="Times New Roman" panose="02020603050405020304" pitchFamily="18" charset="0"/>
              </a:rPr>
              <a:t>11. </a:t>
            </a:r>
            <a:r>
              <a:rPr lang="en-US" sz="1200" b="1" dirty="0" err="1">
                <a:latin typeface="Times New Roman" panose="02020603050405020304" pitchFamily="18" charset="0"/>
                <a:cs typeface="Times New Roman" panose="02020603050405020304" pitchFamily="18" charset="0"/>
              </a:rPr>
              <a:t>Phần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có</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vai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trò</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gì</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trong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viết</a:t>
            </a:r>
            <a:r>
              <a:rPr lang="en-US" sz="1200" b="1" dirty="0">
                <a:latin typeface="Times New Roman" panose="02020603050405020304" pitchFamily="18" charset="0"/>
                <a:cs typeface="Times New Roman" panose="02020603050405020304" pitchFamily="18" charset="0"/>
              </a:rPr>
              <a:t>?</a:t>
            </a: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Khẳng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định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nghệ</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độc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đáo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phẩm</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vi-VN" sz="1200" dirty="0">
                <a:latin typeface="Times New Roman" panose="02020603050405020304" pitchFamily="18" charset="0"/>
                <a:cs typeface="Times New Roman" panose="02020603050405020304" pitchFamily="18" charset="0"/>
              </a:rPr>
              <a:t>Khẳng định giá trị và ý nghĩa của tác phẩm</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Giới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thiệu</a:t>
            </a:r>
            <a:r>
              <a:rPr lang="en-US" sz="1200" dirty="0">
                <a:latin typeface="Times New Roman" panose="02020603050405020304" pitchFamily="18" charset="0"/>
                <a:cs typeface="Times New Roman" panose="02020603050405020304" pitchFamily="18" charset="0"/>
              </a:rPr>
              <a:t> ý </a:t>
            </a:r>
            <a:r>
              <a:rPr lang="en-US" sz="1200" dirty="0" err="1">
                <a:latin typeface="Times New Roman" panose="02020603050405020304" pitchFamily="18" charset="0"/>
                <a:cs typeface="Times New Roman" panose="02020603050405020304" pitchFamily="18" charset="0"/>
              </a:rPr>
              <a:t>nghĩa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phẩm</a:t>
            </a:r>
            <a:endParaRPr lang="en-US" sz="1200" dirty="0">
              <a:latin typeface="Times New Roman" panose="02020603050405020304" pitchFamily="18" charset="0"/>
              <a:cs typeface="Times New Roman" panose="02020603050405020304" pitchFamily="18" charset="0"/>
            </a:endParaRPr>
          </a:p>
          <a:p>
            <a:pPr marL="514350" lvl="0" indent="-514350" algn="just">
              <a:buAutoNum type="alphaUcPeriod"/>
            </a:pPr>
            <a:r>
              <a:rPr lang="en-US" sz="1200" dirty="0" err="1">
                <a:latin typeface="Times New Roman" panose="02020603050405020304" pitchFamily="18" charset="0"/>
                <a:cs typeface="Times New Roman" panose="02020603050405020304" pitchFamily="18" charset="0"/>
              </a:rPr>
              <a:t>Giới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thiệu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luận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điểm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lẽ</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bằng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chứng</a:t>
            </a:r>
            <a:endParaRPr lang="en-US" sz="1200" dirty="0">
              <a:latin typeface="Times New Roman" panose="02020603050405020304" pitchFamily="18" charset="0"/>
              <a:cs typeface="Times New Roman" panose="02020603050405020304" pitchFamily="18" charset="0"/>
            </a:endParaRPr>
          </a:p>
          <a:p>
            <a:r>
              <a:rPr lang="vi-VN" sz="1200" b="0" i="0" kern="1200" dirty="0">
                <a:solidFill>
                  <a:schemeClr val="tx1"/>
                </a:solidFill>
                <a:effectLst/>
                <a:latin typeface="+mn-lt"/>
                <a:ea typeface="+mn-ea"/>
                <a:cs typeface="+mn-cs"/>
              </a:rPr>
              <a:t> + Cắt rời từng câu hỏi ra. </a:t>
            </a:r>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 Vẽ sơ đồ và hướng dẫn HS chuyển câu hỏi theo sơ đồ. ( Lưu ý để chuyển không lỗi thì cần cho HS biết được mình nhận bài từ và chuyển cho bạn nào) </a:t>
            </a:r>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 Chuẩn bị đáp án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vi-VN" sz="1200" b="0" i="0" kern="1200" dirty="0">
                <a:solidFill>
                  <a:schemeClr val="tx1"/>
                </a:solidFill>
                <a:effectLst/>
                <a:latin typeface="+mn-lt"/>
                <a:ea typeface="+mn-ea"/>
                <a:cs typeface="+mn-cs"/>
              </a:rPr>
              <a:t>HS: </a:t>
            </a:r>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 Vẽ bảng điểm như hình bên dưới ( câu, đáp án, đúng, sai, người chấm) </a:t>
            </a:r>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 Quan sát sơ đồ để biết cách "chuyển hàng"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vi-VN" sz="1200" b="0" i="0" kern="1200" dirty="0">
                <a:solidFill>
                  <a:schemeClr val="tx1"/>
                </a:solidFill>
                <a:effectLst/>
                <a:latin typeface="+mn-lt"/>
                <a:ea typeface="+mn-ea"/>
                <a:cs typeface="+mn-cs"/>
              </a:rPr>
              <a:t>Tiến hành: </a:t>
            </a: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Phát mỗi tổ 1 đề sao cho mỗi bạn cầm trên tay một câu hỏi. </a:t>
            </a:r>
            <a:endParaRPr lang="en-US" sz="1200" b="0" i="0" kern="1200" dirty="0">
              <a:solidFill>
                <a:schemeClr val="tx1"/>
              </a:solidFill>
              <a:effectLst/>
              <a:latin typeface="+mn-lt"/>
              <a:ea typeface="+mn-ea"/>
              <a:cs typeface="+mn-cs"/>
            </a:endParaRPr>
          </a:p>
          <a:p>
            <a:pPr marL="0" indent="0">
              <a:buFontTx/>
              <a:buNone/>
            </a:pPr>
            <a:r>
              <a:rPr lang="vi-VN" sz="1200" b="0" i="0" kern="1200" dirty="0">
                <a:solidFill>
                  <a:schemeClr val="tx1"/>
                </a:solidFill>
                <a:effectLst/>
                <a:latin typeface="+mn-lt"/>
                <a:ea typeface="+mn-ea"/>
                <a:cs typeface="+mn-cs"/>
              </a:rPr>
              <a:t>- HS có 30 giây để trả lời câu hỏi vào bảng đáp án. </a:t>
            </a:r>
            <a:endParaRPr lang="en-US" sz="1200" b="0" i="0" kern="1200" dirty="0">
              <a:solidFill>
                <a:schemeClr val="tx1"/>
              </a:solidFill>
              <a:effectLst/>
              <a:latin typeface="+mn-lt"/>
              <a:ea typeface="+mn-ea"/>
              <a:cs typeface="+mn-cs"/>
            </a:endParaRPr>
          </a:p>
          <a:p>
            <a:pPr marL="0" indent="0">
              <a:buFontTx/>
              <a:buNone/>
            </a:pPr>
            <a:r>
              <a:rPr lang="vi-VN" sz="1200" b="0" i="0" kern="1200" dirty="0">
                <a:solidFill>
                  <a:schemeClr val="tx1"/>
                </a:solidFill>
                <a:effectLst/>
                <a:latin typeface="+mn-lt"/>
                <a:ea typeface="+mn-ea"/>
                <a:cs typeface="+mn-cs"/>
              </a:rPr>
              <a:t>- Nếu chưa làm xong mà nghe hiệu lệnh hết giờ cũng phải chuyển cho bạn.</a:t>
            </a: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a:t>
            </a:r>
            <a:r>
              <a:rPr lang="vi-VN" sz="1200" b="0" i="0" kern="1200" dirty="0">
                <a:solidFill>
                  <a:schemeClr val="tx1"/>
                </a:solidFill>
                <a:effectLst/>
                <a:latin typeface="+mn-lt"/>
                <a:ea typeface="+mn-ea"/>
                <a:cs typeface="+mn-cs"/>
              </a:rPr>
              <a:t> Lưu ý : HS Không ghi đáp án lên câu hỏi.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vi-VN" sz="1200" b="0" i="0" kern="1200" dirty="0">
                <a:solidFill>
                  <a:schemeClr val="tx1"/>
                </a:solidFill>
                <a:effectLst/>
                <a:latin typeface="+mn-lt"/>
                <a:ea typeface="+mn-ea"/>
                <a:cs typeface="+mn-cs"/>
              </a:rPr>
              <a:t>Chấm bài: Cô chốt đáp án trên màn hình. Hs chuyển bảng đáp án chấm tương tự như cách chuyển làm bài.</a:t>
            </a:r>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10</a:t>
            </a:fld>
            <a:endParaRPr lang="en-US"/>
          </a:p>
        </p:txBody>
      </p:sp>
    </p:spTree>
    <p:extLst>
      <p:ext uri="{BB962C8B-B14F-4D97-AF65-F5344CB8AC3E}">
        <p14:creationId xmlns:p14="http://schemas.microsoft.com/office/powerpoint/2010/main" val="199703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11</a:t>
            </a:fld>
            <a:endParaRPr lang="en-US"/>
          </a:p>
        </p:txBody>
      </p:sp>
    </p:spTree>
    <p:extLst>
      <p:ext uri="{BB962C8B-B14F-4D97-AF65-F5344CB8AC3E}">
        <p14:creationId xmlns:p14="http://schemas.microsoft.com/office/powerpoint/2010/main" val="367170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12</a:t>
            </a:fld>
            <a:endParaRPr lang="en-US"/>
          </a:p>
        </p:txBody>
      </p:sp>
    </p:spTree>
    <p:extLst>
      <p:ext uri="{BB962C8B-B14F-4D97-AF65-F5344CB8AC3E}">
        <p14:creationId xmlns:p14="http://schemas.microsoft.com/office/powerpoint/2010/main" val="1309445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Chẳng hạn, với </a:t>
            </a:r>
            <a:r>
              <a:rPr lang="vi-VN" sz="1200" b="1" dirty="0">
                <a:latin typeface="Times New Roman" panose="02020603050405020304" pitchFamily="18" charset="0"/>
                <a:cs typeface="Times New Roman" panose="02020603050405020304" pitchFamily="18" charset="0"/>
              </a:rPr>
              <a:t>Truyện Kiều</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em có thể phân tích đoạn miêu tả vẻ đẹp của chị em Thúy Kiều, đoạn Kiều thề nguyền cùng Kim Trọng, đoạn Kiều ở lầu Ngưng Bích hay đoạn Thúc Sinh từ biệt Thúy Kiều,… </a:t>
            </a:r>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Đ</a:t>
            </a:r>
            <a:r>
              <a:rPr lang="en-US" sz="1200" dirty="0">
                <a:latin typeface="Times New Roman" panose="02020603050405020304" pitchFamily="18" charset="0"/>
                <a:cs typeface="Times New Roman" panose="02020603050405020304" pitchFamily="18" charset="0"/>
              </a:rPr>
              <a:t>ố</a:t>
            </a:r>
            <a:r>
              <a:rPr lang="vi-VN" sz="1200" dirty="0">
                <a:latin typeface="Times New Roman" panose="02020603050405020304" pitchFamily="18" charset="0"/>
                <a:cs typeface="Times New Roman" panose="02020603050405020304" pitchFamily="18" charset="0"/>
              </a:rPr>
              <a:t>i với những tác phẩm truyện truyền kì hay truyện ngắn hiện đại có dung lượng vừa phải, em có thể phân tích trọn vẹn tác phẩm hoặc lựa chọn một khía cạnh tiêu biểu để phân tích, chẳng hạn: bi kịch của người phụ nữ trong </a:t>
            </a:r>
            <a:r>
              <a:rPr lang="vi-VN" sz="1200" b="1" i="1" dirty="0">
                <a:latin typeface="Times New Roman" panose="02020603050405020304" pitchFamily="18" charset="0"/>
                <a:cs typeface="Times New Roman" panose="02020603050405020304" pitchFamily="18" charset="0"/>
              </a:rPr>
              <a:t>Chuyện người con gái Nam Xương</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hoặc hình tượng các cô gái thanh niên xung phong trong truyện ngắn </a:t>
            </a:r>
            <a:r>
              <a:rPr lang="vi-VN" sz="1200" b="1" i="1" dirty="0">
                <a:latin typeface="Times New Roman" panose="02020603050405020304" pitchFamily="18" charset="0"/>
                <a:cs typeface="Times New Roman" panose="02020603050405020304" pitchFamily="18" charset="0"/>
              </a:rPr>
              <a:t>Những ngôi sao xa xôi</a:t>
            </a:r>
            <a:endParaRPr lang="vi-VN"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674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54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15</a:t>
            </a:fld>
            <a:endParaRPr lang="en-US"/>
          </a:p>
        </p:txBody>
      </p:sp>
    </p:spTree>
    <p:extLst>
      <p:ext uri="{BB962C8B-B14F-4D97-AF65-F5344CB8AC3E}">
        <p14:creationId xmlns:p14="http://schemas.microsoft.com/office/powerpoint/2010/main" val="2755549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16</a:t>
            </a:fld>
            <a:endParaRPr lang="en-US"/>
          </a:p>
        </p:txBody>
      </p:sp>
    </p:spTree>
    <p:extLst>
      <p:ext uri="{BB962C8B-B14F-4D97-AF65-F5344CB8AC3E}">
        <p14:creationId xmlns:p14="http://schemas.microsoft.com/office/powerpoint/2010/main" val="3458632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17</a:t>
            </a:fld>
            <a:endParaRPr lang="en-US"/>
          </a:p>
        </p:txBody>
      </p:sp>
    </p:spTree>
    <p:extLst>
      <p:ext uri="{BB962C8B-B14F-4D97-AF65-F5344CB8AC3E}">
        <p14:creationId xmlns:p14="http://schemas.microsoft.com/office/powerpoint/2010/main" val="2550799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831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19</a:t>
            </a:fld>
            <a:endParaRPr lang="en-US"/>
          </a:p>
        </p:txBody>
      </p:sp>
    </p:spTree>
    <p:extLst>
      <p:ext uri="{BB962C8B-B14F-4D97-AF65-F5344CB8AC3E}">
        <p14:creationId xmlns:p14="http://schemas.microsoft.com/office/powerpoint/2010/main" val="282973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Across</a:t>
            </a:r>
            <a:r>
              <a:rPr lang="en-US" b="1" dirty="0"/>
              <a:t> (</a:t>
            </a:r>
            <a:r>
              <a:rPr lang="en-US" b="1" dirty="0" err="1"/>
              <a:t>Hàng</a:t>
            </a:r>
            <a:r>
              <a:rPr lang="en-US" b="1" dirty="0"/>
              <a:t> </a:t>
            </a:r>
            <a:r>
              <a:rPr lang="en-US" b="1" dirty="0" err="1"/>
              <a:t>ngang</a:t>
            </a:r>
            <a:r>
              <a:rPr lang="en-US" b="1" dirty="0"/>
              <a:t>)</a:t>
            </a:r>
          </a:p>
          <a:p>
            <a:r>
              <a:rPr lang="vi-VN" b="1" dirty="0"/>
              <a:t>2.</a:t>
            </a:r>
            <a:r>
              <a:rPr lang="vi-VN" dirty="0"/>
              <a:t>Đây là một loại tác phẩm văn học, sử dụng phương thức kể chuyện, bao gồm các yếu tố chính như: cốt truyện, bối cảnh, nhân vật,...</a:t>
            </a:r>
            <a:endParaRPr lang="en-US" dirty="0"/>
          </a:p>
          <a:p>
            <a:r>
              <a:rPr lang="vi-VN" b="1" dirty="0"/>
              <a:t>6.</a:t>
            </a:r>
            <a:r>
              <a:rPr lang="vi-VN" dirty="0"/>
              <a:t>Tên nói lên nội dung chính của một tác phẩm.</a:t>
            </a:r>
            <a:endParaRPr lang="en-US" dirty="0"/>
          </a:p>
          <a:p>
            <a:r>
              <a:rPr lang="vi-VN" b="1" dirty="0"/>
              <a:t>7.</a:t>
            </a:r>
            <a:r>
              <a:rPr lang="vi-VN" dirty="0"/>
              <a:t>"Thể hiện một quan niệm, góc nhìn, một ý kiến của người viết/người nói về vấn đề thuộc lĩnh vực văn học nhằm thuyết phục người đọc/người nghe" là mục đích của loại văn bản nào?   </a:t>
            </a:r>
            <a:endParaRPr lang="en-US" dirty="0"/>
          </a:p>
          <a:p>
            <a:r>
              <a:rPr lang="vi-VN" b="1" dirty="0"/>
              <a:t>Down</a:t>
            </a:r>
            <a:r>
              <a:rPr lang="en-US" b="1" dirty="0"/>
              <a:t> (</a:t>
            </a:r>
            <a:r>
              <a:rPr lang="en-US" b="1" dirty="0" err="1"/>
              <a:t>Hàng</a:t>
            </a:r>
            <a:r>
              <a:rPr lang="en-US" b="1" dirty="0"/>
              <a:t> </a:t>
            </a:r>
            <a:r>
              <a:rPr lang="en-US" b="1" dirty="0" err="1"/>
              <a:t>dọc</a:t>
            </a:r>
            <a:r>
              <a:rPr lang="en-US" b="1" dirty="0"/>
              <a:t>)</a:t>
            </a:r>
          </a:p>
          <a:p>
            <a:r>
              <a:rPr lang="vi-VN" b="1" dirty="0"/>
              <a:t>1.</a:t>
            </a:r>
            <a:r>
              <a:rPr lang="vi-VN" dirty="0"/>
              <a:t>Thuật ngữ chỉ yếu tố quan trọng của truyện kể, gồm các sự kiện chính được sắp xếp theo một trật tự nhất định.</a:t>
            </a:r>
            <a:endParaRPr lang="en-US" dirty="0"/>
          </a:p>
          <a:p>
            <a:r>
              <a:rPr lang="vi-VN" b="1" dirty="0"/>
              <a:t>3.</a:t>
            </a:r>
            <a:r>
              <a:rPr lang="vi-VN" dirty="0"/>
              <a:t>Những lời diễn giải có lí mà người viết/người nói đưa ra làm căn cứ khẳng định ý kiến của mình được gọi là gì?</a:t>
            </a:r>
            <a:endParaRPr lang="en-US" dirty="0"/>
          </a:p>
          <a:p>
            <a:r>
              <a:rPr lang="vi-VN" b="1" dirty="0"/>
              <a:t>4.</a:t>
            </a:r>
            <a:r>
              <a:rPr lang="vi-VN" dirty="0"/>
              <a:t>Người sáng tạo ra các tác phẩm viết như sách, kịch, thơ, bài hát,... gọi là gì?</a:t>
            </a:r>
            <a:endParaRPr lang="en-US" dirty="0"/>
          </a:p>
          <a:p>
            <a:r>
              <a:rPr lang="vi-VN" b="1" dirty="0"/>
              <a:t>5.</a:t>
            </a:r>
            <a:r>
              <a:rPr lang="vi-VN" dirty="0"/>
              <a:t>Người, con vật, đồ vật,… được miêu tả, thể hiện trong tác phẩm văn học được gọi là gì?</a:t>
            </a:r>
            <a:endParaRPr lang="en-US" dirty="0"/>
          </a:p>
        </p:txBody>
      </p:sp>
      <p:sp>
        <p:nvSpPr>
          <p:cNvPr id="4" name="Slide Number Placeholder 3"/>
          <p:cNvSpPr>
            <a:spLocks noGrp="1"/>
          </p:cNvSpPr>
          <p:nvPr>
            <p:ph type="sldNum" sz="quarter" idx="5"/>
          </p:nvPr>
        </p:nvSpPr>
        <p:spPr/>
        <p:txBody>
          <a:bodyPr/>
          <a:lstStyle/>
          <a:p>
            <a:fld id="{AC302F1D-DF2A-4C7B-B7E5-5BB91B25CE7A}" type="slidenum">
              <a:rPr lang="en-US" smtClean="0"/>
              <a:t>2</a:t>
            </a:fld>
            <a:endParaRPr lang="en-US"/>
          </a:p>
        </p:txBody>
      </p:sp>
    </p:spTree>
    <p:extLst>
      <p:ext uri="{BB962C8B-B14F-4D97-AF65-F5344CB8AC3E}">
        <p14:creationId xmlns:p14="http://schemas.microsoft.com/office/powerpoint/2010/main" val="4249085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20</a:t>
            </a:fld>
            <a:endParaRPr lang="en-US"/>
          </a:p>
        </p:txBody>
      </p:sp>
    </p:spTree>
    <p:extLst>
      <p:ext uri="{BB962C8B-B14F-4D97-AF65-F5344CB8AC3E}">
        <p14:creationId xmlns:p14="http://schemas.microsoft.com/office/powerpoint/2010/main" val="404742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21</a:t>
            </a:fld>
            <a:endParaRPr lang="en-US"/>
          </a:p>
        </p:txBody>
      </p:sp>
    </p:spTree>
    <p:extLst>
      <p:ext uri="{BB962C8B-B14F-4D97-AF65-F5344CB8AC3E}">
        <p14:creationId xmlns:p14="http://schemas.microsoft.com/office/powerpoint/2010/main" val="2380598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3</a:t>
            </a:fld>
            <a:endParaRPr lang="en-US"/>
          </a:p>
        </p:txBody>
      </p:sp>
    </p:spTree>
    <p:extLst>
      <p:ext uri="{BB962C8B-B14F-4D97-AF65-F5344CB8AC3E}">
        <p14:creationId xmlns:p14="http://schemas.microsoft.com/office/powerpoint/2010/main" val="255049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302F1D-DF2A-4C7B-B7E5-5BB91B25CE7A}" type="slidenum">
              <a:rPr lang="en-US" smtClean="0"/>
              <a:t>4</a:t>
            </a:fld>
            <a:endParaRPr lang="en-US"/>
          </a:p>
        </p:txBody>
      </p:sp>
    </p:spTree>
    <p:extLst>
      <p:ext uri="{BB962C8B-B14F-4D97-AF65-F5344CB8AC3E}">
        <p14:creationId xmlns:p14="http://schemas.microsoft.com/office/powerpoint/2010/main" val="146495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5</a:t>
            </a:fld>
            <a:endParaRPr lang="en-US"/>
          </a:p>
        </p:txBody>
      </p:sp>
    </p:spTree>
    <p:extLst>
      <p:ext uri="{BB962C8B-B14F-4D97-AF65-F5344CB8AC3E}">
        <p14:creationId xmlns:p14="http://schemas.microsoft.com/office/powerpoint/2010/main" val="262519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vi-VN" sz="1200" dirty="0">
              <a:latin typeface="#9Slide04 Spectral Bold" panose="02020802060000000000"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41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7</a:t>
            </a:fld>
            <a:endParaRPr lang="en-US"/>
          </a:p>
        </p:txBody>
      </p:sp>
    </p:spTree>
    <p:extLst>
      <p:ext uri="{BB962C8B-B14F-4D97-AF65-F5344CB8AC3E}">
        <p14:creationId xmlns:p14="http://schemas.microsoft.com/office/powerpoint/2010/main" val="386662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8</a:t>
            </a:fld>
            <a:endParaRPr lang="en-US"/>
          </a:p>
        </p:txBody>
      </p:sp>
    </p:spTree>
    <p:extLst>
      <p:ext uri="{BB962C8B-B14F-4D97-AF65-F5344CB8AC3E}">
        <p14:creationId xmlns:p14="http://schemas.microsoft.com/office/powerpoint/2010/main" val="200991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F673D69-D3B0-4A69-ACD9-435B91C4C70C}" type="slidenum">
              <a:rPr lang="en-US" smtClean="0"/>
              <a:t>9</a:t>
            </a:fld>
            <a:endParaRPr lang="en-US"/>
          </a:p>
        </p:txBody>
      </p:sp>
    </p:spTree>
    <p:extLst>
      <p:ext uri="{BB962C8B-B14F-4D97-AF65-F5344CB8AC3E}">
        <p14:creationId xmlns:p14="http://schemas.microsoft.com/office/powerpoint/2010/main" val="352687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8801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8359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154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476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5788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0847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983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006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559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870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804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27/02/2025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9577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9A7D261-3865-E39B-F90B-731EB9B6EF0E}"/>
              </a:ext>
            </a:extLst>
          </p:cNvPr>
          <p:cNvGrpSpPr/>
          <p:nvPr/>
        </p:nvGrpSpPr>
        <p:grpSpPr>
          <a:xfrm>
            <a:off x="408803" y="345548"/>
            <a:ext cx="17214491" cy="9598552"/>
            <a:chOff x="0" y="0"/>
            <a:chExt cx="3705215" cy="812800"/>
          </a:xfrm>
        </p:grpSpPr>
        <p:sp>
          <p:nvSpPr>
            <p:cNvPr id="21" name="Freeform 3">
              <a:extLst>
                <a:ext uri="{FF2B5EF4-FFF2-40B4-BE49-F238E27FC236}">
                  <a16:creationId xmlns:a16="http://schemas.microsoft.com/office/drawing/2014/main" id="{C2A217D1-E575-D643-AD0A-DBC2F1455304}"/>
                </a:ext>
              </a:extLst>
            </p:cNvPr>
            <p:cNvSpPr/>
            <p:nvPr/>
          </p:nvSpPr>
          <p:spPr>
            <a:xfrm>
              <a:off x="0" y="0"/>
              <a:ext cx="3705215" cy="812800"/>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2" name="TextBox 21">
              <a:extLst>
                <a:ext uri="{FF2B5EF4-FFF2-40B4-BE49-F238E27FC236}">
                  <a16:creationId xmlns:a16="http://schemas.microsoft.com/office/drawing/2014/main" id="{A851F351-7882-690F-5861-02FF5F3AC23C}"/>
                </a:ext>
              </a:extLst>
            </p:cNvPr>
            <p:cNvSpPr txBox="1"/>
            <p:nvPr/>
          </p:nvSpPr>
          <p:spPr>
            <a:xfrm>
              <a:off x="0" y="-38100"/>
              <a:ext cx="3705215" cy="850900"/>
            </a:xfrm>
            <a:prstGeom prst="rect">
              <a:avLst/>
            </a:prstGeom>
          </p:spPr>
          <p:txBody>
            <a:bodyPr lIns="50800" tIns="50800" rIns="50800" bIns="50800" rtlCol="0" anchor="ctr"/>
            <a:lstStyle/>
            <a:p>
              <a:pPr algn="ctr">
                <a:lnSpc>
                  <a:spcPts val="3463"/>
                </a:lnSpc>
              </a:pPr>
              <a:endParaRPr/>
            </a:p>
          </p:txBody>
        </p:sp>
      </p:grpSp>
      <p:sp>
        <p:nvSpPr>
          <p:cNvPr id="3" name="Freeform 2">
            <a:extLst>
              <a:ext uri="{FF2B5EF4-FFF2-40B4-BE49-F238E27FC236}">
                <a16:creationId xmlns:a16="http://schemas.microsoft.com/office/drawing/2014/main" id="{8832286F-8FE7-E7F2-DFFA-4E7290BE164D}"/>
              </a:ext>
            </a:extLst>
          </p:cNvPr>
          <p:cNvSpPr/>
          <p:nvPr/>
        </p:nvSpPr>
        <p:spPr>
          <a:xfrm>
            <a:off x="664705" y="2191695"/>
            <a:ext cx="7089709" cy="7089709"/>
          </a:xfrm>
          <a:custGeom>
            <a:avLst/>
            <a:gdLst/>
            <a:ahLst/>
            <a:cxnLst/>
            <a:rect l="l" t="t" r="r" b="b"/>
            <a:pathLst>
              <a:path w="7089709" h="7089709">
                <a:moveTo>
                  <a:pt x="0" y="0"/>
                </a:moveTo>
                <a:lnTo>
                  <a:pt x="7089708" y="0"/>
                </a:lnTo>
                <a:lnTo>
                  <a:pt x="7089708" y="7089709"/>
                </a:lnTo>
                <a:lnTo>
                  <a:pt x="0" y="70897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325355FB-6583-AC47-F932-BEDC2E5EDDFD}"/>
              </a:ext>
            </a:extLst>
          </p:cNvPr>
          <p:cNvPicPr>
            <a:picLocks noChangeAspect="1"/>
          </p:cNvPicPr>
          <p:nvPr/>
        </p:nvPicPr>
        <p:blipFill>
          <a:blip r:embed="rId5"/>
          <a:stretch>
            <a:fillRect/>
          </a:stretch>
        </p:blipFill>
        <p:spPr>
          <a:xfrm>
            <a:off x="8305800" y="781434"/>
            <a:ext cx="8590008" cy="8724132"/>
          </a:xfrm>
          <a:prstGeom prst="rect">
            <a:avLst/>
          </a:prstGeom>
        </p:spPr>
      </p:pic>
    </p:spTree>
    <p:extLst>
      <p:ext uri="{BB962C8B-B14F-4D97-AF65-F5344CB8AC3E}">
        <p14:creationId xmlns:p14="http://schemas.microsoft.com/office/powerpoint/2010/main" val="530996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F4E28D-9401-648D-9A5A-1F8B0E01FF55}"/>
              </a:ext>
            </a:extLst>
          </p:cNvPr>
          <p:cNvSpPr/>
          <p:nvPr/>
        </p:nvSpPr>
        <p:spPr>
          <a:xfrm>
            <a:off x="2133600" y="512804"/>
            <a:ext cx="14020800" cy="1862048"/>
          </a:xfrm>
          <a:prstGeom prst="rect">
            <a:avLst/>
          </a:prstGeom>
        </p:spPr>
        <p:txBody>
          <a:bodyPr wrap="square">
            <a:spAutoFit/>
          </a:bodyPr>
          <a:lstStyle/>
          <a:p>
            <a:pPr algn="ctr"/>
            <a:r>
              <a:rPr lang="en-US" sz="11500" dirty="0" err="1">
                <a:solidFill>
                  <a:srgbClr val="C00000"/>
                </a:solidFill>
                <a:latin typeface="#9Slide05 SVNBellico" panose="02000000000000000000" pitchFamily="2" charset="0"/>
                <a:ea typeface="#9Slide04 Vollkorn Bold" panose="00000800000000000000" pitchFamily="2" charset="0"/>
                <a:cs typeface="Times New Roman" panose="02020603050405020304" pitchFamily="18" charset="0"/>
              </a:rPr>
              <a:t>Kỹ</a:t>
            </a:r>
            <a:r>
              <a:rPr lang="en-US" sz="11500" dirty="0">
                <a:solidFill>
                  <a:srgbClr val="C00000"/>
                </a:solidFill>
                <a:latin typeface="#9Slide05 SVNBellico" panose="02000000000000000000" pitchFamily="2" charset="0"/>
                <a:ea typeface="#9Slide04 Vollkorn Bold" panose="00000800000000000000" pitchFamily="2" charset="0"/>
                <a:cs typeface="Times New Roman" panose="02020603050405020304" pitchFamily="18" charset="0"/>
              </a:rPr>
              <a:t> </a:t>
            </a:r>
            <a:r>
              <a:rPr lang="en-US" sz="11500" dirty="0" err="1">
                <a:solidFill>
                  <a:srgbClr val="C00000"/>
                </a:solidFill>
                <a:latin typeface="#9Slide05 SVNBellico" panose="02000000000000000000" pitchFamily="2" charset="0"/>
                <a:ea typeface="#9Slide04 Vollkorn Bold" panose="00000800000000000000" pitchFamily="2" charset="0"/>
                <a:cs typeface="Times New Roman" panose="02020603050405020304" pitchFamily="18" charset="0"/>
              </a:rPr>
              <a:t>thuật</a:t>
            </a:r>
            <a:r>
              <a:rPr lang="en-US" sz="11500" dirty="0">
                <a:solidFill>
                  <a:srgbClr val="C00000"/>
                </a:solidFill>
                <a:latin typeface="#9Slide05 SVNBellico" panose="02000000000000000000" pitchFamily="2" charset="0"/>
                <a:ea typeface="#9Slide04 Vollkorn Bold" panose="00000800000000000000" pitchFamily="2" charset="0"/>
                <a:cs typeface="Times New Roman" panose="02020603050405020304" pitchFamily="18" charset="0"/>
              </a:rPr>
              <a:t> “</a:t>
            </a:r>
            <a:r>
              <a:rPr lang="en-US" sz="11500" dirty="0" err="1">
                <a:solidFill>
                  <a:srgbClr val="C00000"/>
                </a:solidFill>
                <a:latin typeface="#9Slide05 SVNBellico" panose="02000000000000000000" pitchFamily="2" charset="0"/>
                <a:ea typeface="#9Slide04 Vollkorn Bold" panose="00000800000000000000" pitchFamily="2" charset="0"/>
                <a:cs typeface="Times New Roman" panose="02020603050405020304" pitchFamily="18" charset="0"/>
              </a:rPr>
              <a:t>Chuyển</a:t>
            </a:r>
            <a:r>
              <a:rPr lang="en-US" sz="11500" dirty="0">
                <a:solidFill>
                  <a:srgbClr val="C00000"/>
                </a:solidFill>
                <a:latin typeface="#9Slide05 SVNBellico" panose="02000000000000000000" pitchFamily="2" charset="0"/>
                <a:ea typeface="#9Slide04 Vollkorn Bold" panose="00000800000000000000" pitchFamily="2" charset="0"/>
                <a:cs typeface="Times New Roman" panose="02020603050405020304" pitchFamily="18" charset="0"/>
              </a:rPr>
              <a:t> </a:t>
            </a:r>
            <a:r>
              <a:rPr lang="en-US" sz="11500" dirty="0" err="1">
                <a:solidFill>
                  <a:srgbClr val="C00000"/>
                </a:solidFill>
                <a:latin typeface="#9Slide05 SVNBellico" panose="02000000000000000000" pitchFamily="2" charset="0"/>
                <a:ea typeface="#9Slide04 Vollkorn Bold" panose="00000800000000000000" pitchFamily="2" charset="0"/>
                <a:cs typeface="Times New Roman" panose="02020603050405020304" pitchFamily="18" charset="0"/>
              </a:rPr>
              <a:t>hàng</a:t>
            </a:r>
            <a:r>
              <a:rPr lang="en-US" sz="11500" dirty="0">
                <a:solidFill>
                  <a:srgbClr val="C00000"/>
                </a:solidFill>
                <a:latin typeface="#9Slide05 SVNBellico" panose="02000000000000000000" pitchFamily="2" charset="0"/>
                <a:ea typeface="#9Slide04 Vollkorn Bold" panose="00000800000000000000" pitchFamily="2" charset="0"/>
                <a:cs typeface="Times New Roman" panose="02020603050405020304" pitchFamily="18" charset="0"/>
              </a:rPr>
              <a:t>”</a:t>
            </a:r>
            <a:endParaRPr lang="vi-VN" sz="11500" i="0" dirty="0">
              <a:solidFill>
                <a:srgbClr val="C00000"/>
              </a:solidFill>
              <a:effectLst/>
              <a:latin typeface="#9Slide05 SVNBellico" panose="02000000000000000000" pitchFamily="2" charset="0"/>
              <a:ea typeface="#9Slide04 Vollkorn Bold" panose="00000800000000000000" pitchFamily="2" charset="0"/>
              <a:cs typeface="Times New Roman" panose="02020603050405020304" pitchFamily="18" charset="0"/>
            </a:endParaRPr>
          </a:p>
        </p:txBody>
      </p:sp>
      <p:grpSp>
        <p:nvGrpSpPr>
          <p:cNvPr id="40" name="Group 39">
            <a:extLst>
              <a:ext uri="{FF2B5EF4-FFF2-40B4-BE49-F238E27FC236}">
                <a16:creationId xmlns:a16="http://schemas.microsoft.com/office/drawing/2014/main" id="{22016C86-2B9C-AE8D-5213-7C36D23DC5E0}"/>
              </a:ext>
            </a:extLst>
          </p:cNvPr>
          <p:cNvGrpSpPr/>
          <p:nvPr/>
        </p:nvGrpSpPr>
        <p:grpSpPr>
          <a:xfrm>
            <a:off x="1066800" y="2509748"/>
            <a:ext cx="16445204" cy="7243269"/>
            <a:chOff x="1066800" y="2509748"/>
            <a:chExt cx="16445204" cy="7243269"/>
          </a:xfrm>
        </p:grpSpPr>
        <p:sp>
          <p:nvSpPr>
            <p:cNvPr id="4" name="Oval 3">
              <a:extLst>
                <a:ext uri="{FF2B5EF4-FFF2-40B4-BE49-F238E27FC236}">
                  <a16:creationId xmlns:a16="http://schemas.microsoft.com/office/drawing/2014/main" id="{E3A34046-FBA5-DC1D-6CD2-D3F36984E3DC}"/>
                </a:ext>
              </a:extLst>
            </p:cNvPr>
            <p:cNvSpPr/>
            <p:nvPr/>
          </p:nvSpPr>
          <p:spPr>
            <a:xfrm>
              <a:off x="1066800" y="2509748"/>
              <a:ext cx="1828800" cy="186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0C51DF05-C6B8-1DAF-10B9-8F24A53AB91C}"/>
                </a:ext>
              </a:extLst>
            </p:cNvPr>
            <p:cNvSpPr/>
            <p:nvPr/>
          </p:nvSpPr>
          <p:spPr>
            <a:xfrm>
              <a:off x="1066800" y="5140389"/>
              <a:ext cx="1828800" cy="186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18</a:t>
              </a:r>
            </a:p>
          </p:txBody>
        </p:sp>
        <p:sp>
          <p:nvSpPr>
            <p:cNvPr id="6" name="Oval 5">
              <a:extLst>
                <a:ext uri="{FF2B5EF4-FFF2-40B4-BE49-F238E27FC236}">
                  <a16:creationId xmlns:a16="http://schemas.microsoft.com/office/drawing/2014/main" id="{80051931-40D3-96AF-D494-D230EF15DA91}"/>
                </a:ext>
              </a:extLst>
            </p:cNvPr>
            <p:cNvSpPr/>
            <p:nvPr/>
          </p:nvSpPr>
          <p:spPr>
            <a:xfrm>
              <a:off x="1066800" y="7774919"/>
              <a:ext cx="1828800" cy="186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17</a:t>
              </a:r>
            </a:p>
          </p:txBody>
        </p:sp>
        <p:sp>
          <p:nvSpPr>
            <p:cNvPr id="7" name="Oval 6">
              <a:extLst>
                <a:ext uri="{FF2B5EF4-FFF2-40B4-BE49-F238E27FC236}">
                  <a16:creationId xmlns:a16="http://schemas.microsoft.com/office/drawing/2014/main" id="{82B2C3DB-0AFB-C078-9D64-98E2E044203B}"/>
                </a:ext>
              </a:extLst>
            </p:cNvPr>
            <p:cNvSpPr/>
            <p:nvPr/>
          </p:nvSpPr>
          <p:spPr>
            <a:xfrm>
              <a:off x="3886200" y="2529762"/>
              <a:ext cx="1828800" cy="186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2</a:t>
              </a:r>
            </a:p>
          </p:txBody>
        </p:sp>
        <p:sp>
          <p:nvSpPr>
            <p:cNvPr id="8" name="Oval 7">
              <a:extLst>
                <a:ext uri="{FF2B5EF4-FFF2-40B4-BE49-F238E27FC236}">
                  <a16:creationId xmlns:a16="http://schemas.microsoft.com/office/drawing/2014/main" id="{30EFFAB7-3CD7-5F0A-CECC-0007EA775BE2}"/>
                </a:ext>
              </a:extLst>
            </p:cNvPr>
            <p:cNvSpPr/>
            <p:nvPr/>
          </p:nvSpPr>
          <p:spPr>
            <a:xfrm>
              <a:off x="3886200" y="5160403"/>
              <a:ext cx="1828800" cy="186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15</a:t>
              </a:r>
            </a:p>
          </p:txBody>
        </p:sp>
        <p:sp>
          <p:nvSpPr>
            <p:cNvPr id="9" name="Oval 8">
              <a:extLst>
                <a:ext uri="{FF2B5EF4-FFF2-40B4-BE49-F238E27FC236}">
                  <a16:creationId xmlns:a16="http://schemas.microsoft.com/office/drawing/2014/main" id="{F74A761B-6B14-FED8-DB54-8FC715AD3F38}"/>
                </a:ext>
              </a:extLst>
            </p:cNvPr>
            <p:cNvSpPr/>
            <p:nvPr/>
          </p:nvSpPr>
          <p:spPr>
            <a:xfrm>
              <a:off x="3886200" y="7794933"/>
              <a:ext cx="1828800" cy="186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16</a:t>
              </a:r>
            </a:p>
          </p:txBody>
        </p:sp>
        <p:sp>
          <p:nvSpPr>
            <p:cNvPr id="10" name="Oval 9">
              <a:extLst>
                <a:ext uri="{FF2B5EF4-FFF2-40B4-BE49-F238E27FC236}">
                  <a16:creationId xmlns:a16="http://schemas.microsoft.com/office/drawing/2014/main" id="{9E9EB631-5854-91A5-310D-B040B25C9F6E}"/>
                </a:ext>
              </a:extLst>
            </p:cNvPr>
            <p:cNvSpPr/>
            <p:nvPr/>
          </p:nvSpPr>
          <p:spPr>
            <a:xfrm>
              <a:off x="6508102" y="2587115"/>
              <a:ext cx="1828800" cy="1862048"/>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00101FC3-0129-320C-05CA-DF3F98869828}"/>
                </a:ext>
              </a:extLst>
            </p:cNvPr>
            <p:cNvSpPr/>
            <p:nvPr/>
          </p:nvSpPr>
          <p:spPr>
            <a:xfrm>
              <a:off x="6508102" y="5217756"/>
              <a:ext cx="1828800" cy="1862048"/>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14</a:t>
              </a:r>
            </a:p>
          </p:txBody>
        </p:sp>
        <p:sp>
          <p:nvSpPr>
            <p:cNvPr id="12" name="Oval 11">
              <a:extLst>
                <a:ext uri="{FF2B5EF4-FFF2-40B4-BE49-F238E27FC236}">
                  <a16:creationId xmlns:a16="http://schemas.microsoft.com/office/drawing/2014/main" id="{E45650E1-F2EC-5BEC-5092-037ECDBC2CF6}"/>
                </a:ext>
              </a:extLst>
            </p:cNvPr>
            <p:cNvSpPr/>
            <p:nvPr/>
          </p:nvSpPr>
          <p:spPr>
            <a:xfrm>
              <a:off x="6508102" y="7852286"/>
              <a:ext cx="1828800" cy="1862048"/>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13</a:t>
              </a:r>
            </a:p>
          </p:txBody>
        </p:sp>
        <p:sp>
          <p:nvSpPr>
            <p:cNvPr id="13" name="Oval 12">
              <a:extLst>
                <a:ext uri="{FF2B5EF4-FFF2-40B4-BE49-F238E27FC236}">
                  <a16:creationId xmlns:a16="http://schemas.microsoft.com/office/drawing/2014/main" id="{D39528D7-9510-112A-B91C-DE1BE1429D7A}"/>
                </a:ext>
              </a:extLst>
            </p:cNvPr>
            <p:cNvSpPr/>
            <p:nvPr/>
          </p:nvSpPr>
          <p:spPr>
            <a:xfrm>
              <a:off x="9511004" y="2625798"/>
              <a:ext cx="1828800" cy="1862048"/>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4</a:t>
              </a:r>
            </a:p>
          </p:txBody>
        </p:sp>
        <p:sp>
          <p:nvSpPr>
            <p:cNvPr id="14" name="Oval 13">
              <a:extLst>
                <a:ext uri="{FF2B5EF4-FFF2-40B4-BE49-F238E27FC236}">
                  <a16:creationId xmlns:a16="http://schemas.microsoft.com/office/drawing/2014/main" id="{F8266973-F7E0-1937-E591-92E77C0822A7}"/>
                </a:ext>
              </a:extLst>
            </p:cNvPr>
            <p:cNvSpPr/>
            <p:nvPr/>
          </p:nvSpPr>
          <p:spPr>
            <a:xfrm>
              <a:off x="9511004" y="5256439"/>
              <a:ext cx="1828800" cy="1862048"/>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11</a:t>
              </a:r>
            </a:p>
          </p:txBody>
        </p:sp>
        <p:sp>
          <p:nvSpPr>
            <p:cNvPr id="15" name="Oval 14">
              <a:extLst>
                <a:ext uri="{FF2B5EF4-FFF2-40B4-BE49-F238E27FC236}">
                  <a16:creationId xmlns:a16="http://schemas.microsoft.com/office/drawing/2014/main" id="{4106429F-782F-F65D-1AD3-CD161C92A9F0}"/>
                </a:ext>
              </a:extLst>
            </p:cNvPr>
            <p:cNvSpPr/>
            <p:nvPr/>
          </p:nvSpPr>
          <p:spPr>
            <a:xfrm>
              <a:off x="9511004" y="7890969"/>
              <a:ext cx="1828800" cy="1862048"/>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12</a:t>
              </a:r>
            </a:p>
          </p:txBody>
        </p:sp>
        <p:sp>
          <p:nvSpPr>
            <p:cNvPr id="16" name="Oval 15">
              <a:extLst>
                <a:ext uri="{FF2B5EF4-FFF2-40B4-BE49-F238E27FC236}">
                  <a16:creationId xmlns:a16="http://schemas.microsoft.com/office/drawing/2014/main" id="{819C8A68-C5FA-4CC8-5BD7-45A3D7312B82}"/>
                </a:ext>
              </a:extLst>
            </p:cNvPr>
            <p:cNvSpPr/>
            <p:nvPr/>
          </p:nvSpPr>
          <p:spPr>
            <a:xfrm>
              <a:off x="12330404" y="2587115"/>
              <a:ext cx="1828800" cy="186204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5</a:t>
              </a:r>
            </a:p>
          </p:txBody>
        </p:sp>
        <p:sp>
          <p:nvSpPr>
            <p:cNvPr id="17" name="Oval 16">
              <a:extLst>
                <a:ext uri="{FF2B5EF4-FFF2-40B4-BE49-F238E27FC236}">
                  <a16:creationId xmlns:a16="http://schemas.microsoft.com/office/drawing/2014/main" id="{B861D186-DEA4-C127-C491-19F953764B8A}"/>
                </a:ext>
              </a:extLst>
            </p:cNvPr>
            <p:cNvSpPr/>
            <p:nvPr/>
          </p:nvSpPr>
          <p:spPr>
            <a:xfrm>
              <a:off x="12330404" y="5217756"/>
              <a:ext cx="1828800" cy="186204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10</a:t>
              </a:r>
            </a:p>
          </p:txBody>
        </p:sp>
        <p:sp>
          <p:nvSpPr>
            <p:cNvPr id="18" name="Oval 17">
              <a:extLst>
                <a:ext uri="{FF2B5EF4-FFF2-40B4-BE49-F238E27FC236}">
                  <a16:creationId xmlns:a16="http://schemas.microsoft.com/office/drawing/2014/main" id="{24732E38-4D01-1605-2A9F-DA1C00C41C9B}"/>
                </a:ext>
              </a:extLst>
            </p:cNvPr>
            <p:cNvSpPr/>
            <p:nvPr/>
          </p:nvSpPr>
          <p:spPr>
            <a:xfrm>
              <a:off x="12330404" y="7852286"/>
              <a:ext cx="1828800" cy="186204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9</a:t>
              </a:r>
            </a:p>
          </p:txBody>
        </p:sp>
        <p:sp>
          <p:nvSpPr>
            <p:cNvPr id="19" name="Oval 18">
              <a:extLst>
                <a:ext uri="{FF2B5EF4-FFF2-40B4-BE49-F238E27FC236}">
                  <a16:creationId xmlns:a16="http://schemas.microsoft.com/office/drawing/2014/main" id="{7358571A-2FE6-0D2C-E04B-ADA87BBBF957}"/>
                </a:ext>
              </a:extLst>
            </p:cNvPr>
            <p:cNvSpPr/>
            <p:nvPr/>
          </p:nvSpPr>
          <p:spPr>
            <a:xfrm>
              <a:off x="15683204" y="2587115"/>
              <a:ext cx="1828800" cy="186204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6</a:t>
              </a:r>
            </a:p>
          </p:txBody>
        </p:sp>
        <p:sp>
          <p:nvSpPr>
            <p:cNvPr id="20" name="Oval 19">
              <a:extLst>
                <a:ext uri="{FF2B5EF4-FFF2-40B4-BE49-F238E27FC236}">
                  <a16:creationId xmlns:a16="http://schemas.microsoft.com/office/drawing/2014/main" id="{E4C71558-B7F3-0AC0-C58C-1EBB27298DC6}"/>
                </a:ext>
              </a:extLst>
            </p:cNvPr>
            <p:cNvSpPr/>
            <p:nvPr/>
          </p:nvSpPr>
          <p:spPr>
            <a:xfrm>
              <a:off x="15683204" y="5217756"/>
              <a:ext cx="1828800" cy="186204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7</a:t>
              </a:r>
            </a:p>
          </p:txBody>
        </p:sp>
        <p:sp>
          <p:nvSpPr>
            <p:cNvPr id="21" name="Oval 20">
              <a:extLst>
                <a:ext uri="{FF2B5EF4-FFF2-40B4-BE49-F238E27FC236}">
                  <a16:creationId xmlns:a16="http://schemas.microsoft.com/office/drawing/2014/main" id="{BC2CB95D-6702-63C0-D4E8-DFC43817C1A1}"/>
                </a:ext>
              </a:extLst>
            </p:cNvPr>
            <p:cNvSpPr/>
            <p:nvPr/>
          </p:nvSpPr>
          <p:spPr>
            <a:xfrm>
              <a:off x="15683204" y="7852286"/>
              <a:ext cx="1828800" cy="186204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8</a:t>
              </a:r>
            </a:p>
          </p:txBody>
        </p:sp>
        <p:sp>
          <p:nvSpPr>
            <p:cNvPr id="22" name="Arrow: Right 21">
              <a:extLst>
                <a:ext uri="{FF2B5EF4-FFF2-40B4-BE49-F238E27FC236}">
                  <a16:creationId xmlns:a16="http://schemas.microsoft.com/office/drawing/2014/main" id="{4F05BE5D-61D0-7644-16EA-A95236E06295}"/>
                </a:ext>
              </a:extLst>
            </p:cNvPr>
            <p:cNvSpPr/>
            <p:nvPr/>
          </p:nvSpPr>
          <p:spPr>
            <a:xfrm>
              <a:off x="3009900" y="3092344"/>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13513CC9-D057-F1AD-D33D-9316B5EC2CCA}"/>
                </a:ext>
              </a:extLst>
            </p:cNvPr>
            <p:cNvSpPr/>
            <p:nvPr/>
          </p:nvSpPr>
          <p:spPr>
            <a:xfrm>
              <a:off x="5822302" y="3168544"/>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F055D0D9-F3CE-DB96-B8A6-62912695F097}"/>
                </a:ext>
              </a:extLst>
            </p:cNvPr>
            <p:cNvSpPr/>
            <p:nvPr/>
          </p:nvSpPr>
          <p:spPr>
            <a:xfrm>
              <a:off x="8634704" y="3168544"/>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5B75BCDC-D955-D6BF-095A-6105E7F06418}"/>
                </a:ext>
              </a:extLst>
            </p:cNvPr>
            <p:cNvSpPr/>
            <p:nvPr/>
          </p:nvSpPr>
          <p:spPr>
            <a:xfrm>
              <a:off x="11568404" y="3290122"/>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A1338378-E00A-8DE5-A848-DD7F6CCA6EBE}"/>
                </a:ext>
              </a:extLst>
            </p:cNvPr>
            <p:cNvSpPr/>
            <p:nvPr/>
          </p:nvSpPr>
          <p:spPr>
            <a:xfrm>
              <a:off x="14540204" y="3359044"/>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D58D5D30-55F0-9521-9B7A-9FFBFD3AC649}"/>
                </a:ext>
              </a:extLst>
            </p:cNvPr>
            <p:cNvSpPr/>
            <p:nvPr/>
          </p:nvSpPr>
          <p:spPr>
            <a:xfrm rot="5400000">
              <a:off x="16216604" y="4540709"/>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9A50BE62-5554-B170-1F19-A6F0E80676EA}"/>
                </a:ext>
              </a:extLst>
            </p:cNvPr>
            <p:cNvSpPr/>
            <p:nvPr/>
          </p:nvSpPr>
          <p:spPr>
            <a:xfrm rot="5400000">
              <a:off x="16216604" y="7225027"/>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F5C37F94-87C4-54EF-5D44-1F6E2542143B}"/>
                </a:ext>
              </a:extLst>
            </p:cNvPr>
            <p:cNvSpPr/>
            <p:nvPr/>
          </p:nvSpPr>
          <p:spPr>
            <a:xfrm rot="10800000">
              <a:off x="14607832" y="8676287"/>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4D3746B5-25D6-B32D-5FFD-451C2918ABA5}"/>
                </a:ext>
              </a:extLst>
            </p:cNvPr>
            <p:cNvSpPr/>
            <p:nvPr/>
          </p:nvSpPr>
          <p:spPr>
            <a:xfrm rot="16200000">
              <a:off x="12863804" y="7162801"/>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72C2CAEF-3213-A0AC-8AD9-30B0F049CD27}"/>
                </a:ext>
              </a:extLst>
            </p:cNvPr>
            <p:cNvSpPr/>
            <p:nvPr/>
          </p:nvSpPr>
          <p:spPr>
            <a:xfrm rot="10800000">
              <a:off x="11454104" y="5923885"/>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835EFBF6-EB33-250B-8BDD-B83A11EB9EBC}"/>
                </a:ext>
              </a:extLst>
            </p:cNvPr>
            <p:cNvSpPr/>
            <p:nvPr/>
          </p:nvSpPr>
          <p:spPr>
            <a:xfrm rot="5400000">
              <a:off x="10095160" y="7281952"/>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4A2A430F-C793-0BB0-95E9-AF8EFEE47C00}"/>
                </a:ext>
              </a:extLst>
            </p:cNvPr>
            <p:cNvSpPr/>
            <p:nvPr/>
          </p:nvSpPr>
          <p:spPr>
            <a:xfrm rot="10800000">
              <a:off x="8533241" y="8673680"/>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E04C3742-F438-119F-DB45-3E5208CA06F8}"/>
                </a:ext>
              </a:extLst>
            </p:cNvPr>
            <p:cNvSpPr/>
            <p:nvPr/>
          </p:nvSpPr>
          <p:spPr>
            <a:xfrm rot="16200000">
              <a:off x="7064051" y="7200697"/>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E0D3A53E-E022-AC1B-E3C6-E3C64DBF3CF8}"/>
                </a:ext>
              </a:extLst>
            </p:cNvPr>
            <p:cNvSpPr/>
            <p:nvPr/>
          </p:nvSpPr>
          <p:spPr>
            <a:xfrm rot="10800000">
              <a:off x="5746102" y="5804713"/>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C51DA7ED-09BD-EFC7-5DA4-3FC294675C5E}"/>
                </a:ext>
              </a:extLst>
            </p:cNvPr>
            <p:cNvSpPr/>
            <p:nvPr/>
          </p:nvSpPr>
          <p:spPr>
            <a:xfrm rot="5400000">
              <a:off x="4392817" y="7155802"/>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038063DA-1CF9-1241-45C0-E5DE5E01DD40}"/>
                </a:ext>
              </a:extLst>
            </p:cNvPr>
            <p:cNvSpPr/>
            <p:nvPr/>
          </p:nvSpPr>
          <p:spPr>
            <a:xfrm rot="10800000">
              <a:off x="2974327" y="8516610"/>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D397AD44-38DC-7CAA-44AF-E0B1EA80437A}"/>
                </a:ext>
              </a:extLst>
            </p:cNvPr>
            <p:cNvSpPr/>
            <p:nvPr/>
          </p:nvSpPr>
          <p:spPr>
            <a:xfrm rot="16200000">
              <a:off x="1624173" y="7088536"/>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F3631EF2-3FF8-3034-8FA5-37CD6E61AC19}"/>
                </a:ext>
              </a:extLst>
            </p:cNvPr>
            <p:cNvSpPr/>
            <p:nvPr/>
          </p:nvSpPr>
          <p:spPr>
            <a:xfrm rot="16200000">
              <a:off x="1624173" y="4415323"/>
              <a:ext cx="762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21128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ppt_x"/>
                                          </p:val>
                                        </p:tav>
                                        <p:tav tm="100000">
                                          <p:val>
                                            <p:strVal val="#ppt_x"/>
                                          </p:val>
                                        </p:tav>
                                      </p:tavLst>
                                    </p:anim>
                                    <p:anim calcmode="lin" valueType="num">
                                      <p:cBhvr additive="base">
                                        <p:cTn id="1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506200" y="4079875"/>
            <a:ext cx="4648200" cy="6197600"/>
          </a:xfrm>
          <a:prstGeom prst="rect">
            <a:avLst/>
          </a:prstGeom>
        </p:spPr>
      </p:pic>
      <p:sp>
        <p:nvSpPr>
          <p:cNvPr id="5" name="Rectangle 4">
            <a:extLst>
              <a:ext uri="{FF2B5EF4-FFF2-40B4-BE49-F238E27FC236}">
                <a16:creationId xmlns:a16="http://schemas.microsoft.com/office/drawing/2014/main" id="{40835E9F-CAD5-78B5-379A-2079B6A014C0}"/>
              </a:ext>
            </a:extLst>
          </p:cNvPr>
          <p:cNvSpPr/>
          <p:nvPr/>
        </p:nvSpPr>
        <p:spPr>
          <a:xfrm>
            <a:off x="533399" y="546735"/>
            <a:ext cx="9144000" cy="4524315"/>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HƯỚNG DẪN</a:t>
            </a:r>
          </a:p>
          <a:p>
            <a:pPr algn="just"/>
            <a:r>
              <a:rPr lang="en-US" sz="3600" i="0" dirty="0">
                <a:solidFill>
                  <a:srgbClr val="000000"/>
                </a:solidFill>
                <a:effectLst/>
                <a:latin typeface="Times New Roman" panose="02020603050405020304" pitchFamily="18" charset="0"/>
                <a:cs typeface="Times New Roman" panose="02020603050405020304" pitchFamily="18" charset="0"/>
              </a:rPr>
              <a:t>1. </a:t>
            </a:r>
            <a:r>
              <a:rPr lang="en-US" sz="3600" i="0" dirty="0" err="1">
                <a:solidFill>
                  <a:srgbClr val="000000"/>
                </a:solidFill>
                <a:effectLst/>
                <a:latin typeface="Times New Roman" panose="02020603050405020304" pitchFamily="18" charset="0"/>
                <a:cs typeface="Times New Roman" panose="02020603050405020304" pitchFamily="18" charset="0"/>
              </a:rPr>
              <a:t>Mỗi</a:t>
            </a:r>
            <a:r>
              <a:rPr lang="en-US" sz="3600" i="0" dirty="0">
                <a:solidFill>
                  <a:srgbClr val="000000"/>
                </a:solidFill>
                <a:effectLst/>
                <a:latin typeface="Times New Roman" panose="02020603050405020304" pitchFamily="18" charset="0"/>
                <a:cs typeface="Times New Roman" panose="02020603050405020304" pitchFamily="18" charset="0"/>
              </a:rPr>
              <a:t> HS </a:t>
            </a:r>
            <a:r>
              <a:rPr lang="en-US" sz="3600" i="0" dirty="0" err="1">
                <a:solidFill>
                  <a:srgbClr val="000000"/>
                </a:solidFill>
                <a:effectLst/>
                <a:latin typeface="Times New Roman" panose="02020603050405020304" pitchFamily="18" charset="0"/>
                <a:cs typeface="Times New Roman" panose="02020603050405020304" pitchFamily="18" charset="0"/>
              </a:rPr>
              <a:t>chuẩn</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b</a:t>
            </a:r>
            <a:r>
              <a:rPr lang="en-US" sz="3600" dirty="0" err="1">
                <a:solidFill>
                  <a:srgbClr val="000000"/>
                </a:solidFill>
                <a:latin typeface="Times New Roman" panose="02020603050405020304" pitchFamily="18" charset="0"/>
                <a:cs typeface="Times New Roman" panose="02020603050405020304" pitchFamily="18" charset="0"/>
              </a:rPr>
              <a:t>ị</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một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tờ</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giấy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trắng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giấy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kiểm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tra</a:t>
            </a:r>
            <a:r>
              <a:rPr lang="en-US" sz="3600" dirty="0">
                <a:solidFill>
                  <a:srgbClr val="000000"/>
                </a:solidFill>
                <a:latin typeface="Times New Roman" panose="02020603050405020304" pitchFamily="18" charset="0"/>
                <a:cs typeface="Times New Roman" panose="02020603050405020304" pitchFamily="18" charset="0"/>
              </a:rPr>
              <a:t>)</a:t>
            </a:r>
          </a:p>
          <a:p>
            <a:pPr algn="just"/>
            <a:r>
              <a:rPr lang="en-US" sz="3600" i="0" dirty="0">
                <a:solidFill>
                  <a:srgbClr val="000000"/>
                </a:solidFill>
                <a:effectLst/>
                <a:latin typeface="Times New Roman" panose="02020603050405020304" pitchFamily="18" charset="0"/>
                <a:cs typeface="Times New Roman" panose="02020603050405020304" pitchFamily="18" charset="0"/>
              </a:rPr>
              <a:t>2. </a:t>
            </a:r>
            <a:r>
              <a:rPr lang="en-US" sz="3600" i="0" dirty="0" err="1">
                <a:solidFill>
                  <a:srgbClr val="000000"/>
                </a:solidFill>
                <a:effectLst/>
                <a:latin typeface="Times New Roman" panose="02020603050405020304" pitchFamily="18" charset="0"/>
                <a:cs typeface="Times New Roman" panose="02020603050405020304" pitchFamily="18" charset="0"/>
              </a:rPr>
              <a:t>Hàng</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đầu</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tiên</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ghi</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nội</a:t>
            </a:r>
            <a:r>
              <a:rPr lang="en-US" sz="3600" i="0" dirty="0">
                <a:solidFill>
                  <a:srgbClr val="000000"/>
                </a:solidFill>
                <a:effectLst/>
                <a:latin typeface="Times New Roman" panose="02020603050405020304" pitchFamily="18" charset="0"/>
                <a:cs typeface="Times New Roman" panose="02020603050405020304" pitchFamily="18" charset="0"/>
              </a:rPr>
              <a:t> dung </a:t>
            </a:r>
            <a:r>
              <a:rPr lang="en-US" sz="3600" i="0" dirty="0" err="1">
                <a:solidFill>
                  <a:srgbClr val="000000"/>
                </a:solidFill>
                <a:effectLst/>
                <a:latin typeface="Times New Roman" panose="02020603050405020304" pitchFamily="18" charset="0"/>
                <a:cs typeface="Times New Roman" panose="02020603050405020304" pitchFamily="18" charset="0"/>
              </a:rPr>
              <a:t>sau</a:t>
            </a:r>
            <a:r>
              <a:rPr lang="en-US" sz="3600" i="0" dirty="0">
                <a:solidFill>
                  <a:srgbClr val="000000"/>
                </a:solidFill>
                <a:effectLst/>
                <a:latin typeface="Times New Roman" panose="02020603050405020304" pitchFamily="18" charset="0"/>
                <a:cs typeface="Times New Roman" panose="02020603050405020304" pitchFamily="18" charset="0"/>
              </a:rPr>
              <a:t>:</a:t>
            </a:r>
          </a:p>
          <a:p>
            <a:pPr algn="just"/>
            <a:r>
              <a:rPr lang="en-US" sz="3600" b="1" dirty="0">
                <a:solidFill>
                  <a:srgbClr val="0070C0"/>
                </a:solidFill>
                <a:latin typeface="Times New Roman" panose="02020603050405020304" pitchFamily="18" charset="0"/>
                <a:cs typeface="Times New Roman" panose="02020603050405020304" pitchFamily="18" charset="0"/>
              </a:rPr>
              <a:t>LỚP:……………..</a:t>
            </a:r>
          </a:p>
          <a:p>
            <a:pPr algn="just"/>
            <a:r>
              <a:rPr lang="en-US" sz="3600" b="1" dirty="0">
                <a:solidFill>
                  <a:srgbClr val="0070C0"/>
                </a:solidFill>
                <a:latin typeface="Times New Roman" panose="02020603050405020304" pitchFamily="18" charset="0"/>
                <a:cs typeface="Times New Roman" panose="02020603050405020304" pitchFamily="18" charset="0"/>
              </a:rPr>
              <a:t>SỐ THỨ TỰ SỔ ĐIỂM CỦA EM:…………</a:t>
            </a:r>
          </a:p>
          <a:p>
            <a:pPr algn="just"/>
            <a:r>
              <a:rPr lang="en-US" sz="3600" b="1" i="0" dirty="0" err="1">
                <a:solidFill>
                  <a:srgbClr val="000000"/>
                </a:solidFill>
                <a:effectLst/>
                <a:latin typeface="Times New Roman" panose="02020603050405020304" pitchFamily="18" charset="0"/>
                <a:cs typeface="Times New Roman" panose="02020603050405020304" pitchFamily="18" charset="0"/>
              </a:rPr>
              <a:t>Lưu</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dirty="0">
                <a:solidFill>
                  <a:srgbClr val="000000"/>
                </a:solidFill>
                <a:latin typeface="Times New Roman" panose="02020603050405020304" pitchFamily="18" charset="0"/>
                <a:cs typeface="Times New Roman" panose="02020603050405020304" pitchFamily="18" charset="0"/>
              </a:rPr>
              <a:t>ý: </a:t>
            </a:r>
            <a:r>
              <a:rPr lang="en-US" sz="3600" dirty="0" err="1">
                <a:solidFill>
                  <a:srgbClr val="000000"/>
                </a:solidFill>
                <a:latin typeface="Times New Roman" panose="02020603050405020304" pitchFamily="18" charset="0"/>
                <a:cs typeface="Times New Roman" panose="02020603050405020304" pitchFamily="18" charset="0"/>
              </a:rPr>
              <a:t>không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ghi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họ</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của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mình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vào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bài</a:t>
            </a:r>
            <a:endParaRPr lang="en-US" sz="3600" dirty="0">
              <a:solidFill>
                <a:srgbClr val="000000"/>
              </a:solidFill>
              <a:latin typeface="Times New Roman" panose="02020603050405020304" pitchFamily="18" charset="0"/>
              <a:cs typeface="Times New Roman" panose="02020603050405020304" pitchFamily="18" charset="0"/>
            </a:endParaRPr>
          </a:p>
          <a:p>
            <a:pPr algn="just"/>
            <a:r>
              <a:rPr lang="en-US" sz="3600" b="1" i="0" dirty="0">
                <a:solidFill>
                  <a:srgbClr val="000000"/>
                </a:solidFill>
                <a:effectLst/>
                <a:latin typeface="Times New Roman" panose="02020603050405020304" pitchFamily="18" charset="0"/>
                <a:cs typeface="Times New Roman" panose="02020603050405020304" pitchFamily="18" charset="0"/>
              </a:rPr>
              <a:t>3. </a:t>
            </a:r>
            <a:r>
              <a:rPr lang="en-US" sz="3600" b="1" i="0" dirty="0" err="1">
                <a:solidFill>
                  <a:srgbClr val="000000"/>
                </a:solidFill>
                <a:effectLst/>
                <a:latin typeface="Times New Roman" panose="02020603050405020304" pitchFamily="18" charset="0"/>
                <a:cs typeface="Times New Roman" panose="02020603050405020304" pitchFamily="18" charset="0"/>
              </a:rPr>
              <a:t>K</a:t>
            </a:r>
            <a:r>
              <a:rPr lang="en-US" sz="3600" b="1" dirty="0" err="1">
                <a:solidFill>
                  <a:srgbClr val="000000"/>
                </a:solidFill>
                <a:latin typeface="Times New Roman" panose="02020603050405020304" pitchFamily="18" charset="0"/>
                <a:cs typeface="Times New Roman" panose="02020603050405020304" pitchFamily="18" charset="0"/>
              </a:rPr>
              <a:t>ẻ</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bảng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theo</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mẫu</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sau</a:t>
            </a:r>
            <a:r>
              <a:rPr lang="en-US" sz="3600" b="1" dirty="0">
                <a:solidFill>
                  <a:srgbClr val="00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B2BD79F1-BD8E-7213-7BF9-A08C2DBF3BED}"/>
              </a:ext>
            </a:extLst>
          </p:cNvPr>
          <p:cNvSpPr/>
          <p:nvPr/>
        </p:nvSpPr>
        <p:spPr>
          <a:xfrm>
            <a:off x="9906000" y="546735"/>
            <a:ext cx="8001000" cy="3416320"/>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HƯỚNG DẪN CHẤM BÀI</a:t>
            </a:r>
          </a:p>
          <a:p>
            <a:pPr algn="just"/>
            <a:r>
              <a:rPr lang="en-US" sz="3600" i="0" dirty="0">
                <a:solidFill>
                  <a:srgbClr val="000000"/>
                </a:solidFill>
                <a:effectLst/>
                <a:latin typeface="Times New Roman" panose="02020603050405020304" pitchFamily="18" charset="0"/>
                <a:cs typeface="Times New Roman" panose="02020603050405020304" pitchFamily="18" charset="0"/>
              </a:rPr>
              <a:t>1. </a:t>
            </a:r>
            <a:r>
              <a:rPr lang="en-US" sz="3600" i="0" dirty="0" err="1">
                <a:solidFill>
                  <a:srgbClr val="000000"/>
                </a:solidFill>
                <a:effectLst/>
                <a:latin typeface="Times New Roman" panose="02020603050405020304" pitchFamily="18" charset="0"/>
                <a:cs typeface="Times New Roman" panose="02020603050405020304" pitchFamily="18" charset="0"/>
              </a:rPr>
              <a:t>Cách</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chuyển</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tương</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tự</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như</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làm</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i="0" dirty="0" err="1">
                <a:solidFill>
                  <a:srgbClr val="000000"/>
                </a:solidFill>
                <a:effectLst/>
                <a:latin typeface="Times New Roman" panose="02020603050405020304" pitchFamily="18" charset="0"/>
                <a:cs typeface="Times New Roman" panose="02020603050405020304" pitchFamily="18" charset="0"/>
              </a:rPr>
              <a:t>bài</a:t>
            </a:r>
            <a:endParaRPr lang="en-US" sz="3600" i="0" dirty="0">
              <a:solidFill>
                <a:srgbClr val="000000"/>
              </a:solidFill>
              <a:effectLst/>
              <a:latin typeface="Times New Roman" panose="02020603050405020304" pitchFamily="18" charset="0"/>
              <a:cs typeface="Times New Roman" panose="02020603050405020304" pitchFamily="18" charset="0"/>
            </a:endParaRPr>
          </a:p>
          <a:p>
            <a:pPr algn="just"/>
            <a:r>
              <a:rPr lang="en-US" sz="3600" dirty="0">
                <a:solidFill>
                  <a:srgbClr val="000000"/>
                </a:solidFill>
                <a:latin typeface="Times New Roman" panose="02020603050405020304" pitchFamily="18" charset="0"/>
                <a:cs typeface="Times New Roman" panose="02020603050405020304" pitchFamily="18" charset="0"/>
              </a:rPr>
              <a:t>2. </a:t>
            </a:r>
            <a:r>
              <a:rPr lang="en-US" sz="3600" dirty="0" err="1">
                <a:solidFill>
                  <a:srgbClr val="000000"/>
                </a:solidFill>
                <a:latin typeface="Times New Roman" panose="02020603050405020304" pitchFamily="18" charset="0"/>
                <a:cs typeface="Times New Roman" panose="02020603050405020304" pitchFamily="18" charset="0"/>
              </a:rPr>
              <a:t>Mỗi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học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sinh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sẽ</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nhìn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đáp</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án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giáo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viên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đưa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ra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chấm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bài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của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bạn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trong</a:t>
            </a:r>
            <a:r>
              <a:rPr lang="en-US" sz="3600" dirty="0">
                <a:solidFill>
                  <a:srgbClr val="000000"/>
                </a:solidFill>
                <a:latin typeface="Times New Roman" panose="02020603050405020304" pitchFamily="18" charset="0"/>
                <a:cs typeface="Times New Roman" panose="02020603050405020304" pitchFamily="18" charset="0"/>
              </a:rPr>
              <a:t> 30 </a:t>
            </a:r>
            <a:r>
              <a:rPr lang="en-US" sz="3600" dirty="0" err="1">
                <a:solidFill>
                  <a:srgbClr val="000000"/>
                </a:solidFill>
                <a:latin typeface="Times New Roman" panose="02020603050405020304" pitchFamily="18" charset="0"/>
                <a:cs typeface="Times New Roman" panose="02020603050405020304" pitchFamily="18" charset="0"/>
              </a:rPr>
              <a:t>giây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thì</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chuyển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Phải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ghi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rõ</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người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chấm</a:t>
            </a:r>
            <a:r>
              <a:rPr lang="en-US" sz="3600" dirty="0">
                <a:solidFill>
                  <a:srgbClr val="000000"/>
                </a:solidFill>
                <a:latin typeface="Times New Roman" panose="02020603050405020304" pitchFamily="18" charset="0"/>
                <a:cs typeface="Times New Roman" panose="02020603050405020304" pitchFamily="18" charset="0"/>
              </a:rPr>
              <a:t> ở </a:t>
            </a:r>
            <a:r>
              <a:rPr lang="en-US" sz="3600" dirty="0" err="1">
                <a:solidFill>
                  <a:srgbClr val="000000"/>
                </a:solidFill>
                <a:latin typeface="Times New Roman" panose="02020603050405020304" pitchFamily="18" charset="0"/>
                <a:cs typeface="Times New Roman" panose="02020603050405020304" pitchFamily="18" charset="0"/>
              </a:rPr>
              <a:t>cột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người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chấm</a:t>
            </a:r>
            <a:r>
              <a:rPr lang="en-US" sz="3600" dirty="0">
                <a:solidFill>
                  <a:srgbClr val="000000"/>
                </a:solidFill>
                <a:latin typeface="Times New Roman" panose="02020603050405020304" pitchFamily="18" charset="0"/>
                <a:cs typeface="Times New Roman" panose="02020603050405020304" pitchFamily="18" charset="0"/>
              </a:rPr>
              <a:t>)</a:t>
            </a:r>
          </a:p>
        </p:txBody>
      </p:sp>
      <p:graphicFrame>
        <p:nvGraphicFramePr>
          <p:cNvPr id="7" name="Table 6">
            <a:extLst>
              <a:ext uri="{FF2B5EF4-FFF2-40B4-BE49-F238E27FC236}">
                <a16:creationId xmlns:a16="http://schemas.microsoft.com/office/drawing/2014/main" id="{661FD087-0983-271B-CB43-7F00A708BAD3}"/>
              </a:ext>
            </a:extLst>
          </p:cNvPr>
          <p:cNvGraphicFramePr>
            <a:graphicFrameLocks noGrp="1"/>
          </p:cNvGraphicFramePr>
          <p:nvPr>
            <p:extLst>
              <p:ext uri="{D42A27DB-BD31-4B8C-83A1-F6EECF244321}">
                <p14:modId xmlns:p14="http://schemas.microsoft.com/office/powerpoint/2010/main" val="826813714"/>
              </p:ext>
            </p:extLst>
          </p:nvPr>
        </p:nvGraphicFramePr>
        <p:xfrm>
          <a:off x="533399" y="5295900"/>
          <a:ext cx="9058277" cy="4013775"/>
        </p:xfrm>
        <a:graphic>
          <a:graphicData uri="http://schemas.openxmlformats.org/drawingml/2006/table">
            <a:tbl>
              <a:tblPr firstRow="1" bandRow="1">
                <a:tableStyleId>{5C22544A-7EE6-4342-B048-85BDC9FD1C3A}</a:tableStyleId>
              </a:tblPr>
              <a:tblGrid>
                <a:gridCol w="837262">
                  <a:extLst>
                    <a:ext uri="{9D8B030D-6E8A-4147-A177-3AD203B41FA5}">
                      <a16:colId xmlns:a16="http://schemas.microsoft.com/office/drawing/2014/main" val="1486016352"/>
                    </a:ext>
                  </a:extLst>
                </a:gridCol>
                <a:gridCol w="1695985">
                  <a:extLst>
                    <a:ext uri="{9D8B030D-6E8A-4147-A177-3AD203B41FA5}">
                      <a16:colId xmlns:a16="http://schemas.microsoft.com/office/drawing/2014/main" val="6474428"/>
                    </a:ext>
                  </a:extLst>
                </a:gridCol>
                <a:gridCol w="1842362">
                  <a:extLst>
                    <a:ext uri="{9D8B030D-6E8A-4147-A177-3AD203B41FA5}">
                      <a16:colId xmlns:a16="http://schemas.microsoft.com/office/drawing/2014/main" val="4201911607"/>
                    </a:ext>
                  </a:extLst>
                </a:gridCol>
                <a:gridCol w="2018032">
                  <a:extLst>
                    <a:ext uri="{9D8B030D-6E8A-4147-A177-3AD203B41FA5}">
                      <a16:colId xmlns:a16="http://schemas.microsoft.com/office/drawing/2014/main" val="2501473168"/>
                    </a:ext>
                  </a:extLst>
                </a:gridCol>
                <a:gridCol w="2664636">
                  <a:extLst>
                    <a:ext uri="{9D8B030D-6E8A-4147-A177-3AD203B41FA5}">
                      <a16:colId xmlns:a16="http://schemas.microsoft.com/office/drawing/2014/main" val="1543901756"/>
                    </a:ext>
                  </a:extLst>
                </a:gridCol>
              </a:tblGrid>
              <a:tr h="802755">
                <a:tc>
                  <a:txBody>
                    <a:bodyPr/>
                    <a:lstStyle/>
                    <a:p>
                      <a:pPr algn="ct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Sai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9927436"/>
                  </a:ext>
                </a:extLst>
              </a:tr>
              <a:tr h="802755">
                <a:tc>
                  <a:txBody>
                    <a:bodyPr/>
                    <a:lstStyle/>
                    <a:p>
                      <a:pPr algn="ctr"/>
                      <a:r>
                        <a:rPr lang="en-US" sz="24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2581216"/>
                  </a:ext>
                </a:extLst>
              </a:tr>
              <a:tr h="802755">
                <a:tc>
                  <a:txBody>
                    <a:bodyPr/>
                    <a:lstStyle/>
                    <a:p>
                      <a:pPr algn="ctr"/>
                      <a:r>
                        <a:rPr lang="en-US" sz="2400"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5078736"/>
                  </a:ext>
                </a:extLst>
              </a:tr>
              <a:tr h="802755">
                <a:tc>
                  <a:txBody>
                    <a:bodyPr/>
                    <a:lstStyle/>
                    <a:p>
                      <a:pPr algn="ctr"/>
                      <a:r>
                        <a:rPr lang="en-US" sz="24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8577290"/>
                  </a:ext>
                </a:extLst>
              </a:tr>
              <a:tr h="802755">
                <a:tc>
                  <a:txBody>
                    <a:bodyPr/>
                    <a:lstStyle/>
                    <a:p>
                      <a:pPr algn="ctr"/>
                      <a:r>
                        <a:rPr lang="en-US" sz="24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0634997"/>
                  </a:ext>
                </a:extLst>
              </a:tr>
            </a:tbl>
          </a:graphicData>
        </a:graphic>
      </p:graphicFrame>
    </p:spTree>
    <p:extLst>
      <p:ext uri="{BB962C8B-B14F-4D97-AF65-F5344CB8AC3E}">
        <p14:creationId xmlns:p14="http://schemas.microsoft.com/office/powerpoint/2010/main" val="87491093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C45A4264-7B61-A3D0-04DA-FC9CFBE01551}"/>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14" name="Rectangle 13">
            <a:extLst>
              <a:ext uri="{FF2B5EF4-FFF2-40B4-BE49-F238E27FC236}">
                <a16:creationId xmlns:a16="http://schemas.microsoft.com/office/drawing/2014/main" id="{136F1642-3ECE-072F-0010-4455CC69596C}"/>
              </a:ext>
            </a:extLst>
          </p:cNvPr>
          <p:cNvSpPr/>
          <p:nvPr/>
        </p:nvSpPr>
        <p:spPr>
          <a:xfrm>
            <a:off x="-76200" y="3573840"/>
            <a:ext cx="13050073" cy="1569660"/>
          </a:xfrm>
          <a:prstGeom prst="rect">
            <a:avLst/>
          </a:prstGeom>
        </p:spPr>
        <p:txBody>
          <a:bodyPr wrap="square">
            <a:spAutoFit/>
          </a:bodyPr>
          <a:lstStyle/>
          <a:p>
            <a:pPr algn="ctr"/>
            <a:r>
              <a:rPr lang="en-US" sz="4800" b="1" dirty="0">
                <a:latin typeface="#9Slide04 Spectral Bold" panose="02020802060000000000" pitchFamily="18" charset="0"/>
                <a:cs typeface="Times New Roman" panose="02020603050405020304" pitchFamily="18" charset="0"/>
              </a:rPr>
              <a:t>III.</a:t>
            </a:r>
          </a:p>
          <a:p>
            <a:pPr algn="ctr"/>
            <a:r>
              <a:rPr lang="en-US" sz="4800" b="1" dirty="0" err="1">
                <a:latin typeface="#9Slide04 Spectral Bold" panose="02020802060000000000" pitchFamily="18" charset="0"/>
                <a:cs typeface="Times New Roman" panose="02020603050405020304" pitchFamily="18" charset="0"/>
              </a:rPr>
              <a:t>Thực</a:t>
            </a:r>
            <a:r>
              <a:rPr lang="en-US" sz="4800" b="1" dirty="0">
                <a:latin typeface="#9Slide04 Spectral Bold" panose="02020802060000000000" pitchFamily="18" charset="0"/>
                <a:cs typeface="Times New Roman" panose="02020603050405020304" pitchFamily="18" charset="0"/>
              </a:rPr>
              <a:t> </a:t>
            </a:r>
            <a:r>
              <a:rPr lang="en-US" sz="4800" b="1" dirty="0" err="1">
                <a:latin typeface="#9Slide04 Spectral Bold" panose="02020802060000000000" pitchFamily="18" charset="0"/>
                <a:cs typeface="Times New Roman" panose="02020603050405020304" pitchFamily="18" charset="0"/>
              </a:rPr>
              <a:t>hành</a:t>
            </a:r>
            <a:r>
              <a:rPr lang="en-US" sz="4800" b="1" dirty="0">
                <a:latin typeface="#9Slide04 Spectral Bold" panose="02020802060000000000" pitchFamily="18" charset="0"/>
                <a:cs typeface="Times New Roman" panose="02020603050405020304" pitchFamily="18" charset="0"/>
              </a:rPr>
              <a:t> </a:t>
            </a:r>
            <a:r>
              <a:rPr lang="en-US" sz="4800" b="1" dirty="0" err="1">
                <a:latin typeface="#9Slide04 Spectral Bold" panose="02020802060000000000" pitchFamily="18" charset="0"/>
                <a:cs typeface="Times New Roman" panose="02020603050405020304" pitchFamily="18" charset="0"/>
              </a:rPr>
              <a:t>viết</a:t>
            </a:r>
            <a:r>
              <a:rPr lang="en-US" sz="4800" b="1" dirty="0">
                <a:latin typeface="#9Slide04 Spectral Bold" panose="02020802060000000000" pitchFamily="18" charset="0"/>
                <a:cs typeface="Times New Roman" panose="02020603050405020304" pitchFamily="18" charset="0"/>
              </a:rPr>
              <a:t> </a:t>
            </a:r>
            <a:r>
              <a:rPr lang="en-US" sz="4800" b="1" dirty="0" err="1">
                <a:latin typeface="#9Slide04 Spectral Bold" panose="02020802060000000000" pitchFamily="18" charset="0"/>
                <a:cs typeface="Times New Roman" panose="02020603050405020304" pitchFamily="18" charset="0"/>
              </a:rPr>
              <a:t>theo</a:t>
            </a:r>
            <a:r>
              <a:rPr lang="en-US" sz="4800" b="1" dirty="0">
                <a:latin typeface="#9Slide04 Spectral Bold" panose="02020802060000000000" pitchFamily="18" charset="0"/>
                <a:cs typeface="Times New Roman" panose="02020603050405020304" pitchFamily="18" charset="0"/>
              </a:rPr>
              <a:t> </a:t>
            </a:r>
            <a:r>
              <a:rPr lang="en-US" sz="4800" b="1" dirty="0" err="1">
                <a:latin typeface="#9Slide04 Spectral Bold" panose="02020802060000000000" pitchFamily="18" charset="0"/>
                <a:cs typeface="Times New Roman" panose="02020603050405020304" pitchFamily="18" charset="0"/>
              </a:rPr>
              <a:t>các</a:t>
            </a:r>
            <a:r>
              <a:rPr lang="en-US" sz="4800" b="1" dirty="0">
                <a:latin typeface="#9Slide04 Spectral Bold" panose="02020802060000000000" pitchFamily="18" charset="0"/>
                <a:cs typeface="Times New Roman" panose="02020603050405020304" pitchFamily="18" charset="0"/>
              </a:rPr>
              <a:t> </a:t>
            </a:r>
            <a:r>
              <a:rPr lang="en-US" sz="4800" b="1" dirty="0" err="1">
                <a:latin typeface="#9Slide04 Spectral Bold" panose="02020802060000000000" pitchFamily="18" charset="0"/>
                <a:cs typeface="Times New Roman" panose="02020603050405020304" pitchFamily="18" charset="0"/>
              </a:rPr>
              <a:t>bước</a:t>
            </a:r>
            <a:endParaRPr lang="en-US" sz="4800" dirty="0">
              <a:latin typeface="#9Slide04 Spectral Bold" panose="02020802060000000000" pitchFamily="18" charset="0"/>
              <a:cs typeface="Times New Roman" panose="02020603050405020304" pitchFamily="18" charset="0"/>
            </a:endParaRPr>
          </a:p>
        </p:txBody>
      </p:sp>
      <p:sp>
        <p:nvSpPr>
          <p:cNvPr id="5" name="Freeform 5"/>
          <p:cNvSpPr/>
          <p:nvPr/>
        </p:nvSpPr>
        <p:spPr>
          <a:xfrm>
            <a:off x="9104644" y="2286000"/>
            <a:ext cx="9183356" cy="8001000"/>
          </a:xfrm>
          <a:custGeom>
            <a:avLst/>
            <a:gdLst/>
            <a:ahLst/>
            <a:cxnLst/>
            <a:rect l="l" t="t" r="r" b="b"/>
            <a:pathLst>
              <a:path w="4514102" h="3932912">
                <a:moveTo>
                  <a:pt x="0" y="0"/>
                </a:moveTo>
                <a:lnTo>
                  <a:pt x="4514102" y="0"/>
                </a:lnTo>
                <a:lnTo>
                  <a:pt x="4514102" y="3932912"/>
                </a:lnTo>
                <a:lnTo>
                  <a:pt x="0" y="3932912"/>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11006569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90467-8CB5-A67E-270D-A53DB6EC9EC3}"/>
              </a:ext>
            </a:extLst>
          </p:cNvPr>
          <p:cNvSpPr/>
          <p:nvPr/>
        </p:nvSpPr>
        <p:spPr>
          <a:xfrm>
            <a:off x="1447800" y="495300"/>
            <a:ext cx="156210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Bước 1: Trước khi viết</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7" name="Rectangle 6"/>
          <p:cNvSpPr/>
          <p:nvPr/>
        </p:nvSpPr>
        <p:spPr>
          <a:xfrm>
            <a:off x="609600" y="1562100"/>
            <a:ext cx="16459199" cy="707886"/>
          </a:xfrm>
          <a:prstGeom prst="rect">
            <a:avLst/>
          </a:prstGeom>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a. Lựa chọn đề tài</a:t>
            </a:r>
            <a:endParaRPr lang="en-US" sz="4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49D691D-E2A9-2122-1436-65AFF7870C1D}"/>
              </a:ext>
            </a:extLst>
          </p:cNvPr>
          <p:cNvSpPr/>
          <p:nvPr/>
        </p:nvSpPr>
        <p:spPr>
          <a:xfrm>
            <a:off x="914401" y="3314700"/>
            <a:ext cx="5410200" cy="1323439"/>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L</a:t>
            </a:r>
            <a:r>
              <a:rPr lang="vi-VN" sz="4000" b="1" dirty="0">
                <a:latin typeface="Times New Roman" panose="02020603050405020304" pitchFamily="18" charset="0"/>
                <a:cs typeface="Times New Roman" panose="02020603050405020304" pitchFamily="18" charset="0"/>
              </a:rPr>
              <a:t>ựa chọn tác phẩm </a:t>
            </a:r>
            <a:r>
              <a:rPr lang="vi-VN" sz="4000" dirty="0">
                <a:latin typeface="Times New Roman" panose="02020603050405020304" pitchFamily="18" charset="0"/>
                <a:cs typeface="Times New Roman" panose="02020603050405020304" pitchFamily="18" charset="0"/>
              </a:rPr>
              <a:t>phân tích. </a:t>
            </a:r>
            <a:endParaRPr lang="en-US" sz="4000" dirty="0">
              <a:latin typeface="Times New Roman" panose="02020603050405020304" pitchFamily="18" charset="0"/>
              <a:cs typeface="Times New Roman" panose="02020603050405020304" pitchFamily="18" charset="0"/>
            </a:endParaRPr>
          </a:p>
        </p:txBody>
      </p:sp>
      <p:sp>
        <p:nvSpPr>
          <p:cNvPr id="4" name="Freeform 2">
            <a:extLst>
              <a:ext uri="{FF2B5EF4-FFF2-40B4-BE49-F238E27FC236}">
                <a16:creationId xmlns:a16="http://schemas.microsoft.com/office/drawing/2014/main" id="{8889D563-061B-AB6C-D730-28AD1BC3E90A}"/>
              </a:ext>
            </a:extLst>
          </p:cNvPr>
          <p:cNvSpPr/>
          <p:nvPr/>
        </p:nvSpPr>
        <p:spPr>
          <a:xfrm>
            <a:off x="6629400" y="3314700"/>
            <a:ext cx="3950208" cy="4114800"/>
          </a:xfrm>
          <a:custGeom>
            <a:avLst/>
            <a:gdLst/>
            <a:ahLst/>
            <a:cxnLst/>
            <a:rect l="l" t="t" r="r" b="b"/>
            <a:pathLst>
              <a:path w="3950208" h="4114800">
                <a:moveTo>
                  <a:pt x="0" y="0"/>
                </a:moveTo>
                <a:lnTo>
                  <a:pt x="3950208" y="0"/>
                </a:lnTo>
                <a:lnTo>
                  <a:pt x="395020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Rectangle 4">
            <a:extLst>
              <a:ext uri="{FF2B5EF4-FFF2-40B4-BE49-F238E27FC236}">
                <a16:creationId xmlns:a16="http://schemas.microsoft.com/office/drawing/2014/main" id="{148ED61A-5E17-E46A-37DC-26829385FBD2}"/>
              </a:ext>
            </a:extLst>
          </p:cNvPr>
          <p:cNvSpPr/>
          <p:nvPr/>
        </p:nvSpPr>
        <p:spPr>
          <a:xfrm>
            <a:off x="11353801" y="3314700"/>
            <a:ext cx="6096000" cy="3170099"/>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định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vấn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 (c</a:t>
            </a:r>
            <a:r>
              <a:rPr lang="vi-VN" sz="4000" dirty="0">
                <a:latin typeface="Times New Roman" panose="02020603050405020304" pitchFamily="18" charset="0"/>
                <a:cs typeface="Times New Roman" panose="02020603050405020304" pitchFamily="18" charset="0"/>
              </a:rPr>
              <a:t>ó thể phân tích toàn bộ tác phẩm, hoặc chỉ lựa chọn một đoạn trích, một khía cạnh tiêu biểu</a:t>
            </a:r>
            <a:r>
              <a:rPr lang="en-US" sz="4000" dirty="0">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62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8650" y="2548295"/>
            <a:ext cx="17068799" cy="7478970"/>
          </a:xfrm>
          <a:prstGeom prst="rect">
            <a:avLst/>
          </a:prstGeom>
        </p:spPr>
        <p:txBody>
          <a:bodyPr wrap="square">
            <a:spAutoFit/>
          </a:bodyPr>
          <a:lstStyle/>
          <a:p>
            <a:pPr algn="just"/>
            <a:r>
              <a:rPr lang="vi-VN" sz="4000" b="1" dirty="0">
                <a:solidFill>
                  <a:srgbClr val="000000"/>
                </a:solidFill>
                <a:latin typeface="+mj-lt"/>
              </a:rPr>
              <a:t>Ví dụ: Viết bài văn nghị luận một tác phẩm truyện (truyện truyền kì, truyện thơ Nôm, truyện hiện đại).</a:t>
            </a:r>
            <a:endParaRPr lang="vi-VN" sz="4000" dirty="0">
              <a:solidFill>
                <a:srgbClr val="000000"/>
              </a:solidFill>
              <a:latin typeface="+mj-lt"/>
            </a:endParaRPr>
          </a:p>
          <a:p>
            <a:pPr algn="just"/>
            <a:r>
              <a:rPr lang="vi-VN" sz="4000" dirty="0">
                <a:solidFill>
                  <a:srgbClr val="000000"/>
                </a:solidFill>
                <a:latin typeface="+mj-lt"/>
              </a:rPr>
              <a:t>Để tìm ý cho bài văn phân tích một tác phẩm truyện, em cần đặt ra và trả lời các câu hỏi như:</a:t>
            </a:r>
          </a:p>
          <a:p>
            <a:pPr algn="just"/>
            <a:endParaRPr lang="en-US" sz="4000" dirty="0">
              <a:solidFill>
                <a:srgbClr val="000000"/>
              </a:solidFill>
              <a:latin typeface="+mj-lt"/>
            </a:endParaRPr>
          </a:p>
          <a:p>
            <a:pPr algn="just"/>
            <a:r>
              <a:rPr lang="vi-VN" sz="4000" dirty="0">
                <a:solidFill>
                  <a:srgbClr val="000000"/>
                </a:solidFill>
                <a:latin typeface="+mj-lt"/>
              </a:rPr>
              <a:t>- </a:t>
            </a:r>
            <a:r>
              <a:rPr lang="vi-VN" sz="4000" i="1" dirty="0">
                <a:solidFill>
                  <a:srgbClr val="000000"/>
                </a:solidFill>
                <a:latin typeface="+mj-lt"/>
              </a:rPr>
              <a:t>Nội dung chủ đề của tác phẩm truyện (hoặc đoạn trích) là gì? Có thể phân tích chủ đề ấy như thế nào?</a:t>
            </a:r>
            <a:endParaRPr lang="vi-VN" sz="4000" dirty="0">
              <a:solidFill>
                <a:srgbClr val="000000"/>
              </a:solidFill>
              <a:latin typeface="+mj-lt"/>
            </a:endParaRPr>
          </a:p>
          <a:p>
            <a:pPr algn="just"/>
            <a:r>
              <a:rPr lang="vi-VN" sz="4000" dirty="0">
                <a:solidFill>
                  <a:srgbClr val="000000"/>
                </a:solidFill>
                <a:latin typeface="+mj-lt"/>
              </a:rPr>
              <a:t>- </a:t>
            </a:r>
            <a:r>
              <a:rPr lang="vi-VN" sz="4000" i="1" dirty="0">
                <a:solidFill>
                  <a:srgbClr val="000000"/>
                </a:solidFill>
                <a:latin typeface="+mj-lt"/>
              </a:rPr>
              <a:t>Tác phẩm truyện (hoặc đoạn trích) có những nét đặc sắc gì về nghệ thuật? Những nét đặc sắc đó đem đến hiệu quả thẩm mĩ như thế nào?</a:t>
            </a:r>
            <a:endParaRPr lang="vi-VN" sz="4000" dirty="0">
              <a:solidFill>
                <a:srgbClr val="000000"/>
              </a:solidFill>
              <a:latin typeface="+mj-lt"/>
            </a:endParaRPr>
          </a:p>
          <a:p>
            <a:pPr algn="just"/>
            <a:r>
              <a:rPr lang="vi-VN" sz="4000" dirty="0">
                <a:solidFill>
                  <a:srgbClr val="000000"/>
                </a:solidFill>
                <a:latin typeface="+mj-lt"/>
              </a:rPr>
              <a:t>- </a:t>
            </a:r>
            <a:r>
              <a:rPr lang="vi-VN" sz="4000" i="1" dirty="0">
                <a:solidFill>
                  <a:srgbClr val="000000"/>
                </a:solidFill>
                <a:latin typeface="+mj-lt"/>
              </a:rPr>
              <a:t>Tác phẩm truyện (hoặc đoạn trích) có giá trị, ý nghĩa gì?</a:t>
            </a:r>
            <a:endParaRPr lang="vi-VN" sz="4000" dirty="0">
              <a:solidFill>
                <a:srgbClr val="000000"/>
              </a:solidFill>
              <a:latin typeface="+mj-lt"/>
            </a:endParaRPr>
          </a:p>
          <a:p>
            <a:br>
              <a:rPr lang="vi-VN" sz="4000" dirty="0">
                <a:latin typeface="+mj-lt"/>
              </a:rPr>
            </a:br>
            <a:endParaRPr lang="en-US" sz="4000" dirty="0">
              <a:latin typeface="+mj-lt"/>
            </a:endParaRPr>
          </a:p>
        </p:txBody>
      </p:sp>
      <p:sp>
        <p:nvSpPr>
          <p:cNvPr id="2" name="Rectangle 1">
            <a:extLst>
              <a:ext uri="{FF2B5EF4-FFF2-40B4-BE49-F238E27FC236}">
                <a16:creationId xmlns:a16="http://schemas.microsoft.com/office/drawing/2014/main" id="{F85FF6D4-F1AB-669F-FC3A-5A81379F4E21}"/>
              </a:ext>
            </a:extLst>
          </p:cNvPr>
          <p:cNvSpPr/>
          <p:nvPr/>
        </p:nvSpPr>
        <p:spPr>
          <a:xfrm>
            <a:off x="1447800" y="495300"/>
            <a:ext cx="156210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Bước 1: Trước khi viết</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4" name="Rectangle 3">
            <a:extLst>
              <a:ext uri="{FF2B5EF4-FFF2-40B4-BE49-F238E27FC236}">
                <a16:creationId xmlns:a16="http://schemas.microsoft.com/office/drawing/2014/main" id="{04902A8D-6554-5E7A-4BB2-C582BA074DDA}"/>
              </a:ext>
            </a:extLst>
          </p:cNvPr>
          <p:cNvSpPr/>
          <p:nvPr/>
        </p:nvSpPr>
        <p:spPr>
          <a:xfrm>
            <a:off x="609600" y="1562100"/>
            <a:ext cx="16459199" cy="707886"/>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b. </a:t>
            </a:r>
            <a:r>
              <a:rPr lang="en-US" sz="4000" b="1" dirty="0" err="1">
                <a:latin typeface="Times New Roman" panose="02020603050405020304" pitchFamily="18" charset="0"/>
                <a:cs typeface="Times New Roman" panose="02020603050405020304" pitchFamily="18" charset="0"/>
              </a:rPr>
              <a:t>Tìm</a:t>
            </a:r>
            <a:r>
              <a:rPr lang="en-US" sz="4000" b="1" dirty="0">
                <a:latin typeface="Times New Roman" panose="02020603050405020304" pitchFamily="18" charset="0"/>
                <a:cs typeface="Times New Roman" panose="02020603050405020304" pitchFamily="18" charset="0"/>
              </a:rPr>
              <a:t> ý</a:t>
            </a:r>
            <a:endParaRPr lang="en-US" sz="4000" dirty="0">
              <a:latin typeface="Times New Roman" panose="02020603050405020304" pitchFamily="18" charset="0"/>
              <a:cs typeface="Times New Roman" panose="02020603050405020304" pitchFamily="18" charset="0"/>
            </a:endParaRPr>
          </a:p>
        </p:txBody>
      </p:sp>
      <p:sp>
        <p:nvSpPr>
          <p:cNvPr id="5" name="Freeform 3">
            <a:extLst>
              <a:ext uri="{FF2B5EF4-FFF2-40B4-BE49-F238E27FC236}">
                <a16:creationId xmlns:a16="http://schemas.microsoft.com/office/drawing/2014/main" id="{53A5DF9A-6324-71F5-855E-D94C1B61E376}"/>
              </a:ext>
            </a:extLst>
          </p:cNvPr>
          <p:cNvSpPr/>
          <p:nvPr/>
        </p:nvSpPr>
        <p:spPr>
          <a:xfrm>
            <a:off x="15316200" y="7257260"/>
            <a:ext cx="2884467" cy="3048314"/>
          </a:xfrm>
          <a:custGeom>
            <a:avLst/>
            <a:gdLst/>
            <a:ahLst/>
            <a:cxnLst/>
            <a:rect l="l" t="t" r="r" b="b"/>
            <a:pathLst>
              <a:path w="4332267" h="4578353">
                <a:moveTo>
                  <a:pt x="0" y="0"/>
                </a:moveTo>
                <a:lnTo>
                  <a:pt x="4332266" y="0"/>
                </a:lnTo>
                <a:lnTo>
                  <a:pt x="4332266" y="4578353"/>
                </a:lnTo>
                <a:lnTo>
                  <a:pt x="0" y="4578353"/>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47048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7380BB57-93AE-C1D3-94C4-58B7B94C4E63}"/>
              </a:ext>
            </a:extLst>
          </p:cNvPr>
          <p:cNvSpPr/>
          <p:nvPr/>
        </p:nvSpPr>
        <p:spPr>
          <a:xfrm>
            <a:off x="266700" y="74689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 name="TextBox 1"/>
          <p:cNvSpPr txBox="1"/>
          <p:nvPr/>
        </p:nvSpPr>
        <p:spPr>
          <a:xfrm>
            <a:off x="4071769" y="2519363"/>
            <a:ext cx="3428192"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Cách 1</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nêu luận điểm về chủ đề, sau đó nêu luận điểm về hình thức nghệ thuật.</a:t>
            </a:r>
          </a:p>
        </p:txBody>
      </p:sp>
      <p:sp>
        <p:nvSpPr>
          <p:cNvPr id="3" name="TextBox 2"/>
          <p:cNvSpPr txBox="1"/>
          <p:nvPr/>
        </p:nvSpPr>
        <p:spPr>
          <a:xfrm>
            <a:off x="587187" y="581502"/>
            <a:ext cx="168402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Chọn lọc và sắp xếp các ý vừa tìm được thành dàn ý hoàn chỉnh. Với kiểu bài phân tích tác phẩm văn học, có ba cách để triển khai luận điểm như sau:</a:t>
            </a:r>
          </a:p>
        </p:txBody>
      </p:sp>
      <p:sp>
        <p:nvSpPr>
          <p:cNvPr id="4" name="Freeform 4"/>
          <p:cNvSpPr/>
          <p:nvPr/>
        </p:nvSpPr>
        <p:spPr>
          <a:xfrm>
            <a:off x="-1676400" y="2220785"/>
            <a:ext cx="7315200" cy="1468130"/>
          </a:xfrm>
          <a:custGeom>
            <a:avLst/>
            <a:gdLst/>
            <a:ahLst/>
            <a:cxnLst/>
            <a:rect l="l" t="t" r="r" b="b"/>
            <a:pathLst>
              <a:path w="7315200" h="2231136">
                <a:moveTo>
                  <a:pt x="0" y="0"/>
                </a:moveTo>
                <a:lnTo>
                  <a:pt x="7315200" y="0"/>
                </a:lnTo>
                <a:lnTo>
                  <a:pt x="7315200" y="2231136"/>
                </a:lnTo>
                <a:lnTo>
                  <a:pt x="0" y="2231136"/>
                </a:lnTo>
                <a:lnTo>
                  <a:pt x="0" y="0"/>
                </a:lnTo>
                <a:close/>
              </a:path>
            </a:pathLst>
          </a:custGeom>
          <a:blipFill>
            <a:blip r:embed="rId3">
              <a:extLst>
                <a:ext uri="{BEBA8EAE-BF5A-486C-A8C5-ECC9F3942E4B}">
                  <a14:imgProps xmlns:a14="http://schemas.microsoft.com/office/drawing/2010/main">
                    <a14:imgLayer r:embed="rId4">
                      <a14:imgEffect>
                        <a14:backgroundRemoval t="0" b="100000" l="0" r="78400">
                          <a14:foregroundMark x1="14500" y1="35738" x2="63100" y2="55738"/>
                          <a14:backgroundMark x1="13400" y1="15410" x2="13400" y2="1639"/>
                        </a14:backgroundRemoval>
                      </a14:imgEffect>
                    </a14:imgLayer>
                  </a14:imgProps>
                </a:ext>
              </a:extLst>
            </a:blip>
            <a:stretch>
              <a:fillRect/>
            </a:stretch>
          </a:blipFill>
        </p:spPr>
        <p:txBody>
          <a:bodyPr/>
          <a:lstStyle/>
          <a:p>
            <a:endParaRPr lang="en-US"/>
          </a:p>
        </p:txBody>
      </p:sp>
      <p:sp>
        <p:nvSpPr>
          <p:cNvPr id="5" name="TextBox 4"/>
          <p:cNvSpPr txBox="1"/>
          <p:nvPr/>
        </p:nvSpPr>
        <p:spPr>
          <a:xfrm>
            <a:off x="8077200" y="2519363"/>
            <a:ext cx="3276600"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Cách 2</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nêu luận điểm về hình thức nghệ thuật, nêu luận điểm về chủ đề.</a:t>
            </a:r>
          </a:p>
        </p:txBody>
      </p:sp>
      <p:sp>
        <p:nvSpPr>
          <p:cNvPr id="6" name="TextBox 5"/>
          <p:cNvSpPr txBox="1"/>
          <p:nvPr/>
        </p:nvSpPr>
        <p:spPr>
          <a:xfrm>
            <a:off x="11931038" y="2519363"/>
            <a:ext cx="5747361"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Cách 3</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triển khai song song luận điểm về hình thức nghệ thuật và chủ đề (luận điểm 1 về chủ đề và hình thức nghệ thuật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luận điểm 2 về chủ đề và hình thức nghệ thuật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luận điểm… về chủ đề và hình thức nghệ thuật).</a:t>
            </a:r>
          </a:p>
        </p:txBody>
      </p:sp>
      <p:sp>
        <p:nvSpPr>
          <p:cNvPr id="7" name="TextBox 6"/>
          <p:cNvSpPr txBox="1"/>
          <p:nvPr/>
        </p:nvSpPr>
        <p:spPr>
          <a:xfrm>
            <a:off x="587187" y="7658100"/>
            <a:ext cx="17091211"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Lưu ý:</a:t>
            </a:r>
            <a: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Khi triển khai lí lẽ, bằng chứng để làm sáng tỏ luận điểm, cần tránh sự trùng lặp về ý giữa các luận điểm. Một số bằng chứng có thể dùng để làm sáng tỏ cho nhiều luận điểm, nhưng với mỗi luận điểm, cách triển khai lí lẽ để phân tích, lí giải cần khác nhau.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72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90467-8CB5-A67E-270D-A53DB6EC9EC3}"/>
              </a:ext>
            </a:extLst>
          </p:cNvPr>
          <p:cNvSpPr/>
          <p:nvPr/>
        </p:nvSpPr>
        <p:spPr>
          <a:xfrm>
            <a:off x="1447800" y="495300"/>
            <a:ext cx="15621000" cy="769441"/>
          </a:xfrm>
          <a:prstGeom prst="rect">
            <a:avLst/>
          </a:prstGeom>
        </p:spPr>
        <p:txBody>
          <a:bodyPr wrap="square">
            <a:spAutoFit/>
          </a:bodyPr>
          <a:lstStyle/>
          <a:p>
            <a:pPr algn="ctr"/>
            <a:r>
              <a:rPr lang="vi-VN" sz="4400" b="1" dirty="0">
                <a:latin typeface="+mj-lt"/>
              </a:rPr>
              <a:t>Bước 1: Trước khi viết</a:t>
            </a:r>
            <a:endParaRPr lang="vi-VN" sz="4400" dirty="0">
              <a:latin typeface="+mj-lt"/>
            </a:endParaRPr>
          </a:p>
        </p:txBody>
      </p:sp>
      <p:sp>
        <p:nvSpPr>
          <p:cNvPr id="4" name="Rectangle 3"/>
          <p:cNvSpPr/>
          <p:nvPr/>
        </p:nvSpPr>
        <p:spPr>
          <a:xfrm>
            <a:off x="609601" y="2327344"/>
            <a:ext cx="16840200" cy="5632311"/>
          </a:xfrm>
          <a:prstGeom prst="rect">
            <a:avLst/>
          </a:prstGeom>
        </p:spPr>
        <p:txBody>
          <a:bodyPr wrap="square">
            <a:spAutoFit/>
          </a:bodyPr>
          <a:lstStyle/>
          <a:p>
            <a:pPr algn="just"/>
            <a:r>
              <a:rPr lang="vi-VN" sz="4000" b="1" i="1" dirty="0">
                <a:solidFill>
                  <a:srgbClr val="000000"/>
                </a:solidFill>
                <a:latin typeface="+mj-lt"/>
              </a:rPr>
              <a:t>- Mở bài</a:t>
            </a:r>
            <a:r>
              <a:rPr lang="vi-VN" sz="4000" i="1" dirty="0">
                <a:solidFill>
                  <a:srgbClr val="000000"/>
                </a:solidFill>
                <a:latin typeface="+mj-lt"/>
              </a:rPr>
              <a:t>:  </a:t>
            </a:r>
            <a:r>
              <a:rPr lang="vi-VN" sz="4000" dirty="0">
                <a:solidFill>
                  <a:srgbClr val="000000"/>
                </a:solidFill>
                <a:latin typeface="+mj-lt"/>
              </a:rPr>
              <a:t>Giới thiệu tác phẩm truyện (nhan đề, tác giả, thể  loại) và nêu ý kiến khái quát về tác phẩm.</a:t>
            </a:r>
          </a:p>
          <a:p>
            <a:pPr algn="just"/>
            <a:r>
              <a:rPr lang="vi-VN" sz="4000" i="1" dirty="0">
                <a:solidFill>
                  <a:srgbClr val="000000"/>
                </a:solidFill>
                <a:latin typeface="+mj-lt"/>
              </a:rPr>
              <a:t>- </a:t>
            </a:r>
            <a:r>
              <a:rPr lang="vi-VN" sz="4000" b="1" i="1" dirty="0">
                <a:solidFill>
                  <a:srgbClr val="000000"/>
                </a:solidFill>
                <a:latin typeface="+mj-lt"/>
              </a:rPr>
              <a:t>Thân bài</a:t>
            </a:r>
            <a:r>
              <a:rPr lang="vi-VN" sz="4000" i="1" dirty="0">
                <a:solidFill>
                  <a:srgbClr val="000000"/>
                </a:solidFill>
                <a:latin typeface="+mj-lt"/>
              </a:rPr>
              <a:t>:</a:t>
            </a:r>
            <a:endParaRPr lang="vi-VN" sz="4000" dirty="0">
              <a:solidFill>
                <a:srgbClr val="000000"/>
              </a:solidFill>
              <a:latin typeface="+mj-lt"/>
            </a:endParaRPr>
          </a:p>
          <a:p>
            <a:pPr algn="just"/>
            <a:r>
              <a:rPr lang="vi-VN" sz="4000" dirty="0">
                <a:solidFill>
                  <a:srgbClr val="000000"/>
                </a:solidFill>
                <a:latin typeface="+mj-lt"/>
              </a:rPr>
              <a:t>+ Phân tích nội dung chủ đề của tác phẩm truyện (phân tích hiện thực đời sống; hình tượng con người; tư tưởng, tình cảm của nhà văn…), có lí lẽ và bằng chứng.</a:t>
            </a:r>
          </a:p>
          <a:p>
            <a:pPr algn="just"/>
            <a:r>
              <a:rPr lang="vi-VN" sz="4000" dirty="0">
                <a:solidFill>
                  <a:srgbClr val="000000"/>
                </a:solidFill>
                <a:latin typeface="+mj-lt"/>
              </a:rPr>
              <a:t>+ Phân tích những nét đặc sắc về hình thức nghệ thuật của tác phẩm (cốt truyện, ngôi kể, tình huống, nghệ thuật xây dựng nhân vật, ngôn ngữ, không gian, thời gian,…) và hiệu quả thẩm mĩ của nó, có lí lẽ và bằng chứng.</a:t>
            </a:r>
          </a:p>
          <a:p>
            <a:pPr algn="just"/>
            <a:r>
              <a:rPr lang="vi-VN" sz="4000" i="1" dirty="0">
                <a:solidFill>
                  <a:srgbClr val="000000"/>
                </a:solidFill>
                <a:latin typeface="+mj-lt"/>
              </a:rPr>
              <a:t>- </a:t>
            </a:r>
            <a:r>
              <a:rPr lang="vi-VN" sz="4000" b="1" i="1" dirty="0">
                <a:solidFill>
                  <a:srgbClr val="000000"/>
                </a:solidFill>
                <a:latin typeface="+mj-lt"/>
              </a:rPr>
              <a:t>Kết bài:</a:t>
            </a:r>
            <a:r>
              <a:rPr lang="en-US" sz="4000" b="1" dirty="0">
                <a:solidFill>
                  <a:srgbClr val="000000"/>
                </a:solidFill>
                <a:latin typeface="+mj-lt"/>
              </a:rPr>
              <a:t> </a:t>
            </a:r>
            <a:r>
              <a:rPr lang="vi-VN" sz="4000" dirty="0">
                <a:solidFill>
                  <a:srgbClr val="000000"/>
                </a:solidFill>
                <a:latin typeface="+mj-lt"/>
              </a:rPr>
              <a:t>Khẳng định ý nghĩa, giá trị của tác phẩm truyện.</a:t>
            </a:r>
            <a:endParaRPr lang="vi-VN" sz="4000" b="0" i="0" dirty="0">
              <a:solidFill>
                <a:srgbClr val="000000"/>
              </a:solidFill>
              <a:effectLst/>
              <a:latin typeface="+mj-lt"/>
            </a:endParaRPr>
          </a:p>
        </p:txBody>
      </p:sp>
      <p:sp>
        <p:nvSpPr>
          <p:cNvPr id="6" name="Rectangle 5"/>
          <p:cNvSpPr/>
          <p:nvPr/>
        </p:nvSpPr>
        <p:spPr>
          <a:xfrm>
            <a:off x="495300" y="1274266"/>
            <a:ext cx="17297399"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 </a:t>
            </a: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Lập</a:t>
            </a:r>
            <a:r>
              <a:rPr kumimoji="0" lang="en-US" sz="40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dàn</a:t>
            </a:r>
            <a:r>
              <a:rPr kumimoji="0" lang="en-US" sz="40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ý</a:t>
            </a:r>
            <a:endParaRPr kumimoji="0" lang="vi-VN" sz="40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5" name="Freeform 4">
            <a:extLst>
              <a:ext uri="{FF2B5EF4-FFF2-40B4-BE49-F238E27FC236}">
                <a16:creationId xmlns:a16="http://schemas.microsoft.com/office/drawing/2014/main" id="{E102BDBF-6297-1087-F09F-0444D0224015}"/>
              </a:ext>
            </a:extLst>
          </p:cNvPr>
          <p:cNvSpPr/>
          <p:nvPr/>
        </p:nvSpPr>
        <p:spPr>
          <a:xfrm>
            <a:off x="10991850" y="6665595"/>
            <a:ext cx="7315200" cy="3611880"/>
          </a:xfrm>
          <a:custGeom>
            <a:avLst/>
            <a:gdLst/>
            <a:ahLst/>
            <a:cxnLst/>
            <a:rect l="l" t="t" r="r" b="b"/>
            <a:pathLst>
              <a:path w="7315200" h="3611880">
                <a:moveTo>
                  <a:pt x="0" y="0"/>
                </a:moveTo>
                <a:lnTo>
                  <a:pt x="7315200" y="0"/>
                </a:lnTo>
                <a:lnTo>
                  <a:pt x="7315200" y="3611880"/>
                </a:lnTo>
                <a:lnTo>
                  <a:pt x="0" y="36118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1005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2E0FB8-FC86-BC5B-B2FB-F81B6B18D20D}"/>
              </a:ext>
            </a:extLst>
          </p:cNvPr>
          <p:cNvSpPr/>
          <p:nvPr/>
        </p:nvSpPr>
        <p:spPr>
          <a:xfrm>
            <a:off x="1219200" y="462643"/>
            <a:ext cx="15621000" cy="769441"/>
          </a:xfrm>
          <a:prstGeom prst="rect">
            <a:avLst/>
          </a:prstGeom>
        </p:spPr>
        <p:txBody>
          <a:bodyPr wrap="square">
            <a:spAutoFit/>
          </a:bodyPr>
          <a:lstStyle/>
          <a:p>
            <a:pPr algn="ctr"/>
            <a:r>
              <a:rPr lang="vi-VN" sz="4400" b="1" dirty="0">
                <a:latin typeface="Times New Roman" panose="02020603050405020304" pitchFamily="18" charset="0"/>
                <a:cs typeface="Times New Roman" panose="02020603050405020304" pitchFamily="18" charset="0"/>
              </a:rPr>
              <a:t>Bước </a:t>
            </a:r>
            <a:r>
              <a:rPr lang="en-US" sz="4400" b="1" dirty="0">
                <a:latin typeface="Times New Roman" panose="02020603050405020304" pitchFamily="18" charset="0"/>
                <a:cs typeface="Times New Roman" panose="02020603050405020304" pitchFamily="18" charset="0"/>
              </a:rPr>
              <a:t>2</a:t>
            </a:r>
            <a:r>
              <a:rPr lang="vi-VN"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endParaRPr lang="vi-VN" sz="4400" dirty="0">
              <a:latin typeface="Times New Roman" panose="02020603050405020304" pitchFamily="18" charset="0"/>
              <a:cs typeface="Times New Roman" panose="02020603050405020304" pitchFamily="18" charset="0"/>
            </a:endParaRPr>
          </a:p>
        </p:txBody>
      </p:sp>
      <p:sp>
        <p:nvSpPr>
          <p:cNvPr id="8" name="Rectangle 7"/>
          <p:cNvSpPr/>
          <p:nvPr/>
        </p:nvSpPr>
        <p:spPr>
          <a:xfrm>
            <a:off x="914400" y="1409700"/>
            <a:ext cx="16078200" cy="4401205"/>
          </a:xfrm>
          <a:prstGeom prst="rect">
            <a:avLst/>
          </a:prstGeom>
        </p:spPr>
        <p:txBody>
          <a:bodyPr wrap="square">
            <a:spAutoFit/>
          </a:bodyPr>
          <a:lstStyle/>
          <a:p>
            <a:pPr algn="just"/>
            <a:r>
              <a:rPr lang="vi-VN" sz="4000" dirty="0">
                <a:latin typeface="Times New Roman" panose="02020603050405020304" pitchFamily="18" charset="0"/>
                <a:cs typeface="Times New Roman" panose="02020603050405020304" pitchFamily="18" charset="0"/>
              </a:rPr>
              <a:t>- Triển khai bài viết trên cơ sở dàn ý đã lập. Tuy vậy, nội dung bài viết có thể có thay đổi so với dàn ý nếu cần thiết.</a:t>
            </a:r>
          </a:p>
          <a:p>
            <a:pPr algn="just"/>
            <a:r>
              <a:rPr lang="vi-VN" sz="4000" dirty="0">
                <a:latin typeface="Times New Roman" panose="02020603050405020304" pitchFamily="18" charset="0"/>
                <a:cs typeface="Times New Roman" panose="02020603050405020304" pitchFamily="18" charset="0"/>
              </a:rPr>
              <a:t>- Chú ý đảm bảo yêu cầu của kiểu bài nghị luận phân tích tác phẩm văn học, bám sát đặc trưng thể loại truyện:</a:t>
            </a:r>
          </a:p>
          <a:p>
            <a:pPr algn="just"/>
            <a:r>
              <a:rPr lang="vi-VN" sz="4000" dirty="0">
                <a:latin typeface="Times New Roman" panose="02020603050405020304" pitchFamily="18" charset="0"/>
                <a:cs typeface="Times New Roman" panose="02020603050405020304" pitchFamily="18" charset="0"/>
              </a:rPr>
              <a:t>+ Tổ chức hệ thống luận điểm hợp lí, mỗi luận điểm cần được phân tích, chứng minh bằng các lí lẽ và bằng chứng thuyết phục, tránh kể lại văn bản.</a:t>
            </a:r>
          </a:p>
          <a:p>
            <a:pPr algn="just"/>
            <a:r>
              <a:rPr lang="vi-VN" sz="4000" dirty="0">
                <a:latin typeface="Times New Roman" panose="02020603050405020304" pitchFamily="18" charset="0"/>
                <a:cs typeface="Times New Roman" panose="02020603050405020304" pitchFamily="18" charset="0"/>
              </a:rPr>
              <a:t>+ Tập trung vào những nét nổi bật của tác phẩm, tạo điểm nhấn cho bài viết.</a:t>
            </a:r>
          </a:p>
        </p:txBody>
      </p:sp>
      <p:sp>
        <p:nvSpPr>
          <p:cNvPr id="2" name="Freeform 2">
            <a:extLst>
              <a:ext uri="{FF2B5EF4-FFF2-40B4-BE49-F238E27FC236}">
                <a16:creationId xmlns:a16="http://schemas.microsoft.com/office/drawing/2014/main" id="{6E5D5410-1E1A-656A-C2A6-A2155E0504B9}"/>
              </a:ext>
            </a:extLst>
          </p:cNvPr>
          <p:cNvSpPr/>
          <p:nvPr/>
        </p:nvSpPr>
        <p:spPr>
          <a:xfrm>
            <a:off x="6510459" y="6210300"/>
            <a:ext cx="5267082" cy="4648200"/>
          </a:xfrm>
          <a:custGeom>
            <a:avLst/>
            <a:gdLst/>
            <a:ahLst/>
            <a:cxnLst/>
            <a:rect l="l" t="t" r="r" b="b"/>
            <a:pathLst>
              <a:path w="4662663" h="4114800">
                <a:moveTo>
                  <a:pt x="0" y="0"/>
                </a:moveTo>
                <a:lnTo>
                  <a:pt x="4662663" y="0"/>
                </a:lnTo>
                <a:lnTo>
                  <a:pt x="466266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01762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D21080-05E9-0233-4FF2-7F55010A4FD5}"/>
              </a:ext>
            </a:extLst>
          </p:cNvPr>
          <p:cNvSpPr/>
          <p:nvPr/>
        </p:nvSpPr>
        <p:spPr>
          <a:xfrm>
            <a:off x="1219200" y="462643"/>
            <a:ext cx="156210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Bước </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685800" y="2781300"/>
            <a:ext cx="5334000"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Ghi lại những điều cần lưu ý về cách viết kiểu bài văn nghị luận phân tích một tác phẩm văn học: chủ đề và những nét đặc sắc về hình thức nghệ thuật.</a:t>
            </a:r>
          </a:p>
        </p:txBody>
      </p:sp>
      <p:pic>
        <p:nvPicPr>
          <p:cNvPr id="7" name="Picture 6">
            <a:extLst>
              <a:ext uri="{FF2B5EF4-FFF2-40B4-BE49-F238E27FC236}">
                <a16:creationId xmlns:a16="http://schemas.microsoft.com/office/drawing/2014/main" id="{965AE121-116E-D60D-E546-4BABC4D57D0C}"/>
              </a:ext>
            </a:extLst>
          </p:cNvPr>
          <p:cNvPicPr>
            <a:picLocks noChangeAspect="1"/>
          </p:cNvPicPr>
          <p:nvPr/>
        </p:nvPicPr>
        <p:blipFill>
          <a:blip r:embed="rId3"/>
          <a:stretch>
            <a:fillRect/>
          </a:stretch>
        </p:blipFill>
        <p:spPr>
          <a:xfrm>
            <a:off x="6629400" y="1998443"/>
            <a:ext cx="5687425" cy="8115300"/>
          </a:xfrm>
          <a:prstGeom prst="rect">
            <a:avLst/>
          </a:prstGeom>
        </p:spPr>
      </p:pic>
      <p:pic>
        <p:nvPicPr>
          <p:cNvPr id="8" name="Picture 7">
            <a:extLst>
              <a:ext uri="{FF2B5EF4-FFF2-40B4-BE49-F238E27FC236}">
                <a16:creationId xmlns:a16="http://schemas.microsoft.com/office/drawing/2014/main" id="{7FF5DCFC-4B4E-6BB5-72A5-F495038CE68A}"/>
              </a:ext>
            </a:extLst>
          </p:cNvPr>
          <p:cNvPicPr>
            <a:picLocks noChangeAspect="1"/>
          </p:cNvPicPr>
          <p:nvPr/>
        </p:nvPicPr>
        <p:blipFill>
          <a:blip r:embed="rId4"/>
          <a:stretch>
            <a:fillRect/>
          </a:stretch>
        </p:blipFill>
        <p:spPr>
          <a:xfrm>
            <a:off x="12464142" y="1998443"/>
            <a:ext cx="5711149" cy="8115300"/>
          </a:xfrm>
          <a:prstGeom prst="rect">
            <a:avLst/>
          </a:prstGeom>
        </p:spPr>
      </p:pic>
      <p:sp>
        <p:nvSpPr>
          <p:cNvPr id="3" name="Freeform 3">
            <a:extLst>
              <a:ext uri="{FF2B5EF4-FFF2-40B4-BE49-F238E27FC236}">
                <a16:creationId xmlns:a16="http://schemas.microsoft.com/office/drawing/2014/main" id="{9068CCB8-0B47-9243-BF54-2C3145C28F78}"/>
              </a:ext>
            </a:extLst>
          </p:cNvPr>
          <p:cNvSpPr/>
          <p:nvPr/>
        </p:nvSpPr>
        <p:spPr>
          <a:xfrm>
            <a:off x="-838200" y="7505700"/>
            <a:ext cx="4714875" cy="4114800"/>
          </a:xfrm>
          <a:custGeom>
            <a:avLst/>
            <a:gdLst/>
            <a:ahLst/>
            <a:cxnLst/>
            <a:rect l="l" t="t" r="r" b="b"/>
            <a:pathLst>
              <a:path w="4714875" h="4114800">
                <a:moveTo>
                  <a:pt x="0" y="0"/>
                </a:moveTo>
                <a:lnTo>
                  <a:pt x="4714875" y="0"/>
                </a:lnTo>
                <a:lnTo>
                  <a:pt x="471487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90517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anim calcmode="lin" valueType="num">
                                      <p:cBhvr>
                                        <p:cTn id="31" dur="2000" fill="hold"/>
                                        <p:tgtEl>
                                          <p:spTgt spid="7"/>
                                        </p:tgtEl>
                                        <p:attrNameLst>
                                          <p:attrName>ppt_w</p:attrName>
                                        </p:attrNameLst>
                                      </p:cBhvr>
                                      <p:tavLst>
                                        <p:tav tm="0" fmla="#ppt_w*sin(2.5*pi*$)">
                                          <p:val>
                                            <p:fltVal val="0"/>
                                          </p:val>
                                        </p:tav>
                                        <p:tav tm="100000">
                                          <p:val>
                                            <p:fltVal val="1"/>
                                          </p:val>
                                        </p:tav>
                                      </p:tavLst>
                                    </p:anim>
                                    <p:anim calcmode="lin" valueType="num">
                                      <p:cBhvr>
                                        <p:cTn id="32" dur="2000" fill="hold"/>
                                        <p:tgtEl>
                                          <p:spTgt spid="7"/>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33D57F2C-9FFC-B223-02C5-33751FB400B1}"/>
              </a:ext>
            </a:extLst>
          </p:cNvPr>
          <p:cNvSpPr/>
          <p:nvPr/>
        </p:nvSpPr>
        <p:spPr>
          <a:xfrm>
            <a:off x="6400800" y="3924300"/>
            <a:ext cx="17754600" cy="4038600"/>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 name="Rectangle 1"/>
          <p:cNvSpPr/>
          <p:nvPr/>
        </p:nvSpPr>
        <p:spPr>
          <a:xfrm>
            <a:off x="6705600" y="4305300"/>
            <a:ext cx="10439400"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Gv</a:t>
            </a:r>
            <a:r>
              <a:rPr kumimoji="0" lang="en-US" sz="4000" b="1"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a:t>
            </a:r>
            <a:r>
              <a:rPr kumimoji="0" lang="en-US" sz="4000" b="1" i="0" u="none" strike="noStrike" kern="1200" cap="none" spc="0" normalizeH="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4000" b="1" i="0" u="none" strike="noStrike" kern="1200" cap="none" spc="0" normalizeH="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000" b="1" i="0" u="none" strike="noStrike" kern="1200" cap="none" spc="0" normalizeH="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sz="4000" b="1" i="0" u="none" strike="noStrike" kern="1200" cap="none" spc="0" normalizeH="0" noProof="0" dirty="0" err="1">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endParaRPr kumimoji="0" lang="en-US" sz="4000" b="1" i="0" u="none" strike="noStrike" kern="1200" cap="none" spc="0" normalizeH="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err="1">
                <a:solidFill>
                  <a:srgbClr val="231F20"/>
                </a:solidFill>
                <a:latin typeface="Times New Roman" panose="02020603050405020304" pitchFamily="18" charset="0"/>
                <a:cs typeface="Times New Roman" panose="02020603050405020304" pitchFamily="18" charset="0"/>
              </a:rPr>
              <a:t>Hoàn</a:t>
            </a:r>
            <a:r>
              <a:rPr lang="en-US" sz="4000" b="1" dirty="0">
                <a:solidFill>
                  <a:srgbClr val="231F20"/>
                </a:solidFill>
                <a:latin typeface="Times New Roman" panose="02020603050405020304" pitchFamily="18" charset="0"/>
                <a:cs typeface="Times New Roman" panose="02020603050405020304" pitchFamily="18" charset="0"/>
              </a:rPr>
              <a:t> </a:t>
            </a:r>
            <a:r>
              <a:rPr lang="en-US" sz="4000" b="1" dirty="0" err="1">
                <a:solidFill>
                  <a:srgbClr val="231F20"/>
                </a:solidFill>
                <a:latin typeface="Times New Roman" panose="02020603050405020304" pitchFamily="18" charset="0"/>
                <a:cs typeface="Times New Roman" panose="02020603050405020304" pitchFamily="18" charset="0"/>
              </a:rPr>
              <a:t>thiện</a:t>
            </a:r>
            <a:r>
              <a:rPr lang="en-US" sz="4000" b="1" dirty="0">
                <a:solidFill>
                  <a:srgbClr val="231F20"/>
                </a:solidFill>
                <a:latin typeface="Times New Roman" panose="02020603050405020304" pitchFamily="18" charset="0"/>
                <a:cs typeface="Times New Roman" panose="02020603050405020304" pitchFamily="18" charset="0"/>
              </a:rPr>
              <a:t> </a:t>
            </a:r>
            <a:r>
              <a:rPr lang="en-US" sz="4000" b="1" dirty="0" err="1">
                <a:solidFill>
                  <a:srgbClr val="231F20"/>
                </a:solidFill>
                <a:latin typeface="Times New Roman" panose="02020603050405020304" pitchFamily="18" charset="0"/>
                <a:cs typeface="Times New Roman" panose="02020603050405020304" pitchFamily="18" charset="0"/>
              </a:rPr>
              <a:t>dàn</a:t>
            </a:r>
            <a:r>
              <a:rPr lang="en-US" sz="4000" b="1" dirty="0">
                <a:solidFill>
                  <a:srgbClr val="231F20"/>
                </a:solidFill>
                <a:latin typeface="Times New Roman" panose="02020603050405020304" pitchFamily="18" charset="0"/>
                <a:cs typeface="Times New Roman" panose="02020603050405020304" pitchFamily="18" charset="0"/>
              </a:rPr>
              <a:t> ý </a:t>
            </a:r>
            <a:r>
              <a:rPr lang="en-US" sz="4000" b="1" dirty="0" err="1">
                <a:solidFill>
                  <a:srgbClr val="231F20"/>
                </a:solidFill>
                <a:latin typeface="Times New Roman" panose="02020603050405020304" pitchFamily="18" charset="0"/>
                <a:cs typeface="Times New Roman" panose="02020603050405020304" pitchFamily="18" charset="0"/>
              </a:rPr>
              <a:t>cho</a:t>
            </a:r>
            <a:r>
              <a:rPr lang="en-US" sz="4000" b="1" dirty="0">
                <a:solidFill>
                  <a:srgbClr val="231F20"/>
                </a:solidFill>
                <a:latin typeface="Times New Roman" panose="02020603050405020304" pitchFamily="18" charset="0"/>
                <a:cs typeface="Times New Roman" panose="02020603050405020304" pitchFamily="18" charset="0"/>
              </a:rPr>
              <a:t> </a:t>
            </a:r>
            <a:r>
              <a:rPr lang="en-US" sz="4000" b="1" dirty="0" err="1">
                <a:solidFill>
                  <a:srgbClr val="231F20"/>
                </a:solidFill>
                <a:latin typeface="Times New Roman" panose="02020603050405020304" pitchFamily="18" charset="0"/>
                <a:cs typeface="Times New Roman" panose="02020603050405020304" pitchFamily="18" charset="0"/>
              </a:rPr>
              <a:t>đề</a:t>
            </a:r>
            <a:r>
              <a:rPr lang="en-US" sz="4000" b="1" dirty="0">
                <a:solidFill>
                  <a:srgbClr val="231F20"/>
                </a:solidFill>
                <a:latin typeface="Times New Roman" panose="02020603050405020304" pitchFamily="18" charset="0"/>
                <a:cs typeface="Times New Roman" panose="02020603050405020304" pitchFamily="18" charset="0"/>
              </a:rPr>
              <a:t> </a:t>
            </a:r>
            <a:r>
              <a:rPr lang="en-US" sz="4000" b="1" dirty="0" err="1">
                <a:solidFill>
                  <a:srgbClr val="231F20"/>
                </a:solidFill>
                <a:latin typeface="Times New Roman" panose="02020603050405020304" pitchFamily="18" charset="0"/>
                <a:cs typeface="Times New Roman" panose="02020603050405020304" pitchFamily="18" charset="0"/>
              </a:rPr>
              <a:t>bài</a:t>
            </a:r>
            <a:r>
              <a:rPr lang="en-US" sz="4000" b="1" dirty="0">
                <a:solidFill>
                  <a:srgbClr val="231F20"/>
                </a:solidFill>
                <a:latin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cs typeface="Times New Roman" panose="02020603050405020304" pitchFamily="18" charset="0"/>
              </a:rPr>
              <a:t>Phân</a:t>
            </a:r>
            <a:r>
              <a:rPr lang="en-US" sz="4000" dirty="0">
                <a:solidFill>
                  <a:srgbClr val="231F20"/>
                </a:solidFill>
                <a:latin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cs typeface="Times New Roman" panose="02020603050405020304" pitchFamily="18" charset="0"/>
              </a:rPr>
              <a:t>tích</a:t>
            </a:r>
            <a:r>
              <a:rPr lang="en-US" sz="4000" dirty="0">
                <a:solidFill>
                  <a:srgbClr val="231F20"/>
                </a:solidFill>
                <a:latin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cs typeface="Times New Roman" panose="02020603050405020304" pitchFamily="18" charset="0"/>
              </a:rPr>
              <a:t>truyện</a:t>
            </a:r>
            <a:r>
              <a:rPr lang="en-US" sz="4000" dirty="0">
                <a:solidFill>
                  <a:srgbClr val="231F20"/>
                </a:solidFill>
                <a:latin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cs typeface="Times New Roman" panose="02020603050405020304" pitchFamily="18" charset="0"/>
              </a:rPr>
              <a:t>ngắn</a:t>
            </a:r>
            <a:r>
              <a:rPr lang="en-US" sz="4000" dirty="0">
                <a:solidFill>
                  <a:srgbClr val="231F20"/>
                </a:solidFill>
                <a:latin typeface="Times New Roman" panose="02020603050405020304" pitchFamily="18" charset="0"/>
                <a:cs typeface="Times New Roman" panose="02020603050405020304" pitchFamily="18" charset="0"/>
              </a:rPr>
              <a:t> </a:t>
            </a:r>
            <a:r>
              <a:rPr lang="en-US" sz="4000" i="1" dirty="0" err="1">
                <a:solidFill>
                  <a:srgbClr val="231F20"/>
                </a:solidFill>
                <a:latin typeface="Times New Roman" panose="02020603050405020304" pitchFamily="18" charset="0"/>
                <a:cs typeface="Times New Roman" panose="02020603050405020304" pitchFamily="18" charset="0"/>
              </a:rPr>
              <a:t>Những</a:t>
            </a:r>
            <a:r>
              <a:rPr lang="en-US" sz="4000" i="1" dirty="0">
                <a:solidFill>
                  <a:srgbClr val="231F20"/>
                </a:solidFill>
                <a:latin typeface="Times New Roman" panose="02020603050405020304" pitchFamily="18" charset="0"/>
                <a:cs typeface="Times New Roman" panose="02020603050405020304" pitchFamily="18" charset="0"/>
              </a:rPr>
              <a:t> </a:t>
            </a:r>
            <a:r>
              <a:rPr lang="en-US" sz="4000" i="1" dirty="0" err="1">
                <a:solidFill>
                  <a:srgbClr val="231F20"/>
                </a:solidFill>
                <a:latin typeface="Times New Roman" panose="02020603050405020304" pitchFamily="18" charset="0"/>
                <a:cs typeface="Times New Roman" panose="02020603050405020304" pitchFamily="18" charset="0"/>
              </a:rPr>
              <a:t>ngôi</a:t>
            </a:r>
            <a:r>
              <a:rPr lang="en-US" sz="4000" i="1" dirty="0">
                <a:solidFill>
                  <a:srgbClr val="231F20"/>
                </a:solidFill>
                <a:latin typeface="Times New Roman" panose="02020603050405020304" pitchFamily="18" charset="0"/>
                <a:cs typeface="Times New Roman" panose="02020603050405020304" pitchFamily="18" charset="0"/>
              </a:rPr>
              <a:t> </a:t>
            </a:r>
            <a:r>
              <a:rPr lang="en-US" sz="4000" i="1" dirty="0" err="1">
                <a:solidFill>
                  <a:srgbClr val="231F20"/>
                </a:solidFill>
                <a:latin typeface="Times New Roman" panose="02020603050405020304" pitchFamily="18" charset="0"/>
                <a:cs typeface="Times New Roman" panose="02020603050405020304" pitchFamily="18" charset="0"/>
              </a:rPr>
              <a:t>sao</a:t>
            </a:r>
            <a:r>
              <a:rPr lang="en-US" sz="4000" i="1" dirty="0">
                <a:solidFill>
                  <a:srgbClr val="231F20"/>
                </a:solidFill>
                <a:latin typeface="Times New Roman" panose="02020603050405020304" pitchFamily="18" charset="0"/>
                <a:cs typeface="Times New Roman" panose="02020603050405020304" pitchFamily="18" charset="0"/>
              </a:rPr>
              <a:t> </a:t>
            </a:r>
            <a:r>
              <a:rPr lang="en-US" sz="4000" i="1" dirty="0" err="1">
                <a:solidFill>
                  <a:srgbClr val="231F20"/>
                </a:solidFill>
                <a:latin typeface="Times New Roman" panose="02020603050405020304" pitchFamily="18" charset="0"/>
                <a:cs typeface="Times New Roman" panose="02020603050405020304" pitchFamily="18" charset="0"/>
              </a:rPr>
              <a:t>xa</a:t>
            </a:r>
            <a:r>
              <a:rPr lang="en-US" sz="4000" i="1" dirty="0">
                <a:solidFill>
                  <a:srgbClr val="231F20"/>
                </a:solidFill>
                <a:latin typeface="Times New Roman" panose="02020603050405020304" pitchFamily="18" charset="0"/>
                <a:cs typeface="Times New Roman" panose="02020603050405020304" pitchFamily="18" charset="0"/>
              </a:rPr>
              <a:t> </a:t>
            </a:r>
            <a:r>
              <a:rPr lang="en-US" sz="4000" i="1" dirty="0" err="1">
                <a:solidFill>
                  <a:srgbClr val="231F20"/>
                </a:solidFill>
                <a:latin typeface="Times New Roman" panose="02020603050405020304" pitchFamily="18" charset="0"/>
                <a:cs typeface="Times New Roman" panose="02020603050405020304" pitchFamily="18" charset="0"/>
              </a:rPr>
              <a:t>xôi</a:t>
            </a:r>
            <a:r>
              <a:rPr lang="en-US" sz="4000" i="1" dirty="0">
                <a:solidFill>
                  <a:srgbClr val="231F20"/>
                </a:solidFill>
                <a:latin typeface="Times New Roman" panose="02020603050405020304" pitchFamily="18" charset="0"/>
                <a:cs typeface="Times New Roman" panose="02020603050405020304" pitchFamily="18" charset="0"/>
              </a:rPr>
              <a:t> </a:t>
            </a:r>
            <a:r>
              <a:rPr lang="en-US" sz="4000" dirty="0">
                <a:solidFill>
                  <a:srgbClr val="231F20"/>
                </a:solidFill>
                <a:latin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cs typeface="Times New Roman" panose="02020603050405020304" pitchFamily="18" charset="0"/>
              </a:rPr>
              <a:t>Lê</a:t>
            </a:r>
            <a:r>
              <a:rPr lang="en-US" sz="4000" dirty="0">
                <a:solidFill>
                  <a:srgbClr val="231F20"/>
                </a:solidFill>
                <a:latin typeface="Times New Roman" panose="02020603050405020304" pitchFamily="18" charset="0"/>
                <a:cs typeface="Times New Roman" panose="02020603050405020304" pitchFamily="18" charset="0"/>
              </a:rPr>
              <a:t> Minh </a:t>
            </a:r>
            <a:r>
              <a:rPr lang="en-US" sz="4000" dirty="0" err="1">
                <a:solidFill>
                  <a:srgbClr val="231F20"/>
                </a:solidFill>
                <a:latin typeface="Times New Roman" panose="02020603050405020304" pitchFamily="18" charset="0"/>
                <a:cs typeface="Times New Roman" panose="02020603050405020304" pitchFamily="18" charset="0"/>
              </a:rPr>
              <a:t>Khuê</a:t>
            </a:r>
            <a:r>
              <a:rPr lang="en-US" sz="4000" dirty="0">
                <a:solidFill>
                  <a:srgbClr val="231F20"/>
                </a:solidFill>
                <a:latin typeface="Times New Roman" panose="02020603050405020304" pitchFamily="18" charset="0"/>
                <a:cs typeface="Times New Roman" panose="02020603050405020304" pitchFamily="18" charset="0"/>
              </a:rPr>
              <a:t> </a:t>
            </a:r>
            <a:endPar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EF4E28D-9401-648D-9A5A-1F8B0E01FF55}"/>
              </a:ext>
            </a:extLst>
          </p:cNvPr>
          <p:cNvSpPr/>
          <p:nvPr/>
        </p:nvSpPr>
        <p:spPr>
          <a:xfrm>
            <a:off x="2057400" y="1485900"/>
            <a:ext cx="14020800" cy="186204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Thiết</a:t>
            </a:r>
            <a:r>
              <a:rPr kumimoji="0" lang="en-US" sz="11500" b="0" i="0" u="none" strike="noStrike" kern="1200" cap="none" spc="0" normalizeH="0" baseline="0" noProof="0" dirty="0">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 </a:t>
            </a:r>
            <a:r>
              <a:rPr kumimoji="0" lang="en-US" sz="11500" b="0" i="0" u="none" strike="noStrike" kern="1200" cap="none" spc="0" normalizeH="0" baseline="0" noProof="0" dirty="0" err="1">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lập</a:t>
            </a:r>
            <a:r>
              <a:rPr kumimoji="0" lang="en-US" sz="11500" b="0" i="0" u="none" strike="noStrike" kern="1200" cap="none" spc="0" normalizeH="0" baseline="0" noProof="0" dirty="0">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 </a:t>
            </a:r>
            <a:r>
              <a:rPr kumimoji="0" lang="en-US" sz="11500" b="0" i="0" u="none" strike="noStrike" kern="1200" cap="none" spc="0" normalizeH="0" baseline="0" noProof="0" dirty="0" err="1">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dàn</a:t>
            </a:r>
            <a:r>
              <a:rPr kumimoji="0" lang="en-US" sz="11500" b="0" i="0" u="none" strike="noStrike" kern="1200" cap="none" spc="0" normalizeH="0" baseline="0" noProof="0" dirty="0">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 ý</a:t>
            </a:r>
            <a:endParaRPr kumimoji="0" lang="vi-VN" sz="11500" b="0" i="0" u="none" strike="noStrike" kern="1200" cap="none" spc="0" normalizeH="0" baseline="0" noProof="0" dirty="0">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endParaRPr>
          </a:p>
        </p:txBody>
      </p:sp>
      <p:sp>
        <p:nvSpPr>
          <p:cNvPr id="4" name="Freeform 3">
            <a:extLst>
              <a:ext uri="{FF2B5EF4-FFF2-40B4-BE49-F238E27FC236}">
                <a16:creationId xmlns:a16="http://schemas.microsoft.com/office/drawing/2014/main" id="{DBF2BF97-791F-CC18-C4CB-05D7E01B6296}"/>
              </a:ext>
            </a:extLst>
          </p:cNvPr>
          <p:cNvSpPr/>
          <p:nvPr/>
        </p:nvSpPr>
        <p:spPr>
          <a:xfrm>
            <a:off x="1143000" y="3086099"/>
            <a:ext cx="5181600" cy="5153533"/>
          </a:xfrm>
          <a:custGeom>
            <a:avLst/>
            <a:gdLst/>
            <a:ahLst/>
            <a:cxnLst/>
            <a:rect l="l" t="t" r="r" b="b"/>
            <a:pathLst>
              <a:path w="4137210" h="4114800">
                <a:moveTo>
                  <a:pt x="0" y="0"/>
                </a:moveTo>
                <a:lnTo>
                  <a:pt x="4137210" y="0"/>
                </a:lnTo>
                <a:lnTo>
                  <a:pt x="413721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282104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30AFCB3A-7593-A4B3-4529-9CAF4AA5AF44}"/>
              </a:ext>
            </a:extLst>
          </p:cNvPr>
          <p:cNvSpPr/>
          <p:nvPr/>
        </p:nvSpPr>
        <p:spPr>
          <a:xfrm>
            <a:off x="408803" y="345548"/>
            <a:ext cx="17421997" cy="95985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 name="Freeform 3">
            <a:extLst>
              <a:ext uri="{FF2B5EF4-FFF2-40B4-BE49-F238E27FC236}">
                <a16:creationId xmlns:a16="http://schemas.microsoft.com/office/drawing/2014/main" id="{DB45B856-61D2-616A-5C1B-AAEE235804F2}"/>
              </a:ext>
            </a:extLst>
          </p:cNvPr>
          <p:cNvSpPr/>
          <p:nvPr/>
        </p:nvSpPr>
        <p:spPr>
          <a:xfrm>
            <a:off x="762000" y="270510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E8675A72-1B75-B95A-8136-316434DCCAB6}"/>
              </a:ext>
            </a:extLst>
          </p:cNvPr>
          <p:cNvPicPr>
            <a:picLocks noChangeAspect="1"/>
          </p:cNvPicPr>
          <p:nvPr/>
        </p:nvPicPr>
        <p:blipFill rotWithShape="1">
          <a:blip r:embed="rId5"/>
          <a:srcRect l="10799" r="16067"/>
          <a:stretch/>
        </p:blipFill>
        <p:spPr>
          <a:xfrm>
            <a:off x="5897120" y="476250"/>
            <a:ext cx="11353801" cy="9334500"/>
          </a:xfrm>
          <a:prstGeom prst="rect">
            <a:avLst/>
          </a:prstGeom>
        </p:spPr>
      </p:pic>
    </p:spTree>
    <p:extLst>
      <p:ext uri="{BB962C8B-B14F-4D97-AF65-F5344CB8AC3E}">
        <p14:creationId xmlns:p14="http://schemas.microsoft.com/office/powerpoint/2010/main" val="288615210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B5AD2BD0-7FBF-16B7-5678-8BAE09D2074F}"/>
              </a:ext>
            </a:extLst>
          </p:cNvPr>
          <p:cNvSpPr/>
          <p:nvPr/>
        </p:nvSpPr>
        <p:spPr>
          <a:xfrm>
            <a:off x="266700" y="647700"/>
            <a:ext cx="17754600" cy="8915400"/>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 name="Rectangle 1"/>
          <p:cNvSpPr/>
          <p:nvPr/>
        </p:nvSpPr>
        <p:spPr>
          <a:xfrm>
            <a:off x="609600" y="1028700"/>
            <a:ext cx="17068800" cy="8094524"/>
          </a:xfrm>
          <a:prstGeom prst="rect">
            <a:avLst/>
          </a:prstGeom>
        </p:spPr>
        <p:txBody>
          <a:bodyPr wrap="square">
            <a:spAutoFit/>
          </a:bodyPr>
          <a:lstStyle/>
          <a:p>
            <a:pPr algn="just">
              <a:spcAft>
                <a:spcPts val="0"/>
              </a:spcAft>
            </a:pPr>
            <a:r>
              <a:rPr lang="en-US"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Mở bài:</a:t>
            </a:r>
            <a:endParaRPr lang="en-US"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Clr>
                <a:srgbClr val="231F20"/>
              </a:buClr>
              <a:buSzPts val="1200"/>
              <a:tabLst>
                <a:tab pos="121920" algn="l"/>
              </a:tabLst>
            </a:pP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 thiệu truyện ngắn </a:t>
            </a:r>
            <a:r>
              <a:rPr lang="vi-VN" sz="40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 ngôi sao xa xôi</a:t>
            </a: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của Lê Minh Khuê</a:t>
            </a:r>
            <a:endPar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Clr>
                <a:srgbClr val="231F20"/>
              </a:buClr>
              <a:buSzPts val="1200"/>
              <a:tabLst>
                <a:tab pos="152400" algn="l"/>
              </a:tabLst>
            </a:pP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Khái quát về tác phẩm: một truyện ngắn thành công trong việc khắc hoạ hình ảnh những cô gái thanh niên xung phong trên tuyến đường Trường Sơn thời kì kháng chiến chống đế quốc Mỹ.</a:t>
            </a:r>
            <a:endPar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Thân bài:</a:t>
            </a:r>
            <a:endParaRPr lang="en-US"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Clr>
                <a:srgbClr val="231F20"/>
              </a:buClr>
              <a:buSzPts val="1200"/>
              <a:tabLst>
                <a:tab pos="118745" algn="l"/>
              </a:tabLst>
            </a:pPr>
            <a:r>
              <a:rPr lang="en-US"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Phân tích nội dung chủ đề của tác phẩm:</a:t>
            </a:r>
            <a:endParaRPr lang="en-US" sz="40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40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Cuộc sống </a:t>
            </a:r>
            <a:r>
              <a:rPr lang="vi-VN"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gian khổ, công việc nguy hiểm của ba cô gái ở trọng điểm trên tuyến đường (bằng chứng: ở trong một cái hang dưới chân cao điểm, quan sát địch ném bom, đánh dấu bom chưa nổ, phá bom,...).</a:t>
            </a:r>
            <a:endParaRPr lang="en-US"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r>
              <a:rPr lang="vi-VN"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Nét riêng</a:t>
            </a:r>
            <a:r>
              <a:rPr lang="vi-VN" sz="4000" dirty="0">
                <a:latin typeface="Times New Roman" panose="02020603050405020304" pitchFamily="18" charset="0"/>
                <a:cs typeface="Times New Roman" panose="02020603050405020304" pitchFamily="18" charset="0"/>
              </a:rPr>
              <a:t> của ba cô gái (bằng chứng).</a:t>
            </a:r>
            <a:endParaRPr lang="en-US" sz="4000" dirty="0">
              <a:latin typeface="Times New Roman" panose="02020603050405020304" pitchFamily="18" charset="0"/>
              <a:cs typeface="Times New Roman" panose="02020603050405020304" pitchFamily="18" charset="0"/>
            </a:endParaRPr>
          </a:p>
          <a:p>
            <a:pPr algn="just"/>
            <a:r>
              <a:rPr lang="vi-VN" sz="4000" dirty="0">
                <a:latin typeface="Times New Roman" panose="02020603050405020304" pitchFamily="18" charset="0"/>
                <a:cs typeface="Times New Roman" panose="02020603050405020304" pitchFamily="18" charset="0"/>
              </a:rPr>
              <a:t>+ Vẻ đẹp </a:t>
            </a:r>
            <a:r>
              <a:rPr lang="vi-VN" sz="4000" b="1" dirty="0">
                <a:latin typeface="Times New Roman" panose="02020603050405020304" pitchFamily="18" charset="0"/>
                <a:cs typeface="Times New Roman" panose="02020603050405020304" pitchFamily="18" charset="0"/>
              </a:rPr>
              <a:t>phẩm chất, tâm hồn </a:t>
            </a:r>
            <a:r>
              <a:rPr lang="vi-VN" sz="4000" dirty="0">
                <a:latin typeface="Times New Roman" panose="02020603050405020304" pitchFamily="18" charset="0"/>
                <a:cs typeface="Times New Roman" panose="02020603050405020304" pitchFamily="18" charset="0"/>
              </a:rPr>
              <a:t>của ba cô gái: g</a:t>
            </a:r>
            <a:r>
              <a:rPr lang="en-US" sz="4000" dirty="0">
                <a:latin typeface="Times New Roman" panose="02020603050405020304" pitchFamily="18" charset="0"/>
                <a:cs typeface="Times New Roman" panose="02020603050405020304" pitchFamily="18" charset="0"/>
              </a:rPr>
              <a:t>a</a:t>
            </a:r>
            <a:r>
              <a:rPr lang="vi-VN" sz="4000" dirty="0">
                <a:latin typeface="Times New Roman" panose="02020603050405020304" pitchFamily="18" charset="0"/>
                <a:cs typeface="Times New Roman" panose="02020603050405020304" pitchFamily="18" charset="0"/>
              </a:rPr>
              <a:t>n dạ, dũng cảm, không sợ hi sinh, quyết tâm hoàn thành nhiệm vụ,... (bằng chứng: thể hiện trong một lần phá bom).</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071002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111B4D45-2D9C-F734-1C97-09ED22ADD86E}"/>
              </a:ext>
            </a:extLst>
          </p:cNvPr>
          <p:cNvSpPr/>
          <p:nvPr/>
        </p:nvSpPr>
        <p:spPr>
          <a:xfrm>
            <a:off x="266700" y="647700"/>
            <a:ext cx="17754600" cy="8915400"/>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 name="Rectangle 1"/>
          <p:cNvSpPr/>
          <p:nvPr/>
        </p:nvSpPr>
        <p:spPr>
          <a:xfrm>
            <a:off x="685800" y="1866900"/>
            <a:ext cx="16916400"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Phân tích một số nét đặc sắc về hình thức nghệ thuật của tác phẩm:</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Kể chuyện theo ngôi thứ nhất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(Phương Định - “tôi”) giúp cho nhân vật dễ dàng bộc lộ suy nghĩ, tâm trạng, cảm xúc.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Xây dựng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nhân vật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 diễn biến tâm lí, hành động, lời nói, suy nghĩ,... (bằng chứng: nhân vật Phương Định).</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Xây dựng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tình huống truyện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mang tính thử thách, nguy hiểm để nhân vật bộc lộ vẻ đẹp phẩm chất, tâm hồn (bằng chứng: tình huống phá bom).</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Ngôn ngữ và nhịp điệu kể chuyện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phù hợp với không khí khẩn trương của chiến trường (bằng chứng: các câu văn ngắn, nhịp nhanh trong truyện,...).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Kết bài</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Khẳng định ý nghĩa, giá trị của tác phẩm.</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7955870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5B647A40-6E23-D8D6-995A-444C7771DE76}"/>
              </a:ext>
            </a:extLst>
          </p:cNvPr>
          <p:cNvSpPr/>
          <p:nvPr/>
        </p:nvSpPr>
        <p:spPr>
          <a:xfrm>
            <a:off x="408803" y="345548"/>
            <a:ext cx="17498197" cy="95985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pic>
        <p:nvPicPr>
          <p:cNvPr id="3" name="Picture 2">
            <a:extLst>
              <a:ext uri="{FF2B5EF4-FFF2-40B4-BE49-F238E27FC236}">
                <a16:creationId xmlns:a16="http://schemas.microsoft.com/office/drawing/2014/main" id="{F67177B5-AD50-3CF4-8314-D8E5B7B00FE3}"/>
              </a:ext>
            </a:extLst>
          </p:cNvPr>
          <p:cNvPicPr>
            <a:picLocks noChangeAspect="1"/>
          </p:cNvPicPr>
          <p:nvPr/>
        </p:nvPicPr>
        <p:blipFill rotWithShape="1">
          <a:blip r:embed="rId3"/>
          <a:srcRect l="16964" r="13393"/>
          <a:stretch/>
        </p:blipFill>
        <p:spPr>
          <a:xfrm>
            <a:off x="228600" y="271921"/>
            <a:ext cx="11887200" cy="10011615"/>
          </a:xfrm>
          <a:prstGeom prst="rect">
            <a:avLst/>
          </a:prstGeom>
        </p:spPr>
      </p:pic>
      <p:sp>
        <p:nvSpPr>
          <p:cNvPr id="4" name="Freeform 2">
            <a:extLst>
              <a:ext uri="{FF2B5EF4-FFF2-40B4-BE49-F238E27FC236}">
                <a16:creationId xmlns:a16="http://schemas.microsoft.com/office/drawing/2014/main" id="{CA42579C-0FF4-C26A-942D-CA252CDD197E}"/>
              </a:ext>
            </a:extLst>
          </p:cNvPr>
          <p:cNvSpPr/>
          <p:nvPr/>
        </p:nvSpPr>
        <p:spPr>
          <a:xfrm>
            <a:off x="12282458" y="2933700"/>
            <a:ext cx="5395942" cy="3733800"/>
          </a:xfrm>
          <a:custGeom>
            <a:avLst/>
            <a:gdLst/>
            <a:ahLst/>
            <a:cxnLst/>
            <a:rect l="l" t="t" r="r" b="b"/>
            <a:pathLst>
              <a:path w="6843742" h="4114800">
                <a:moveTo>
                  <a:pt x="0" y="0"/>
                </a:moveTo>
                <a:lnTo>
                  <a:pt x="6843743" y="0"/>
                </a:lnTo>
                <a:lnTo>
                  <a:pt x="684374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163305057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5EDDC377-DF89-AB5B-5F3F-C3CD6123AE29}"/>
              </a:ext>
            </a:extLst>
          </p:cNvPr>
          <p:cNvGrpSpPr/>
          <p:nvPr/>
        </p:nvGrpSpPr>
        <p:grpSpPr>
          <a:xfrm>
            <a:off x="531924" y="497940"/>
            <a:ext cx="17146476" cy="9369959"/>
            <a:chOff x="0" y="0"/>
            <a:chExt cx="4218789" cy="2167467"/>
          </a:xfrm>
          <a:solidFill>
            <a:schemeClr val="accent3">
              <a:lumMod val="20000"/>
              <a:lumOff val="80000"/>
            </a:schemeClr>
          </a:solidFill>
        </p:grpSpPr>
        <p:sp>
          <p:nvSpPr>
            <p:cNvPr id="3" name="Freeform 5">
              <a:extLst>
                <a:ext uri="{FF2B5EF4-FFF2-40B4-BE49-F238E27FC236}">
                  <a16:creationId xmlns:a16="http://schemas.microsoft.com/office/drawing/2014/main" id="{07F59693-EFF2-E5A1-08F8-C2A0D165BF22}"/>
                </a:ext>
              </a:extLst>
            </p:cNvPr>
            <p:cNvSpPr>
              <a:spLocks/>
            </p:cNvSpPr>
            <p:nvPr/>
          </p:nvSpPr>
          <p:spPr>
            <a:xfrm>
              <a:off x="0" y="0"/>
              <a:ext cx="4218789" cy="2167467"/>
            </a:xfrm>
            <a:custGeom>
              <a:avLst/>
              <a:gdLst/>
              <a:ahLst/>
              <a:cxnLst/>
              <a:rect l="l" t="t" r="r" b="b"/>
              <a:pathLst>
                <a:path w="4218789" h="2167467">
                  <a:moveTo>
                    <a:pt x="24649" y="0"/>
                  </a:moveTo>
                  <a:lnTo>
                    <a:pt x="4194140" y="0"/>
                  </a:lnTo>
                  <a:cubicBezTo>
                    <a:pt x="4200677" y="0"/>
                    <a:pt x="4206947" y="2597"/>
                    <a:pt x="4211569" y="7220"/>
                  </a:cubicBezTo>
                  <a:cubicBezTo>
                    <a:pt x="4216192" y="11842"/>
                    <a:pt x="4218789" y="18112"/>
                    <a:pt x="4218789" y="24649"/>
                  </a:cubicBezTo>
                  <a:lnTo>
                    <a:pt x="4218789" y="2142817"/>
                  </a:lnTo>
                  <a:cubicBezTo>
                    <a:pt x="4218789" y="2149355"/>
                    <a:pt x="4216192" y="2155624"/>
                    <a:pt x="4211569" y="2160247"/>
                  </a:cubicBezTo>
                  <a:cubicBezTo>
                    <a:pt x="4206947" y="2164870"/>
                    <a:pt x="4200677" y="2167467"/>
                    <a:pt x="4194140" y="2167467"/>
                  </a:cubicBezTo>
                  <a:lnTo>
                    <a:pt x="24649" y="2167467"/>
                  </a:lnTo>
                  <a:cubicBezTo>
                    <a:pt x="18112" y="2167467"/>
                    <a:pt x="11842" y="2164870"/>
                    <a:pt x="7220" y="2160247"/>
                  </a:cubicBezTo>
                  <a:cubicBezTo>
                    <a:pt x="2597" y="2155624"/>
                    <a:pt x="0" y="2149355"/>
                    <a:pt x="0" y="2142817"/>
                  </a:cubicBezTo>
                  <a:lnTo>
                    <a:pt x="0" y="24649"/>
                  </a:lnTo>
                  <a:cubicBezTo>
                    <a:pt x="0" y="18112"/>
                    <a:pt x="2597" y="11842"/>
                    <a:pt x="7220" y="7220"/>
                  </a:cubicBezTo>
                  <a:cubicBezTo>
                    <a:pt x="11842" y="2597"/>
                    <a:pt x="18112" y="0"/>
                    <a:pt x="24649" y="0"/>
                  </a:cubicBezTo>
                  <a:close/>
                </a:path>
              </a:pathLst>
            </a:custGeom>
            <a:grpFill/>
            <a:ln w="76200" cap="rnd">
              <a:solidFill>
                <a:srgbClr val="462718"/>
              </a:solidFill>
              <a:prstDash val="solid"/>
              <a:round/>
            </a:ln>
          </p:spPr>
          <p:txBody>
            <a:bodyPr/>
            <a:lstStyle/>
            <a:p>
              <a:endParaRPr lang="en-US"/>
            </a:p>
          </p:txBody>
        </p:sp>
        <p:sp>
          <p:nvSpPr>
            <p:cNvPr id="4" name="TextBox 6">
              <a:extLst>
                <a:ext uri="{FF2B5EF4-FFF2-40B4-BE49-F238E27FC236}">
                  <a16:creationId xmlns:a16="http://schemas.microsoft.com/office/drawing/2014/main" id="{7496AFD0-0EDD-29C7-611B-D95CB35D213B}"/>
                </a:ext>
              </a:extLst>
            </p:cNvPr>
            <p:cNvSpPr txBox="1"/>
            <p:nvPr/>
          </p:nvSpPr>
          <p:spPr>
            <a:xfrm>
              <a:off x="0" y="0"/>
              <a:ext cx="4218789" cy="2167467"/>
            </a:xfrm>
            <a:prstGeom prst="rect">
              <a:avLst/>
            </a:prstGeom>
            <a:grpFill/>
          </p:spPr>
          <p:txBody>
            <a:bodyPr lIns="50800" tIns="50800" rIns="50800" bIns="50800" rtlCol="0" anchor="ctr"/>
            <a:lstStyle/>
            <a:p>
              <a:pPr algn="ctr">
                <a:lnSpc>
                  <a:spcPts val="2851"/>
                </a:lnSpc>
              </a:pPr>
              <a:endParaRPr/>
            </a:p>
          </p:txBody>
        </p:sp>
      </p:grpSp>
      <p:sp>
        <p:nvSpPr>
          <p:cNvPr id="19" name="Rectangle 18">
            <a:extLst>
              <a:ext uri="{FF2B5EF4-FFF2-40B4-BE49-F238E27FC236}">
                <a16:creationId xmlns:a16="http://schemas.microsoft.com/office/drawing/2014/main" id="{AA891B22-B5F2-36C7-2BCA-40A728B5767F}"/>
              </a:ext>
            </a:extLst>
          </p:cNvPr>
          <p:cNvSpPr/>
          <p:nvPr/>
        </p:nvSpPr>
        <p:spPr>
          <a:xfrm>
            <a:off x="3701022" y="4873294"/>
            <a:ext cx="10885956" cy="1569660"/>
          </a:xfrm>
          <a:prstGeom prst="rect">
            <a:avLst/>
          </a:prstGeom>
        </p:spPr>
        <p:txBody>
          <a:bodyPr wrap="square">
            <a:spAutoFit/>
          </a:bodyPr>
          <a:lstStyle/>
          <a:p>
            <a:pPr algn="ctr"/>
            <a:r>
              <a:rPr lang="vi-VN" sz="4800" dirty="0">
                <a:latin typeface="#9Slide04 Spectral Bold" panose="02020802060000000000" pitchFamily="18" charset="0"/>
              </a:rPr>
              <a:t>Viết bài văn nghị luận </a:t>
            </a:r>
            <a:r>
              <a:rPr lang="en-US" sz="4800" dirty="0" err="1">
                <a:latin typeface="#9Slide04 Spectral Bold" panose="02020802060000000000" pitchFamily="18" charset="0"/>
              </a:rPr>
              <a:t>phân</a:t>
            </a:r>
            <a:r>
              <a:rPr lang="en-US" sz="4800" dirty="0">
                <a:latin typeface="#9Slide04 Spectral Bold" panose="02020802060000000000" pitchFamily="18" charset="0"/>
              </a:rPr>
              <a:t> </a:t>
            </a:r>
            <a:r>
              <a:rPr lang="en-US" sz="4800" dirty="0" err="1">
                <a:latin typeface="#9Slide04 Spectral Bold" panose="02020802060000000000" pitchFamily="18" charset="0"/>
              </a:rPr>
              <a:t>tích</a:t>
            </a:r>
            <a:r>
              <a:rPr lang="en-US" sz="4800" dirty="0">
                <a:latin typeface="#9Slide04 Spectral Bold" panose="02020802060000000000" pitchFamily="18" charset="0"/>
              </a:rPr>
              <a:t> </a:t>
            </a:r>
          </a:p>
          <a:p>
            <a:pPr algn="ctr"/>
            <a:r>
              <a:rPr lang="en-US" sz="4800" dirty="0" err="1">
                <a:latin typeface="#9Slide04 Spectral Bold" panose="02020802060000000000" pitchFamily="18" charset="0"/>
              </a:rPr>
              <a:t>một</a:t>
            </a:r>
            <a:r>
              <a:rPr lang="en-US" sz="4800" dirty="0">
                <a:latin typeface="#9Slide04 Spectral Bold" panose="02020802060000000000" pitchFamily="18" charset="0"/>
              </a:rPr>
              <a:t> </a:t>
            </a:r>
            <a:r>
              <a:rPr lang="en-US" sz="4800" dirty="0" err="1">
                <a:latin typeface="#9Slide04 Spectral Bold" panose="02020802060000000000" pitchFamily="18" charset="0"/>
              </a:rPr>
              <a:t>tác</a:t>
            </a:r>
            <a:r>
              <a:rPr lang="en-US" sz="4800" dirty="0">
                <a:latin typeface="#9Slide04 Spectral Bold" panose="02020802060000000000" pitchFamily="18" charset="0"/>
              </a:rPr>
              <a:t> </a:t>
            </a:r>
            <a:r>
              <a:rPr lang="en-US" sz="4800" dirty="0" err="1">
                <a:latin typeface="#9Slide04 Spectral Bold" panose="02020802060000000000" pitchFamily="18" charset="0"/>
              </a:rPr>
              <a:t>phẩm</a:t>
            </a:r>
            <a:r>
              <a:rPr lang="en-US" sz="4800" dirty="0">
                <a:latin typeface="#9Slide04 Spectral Bold" panose="02020802060000000000" pitchFamily="18" charset="0"/>
              </a:rPr>
              <a:t> </a:t>
            </a:r>
            <a:r>
              <a:rPr lang="en-US" sz="4800" dirty="0" err="1">
                <a:latin typeface="#9Slide04 Spectral Bold" panose="02020802060000000000" pitchFamily="18" charset="0"/>
              </a:rPr>
              <a:t>văn</a:t>
            </a:r>
            <a:r>
              <a:rPr lang="en-US" sz="4800" dirty="0">
                <a:latin typeface="#9Slide04 Spectral Bold" panose="02020802060000000000" pitchFamily="18" charset="0"/>
              </a:rPr>
              <a:t> </a:t>
            </a:r>
            <a:r>
              <a:rPr lang="en-US" sz="4800" dirty="0" err="1">
                <a:latin typeface="#9Slide04 Spectral Bold" panose="02020802060000000000" pitchFamily="18" charset="0"/>
              </a:rPr>
              <a:t>học</a:t>
            </a:r>
            <a:r>
              <a:rPr lang="en-US" sz="4800" dirty="0">
                <a:latin typeface="#9Slide04 Spectral Bold" panose="02020802060000000000" pitchFamily="18" charset="0"/>
              </a:rPr>
              <a:t> (</a:t>
            </a:r>
            <a:r>
              <a:rPr lang="en-US" sz="4800" dirty="0" err="1">
                <a:latin typeface="#9Slide04 Spectral Bold" panose="02020802060000000000" pitchFamily="18" charset="0"/>
              </a:rPr>
              <a:t>truyện</a:t>
            </a:r>
            <a:r>
              <a:rPr lang="en-US" sz="4800" dirty="0">
                <a:latin typeface="#9Slide04 Spectral Bold" panose="02020802060000000000" pitchFamily="18" charset="0"/>
              </a:rPr>
              <a:t>)</a:t>
            </a:r>
            <a:endParaRPr lang="vi-VN" sz="4800" b="0" i="0" dirty="0">
              <a:effectLst/>
              <a:latin typeface="#9Slide04 Spectral Bold" panose="02020802060000000000" pitchFamily="18" charset="0"/>
            </a:endParaRPr>
          </a:p>
        </p:txBody>
      </p:sp>
      <p:sp>
        <p:nvSpPr>
          <p:cNvPr id="20" name="Rectangle 19">
            <a:extLst>
              <a:ext uri="{FF2B5EF4-FFF2-40B4-BE49-F238E27FC236}">
                <a16:creationId xmlns:a16="http://schemas.microsoft.com/office/drawing/2014/main" id="{8ECF37E4-75B3-7C0F-EB0C-1C374B653694}"/>
              </a:ext>
            </a:extLst>
          </p:cNvPr>
          <p:cNvSpPr/>
          <p:nvPr/>
        </p:nvSpPr>
        <p:spPr>
          <a:xfrm>
            <a:off x="2932962" y="1361394"/>
            <a:ext cx="12344400" cy="1569660"/>
          </a:xfrm>
          <a:prstGeom prst="rect">
            <a:avLst/>
          </a:prstGeom>
        </p:spPr>
        <p:txBody>
          <a:bodyPr wrap="square">
            <a:spAutoFit/>
          </a:bodyPr>
          <a:lstStyle/>
          <a:p>
            <a:pPr algn="ctr"/>
            <a:r>
              <a:rPr lang="en-US" sz="4800" dirty="0" err="1">
                <a:latin typeface="#9Slide07 SVNBango" panose="02000000000000000000" pitchFamily="2" charset="0"/>
              </a:rPr>
              <a:t>Bài</a:t>
            </a:r>
            <a:r>
              <a:rPr lang="en-US" sz="4800" dirty="0">
                <a:latin typeface="#9Slide07 SVNBango" panose="02000000000000000000" pitchFamily="2" charset="0"/>
              </a:rPr>
              <a:t> 4. </a:t>
            </a:r>
          </a:p>
          <a:p>
            <a:pPr algn="ctr"/>
            <a:r>
              <a:rPr lang="en-US" sz="4800" dirty="0" err="1">
                <a:latin typeface="#9Slide07 SVNBango" panose="02000000000000000000" pitchFamily="2" charset="0"/>
              </a:rPr>
              <a:t>Khám</a:t>
            </a:r>
            <a:r>
              <a:rPr lang="en-US" sz="4800" dirty="0">
                <a:latin typeface="#9Slide07 SVNBango" panose="02000000000000000000" pitchFamily="2" charset="0"/>
              </a:rPr>
              <a:t> </a:t>
            </a:r>
            <a:r>
              <a:rPr lang="en-US" sz="4800" dirty="0" err="1">
                <a:latin typeface="#9Slide07 SVNBango" panose="02000000000000000000" pitchFamily="2" charset="0"/>
              </a:rPr>
              <a:t>phá</a:t>
            </a:r>
            <a:r>
              <a:rPr lang="en-US" sz="4800" dirty="0">
                <a:latin typeface="#9Slide07 SVNBango" panose="02000000000000000000" pitchFamily="2" charset="0"/>
              </a:rPr>
              <a:t> </a:t>
            </a:r>
            <a:r>
              <a:rPr lang="en-US" sz="4800" dirty="0" err="1">
                <a:latin typeface="#9Slide07 SVNBango" panose="02000000000000000000" pitchFamily="2" charset="0"/>
              </a:rPr>
              <a:t>vẻ</a:t>
            </a:r>
            <a:r>
              <a:rPr lang="en-US" sz="4800" dirty="0">
                <a:latin typeface="#9Slide07 SVNBango" panose="02000000000000000000" pitchFamily="2" charset="0"/>
              </a:rPr>
              <a:t> </a:t>
            </a:r>
            <a:r>
              <a:rPr lang="en-US" sz="4800" dirty="0" err="1">
                <a:latin typeface="#9Slide07 SVNBango" panose="02000000000000000000" pitchFamily="2" charset="0"/>
              </a:rPr>
              <a:t>đẹp</a:t>
            </a:r>
            <a:r>
              <a:rPr lang="en-US" sz="4800" dirty="0">
                <a:latin typeface="#9Slide07 SVNBango" panose="02000000000000000000" pitchFamily="2" charset="0"/>
              </a:rPr>
              <a:t> </a:t>
            </a:r>
            <a:r>
              <a:rPr lang="en-US" sz="4800" dirty="0" err="1">
                <a:latin typeface="#9Slide07 SVNBango" panose="02000000000000000000" pitchFamily="2" charset="0"/>
              </a:rPr>
              <a:t>văn</a:t>
            </a:r>
            <a:r>
              <a:rPr lang="en-US" sz="4800" dirty="0">
                <a:latin typeface="#9Slide07 SVNBango" panose="02000000000000000000" pitchFamily="2" charset="0"/>
              </a:rPr>
              <a:t> </a:t>
            </a:r>
            <a:r>
              <a:rPr lang="en-US" sz="4800" dirty="0" err="1">
                <a:latin typeface="#9Slide07 SVNBango" panose="02000000000000000000" pitchFamily="2" charset="0"/>
              </a:rPr>
              <a:t>chương</a:t>
            </a:r>
            <a:endParaRPr lang="vi-VN" sz="4800" b="0" i="0" dirty="0">
              <a:effectLst/>
              <a:latin typeface="+mj-lt"/>
            </a:endParaRPr>
          </a:p>
        </p:txBody>
      </p:sp>
      <p:sp>
        <p:nvSpPr>
          <p:cNvPr id="21" name="Rectangle 20">
            <a:extLst>
              <a:ext uri="{FF2B5EF4-FFF2-40B4-BE49-F238E27FC236}">
                <a16:creationId xmlns:a16="http://schemas.microsoft.com/office/drawing/2014/main" id="{1653CFD1-629A-56B1-DCBE-C957B6A176BC}"/>
              </a:ext>
            </a:extLst>
          </p:cNvPr>
          <p:cNvSpPr/>
          <p:nvPr/>
        </p:nvSpPr>
        <p:spPr>
          <a:xfrm>
            <a:off x="2971800" y="3574404"/>
            <a:ext cx="12344400" cy="830997"/>
          </a:xfrm>
          <a:prstGeom prst="rect">
            <a:avLst/>
          </a:prstGeom>
        </p:spPr>
        <p:txBody>
          <a:bodyPr wrap="square">
            <a:spAutoFit/>
          </a:bodyPr>
          <a:lstStyle/>
          <a:p>
            <a:pPr algn="ctr"/>
            <a:r>
              <a:rPr lang="en-US" sz="4800" dirty="0" err="1">
                <a:latin typeface="#9Slide07 SVNBango" panose="02000000000000000000" pitchFamily="2" charset="0"/>
              </a:rPr>
              <a:t>Viết</a:t>
            </a:r>
            <a:endParaRPr lang="vi-VN" sz="4800" b="0" i="0" dirty="0">
              <a:effectLst/>
              <a:latin typeface="+mj-lt"/>
            </a:endParaRPr>
          </a:p>
        </p:txBody>
      </p:sp>
      <p:sp>
        <p:nvSpPr>
          <p:cNvPr id="5" name="Freeform 2">
            <a:extLst>
              <a:ext uri="{FF2B5EF4-FFF2-40B4-BE49-F238E27FC236}">
                <a16:creationId xmlns:a16="http://schemas.microsoft.com/office/drawing/2014/main" id="{20CE44E3-F07B-813D-C6E6-00E8E506196B}"/>
              </a:ext>
            </a:extLst>
          </p:cNvPr>
          <p:cNvSpPr/>
          <p:nvPr/>
        </p:nvSpPr>
        <p:spPr>
          <a:xfrm>
            <a:off x="-152400" y="5024317"/>
            <a:ext cx="8612076" cy="5457904"/>
          </a:xfrm>
          <a:custGeom>
            <a:avLst/>
            <a:gdLst/>
            <a:ahLst/>
            <a:cxnLst/>
            <a:rect l="l" t="t" r="r" b="b"/>
            <a:pathLst>
              <a:path w="8013176" h="5078351">
                <a:moveTo>
                  <a:pt x="0" y="0"/>
                </a:moveTo>
                <a:lnTo>
                  <a:pt x="8013177" y="0"/>
                </a:lnTo>
                <a:lnTo>
                  <a:pt x="8013177" y="5078351"/>
                </a:lnTo>
                <a:lnTo>
                  <a:pt x="0" y="5078351"/>
                </a:lnTo>
                <a:lnTo>
                  <a:pt x="0" y="0"/>
                </a:lnTo>
                <a:close/>
              </a:path>
            </a:pathLst>
          </a:custGeom>
          <a:blipFill>
            <a:blip r:embed="rId3"/>
            <a:stretch>
              <a:fillRect/>
            </a:stretch>
          </a:blipFill>
        </p:spPr>
        <p:txBody>
          <a:bodyPr/>
          <a:lstStyle/>
          <a:p>
            <a:endParaRPr lang="en-US"/>
          </a:p>
        </p:txBody>
      </p:sp>
      <p:sp>
        <p:nvSpPr>
          <p:cNvPr id="6" name="Freeform 13">
            <a:extLst>
              <a:ext uri="{FF2B5EF4-FFF2-40B4-BE49-F238E27FC236}">
                <a16:creationId xmlns:a16="http://schemas.microsoft.com/office/drawing/2014/main" id="{F3353502-2809-1042-43C7-DEE7CC976EB7}"/>
              </a:ext>
            </a:extLst>
          </p:cNvPr>
          <p:cNvSpPr/>
          <p:nvPr/>
        </p:nvSpPr>
        <p:spPr>
          <a:xfrm rot="-5894438">
            <a:off x="15717090" y="7200657"/>
            <a:ext cx="2394548" cy="4114800"/>
          </a:xfrm>
          <a:custGeom>
            <a:avLst/>
            <a:gdLst/>
            <a:ahLst/>
            <a:cxnLst/>
            <a:rect l="l" t="t" r="r" b="b"/>
            <a:pathLst>
              <a:path w="2394548" h="4114800">
                <a:moveTo>
                  <a:pt x="0" y="0"/>
                </a:moveTo>
                <a:lnTo>
                  <a:pt x="2394549" y="0"/>
                </a:lnTo>
                <a:lnTo>
                  <a:pt x="23945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C071529D-3882-7E56-AE87-2ECEE2C127C4}"/>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17" name="Rectangle 16">
            <a:extLst>
              <a:ext uri="{FF2B5EF4-FFF2-40B4-BE49-F238E27FC236}">
                <a16:creationId xmlns:a16="http://schemas.microsoft.com/office/drawing/2014/main" id="{7B009030-4141-20A8-3E5F-B4EC95C07041}"/>
              </a:ext>
            </a:extLst>
          </p:cNvPr>
          <p:cNvSpPr/>
          <p:nvPr/>
        </p:nvSpPr>
        <p:spPr>
          <a:xfrm>
            <a:off x="1143000" y="2247900"/>
            <a:ext cx="10668000" cy="3416320"/>
          </a:xfrm>
          <a:prstGeom prst="rect">
            <a:avLst/>
          </a:prstGeom>
        </p:spPr>
        <p:txBody>
          <a:bodyPr wrap="square">
            <a:spAutoFit/>
          </a:bodyPr>
          <a:lstStyle/>
          <a:p>
            <a:pPr algn="ctr"/>
            <a:r>
              <a:rPr lang="en-US" sz="5400" b="1" dirty="0">
                <a:latin typeface="#9Slide04 Spectral Bold" panose="02020802060000000000" pitchFamily="18" charset="0"/>
                <a:cs typeface="Times New Roman" panose="02020603050405020304" pitchFamily="18" charset="0"/>
              </a:rPr>
              <a:t>I. </a:t>
            </a:r>
          </a:p>
          <a:p>
            <a:pPr algn="ctr"/>
            <a:r>
              <a:rPr lang="vi-VN" sz="5400" b="1" dirty="0">
                <a:latin typeface="#9Slide04 Spectral Bold" panose="02020802060000000000" pitchFamily="18" charset="0"/>
                <a:cs typeface="Times New Roman" panose="02020603050405020304" pitchFamily="18" charset="0"/>
              </a:rPr>
              <a:t>Yêu cầu khi </a:t>
            </a:r>
            <a:r>
              <a:rPr lang="en-US" sz="5400" dirty="0">
                <a:latin typeface="#9Slide04 Spectral Bold" panose="02020802060000000000" pitchFamily="18" charset="0"/>
              </a:rPr>
              <a:t>v</a:t>
            </a:r>
            <a:r>
              <a:rPr lang="vi-VN" sz="5400" dirty="0">
                <a:latin typeface="#9Slide04 Spectral Bold" panose="02020802060000000000" pitchFamily="18" charset="0"/>
              </a:rPr>
              <a:t>iết bài văn </a:t>
            </a:r>
            <a:endParaRPr lang="en-US" sz="5400" dirty="0">
              <a:latin typeface="#9Slide04 Spectral Bold" panose="02020802060000000000" pitchFamily="18" charset="0"/>
            </a:endParaRPr>
          </a:p>
          <a:p>
            <a:pPr algn="ctr"/>
            <a:r>
              <a:rPr lang="vi-VN" sz="5400" dirty="0">
                <a:latin typeface="#9Slide04 Spectral Bold" panose="02020802060000000000" pitchFamily="18" charset="0"/>
              </a:rPr>
              <a:t>nghị luận </a:t>
            </a:r>
            <a:r>
              <a:rPr lang="en-US" sz="5400" dirty="0" err="1">
                <a:latin typeface="#9Slide04 Spectral Bold" panose="02020802060000000000" pitchFamily="18" charset="0"/>
              </a:rPr>
              <a:t>phân</a:t>
            </a:r>
            <a:r>
              <a:rPr lang="en-US" sz="5400" dirty="0">
                <a:latin typeface="#9Slide04 Spectral Bold" panose="02020802060000000000" pitchFamily="18" charset="0"/>
              </a:rPr>
              <a:t> </a:t>
            </a:r>
            <a:r>
              <a:rPr lang="en-US" sz="5400" dirty="0" err="1">
                <a:latin typeface="#9Slide04 Spectral Bold" panose="02020802060000000000" pitchFamily="18" charset="0"/>
              </a:rPr>
              <a:t>tích</a:t>
            </a:r>
            <a:r>
              <a:rPr lang="en-US" sz="5400" dirty="0">
                <a:latin typeface="#9Slide04 Spectral Bold" panose="02020802060000000000" pitchFamily="18" charset="0"/>
              </a:rPr>
              <a:t> </a:t>
            </a:r>
            <a:r>
              <a:rPr lang="en-US" sz="5400" dirty="0" err="1">
                <a:latin typeface="#9Slide04 Spectral Bold" panose="02020802060000000000" pitchFamily="18" charset="0"/>
              </a:rPr>
              <a:t>một</a:t>
            </a:r>
            <a:r>
              <a:rPr lang="en-US" sz="5400" dirty="0">
                <a:latin typeface="#9Slide04 Spectral Bold" panose="02020802060000000000" pitchFamily="18" charset="0"/>
              </a:rPr>
              <a:t> </a:t>
            </a:r>
            <a:r>
              <a:rPr lang="en-US" sz="5400" dirty="0" err="1">
                <a:latin typeface="#9Slide04 Spectral Bold" panose="02020802060000000000" pitchFamily="18" charset="0"/>
              </a:rPr>
              <a:t>tác</a:t>
            </a:r>
            <a:r>
              <a:rPr lang="en-US" sz="5400" dirty="0">
                <a:latin typeface="#9Slide04 Spectral Bold" panose="02020802060000000000" pitchFamily="18" charset="0"/>
              </a:rPr>
              <a:t> </a:t>
            </a:r>
            <a:r>
              <a:rPr lang="en-US" sz="5400" dirty="0" err="1">
                <a:latin typeface="#9Slide04 Spectral Bold" panose="02020802060000000000" pitchFamily="18" charset="0"/>
              </a:rPr>
              <a:t>phẩm</a:t>
            </a:r>
            <a:r>
              <a:rPr lang="en-US" sz="5400" dirty="0">
                <a:latin typeface="#9Slide04 Spectral Bold" panose="02020802060000000000" pitchFamily="18" charset="0"/>
              </a:rPr>
              <a:t> </a:t>
            </a:r>
            <a:r>
              <a:rPr lang="en-US" sz="5400" dirty="0" err="1">
                <a:latin typeface="#9Slide04 Spectral Bold" panose="02020802060000000000" pitchFamily="18" charset="0"/>
              </a:rPr>
              <a:t>văn</a:t>
            </a:r>
            <a:r>
              <a:rPr lang="en-US" sz="5400" dirty="0">
                <a:latin typeface="#9Slide04 Spectral Bold" panose="02020802060000000000" pitchFamily="18" charset="0"/>
              </a:rPr>
              <a:t> </a:t>
            </a:r>
            <a:r>
              <a:rPr lang="en-US" sz="5400" dirty="0" err="1">
                <a:latin typeface="#9Slide04 Spectral Bold" panose="02020802060000000000" pitchFamily="18" charset="0"/>
              </a:rPr>
              <a:t>học</a:t>
            </a:r>
            <a:r>
              <a:rPr lang="en-US" sz="5400" dirty="0">
                <a:latin typeface="#9Slide04 Spectral Bold" panose="02020802060000000000" pitchFamily="18" charset="0"/>
              </a:rPr>
              <a:t> (</a:t>
            </a:r>
            <a:r>
              <a:rPr lang="en-US" sz="5400" dirty="0" err="1">
                <a:latin typeface="#9Slide04 Spectral Bold" panose="02020802060000000000" pitchFamily="18" charset="0"/>
              </a:rPr>
              <a:t>truyện</a:t>
            </a:r>
            <a:r>
              <a:rPr lang="en-US" sz="5400" dirty="0">
                <a:latin typeface="#9Slide04 Spectral Bold" panose="02020802060000000000" pitchFamily="18" charset="0"/>
              </a:rPr>
              <a:t>)</a:t>
            </a:r>
            <a:endParaRPr lang="vi-VN" sz="5400" dirty="0">
              <a:latin typeface="#9Slide04 Spectral Bold" panose="02020802060000000000" pitchFamily="18" charset="0"/>
            </a:endParaRPr>
          </a:p>
        </p:txBody>
      </p:sp>
      <p:sp>
        <p:nvSpPr>
          <p:cNvPr id="2" name="Freeform 2"/>
          <p:cNvSpPr/>
          <p:nvPr/>
        </p:nvSpPr>
        <p:spPr>
          <a:xfrm>
            <a:off x="11658600" y="4229100"/>
            <a:ext cx="6090059" cy="5892132"/>
          </a:xfrm>
          <a:custGeom>
            <a:avLst/>
            <a:gdLst/>
            <a:ahLst/>
            <a:cxnLst/>
            <a:rect l="l" t="t" r="r" b="b"/>
            <a:pathLst>
              <a:path w="6090059" h="5892132">
                <a:moveTo>
                  <a:pt x="0" y="0"/>
                </a:moveTo>
                <a:lnTo>
                  <a:pt x="6090059" y="0"/>
                </a:lnTo>
                <a:lnTo>
                  <a:pt x="6090059" y="5892132"/>
                </a:lnTo>
                <a:lnTo>
                  <a:pt x="0" y="5892132"/>
                </a:lnTo>
                <a:lnTo>
                  <a:pt x="0" y="0"/>
                </a:lnTo>
                <a:close/>
              </a:path>
            </a:pathLst>
          </a:custGeom>
          <a:blipFill>
            <a:blip r:embed="rId3"/>
            <a:stretch>
              <a:fillRect/>
            </a:stretch>
          </a:blipFill>
        </p:spPr>
        <p:txBody>
          <a:bodyPr/>
          <a:lstStyle/>
          <a:p>
            <a:endParaRPr lang="en-US"/>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2" y="5143500"/>
            <a:ext cx="16840200" cy="2554545"/>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GV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HS 2 </a:t>
            </a:r>
            <a:r>
              <a:rPr lang="en-US" sz="4000" dirty="0" err="1">
                <a:latin typeface="Times New Roman" panose="02020603050405020304" pitchFamily="18" charset="0"/>
                <a:cs typeface="Times New Roman" panose="02020603050405020304" pitchFamily="18" charset="0"/>
              </a:rPr>
              <a:t>phút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Yêu cầu khi </a:t>
            </a:r>
            <a:r>
              <a:rPr lang="en-US" sz="4000" b="1" dirty="0">
                <a:latin typeface="Times New Roman" panose="02020603050405020304" pitchFamily="18" charset="0"/>
                <a:cs typeface="Times New Roman" panose="02020603050405020304" pitchFamily="18" charset="0"/>
              </a:rPr>
              <a:t>v</a:t>
            </a:r>
            <a:r>
              <a:rPr lang="vi-VN" sz="4000" b="1" dirty="0">
                <a:latin typeface="Times New Roman" panose="02020603050405020304" pitchFamily="18" charset="0"/>
                <a:cs typeface="Times New Roman" panose="02020603050405020304" pitchFamily="18" charset="0"/>
              </a:rPr>
              <a:t>iết bài văn nghị luận </a:t>
            </a:r>
            <a:r>
              <a:rPr lang="en-US" sz="4000" b="1" dirty="0" err="1">
                <a:latin typeface="Times New Roman" panose="02020603050405020304" pitchFamily="18" charset="0"/>
                <a:cs typeface="Times New Roman" panose="02020603050405020304" pitchFamily="18" charset="0"/>
              </a:rPr>
              <a:t>phân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tích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phẩm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truyện</a:t>
            </a:r>
            <a:r>
              <a:rPr lang="en-US" sz="4000" b="1"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GV </a:t>
            </a:r>
            <a:r>
              <a:rPr lang="en-US" sz="4000" dirty="0" err="1">
                <a:latin typeface="Times New Roman" panose="02020603050405020304" pitchFamily="18" charset="0"/>
                <a:cs typeface="Times New Roman" panose="02020603050405020304" pitchFamily="18" charset="0"/>
              </a:rPr>
              <a:t>đọc</a:t>
            </a:r>
            <a:r>
              <a:rPr lang="en-US" sz="4000" dirty="0">
                <a:latin typeface="Times New Roman" panose="02020603050405020304" pitchFamily="18" charset="0"/>
                <a:cs typeface="Times New Roman" panose="02020603050405020304" pitchFamily="18" charset="0"/>
              </a:rPr>
              <a:t> to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rõ</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cs typeface="Times New Roman" panose="02020603050405020304" pitchFamily="18" charset="0"/>
              </a:rPr>
              <a:t>), HS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gọi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ECF37E4-75B3-7C0F-EB0C-1C374B653694}"/>
              </a:ext>
            </a:extLst>
          </p:cNvPr>
          <p:cNvSpPr/>
          <p:nvPr/>
        </p:nvSpPr>
        <p:spPr>
          <a:xfrm>
            <a:off x="4343400" y="1085671"/>
            <a:ext cx="12344400" cy="1200329"/>
          </a:xfrm>
          <a:prstGeom prst="rect">
            <a:avLst/>
          </a:prstGeom>
        </p:spPr>
        <p:txBody>
          <a:bodyPr wrap="square">
            <a:spAutoFit/>
          </a:bodyPr>
          <a:lstStyle/>
          <a:p>
            <a:pPr algn="ctr"/>
            <a:r>
              <a:rPr lang="en-US" sz="7200" dirty="0" err="1">
                <a:solidFill>
                  <a:srgbClr val="FF0000"/>
                </a:solidFill>
                <a:latin typeface="#9Slide07 SVNBango" panose="02000000000000000000" pitchFamily="2" charset="0"/>
              </a:rPr>
              <a:t>Từ</a:t>
            </a:r>
            <a:r>
              <a:rPr lang="en-US" sz="7200" dirty="0">
                <a:solidFill>
                  <a:srgbClr val="FF0000"/>
                </a:solidFill>
                <a:latin typeface="#9Slide07 SVNBango" panose="02000000000000000000" pitchFamily="2" charset="0"/>
              </a:rPr>
              <a:t> </a:t>
            </a:r>
            <a:r>
              <a:rPr lang="en-US" sz="7200" dirty="0" err="1">
                <a:solidFill>
                  <a:srgbClr val="FF0000"/>
                </a:solidFill>
                <a:latin typeface="#9Slide07 SVNBango" panose="02000000000000000000" pitchFamily="2" charset="0"/>
              </a:rPr>
              <a:t>khoá</a:t>
            </a:r>
            <a:r>
              <a:rPr lang="en-US" sz="7200" dirty="0">
                <a:solidFill>
                  <a:srgbClr val="FF0000"/>
                </a:solidFill>
                <a:latin typeface="#9Slide07 SVNBango" panose="02000000000000000000" pitchFamily="2" charset="0"/>
              </a:rPr>
              <a:t> </a:t>
            </a:r>
            <a:r>
              <a:rPr lang="en-US" sz="7200" dirty="0" err="1">
                <a:solidFill>
                  <a:srgbClr val="FF0000"/>
                </a:solidFill>
                <a:latin typeface="#9Slide07 SVNBango" panose="02000000000000000000" pitchFamily="2" charset="0"/>
              </a:rPr>
              <a:t>cho</a:t>
            </a:r>
            <a:r>
              <a:rPr lang="en-US" sz="7200" dirty="0">
                <a:solidFill>
                  <a:srgbClr val="FF0000"/>
                </a:solidFill>
                <a:latin typeface="#9Slide07 SVNBango" panose="02000000000000000000" pitchFamily="2" charset="0"/>
              </a:rPr>
              <a:t> </a:t>
            </a:r>
            <a:r>
              <a:rPr lang="en-US" sz="7200" dirty="0" err="1">
                <a:solidFill>
                  <a:srgbClr val="FF0000"/>
                </a:solidFill>
                <a:latin typeface="#9Slide07 SVNBango" panose="02000000000000000000" pitchFamily="2" charset="0"/>
              </a:rPr>
              <a:t>ai</a:t>
            </a:r>
            <a:r>
              <a:rPr lang="en-US" sz="7200" dirty="0">
                <a:solidFill>
                  <a:srgbClr val="FF0000"/>
                </a:solidFill>
                <a:latin typeface="#9Slide07 SVNBango" panose="02000000000000000000" pitchFamily="2" charset="0"/>
              </a:rPr>
              <a:t>?</a:t>
            </a:r>
            <a:endParaRPr lang="vi-VN" sz="7200" b="0" i="0" dirty="0">
              <a:solidFill>
                <a:srgbClr val="FF0000"/>
              </a:solidFill>
              <a:effectLst/>
              <a:latin typeface="+mj-lt"/>
            </a:endParaRPr>
          </a:p>
        </p:txBody>
      </p:sp>
      <p:sp>
        <p:nvSpPr>
          <p:cNvPr id="2" name="Freeform 2"/>
          <p:cNvSpPr/>
          <p:nvPr/>
        </p:nvSpPr>
        <p:spPr>
          <a:xfrm>
            <a:off x="879555" y="571500"/>
            <a:ext cx="8226345" cy="4010343"/>
          </a:xfrm>
          <a:custGeom>
            <a:avLst/>
            <a:gdLst/>
            <a:ahLst/>
            <a:cxnLst/>
            <a:rect l="l" t="t" r="r" b="b"/>
            <a:pathLst>
              <a:path w="8226345" h="4010343">
                <a:moveTo>
                  <a:pt x="0" y="0"/>
                </a:moveTo>
                <a:lnTo>
                  <a:pt x="8226345" y="0"/>
                </a:lnTo>
                <a:lnTo>
                  <a:pt x="8226345" y="4010343"/>
                </a:lnTo>
                <a:lnTo>
                  <a:pt x="0" y="4010343"/>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9418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479393"/>
            <a:ext cx="12192000" cy="1200329"/>
          </a:xfrm>
          <a:prstGeom prst="rect">
            <a:avLst/>
          </a:prstGeom>
        </p:spPr>
        <p:txBody>
          <a:bodyPr wrap="square">
            <a:spAutoFit/>
          </a:bodyPr>
          <a:lstStyle/>
          <a:p>
            <a:pPr algn="just"/>
            <a:r>
              <a:rPr lang="vi-VN" sz="3600" b="1" dirty="0">
                <a:solidFill>
                  <a:srgbClr val="000000"/>
                </a:solidFill>
                <a:latin typeface="+mj-lt"/>
              </a:rPr>
              <a:t>- Giới thiệu </a:t>
            </a:r>
            <a:r>
              <a:rPr lang="vi-VN" sz="3600" dirty="0">
                <a:solidFill>
                  <a:srgbClr val="000000"/>
                </a:solidFill>
                <a:latin typeface="+mj-lt"/>
              </a:rPr>
              <a:t>khái quát tác phẩm truyện cần phân tích (nhan đề, tác giả, thể loại), nêu nhận xét chung của người viết về tác phẩm.</a:t>
            </a:r>
            <a:endParaRPr lang="vi-VN" sz="3600" b="0" i="0" dirty="0">
              <a:solidFill>
                <a:srgbClr val="000000"/>
              </a:solidFill>
              <a:effectLst/>
              <a:latin typeface="+mj-lt"/>
            </a:endParaRPr>
          </a:p>
        </p:txBody>
      </p:sp>
      <p:sp>
        <p:nvSpPr>
          <p:cNvPr id="2" name="Freeform 3"/>
          <p:cNvSpPr/>
          <p:nvPr/>
        </p:nvSpPr>
        <p:spPr>
          <a:xfrm>
            <a:off x="6102339" y="1753315"/>
            <a:ext cx="4864122" cy="4724279"/>
          </a:xfrm>
          <a:custGeom>
            <a:avLst/>
            <a:gdLst/>
            <a:ahLst/>
            <a:cxnLst/>
            <a:rect l="l" t="t" r="r" b="b"/>
            <a:pathLst>
              <a:path w="4864122" h="4724279">
                <a:moveTo>
                  <a:pt x="0" y="0"/>
                </a:moveTo>
                <a:lnTo>
                  <a:pt x="4864123" y="0"/>
                </a:lnTo>
                <a:lnTo>
                  <a:pt x="4864123" y="4724278"/>
                </a:lnTo>
                <a:lnTo>
                  <a:pt x="0" y="4724278"/>
                </a:lnTo>
                <a:lnTo>
                  <a:pt x="0" y="0"/>
                </a:lnTo>
                <a:close/>
              </a:path>
            </a:pathLst>
          </a:custGeom>
          <a:blipFill>
            <a:blip r:embed="rId3"/>
            <a:stretch>
              <a:fillRect/>
            </a:stretch>
          </a:blipFill>
        </p:spPr>
        <p:txBody>
          <a:bodyPr/>
          <a:lstStyle/>
          <a:p>
            <a:endParaRPr lang="en-US" sz="3600"/>
          </a:p>
        </p:txBody>
      </p:sp>
      <p:sp>
        <p:nvSpPr>
          <p:cNvPr id="4" name="Rectangle 3">
            <a:extLst>
              <a:ext uri="{FF2B5EF4-FFF2-40B4-BE49-F238E27FC236}">
                <a16:creationId xmlns:a16="http://schemas.microsoft.com/office/drawing/2014/main" id="{C7659433-19DD-09C9-37DF-ED01271FA061}"/>
              </a:ext>
            </a:extLst>
          </p:cNvPr>
          <p:cNvSpPr/>
          <p:nvPr/>
        </p:nvSpPr>
        <p:spPr>
          <a:xfrm>
            <a:off x="685801" y="6288107"/>
            <a:ext cx="6305550" cy="2862322"/>
          </a:xfrm>
          <a:prstGeom prst="rect">
            <a:avLst/>
          </a:prstGeom>
        </p:spPr>
        <p:txBody>
          <a:bodyPr wrap="square">
            <a:spAutoFit/>
          </a:bodyPr>
          <a:lstStyle/>
          <a:p>
            <a:pPr algn="just"/>
            <a:r>
              <a:rPr lang="vi-VN" sz="3600" dirty="0">
                <a:solidFill>
                  <a:srgbClr val="000000"/>
                </a:solidFill>
                <a:latin typeface="+mj-lt"/>
              </a:rPr>
              <a:t>- </a:t>
            </a:r>
            <a:r>
              <a:rPr lang="vi-VN" sz="3600" b="1" dirty="0">
                <a:solidFill>
                  <a:srgbClr val="000000"/>
                </a:solidFill>
                <a:latin typeface="+mj-lt"/>
              </a:rPr>
              <a:t>Triển khai hệ thống luận điểm chặt chẽ</a:t>
            </a:r>
            <a:r>
              <a:rPr lang="vi-VN" sz="3600" dirty="0">
                <a:solidFill>
                  <a:srgbClr val="000000"/>
                </a:solidFill>
                <a:latin typeface="+mj-lt"/>
              </a:rPr>
              <a:t>; </a:t>
            </a:r>
            <a:r>
              <a:rPr lang="vi-VN" sz="3600" b="1" dirty="0">
                <a:solidFill>
                  <a:srgbClr val="000000"/>
                </a:solidFill>
                <a:latin typeface="+mj-lt"/>
              </a:rPr>
              <a:t>sử dụng lí lẽ, bằng chứng xác đáng </a:t>
            </a:r>
            <a:r>
              <a:rPr lang="vi-VN" sz="3600" dirty="0">
                <a:solidFill>
                  <a:srgbClr val="000000"/>
                </a:solidFill>
                <a:latin typeface="+mj-lt"/>
              </a:rPr>
              <a:t>từ tác phẩm để làm sáng tỏ ý kiến nêu trong bài viết.</a:t>
            </a:r>
            <a:endParaRPr lang="vi-VN" sz="3600" b="0" i="0" dirty="0">
              <a:solidFill>
                <a:srgbClr val="000000"/>
              </a:solidFill>
              <a:effectLst/>
              <a:latin typeface="+mj-lt"/>
            </a:endParaRPr>
          </a:p>
        </p:txBody>
      </p:sp>
      <p:sp>
        <p:nvSpPr>
          <p:cNvPr id="5" name="Rectangle 4">
            <a:extLst>
              <a:ext uri="{FF2B5EF4-FFF2-40B4-BE49-F238E27FC236}">
                <a16:creationId xmlns:a16="http://schemas.microsoft.com/office/drawing/2014/main" id="{BDBE092F-5BFF-824F-654F-D908ABFD78EA}"/>
              </a:ext>
            </a:extLst>
          </p:cNvPr>
          <p:cNvSpPr/>
          <p:nvPr/>
        </p:nvSpPr>
        <p:spPr>
          <a:xfrm>
            <a:off x="10947410" y="2619732"/>
            <a:ext cx="6654789" cy="1200329"/>
          </a:xfrm>
          <a:prstGeom prst="rect">
            <a:avLst/>
          </a:prstGeom>
        </p:spPr>
        <p:txBody>
          <a:bodyPr wrap="square">
            <a:spAutoFit/>
          </a:bodyPr>
          <a:lstStyle/>
          <a:p>
            <a:pPr algn="just"/>
            <a:r>
              <a:rPr lang="vi-VN" sz="3600" dirty="0">
                <a:solidFill>
                  <a:srgbClr val="000000"/>
                </a:solidFill>
                <a:latin typeface="+mj-lt"/>
              </a:rPr>
              <a:t>- </a:t>
            </a:r>
            <a:r>
              <a:rPr lang="vi-VN" sz="3600" b="1" dirty="0">
                <a:solidFill>
                  <a:srgbClr val="000000"/>
                </a:solidFill>
                <a:latin typeface="+mj-lt"/>
              </a:rPr>
              <a:t>Làm rõ được nội dung chủ đề </a:t>
            </a:r>
            <a:r>
              <a:rPr lang="vi-VN" sz="3600" dirty="0">
                <a:solidFill>
                  <a:srgbClr val="000000"/>
                </a:solidFill>
                <a:latin typeface="+mj-lt"/>
              </a:rPr>
              <a:t>tác phẩm.</a:t>
            </a:r>
            <a:endParaRPr lang="vi-VN" sz="3600" b="0" i="0" dirty="0">
              <a:solidFill>
                <a:srgbClr val="000000"/>
              </a:solidFill>
              <a:effectLst/>
              <a:latin typeface="+mj-lt"/>
            </a:endParaRPr>
          </a:p>
        </p:txBody>
      </p:sp>
      <p:sp>
        <p:nvSpPr>
          <p:cNvPr id="6" name="Rectangle 5">
            <a:extLst>
              <a:ext uri="{FF2B5EF4-FFF2-40B4-BE49-F238E27FC236}">
                <a16:creationId xmlns:a16="http://schemas.microsoft.com/office/drawing/2014/main" id="{46CAC823-55A9-1210-53A3-58FA603668D5}"/>
              </a:ext>
            </a:extLst>
          </p:cNvPr>
          <p:cNvSpPr/>
          <p:nvPr/>
        </p:nvSpPr>
        <p:spPr>
          <a:xfrm>
            <a:off x="8153400" y="6316682"/>
            <a:ext cx="9448799" cy="3970318"/>
          </a:xfrm>
          <a:prstGeom prst="rect">
            <a:avLst/>
          </a:prstGeom>
        </p:spPr>
        <p:txBody>
          <a:bodyPr wrap="square">
            <a:spAutoFit/>
          </a:bodyPr>
          <a:lstStyle/>
          <a:p>
            <a:pPr algn="just"/>
            <a:r>
              <a:rPr lang="vi-VN" sz="3600" dirty="0">
                <a:solidFill>
                  <a:srgbClr val="000000"/>
                </a:solidFill>
                <a:latin typeface="+mj-lt"/>
              </a:rPr>
              <a:t>- </a:t>
            </a:r>
            <a:r>
              <a:rPr lang="vi-VN" sz="3600" b="1" dirty="0">
                <a:solidFill>
                  <a:srgbClr val="000000"/>
                </a:solidFill>
                <a:latin typeface="+mj-lt"/>
              </a:rPr>
              <a:t>Phân tích được những nét đặc sắc về hình thức nghệ thuật </a:t>
            </a:r>
            <a:r>
              <a:rPr lang="vi-VN" sz="3600" dirty="0">
                <a:solidFill>
                  <a:srgbClr val="000000"/>
                </a:solidFill>
                <a:latin typeface="+mj-lt"/>
              </a:rPr>
              <a:t>của tác phẩm truyện (cốt truyện, nghệ thuật xây dựng nhân vật, nghệ thuật kể chuyện, không gian và thời gian, ngôn ngữ người kể chuyện, ngôn ngữ đối thoại và độc thoại của nhân vật,…), tập trung vào những </a:t>
            </a:r>
            <a:r>
              <a:rPr lang="vi-VN" sz="3600" b="1" dirty="0">
                <a:solidFill>
                  <a:srgbClr val="000000"/>
                </a:solidFill>
                <a:latin typeface="+mj-lt"/>
              </a:rPr>
              <a:t>yếu tố nghệ thuật nổi bật </a:t>
            </a:r>
            <a:r>
              <a:rPr lang="vi-VN" sz="3600" dirty="0">
                <a:solidFill>
                  <a:srgbClr val="000000"/>
                </a:solidFill>
                <a:latin typeface="+mj-lt"/>
              </a:rPr>
              <a:t>của tác phẩm.</a:t>
            </a:r>
          </a:p>
        </p:txBody>
      </p:sp>
      <p:sp>
        <p:nvSpPr>
          <p:cNvPr id="7" name="Rectangle 6">
            <a:extLst>
              <a:ext uri="{FF2B5EF4-FFF2-40B4-BE49-F238E27FC236}">
                <a16:creationId xmlns:a16="http://schemas.microsoft.com/office/drawing/2014/main" id="{A702B694-6024-FA47-AFC9-6B0CAA06C6E3}"/>
              </a:ext>
            </a:extLst>
          </p:cNvPr>
          <p:cNvSpPr/>
          <p:nvPr/>
        </p:nvSpPr>
        <p:spPr>
          <a:xfrm>
            <a:off x="981057" y="3374940"/>
            <a:ext cx="4864123" cy="1754326"/>
          </a:xfrm>
          <a:prstGeom prst="rect">
            <a:avLst/>
          </a:prstGeom>
        </p:spPr>
        <p:txBody>
          <a:bodyPr wrap="square">
            <a:spAutoFit/>
          </a:bodyPr>
          <a:lstStyle/>
          <a:p>
            <a:pPr algn="just"/>
            <a:r>
              <a:rPr lang="vi-VN" sz="3600" dirty="0">
                <a:solidFill>
                  <a:srgbClr val="000000"/>
                </a:solidFill>
                <a:latin typeface="+mj-lt"/>
              </a:rPr>
              <a:t>- </a:t>
            </a:r>
            <a:r>
              <a:rPr lang="vi-VN" sz="3600" b="1" dirty="0">
                <a:solidFill>
                  <a:srgbClr val="000000"/>
                </a:solidFill>
                <a:latin typeface="+mj-lt"/>
              </a:rPr>
              <a:t>Khẳng định được ý nghĩa, giá trị </a:t>
            </a:r>
            <a:r>
              <a:rPr lang="vi-VN" sz="3600" dirty="0">
                <a:solidFill>
                  <a:srgbClr val="000000"/>
                </a:solidFill>
                <a:latin typeface="+mj-lt"/>
              </a:rPr>
              <a:t>của tác phẩm.</a:t>
            </a:r>
            <a:endParaRPr lang="vi-VN" sz="3600" b="0" i="0" dirty="0">
              <a:solidFill>
                <a:srgbClr val="000000"/>
              </a:solidFill>
              <a:effectLst/>
              <a:latin typeface="+mj-lt"/>
            </a:endParaRPr>
          </a:p>
        </p:txBody>
      </p:sp>
    </p:spTree>
    <p:extLst>
      <p:ext uri="{BB962C8B-B14F-4D97-AF65-F5344CB8AC3E}">
        <p14:creationId xmlns:p14="http://schemas.microsoft.com/office/powerpoint/2010/main" val="7139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05FDAC08-8390-525C-A420-180313AA3A88}"/>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17" name="Rectangle 16">
            <a:extLst>
              <a:ext uri="{FF2B5EF4-FFF2-40B4-BE49-F238E27FC236}">
                <a16:creationId xmlns:a16="http://schemas.microsoft.com/office/drawing/2014/main" id="{22D5C327-AEA4-65A9-1630-3F4945A24768}"/>
              </a:ext>
            </a:extLst>
          </p:cNvPr>
          <p:cNvSpPr/>
          <p:nvPr/>
        </p:nvSpPr>
        <p:spPr>
          <a:xfrm>
            <a:off x="485364" y="3238500"/>
            <a:ext cx="13050073" cy="1569660"/>
          </a:xfrm>
          <a:prstGeom prst="rect">
            <a:avLst/>
          </a:prstGeom>
        </p:spPr>
        <p:txBody>
          <a:bodyPr wrap="square">
            <a:spAutoFit/>
          </a:bodyPr>
          <a:lstStyle/>
          <a:p>
            <a:pPr algn="ctr"/>
            <a:r>
              <a:rPr lang="en-US" sz="4800" b="1" dirty="0">
                <a:latin typeface="#9Slide04 Spectral Bold" panose="02020802060000000000" pitchFamily="18" charset="0"/>
                <a:cs typeface="Times New Roman" panose="02020603050405020304" pitchFamily="18" charset="0"/>
              </a:rPr>
              <a:t>II. </a:t>
            </a:r>
          </a:p>
          <a:p>
            <a:pPr algn="ctr"/>
            <a:r>
              <a:rPr lang="en-US" sz="4800" b="1" dirty="0" err="1">
                <a:latin typeface="#9Slide04 Spectral Bold" panose="02020802060000000000" pitchFamily="18" charset="0"/>
                <a:cs typeface="Times New Roman" panose="02020603050405020304" pitchFamily="18" charset="0"/>
              </a:rPr>
              <a:t>Phân</a:t>
            </a:r>
            <a:r>
              <a:rPr lang="en-US" sz="4800" b="1" dirty="0">
                <a:latin typeface="#9Slide04 Spectral Bold" panose="02020802060000000000" pitchFamily="18" charset="0"/>
                <a:cs typeface="Times New Roman" panose="02020603050405020304" pitchFamily="18" charset="0"/>
              </a:rPr>
              <a:t> </a:t>
            </a:r>
            <a:r>
              <a:rPr lang="en-US" sz="4800" b="1" dirty="0" err="1">
                <a:latin typeface="#9Slide04 Spectral Bold" panose="02020802060000000000" pitchFamily="18" charset="0"/>
                <a:cs typeface="Times New Roman" panose="02020603050405020304" pitchFamily="18" charset="0"/>
              </a:rPr>
              <a:t>tích</a:t>
            </a:r>
            <a:r>
              <a:rPr lang="en-US" sz="4800" b="1" dirty="0">
                <a:latin typeface="#9Slide04 Spectral Bold" panose="02020802060000000000" pitchFamily="18" charset="0"/>
                <a:cs typeface="Times New Roman" panose="02020603050405020304" pitchFamily="18" charset="0"/>
              </a:rPr>
              <a:t> </a:t>
            </a:r>
            <a:r>
              <a:rPr lang="en-US" sz="4800" b="1" dirty="0" err="1">
                <a:latin typeface="#9Slide04 Spectral Bold" panose="02020802060000000000" pitchFamily="18" charset="0"/>
                <a:cs typeface="Times New Roman" panose="02020603050405020304" pitchFamily="18" charset="0"/>
              </a:rPr>
              <a:t>bài</a:t>
            </a:r>
            <a:r>
              <a:rPr lang="en-US" sz="4800" b="1" dirty="0">
                <a:latin typeface="#9Slide04 Spectral Bold" panose="02020802060000000000" pitchFamily="18" charset="0"/>
                <a:cs typeface="Times New Roman" panose="02020603050405020304" pitchFamily="18" charset="0"/>
              </a:rPr>
              <a:t> </a:t>
            </a:r>
            <a:r>
              <a:rPr lang="en-US" sz="4800" b="1" dirty="0" err="1">
                <a:latin typeface="#9Slide04 Spectral Bold" panose="02020802060000000000" pitchFamily="18" charset="0"/>
                <a:cs typeface="Times New Roman" panose="02020603050405020304" pitchFamily="18" charset="0"/>
              </a:rPr>
              <a:t>viết</a:t>
            </a:r>
            <a:r>
              <a:rPr lang="en-US" sz="4800" b="1" dirty="0">
                <a:latin typeface="#9Slide04 Spectral Bold" panose="02020802060000000000" pitchFamily="18" charset="0"/>
                <a:cs typeface="Times New Roman" panose="02020603050405020304" pitchFamily="18" charset="0"/>
              </a:rPr>
              <a:t> </a:t>
            </a:r>
            <a:r>
              <a:rPr lang="en-US" sz="4800" b="1" dirty="0" err="1">
                <a:latin typeface="#9Slide04 Spectral Bold" panose="02020802060000000000" pitchFamily="18" charset="0"/>
                <a:cs typeface="Times New Roman" panose="02020603050405020304" pitchFamily="18" charset="0"/>
              </a:rPr>
              <a:t>tham</a:t>
            </a:r>
            <a:r>
              <a:rPr lang="en-US" sz="4800" b="1" dirty="0">
                <a:latin typeface="#9Slide04 Spectral Bold" panose="02020802060000000000" pitchFamily="18" charset="0"/>
                <a:cs typeface="Times New Roman" panose="02020603050405020304" pitchFamily="18" charset="0"/>
              </a:rPr>
              <a:t> </a:t>
            </a:r>
            <a:r>
              <a:rPr lang="en-US" sz="4800" b="1" dirty="0" err="1">
                <a:latin typeface="#9Slide04 Spectral Bold" panose="02020802060000000000" pitchFamily="18" charset="0"/>
                <a:cs typeface="Times New Roman" panose="02020603050405020304" pitchFamily="18" charset="0"/>
              </a:rPr>
              <a:t>khảo</a:t>
            </a:r>
            <a:endParaRPr lang="en-US" sz="4800" dirty="0">
              <a:latin typeface="#9Slide04 Spectral Bold" panose="02020802060000000000" pitchFamily="18" charset="0"/>
              <a:cs typeface="Times New Roman" panose="02020603050405020304" pitchFamily="18" charset="0"/>
            </a:endParaRPr>
          </a:p>
        </p:txBody>
      </p:sp>
      <p:sp>
        <p:nvSpPr>
          <p:cNvPr id="2" name="Freeform 4">
            <a:extLst>
              <a:ext uri="{FF2B5EF4-FFF2-40B4-BE49-F238E27FC236}">
                <a16:creationId xmlns:a16="http://schemas.microsoft.com/office/drawing/2014/main" id="{D071DA7A-AA80-8248-2D16-EFE301046DA5}"/>
              </a:ext>
            </a:extLst>
          </p:cNvPr>
          <p:cNvSpPr/>
          <p:nvPr/>
        </p:nvSpPr>
        <p:spPr>
          <a:xfrm>
            <a:off x="11277600" y="3115852"/>
            <a:ext cx="6830518" cy="7171148"/>
          </a:xfrm>
          <a:custGeom>
            <a:avLst/>
            <a:gdLst/>
            <a:ahLst/>
            <a:cxnLst/>
            <a:rect l="l" t="t" r="r" b="b"/>
            <a:pathLst>
              <a:path w="3919347" h="4114800">
                <a:moveTo>
                  <a:pt x="0" y="0"/>
                </a:moveTo>
                <a:lnTo>
                  <a:pt x="3919347" y="0"/>
                </a:lnTo>
                <a:lnTo>
                  <a:pt x="391934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47683260-32FA-C6D9-299F-30AE6ADA8AC6}"/>
              </a:ext>
            </a:extLst>
          </p:cNvPr>
          <p:cNvSpPr/>
          <p:nvPr/>
        </p:nvSpPr>
        <p:spPr>
          <a:xfrm>
            <a:off x="0" y="3619500"/>
            <a:ext cx="18288000" cy="7772400"/>
          </a:xfrm>
          <a:custGeom>
            <a:avLst/>
            <a:gdLst/>
            <a:ahLst/>
            <a:cxnLst/>
            <a:rect l="l" t="t" r="r" b="b"/>
            <a:pathLst>
              <a:path w="7649133" h="5656915">
                <a:moveTo>
                  <a:pt x="0" y="0"/>
                </a:moveTo>
                <a:lnTo>
                  <a:pt x="7649133" y="0"/>
                </a:lnTo>
                <a:lnTo>
                  <a:pt x="7649133" y="5656914"/>
                </a:lnTo>
                <a:lnTo>
                  <a:pt x="0" y="5656914"/>
                </a:lnTo>
                <a:lnTo>
                  <a:pt x="0" y="0"/>
                </a:lnTo>
                <a:close/>
              </a:path>
            </a:pathLst>
          </a:custGeom>
          <a:blipFill>
            <a:blip r:embed="rId3">
              <a:extLst>
                <a:ext uri="{BEBA8EAE-BF5A-486C-A8C5-ECC9F3942E4B}">
                  <a14:imgProps xmlns:a14="http://schemas.microsoft.com/office/drawing/2010/main">
                    <a14:imgLayer r:embed="rId4">
                      <a14:imgEffect>
                        <a14:colorTemperature colorTemp="4700"/>
                      </a14:imgEffect>
                      <a14:imgEffect>
                        <a14:saturation sat="300000"/>
                      </a14:imgEffect>
                    </a14:imgLayer>
                  </a14:imgProps>
                </a:ext>
              </a:extLst>
            </a:blip>
            <a:stretch>
              <a:fillRect t="-1" b="-32353"/>
            </a:stretch>
          </a:blipFill>
        </p:spPr>
        <p:txBody>
          <a:bodyPr/>
          <a:lstStyle/>
          <a:p>
            <a:endParaRPr lang="en-US"/>
          </a:p>
        </p:txBody>
      </p:sp>
      <p:pic>
        <p:nvPicPr>
          <p:cNvPr id="3" name="Picture 3">
            <a:extLst>
              <a:ext uri="{FF2B5EF4-FFF2-40B4-BE49-F238E27FC236}">
                <a16:creationId xmlns:a16="http://schemas.microsoft.com/office/drawing/2014/main" id="{95DEC3B5-1F58-B2A9-A92E-BA5CCD5066CE}"/>
              </a:ext>
            </a:extLst>
          </p:cNvPr>
          <p:cNvPicPr>
            <a:picLocks noChangeAspect="1"/>
          </p:cNvPicPr>
          <p:nvPr/>
        </p:nvPicPr>
        <p:blipFill>
          <a:blip r:embed="rId5"/>
          <a:srcRect t="13611" b="12645"/>
          <a:stretch>
            <a:fillRect/>
          </a:stretch>
        </p:blipFill>
        <p:spPr>
          <a:xfrm rot="5400000">
            <a:off x="5600700" y="-6337637"/>
            <a:ext cx="7086600" cy="18288000"/>
          </a:xfrm>
          <a:prstGeom prst="rect">
            <a:avLst/>
          </a:prstGeom>
        </p:spPr>
      </p:pic>
      <p:sp>
        <p:nvSpPr>
          <p:cNvPr id="5" name="Rectangle 4">
            <a:extLst>
              <a:ext uri="{FF2B5EF4-FFF2-40B4-BE49-F238E27FC236}">
                <a16:creationId xmlns:a16="http://schemas.microsoft.com/office/drawing/2014/main" id="{1EE87B1C-5E7C-17FC-3AAE-BF6D83E8DAF7}"/>
              </a:ext>
            </a:extLst>
          </p:cNvPr>
          <p:cNvSpPr/>
          <p:nvPr/>
        </p:nvSpPr>
        <p:spPr>
          <a:xfrm>
            <a:off x="2286000" y="1790700"/>
            <a:ext cx="14020800" cy="1015663"/>
          </a:xfrm>
          <a:prstGeom prst="rect">
            <a:avLst/>
          </a:prstGeom>
        </p:spPr>
        <p:txBody>
          <a:bodyPr wrap="square">
            <a:spAutoFit/>
          </a:bodyPr>
          <a:lstStyle/>
          <a:p>
            <a:pPr algn="ctr"/>
            <a:r>
              <a:rPr lang="vi-VN" sz="6000" b="1" dirty="0">
                <a:solidFill>
                  <a:srgbClr val="C00000"/>
                </a:solidFill>
                <a:latin typeface="#9Slide05 Braxton Regular" panose="03060000000000000000" pitchFamily="66" charset="0"/>
                <a:ea typeface="#9Slide04 Vollkorn Bold" panose="00000800000000000000" pitchFamily="2" charset="0"/>
                <a:cs typeface="Times New Roman" panose="02020603050405020304" pitchFamily="18" charset="0"/>
              </a:rPr>
              <a:t>Văn bản: </a:t>
            </a:r>
            <a:r>
              <a:rPr lang="vi-VN" sz="6000" b="1" dirty="0">
                <a:solidFill>
                  <a:srgbClr val="C00000"/>
                </a:solidFill>
                <a:latin typeface="#9Slide05 Braxton Regular" panose="03060000000000000000" pitchFamily="66" charset="0"/>
              </a:rPr>
              <a:t>“</a:t>
            </a:r>
            <a:r>
              <a:rPr lang="en-US" sz="6000" b="1" dirty="0" err="1">
                <a:solidFill>
                  <a:srgbClr val="C00000"/>
                </a:solidFill>
                <a:latin typeface="#9Slide05 Braxton Regular" panose="03060000000000000000" pitchFamily="66" charset="0"/>
                <a:cs typeface="Times New Roman" panose="02020603050405020304" pitchFamily="18" charset="0"/>
              </a:rPr>
              <a:t>Nốt</a:t>
            </a:r>
            <a:r>
              <a:rPr lang="en-US" sz="6000" b="1" dirty="0">
                <a:solidFill>
                  <a:srgbClr val="C00000"/>
                </a:solidFill>
                <a:latin typeface="#9Slide05 Braxton Regular" panose="03060000000000000000" pitchFamily="66" charset="0"/>
                <a:cs typeface="Times New Roman" panose="02020603050405020304" pitchFamily="18" charset="0"/>
              </a:rPr>
              <a:t> </a:t>
            </a:r>
            <a:r>
              <a:rPr lang="en-US" sz="6000" b="1" dirty="0" err="1">
                <a:solidFill>
                  <a:srgbClr val="C00000"/>
                </a:solidFill>
                <a:latin typeface="#9Slide05 Braxton Regular" panose="03060000000000000000" pitchFamily="66" charset="0"/>
                <a:cs typeface="Times New Roman" panose="02020603050405020304" pitchFamily="18" charset="0"/>
              </a:rPr>
              <a:t>nhạc</a:t>
            </a:r>
            <a:r>
              <a:rPr lang="en-US" sz="6000" b="1" dirty="0">
                <a:solidFill>
                  <a:srgbClr val="C00000"/>
                </a:solidFill>
                <a:latin typeface="#9Slide05 Braxton Regular" panose="03060000000000000000" pitchFamily="66" charset="0"/>
                <a:cs typeface="Times New Roman" panose="02020603050405020304" pitchFamily="18" charset="0"/>
              </a:rPr>
              <a:t> </a:t>
            </a:r>
            <a:r>
              <a:rPr lang="en-US" sz="6000" b="1" dirty="0" err="1">
                <a:solidFill>
                  <a:srgbClr val="C00000"/>
                </a:solidFill>
                <a:latin typeface="#9Slide05 Braxton Regular" panose="03060000000000000000" pitchFamily="66" charset="0"/>
                <a:cs typeface="Times New Roman" panose="02020603050405020304" pitchFamily="18" charset="0"/>
              </a:rPr>
              <a:t>trầm</a:t>
            </a:r>
            <a:r>
              <a:rPr lang="en-US" sz="6000" b="1" dirty="0">
                <a:solidFill>
                  <a:srgbClr val="C00000"/>
                </a:solidFill>
                <a:latin typeface="#9Slide05 Braxton Regular" panose="03060000000000000000" pitchFamily="66" charset="0"/>
                <a:cs typeface="Times New Roman" panose="02020603050405020304" pitchFamily="18" charset="0"/>
              </a:rPr>
              <a:t> </a:t>
            </a:r>
            <a:r>
              <a:rPr lang="en-US" sz="6000" b="1" dirty="0" err="1">
                <a:solidFill>
                  <a:srgbClr val="C00000"/>
                </a:solidFill>
                <a:latin typeface="#9Slide05 Braxton Regular" panose="03060000000000000000" pitchFamily="66" charset="0"/>
                <a:cs typeface="Times New Roman" panose="02020603050405020304" pitchFamily="18" charset="0"/>
              </a:rPr>
              <a:t>trên</a:t>
            </a:r>
            <a:r>
              <a:rPr lang="en-US" sz="6000" b="1" dirty="0">
                <a:solidFill>
                  <a:srgbClr val="C00000"/>
                </a:solidFill>
                <a:latin typeface="#9Slide05 Braxton Regular" panose="03060000000000000000" pitchFamily="66" charset="0"/>
                <a:cs typeface="Times New Roman" panose="02020603050405020304" pitchFamily="18" charset="0"/>
              </a:rPr>
              <a:t> </a:t>
            </a:r>
            <a:r>
              <a:rPr lang="en-US" sz="6000" b="1" dirty="0" err="1">
                <a:solidFill>
                  <a:srgbClr val="C00000"/>
                </a:solidFill>
                <a:latin typeface="#9Slide05 Braxton Regular" panose="03060000000000000000" pitchFamily="66" charset="0"/>
                <a:cs typeface="Times New Roman" panose="02020603050405020304" pitchFamily="18" charset="0"/>
              </a:rPr>
              <a:t>đỉnh</a:t>
            </a:r>
            <a:r>
              <a:rPr lang="en-US" sz="6000" b="1" dirty="0">
                <a:solidFill>
                  <a:srgbClr val="C00000"/>
                </a:solidFill>
                <a:latin typeface="#9Slide05 Braxton Regular" panose="03060000000000000000" pitchFamily="66" charset="0"/>
                <a:cs typeface="Times New Roman" panose="02020603050405020304" pitchFamily="18" charset="0"/>
              </a:rPr>
              <a:t> non </a:t>
            </a:r>
            <a:r>
              <a:rPr lang="en-US" sz="6000" b="1" dirty="0" err="1">
                <a:solidFill>
                  <a:srgbClr val="C00000"/>
                </a:solidFill>
                <a:latin typeface="#9Slide05 Braxton Regular" panose="03060000000000000000" pitchFamily="66" charset="0"/>
                <a:cs typeface="Times New Roman" panose="02020603050405020304" pitchFamily="18" charset="0"/>
              </a:rPr>
              <a:t>cao</a:t>
            </a:r>
            <a:r>
              <a:rPr lang="vi-VN" sz="6000" b="1" dirty="0">
                <a:solidFill>
                  <a:srgbClr val="C00000"/>
                </a:solidFill>
                <a:latin typeface="#9Slide05 Braxton Regular" panose="03060000000000000000" pitchFamily="66" charset="0"/>
              </a:rPr>
              <a:t>”</a:t>
            </a:r>
            <a:endParaRPr lang="vi-VN" sz="6000" b="0" dirty="0">
              <a:solidFill>
                <a:srgbClr val="C00000"/>
              </a:solidFill>
              <a:effectLst/>
              <a:latin typeface="#9Slide05 Braxton Regular" panose="03060000000000000000" pitchFamily="66" charset="0"/>
              <a:ea typeface="#9Slide04 Vollkorn Bold" panose="00000800000000000000" pitchFamily="2" charset="0"/>
              <a:cs typeface="Times New Roman" panose="02020603050405020304" pitchFamily="18" charset="0"/>
            </a:endParaRPr>
          </a:p>
        </p:txBody>
      </p:sp>
    </p:spTree>
    <p:extLst>
      <p:ext uri="{BB962C8B-B14F-4D97-AF65-F5344CB8AC3E}">
        <p14:creationId xmlns:p14="http://schemas.microsoft.com/office/powerpoint/2010/main" val="3542107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5988</TotalTime>
  <Words>2537</Words>
  <Application>Microsoft Office PowerPoint</Application>
  <PresentationFormat>Custom</PresentationFormat>
  <Paragraphs>206</Paragraphs>
  <Slides>21</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#9Slide05 Braxton Regular</vt:lpstr>
      <vt:lpstr>Times New Roman</vt:lpstr>
      <vt:lpstr>#9Slide04 Spectral Bold</vt:lpstr>
      <vt:lpstr>#9Slide07 SVNBango</vt:lpstr>
      <vt:lpstr>#9Slide05 SVNBellico</vt:lpstr>
      <vt:lpstr>Arial</vt:lpstr>
      <vt:lpstr>Calibri</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of Poetry Education Presentation In Brown Watercolor Style </dc:title>
  <cp:lastModifiedBy>Administrator</cp:lastModifiedBy>
  <cp:revision>133</cp:revision>
  <dcterms:created xsi:type="dcterms:W3CDTF">2006-08-16T00:00:00Z</dcterms:created>
  <dcterms:modified xsi:type="dcterms:W3CDTF">2025-02-27T01:37:59Z</dcterms:modified>
  <dc:identifier>DAGGksGw2AM</dc:identifier>
</cp:coreProperties>
</file>