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636" r:id="rId2"/>
    <p:sldId id="790" r:id="rId3"/>
    <p:sldId id="531" r:id="rId4"/>
    <p:sldId id="791" r:id="rId5"/>
    <p:sldId id="792" r:id="rId6"/>
    <p:sldId id="793" r:id="rId7"/>
    <p:sldId id="794" r:id="rId8"/>
    <p:sldId id="795" r:id="rId9"/>
    <p:sldId id="796" r:id="rId10"/>
    <p:sldId id="797" r:id="rId11"/>
    <p:sldId id="798" r:id="rId12"/>
    <p:sldId id="749" r:id="rId13"/>
    <p:sldId id="751" r:id="rId14"/>
    <p:sldId id="823" r:id="rId15"/>
    <p:sldId id="456" r:id="rId16"/>
    <p:sldId id="824" r:id="rId17"/>
    <p:sldId id="825" r:id="rId18"/>
    <p:sldId id="457" r:id="rId19"/>
    <p:sldId id="827" r:id="rId20"/>
    <p:sldId id="605" r:id="rId21"/>
    <p:sldId id="828" r:id="rId22"/>
    <p:sldId id="314" r:id="rId23"/>
    <p:sldId id="330"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4" userDrawn="1">
          <p15:clr>
            <a:srgbClr val="A4A3A4"/>
          </p15:clr>
        </p15:guide>
        <p15:guide id="2" pos="3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CAE"/>
    <a:srgbClr val="FEE8BF"/>
    <a:srgbClr val="E7C6DE"/>
    <a:srgbClr val="85DFFB"/>
    <a:srgbClr val="C7E2AF"/>
    <a:srgbClr val="F9F9E0"/>
    <a:srgbClr val="FFBFD9"/>
    <a:srgbClr val="8ACDD7"/>
    <a:srgbClr val="DBCC95"/>
    <a:srgbClr val="EA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6467" autoAdjust="0"/>
  </p:normalViewPr>
  <p:slideViewPr>
    <p:cSldViewPr snapToGrid="0" showGuides="1">
      <p:cViewPr varScale="1">
        <p:scale>
          <a:sx n="94" d="100"/>
          <a:sy n="94" d="100"/>
        </p:scale>
        <p:origin x="1554" y="90"/>
      </p:cViewPr>
      <p:guideLst>
        <p:guide orient="horz" pos="1974"/>
        <p:guide pos="3927"/>
      </p:guideLst>
    </p:cSldViewPr>
  </p:slideViewPr>
  <p:outlineViewPr>
    <p:cViewPr>
      <p:scale>
        <a:sx n="66" d="100"/>
        <a:sy n="66" d="100"/>
      </p:scale>
      <p:origin x="0" y="-4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2/28/2025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a:grpSpLocks noGrp="1" noUngrp="1" noRot="1" noChangeAspect="1" noMove="1" noResize="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mountain-4853168_1280"/>
          <p:cNvPicPr>
            <a:picLocks noChangeAspect="1"/>
          </p:cNvPicPr>
          <p:nvPr/>
        </p:nvPicPr>
        <p:blipFill>
          <a:blip r:embed="rId2"/>
          <a:stretch>
            <a:fillRect/>
          </a:stretch>
        </p:blipFill>
        <p:spPr>
          <a:xfrm>
            <a:off x="0" y="-70485"/>
            <a:ext cx="12191365" cy="7933690"/>
          </a:xfrm>
          <a:prstGeom prst="rect">
            <a:avLst/>
          </a:prstGeom>
        </p:spPr>
      </p:pic>
      <p:grpSp>
        <p:nvGrpSpPr>
          <p:cNvPr id="11" name="Group 10"/>
          <p:cNvGrpSpPr/>
          <p:nvPr/>
        </p:nvGrpSpPr>
        <p:grpSpPr>
          <a:xfrm>
            <a:off x="3999230" y="2294890"/>
            <a:ext cx="3894985" cy="1134662"/>
            <a:chOff x="2896" y="963"/>
            <a:chExt cx="16049" cy="4675"/>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xtBox 39"/>
            <p:cNvSpPr txBox="1"/>
            <p:nvPr/>
          </p:nvSpPr>
          <p:spPr>
            <a:xfrm>
              <a:off x="7144" y="963"/>
              <a:ext cx="3290" cy="1897"/>
            </a:xfrm>
            <a:prstGeom prst="rect">
              <a:avLst/>
            </a:prstGeom>
            <a:noFill/>
          </p:spPr>
          <p:txBody>
            <a:bodyPr wrap="square" rtlCol="0">
              <a:spAutoFit/>
            </a:bodyPr>
            <a:lstStyle/>
            <a:p>
              <a:pPr algn="ctr"/>
              <a:r>
                <a:rPr lang="en-US" sz="2400" b="1" dirty="0">
                  <a:solidFill>
                    <a:schemeClr val="bg1"/>
                  </a:solidFill>
                  <a:latin typeface="Myriad Pro" pitchFamily="34" charset="0"/>
                </a:rPr>
                <a:t>Unit</a:t>
              </a:r>
            </a:p>
          </p:txBody>
        </p:sp>
        <p:sp>
          <p:nvSpPr>
            <p:cNvPr id="25" name="TextBox 16"/>
            <p:cNvSpPr txBox="1"/>
            <p:nvPr/>
          </p:nvSpPr>
          <p:spPr>
            <a:xfrm>
              <a:off x="10249" y="1104"/>
              <a:ext cx="1150" cy="2151"/>
            </a:xfrm>
            <a:prstGeom prst="rect">
              <a:avLst/>
            </a:prstGeom>
            <a:noFill/>
          </p:spPr>
          <p:txBody>
            <a:bodyPr wrap="square" rtlCol="0">
              <a:spAutoFit/>
            </a:bodyPr>
            <a:lstStyle/>
            <a:p>
              <a:pPr algn="ctr"/>
              <a:r>
                <a:rPr lang="en-US" sz="2800" b="1">
                  <a:solidFill>
                    <a:schemeClr val="bg1"/>
                  </a:solidFill>
                  <a:latin typeface="Myriad Pro" pitchFamily="34" charset="0"/>
                </a:rPr>
                <a:t>7</a:t>
              </a:r>
              <a:endParaRPr lang="en-US" sz="2800" b="1" dirty="0">
                <a:solidFill>
                  <a:schemeClr val="bg1"/>
                </a:solidFill>
                <a:latin typeface="Myriad Pro" pitchFamily="34" charset="0"/>
              </a:endParaRPr>
            </a:p>
          </p:txBody>
        </p:sp>
        <p:sp>
          <p:nvSpPr>
            <p:cNvPr id="26" name="TextBox 40"/>
            <p:cNvSpPr txBox="1"/>
            <p:nvPr/>
          </p:nvSpPr>
          <p:spPr>
            <a:xfrm>
              <a:off x="2896" y="2386"/>
              <a:ext cx="16049" cy="1897"/>
            </a:xfrm>
            <a:prstGeom prst="rect">
              <a:avLst/>
            </a:prstGeom>
            <a:noFill/>
          </p:spPr>
          <p:txBody>
            <a:bodyPr wrap="square" rtlCol="0">
              <a:spAutoFit/>
            </a:bodyPr>
            <a:lstStyle/>
            <a:p>
              <a:pPr algn="ctr"/>
              <a:r>
                <a:rPr lang="en-US" sz="24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NATURAL WONDERS</a:t>
              </a:r>
            </a:p>
          </p:txBody>
        </p:sp>
        <p:grpSp>
          <p:nvGrpSpPr>
            <p:cNvPr id="13" name="Group 12"/>
            <p:cNvGrpSpPr/>
            <p:nvPr/>
          </p:nvGrpSpPr>
          <p:grpSpPr>
            <a:xfrm>
              <a:off x="5101" y="3844"/>
              <a:ext cx="9708" cy="1794"/>
              <a:chOff x="-12680" y="1993"/>
              <a:chExt cx="9708" cy="1794"/>
            </a:xfrm>
          </p:grpSpPr>
          <p:sp>
            <p:nvSpPr>
              <p:cNvPr id="14"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10394" y="2398"/>
                <a:ext cx="7422" cy="1389"/>
              </a:xfrm>
              <a:prstGeom prst="rect">
                <a:avLst/>
              </a:prstGeom>
              <a:noFill/>
            </p:spPr>
            <p:txBody>
              <a:bodyPr wrap="square" rtlCol="0">
                <a:spAutoFit/>
              </a:bodyPr>
              <a:lstStyle/>
              <a:p>
                <a:r>
                  <a:rPr lang="en-US" sz="1600" b="1" dirty="0">
                    <a:solidFill>
                      <a:schemeClr val="bg1"/>
                    </a:solidFill>
                  </a:rPr>
                  <a:t>LESSON 5: SKILLS 1</a:t>
                </a:r>
              </a:p>
            </p:txBody>
          </p:sp>
          <p:grpSp>
            <p:nvGrpSpPr>
              <p:cNvPr id="16" name="Group 15"/>
              <p:cNvGrpSpPr/>
              <p:nvPr/>
            </p:nvGrpSpPr>
            <p:grpSpPr>
              <a:xfrm>
                <a:off x="-12680" y="1993"/>
                <a:ext cx="1560" cy="1483"/>
                <a:chOff x="2766630" y="1746890"/>
                <a:chExt cx="990895" cy="941618"/>
              </a:xfrm>
            </p:grpSpPr>
            <p:pic>
              <p:nvPicPr>
                <p:cNvPr id="23" name="Picture 22"/>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27" name="Picture 26"/>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grpSp>
      <p:pic>
        <p:nvPicPr>
          <p:cNvPr id="6" name="Picture 5" descr="—Pngtree—white cloud png material_4170932"/>
          <p:cNvPicPr>
            <a:picLocks noChangeAspect="1"/>
          </p:cNvPicPr>
          <p:nvPr/>
        </p:nvPicPr>
        <p:blipFill>
          <a:blip r:embed="rId6">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a:off x="835025" y="269"/>
            <a:ext cx="5321300" cy="5321300"/>
          </a:xfrm>
          <a:prstGeom prst="rect">
            <a:avLst/>
          </a:prstGeom>
        </p:spPr>
      </p:pic>
      <p:pic>
        <p:nvPicPr>
          <p:cNvPr id="3" name="Picture 2" descr="—Pngtree—white cloud png material_4170932"/>
          <p:cNvPicPr>
            <a:picLocks noChangeAspect="1"/>
          </p:cNvPicPr>
          <p:nvPr/>
        </p:nvPicPr>
        <p:blipFill>
          <a:blip r:embed="rId6">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flipH="1">
            <a:off x="6156576" y="269"/>
            <a:ext cx="6083300" cy="5321300"/>
          </a:xfrm>
          <a:prstGeom prst="rect">
            <a:avLst/>
          </a:prstGeom>
        </p:spPr>
      </p:pic>
      <p:pic>
        <p:nvPicPr>
          <p:cNvPr id="8" name="Picture 7"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73024" y="3100705"/>
            <a:ext cx="6083300" cy="5321300"/>
          </a:xfrm>
          <a:prstGeom prst="rect">
            <a:avLst/>
          </a:prstGeom>
        </p:spPr>
      </p:pic>
      <p:pic>
        <p:nvPicPr>
          <p:cNvPr id="9" name="Picture 8"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6096885" y="3331767"/>
            <a:ext cx="6083300" cy="5321300"/>
          </a:xfrm>
          <a:prstGeom prst="rect">
            <a:avLst/>
          </a:prstGeom>
        </p:spPr>
      </p:pic>
      <p:pic>
        <p:nvPicPr>
          <p:cNvPr id="10" name="Picture 9"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3087739" y="-2325775"/>
            <a:ext cx="6083300" cy="5321300"/>
          </a:xfrm>
          <a:prstGeom prst="rect">
            <a:avLst/>
          </a:prstGeom>
        </p:spPr>
      </p:pic>
      <p:pic>
        <p:nvPicPr>
          <p:cNvPr id="12" name="Picture 11"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a:off x="8464590" y="-2044640"/>
            <a:ext cx="5321300" cy="53213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63293" y="1582420"/>
            <a:ext cx="5842635"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occur</a:t>
            </a:r>
            <a:r>
              <a:rPr lang="en-US" sz="6600" b="1" dirty="0">
                <a:solidFill>
                  <a:srgbClr val="AD4F0F"/>
                </a:solidFill>
              </a:rPr>
              <a:t> (v)</a:t>
            </a:r>
          </a:p>
        </p:txBody>
      </p:sp>
      <p:sp>
        <p:nvSpPr>
          <p:cNvPr id="12" name="Rectangle 11"/>
          <p:cNvSpPr/>
          <p:nvPr/>
        </p:nvSpPr>
        <p:spPr>
          <a:xfrm>
            <a:off x="487067" y="4641671"/>
            <a:ext cx="5015230" cy="830997"/>
          </a:xfrm>
          <a:prstGeom prst="rect">
            <a:avLst/>
          </a:prstGeom>
        </p:spPr>
        <p:txBody>
          <a:bodyPr wrap="square">
            <a:spAutoFit/>
          </a:bodyPr>
          <a:lstStyle/>
          <a:p>
            <a:pPr lvl="0" algn="ctr"/>
            <a:r>
              <a:rPr lang="en-US" sz="4800" dirty="0"/>
              <a:t>xảy ra</a:t>
            </a:r>
          </a:p>
        </p:txBody>
      </p:sp>
      <p:sp>
        <p:nvSpPr>
          <p:cNvPr id="2" name="Rectangle 1"/>
          <p:cNvSpPr/>
          <p:nvPr/>
        </p:nvSpPr>
        <p:spPr>
          <a:xfrm>
            <a:off x="2118363" y="3355372"/>
            <a:ext cx="191325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əˈkɜ</a:t>
            </a:r>
            <a:r>
              <a:rPr lang="en-US" sz="4800" b="1" dirty="0">
                <a:solidFill>
                  <a:schemeClr val="accent5">
                    <a:lumMod val="50000"/>
                  </a:schemeClr>
                </a:solidFill>
              </a:rPr>
              <a:t>ː/</a:t>
            </a:r>
          </a:p>
        </p:txBody>
      </p:sp>
      <p:sp>
        <p:nvSpPr>
          <p:cNvPr id="100" name="Text Box 99"/>
          <p:cNvSpPr txBox="1"/>
          <p:nvPr/>
        </p:nvSpPr>
        <p:spPr>
          <a:xfrm>
            <a:off x="5801973" y="1883113"/>
            <a:ext cx="5902960" cy="1446550"/>
          </a:xfrm>
          <a:prstGeom prst="rect">
            <a:avLst/>
          </a:prstGeom>
          <a:noFill/>
          <a:ln w="9525">
            <a:noFill/>
          </a:ln>
        </p:spPr>
        <p:txBody>
          <a:bodyPr wrap="square">
            <a:spAutoFit/>
          </a:bodyPr>
          <a:lstStyle/>
          <a:p>
            <a:pPr marL="635" indent="-635"/>
            <a:r>
              <a:rPr lang="en-US" sz="4400" b="0" dirty="0">
                <a:solidFill>
                  <a:schemeClr val="accent6"/>
                </a:solidFill>
                <a:latin typeface="Calibri" panose="020F0502020204030204" pitchFamily="34" charset="0"/>
                <a:cs typeface="Calibri" panose="020F0502020204030204" pitchFamily="34" charset="0"/>
              </a:rPr>
              <a:t>happen (especially unexpected events)</a:t>
            </a:r>
          </a:p>
        </p:txBody>
      </p:sp>
      <p:sp>
        <p:nvSpPr>
          <p:cNvPr id="3" name="TextBox 14"/>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sp>
        <p:nvSpPr>
          <p:cNvPr id="5" name="Text Box 4"/>
          <p:cNvSpPr txBox="1"/>
          <p:nvPr/>
        </p:nvSpPr>
        <p:spPr>
          <a:xfrm>
            <a:off x="5593693" y="3770344"/>
            <a:ext cx="6111240" cy="2122805"/>
          </a:xfrm>
          <a:prstGeom prst="rect">
            <a:avLst/>
          </a:prstGeom>
          <a:noFill/>
          <a:ln w="9525">
            <a:noFill/>
          </a:ln>
        </p:spPr>
        <p:txBody>
          <a:bodyPr wrap="square">
            <a:spAutoFit/>
          </a:bodyPr>
          <a:lstStyle/>
          <a:p>
            <a:pPr marL="635" indent="-635"/>
            <a:r>
              <a:rPr lang="en-US" sz="4400" b="1" dirty="0">
                <a:solidFill>
                  <a:srgbClr val="000000"/>
                </a:solidFill>
                <a:latin typeface="Times New Roman" panose="02020603050405020304" pitchFamily="18" charset="0"/>
              </a:rPr>
              <a:t>E.g. </a:t>
            </a:r>
            <a:r>
              <a:rPr lang="en-US" sz="4400" dirty="0">
                <a:solidFill>
                  <a:srgbClr val="000000"/>
                </a:solidFill>
                <a:latin typeface="Times New Roman" panose="02020603050405020304" pitchFamily="18" charset="0"/>
              </a:rPr>
              <a:t>I hope this never </a:t>
            </a:r>
            <a:r>
              <a:rPr lang="en-US" sz="4400" b="1" u="sng" dirty="0">
                <a:solidFill>
                  <a:srgbClr val="000000"/>
                </a:solidFill>
                <a:latin typeface="Times New Roman" panose="02020603050405020304" pitchFamily="18" charset="0"/>
              </a:rPr>
              <a:t>occurs</a:t>
            </a:r>
            <a:r>
              <a:rPr lang="en-US" sz="4400" dirty="0">
                <a:solidFill>
                  <a:srgbClr val="000000"/>
                </a:solidFill>
                <a:latin typeface="Times New Roman" panose="02020603050405020304" pitchFamily="18" charset="0"/>
              </a:rPr>
              <a:t> again, but I'm prepared if it does.</a:t>
            </a:r>
          </a:p>
        </p:txBody>
      </p:sp>
      <p:pic>
        <p:nvPicPr>
          <p:cNvPr id="6" name="occ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271927" y="3378834"/>
            <a:ext cx="829945" cy="8299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delay="0">
                      <p:tgtEl>
                        <p:sldTgt/>
                      </p:tgtEl>
                    </p:cond>
                  </p:endCondLst>
                </p:cTn>
                <p:tgtEl>
                  <p:spTgt spid="6"/>
                </p:tgtEl>
              </p:cMediaNode>
            </p:audio>
          </p:childTnLst>
        </p:cTn>
      </p:par>
    </p:tnLst>
    <p:bldLst>
      <p:bldP spid="7" grpId="0"/>
      <p:bldP spid="1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1135464"/>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1114486462"/>
              </p:ext>
            </p:extLst>
          </p:nvPr>
        </p:nvGraphicFramePr>
        <p:xfrm>
          <a:off x="964640" y="1408430"/>
          <a:ext cx="10957853" cy="3194685"/>
        </p:xfrm>
        <a:graphic>
          <a:graphicData uri="http://schemas.openxmlformats.org/drawingml/2006/table">
            <a:tbl>
              <a:tblPr firstRow="1" bandRow="1">
                <a:tableStyleId>{5DA37D80-6434-44D0-A028-1B22A696006F}</a:tableStyleId>
              </a:tblPr>
              <a:tblGrid>
                <a:gridCol w="3919085">
                  <a:extLst>
                    <a:ext uri="{9D8B030D-6E8A-4147-A177-3AD203B41FA5}">
                      <a16:colId xmlns:a16="http://schemas.microsoft.com/office/drawing/2014/main" val="20000"/>
                    </a:ext>
                  </a:extLst>
                </a:gridCol>
                <a:gridCol w="3285584">
                  <a:extLst>
                    <a:ext uri="{9D8B030D-6E8A-4147-A177-3AD203B41FA5}">
                      <a16:colId xmlns:a16="http://schemas.microsoft.com/office/drawing/2014/main" val="20001"/>
                    </a:ext>
                  </a:extLst>
                </a:gridCol>
                <a:gridCol w="3753184">
                  <a:extLst>
                    <a:ext uri="{9D8B030D-6E8A-4147-A177-3AD203B41FA5}">
                      <a16:colId xmlns:a16="http://schemas.microsoft.com/office/drawing/2014/main" val="20002"/>
                    </a:ext>
                  </a:extLst>
                </a:gridCol>
              </a:tblGrid>
              <a:tr h="908685">
                <a:tc>
                  <a:txBody>
                    <a:bodyPr/>
                    <a:lstStyle/>
                    <a:p>
                      <a:pPr algn="ctr"/>
                      <a:r>
                        <a:rPr lang="en-US" sz="3600" b="1" dirty="0">
                          <a:solidFill>
                            <a:srgbClr val="05A0B8"/>
                          </a:solidFill>
                        </a:rPr>
                        <a:t>New words</a:t>
                      </a:r>
                    </a:p>
                  </a:txBody>
                  <a:tcPr anchor="ctr"/>
                </a:tc>
                <a:tc>
                  <a:txBody>
                    <a:bodyPr/>
                    <a:lstStyle/>
                    <a:p>
                      <a:pPr algn="ctr"/>
                      <a:r>
                        <a:rPr lang="en-US" sz="3600" b="1" dirty="0">
                          <a:solidFill>
                            <a:srgbClr val="05A0B8"/>
                          </a:solidFill>
                        </a:rPr>
                        <a:t>Pronunciation</a:t>
                      </a:r>
                    </a:p>
                  </a:txBody>
                  <a:tcPr anchor="ctr"/>
                </a:tc>
                <a:tc>
                  <a:txBody>
                    <a:bodyPr/>
                    <a:lstStyle/>
                    <a:p>
                      <a:pPr algn="ctr"/>
                      <a:r>
                        <a:rPr lang="en-US" sz="3600" b="1" dirty="0">
                          <a:solidFill>
                            <a:srgbClr val="05A0B8"/>
                          </a:solidFill>
                        </a:rPr>
                        <a:t>Meaning</a:t>
                      </a:r>
                    </a:p>
                  </a:txBody>
                  <a:tcPr anchor="ctr"/>
                </a:tc>
                <a:extLst>
                  <a:ext uri="{0D108BD9-81ED-4DB2-BD59-A6C34878D82A}">
                    <a16:rowId xmlns:a16="http://schemas.microsoft.com/office/drawing/2014/main" val="10000"/>
                  </a:ext>
                </a:extLst>
              </a:tr>
              <a:tr h="1447800">
                <a:tc>
                  <a:txBody>
                    <a:bodyPr/>
                    <a:lstStyle/>
                    <a:p>
                      <a:pPr marL="144145" marR="0" indent="-144145" algn="just">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1. majestic (adj)</a:t>
                      </a: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/məˈdʒestɪk/</a:t>
                      </a:r>
                    </a:p>
                  </a:txBody>
                  <a:tcPr marL="36195" marR="36195" marT="71755" marB="71755" anchor="ctr"/>
                </a:tc>
                <a:tc>
                  <a:txBody>
                    <a:bodyPr/>
                    <a:lstStyle/>
                    <a:p>
                      <a:pPr marL="0" marR="0" algn="ctr">
                        <a:lnSpc>
                          <a:spcPct val="107000"/>
                        </a:lnSpc>
                        <a:spcBef>
                          <a:spcPts val="0"/>
                        </a:spcBef>
                        <a:spcAft>
                          <a:spcPts val="0"/>
                        </a:spcAft>
                        <a:buNone/>
                      </a:pP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uy</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nghi</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tráng</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lệ</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838200">
                <a:tc>
                  <a:txBody>
                    <a:bodyPr/>
                    <a:lstStyle/>
                    <a:p>
                      <a:pPr marL="144145" marR="0" indent="-144145">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2. occur (v)</a:t>
                      </a: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/əˈkɜː/</a:t>
                      </a:r>
                    </a:p>
                  </a:txBody>
                  <a:tcPr marL="36195" marR="36195" marT="71755" marB="71755" anchor="ctr"/>
                </a:tc>
                <a:tc>
                  <a:txBody>
                    <a:bodyPr/>
                    <a:lstStyle/>
                    <a:p>
                      <a:pPr marL="0" marR="0" algn="ctr">
                        <a:lnSpc>
                          <a:spcPct val="107000"/>
                        </a:lnSpc>
                        <a:spcBef>
                          <a:spcPts val="0"/>
                        </a:spcBef>
                        <a:spcAft>
                          <a:spcPts val="0"/>
                        </a:spcAft>
                        <a:buNone/>
                      </a:pP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xảy</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ra</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bl>
          </a:graphicData>
        </a:graphic>
      </p:graphicFrame>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majestic">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18826" y="2613368"/>
            <a:ext cx="985520" cy="985520"/>
          </a:xfrm>
          <a:prstGeom prst="rect">
            <a:avLst/>
          </a:prstGeom>
        </p:spPr>
      </p:pic>
      <p:pic>
        <p:nvPicPr>
          <p:cNvPr id="5" name="occur">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18826" y="3721442"/>
            <a:ext cx="1022350" cy="10223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8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3"/>
                </p:tgtEl>
              </p:cMediaNode>
            </p:audio>
            <p:audio>
              <p:cMediaNode>
                <p:cTn id="12" fill="hold" display="1">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 Box 10"/>
          <p:cNvSpPr txBox="1"/>
          <p:nvPr/>
        </p:nvSpPr>
        <p:spPr>
          <a:xfrm>
            <a:off x="6459706" y="1126831"/>
            <a:ext cx="3349625" cy="706755"/>
          </a:xfrm>
          <a:prstGeom prst="rect">
            <a:avLst/>
          </a:prstGeom>
          <a:noFill/>
        </p:spPr>
        <p:txBody>
          <a:bodyPr wrap="square" rtlCol="0" anchor="t">
            <a:spAutoFit/>
          </a:bodyPr>
          <a:lstStyle/>
          <a:p>
            <a:pPr algn="just"/>
            <a:r>
              <a:rPr lang="en-US" sz="4000" i="1">
                <a:solidFill>
                  <a:srgbClr val="FF0000"/>
                </a:solidFill>
                <a:latin typeface="Calibri" panose="020F0502020204030204" pitchFamily="34" charset="0"/>
                <a:cs typeface="Calibri" panose="020F0502020204030204" pitchFamily="34" charset="0"/>
              </a:rPr>
              <a:t>Questions:</a:t>
            </a:r>
          </a:p>
        </p:txBody>
      </p:sp>
      <p:sp>
        <p:nvSpPr>
          <p:cNvPr id="12" name="Text Box 11"/>
          <p:cNvSpPr txBox="1"/>
          <p:nvPr/>
        </p:nvSpPr>
        <p:spPr>
          <a:xfrm>
            <a:off x="6459706" y="1719286"/>
            <a:ext cx="5641975" cy="1076325"/>
          </a:xfrm>
          <a:prstGeom prst="rect">
            <a:avLst/>
          </a:prstGeom>
          <a:noFill/>
        </p:spPr>
        <p:txBody>
          <a:bodyPr wrap="square" rtlCol="0" anchor="t">
            <a:spAutoFit/>
          </a:bodyPr>
          <a:lstStyle/>
          <a:p>
            <a:r>
              <a:rPr lang="en-US" sz="3200" dirty="0">
                <a:solidFill>
                  <a:schemeClr val="tx1"/>
                </a:solidFill>
                <a:latin typeface="Calibri" panose="020F0502020204030204" pitchFamily="34" charset="0"/>
                <a:cs typeface="Calibri" panose="020F0502020204030204" pitchFamily="34" charset="0"/>
              </a:rPr>
              <a:t>1/ What do you see in the picture?</a:t>
            </a:r>
          </a:p>
        </p:txBody>
      </p:sp>
      <p:sp>
        <p:nvSpPr>
          <p:cNvPr id="14" name="Text Box 13"/>
          <p:cNvSpPr txBox="1"/>
          <p:nvPr/>
        </p:nvSpPr>
        <p:spPr>
          <a:xfrm>
            <a:off x="6460341" y="4715851"/>
            <a:ext cx="5641975" cy="1076325"/>
          </a:xfrm>
          <a:prstGeom prst="rect">
            <a:avLst/>
          </a:prstGeom>
          <a:noFill/>
        </p:spPr>
        <p:txBody>
          <a:bodyPr wrap="square" rtlCol="0" anchor="t">
            <a:spAutoFit/>
          </a:bodyPr>
          <a:lstStyle/>
          <a:p>
            <a:r>
              <a:rPr lang="en-US" sz="3200" dirty="0">
                <a:solidFill>
                  <a:schemeClr val="tx1"/>
                </a:solidFill>
                <a:latin typeface="Calibri" panose="020F0502020204030204" pitchFamily="34" charset="0"/>
                <a:cs typeface="Calibri" panose="020F0502020204030204" pitchFamily="34" charset="0"/>
              </a:rPr>
              <a:t>2/ What activities do you think visitors can do there?</a:t>
            </a:r>
          </a:p>
        </p:txBody>
      </p:sp>
      <p:sp>
        <p:nvSpPr>
          <p:cNvPr id="15" name="Text Box 14"/>
          <p:cNvSpPr txBox="1"/>
          <p:nvPr/>
        </p:nvSpPr>
        <p:spPr>
          <a:xfrm>
            <a:off x="6353026" y="2704171"/>
            <a:ext cx="5699760" cy="2061210"/>
          </a:xfrm>
          <a:prstGeom prst="rect">
            <a:avLst/>
          </a:prstGeom>
          <a:noFill/>
        </p:spPr>
        <p:txBody>
          <a:bodyPr wrap="square" rtlCol="0" anchor="t">
            <a:spAutoFit/>
          </a:bodyPr>
          <a:lstStyle/>
          <a:p>
            <a:r>
              <a:rPr lang="en-US" sz="3200" i="1" dirty="0">
                <a:solidFill>
                  <a:srgbClr val="7030A0"/>
                </a:solidFill>
                <a:latin typeface="Calibri" panose="020F0502020204030204" pitchFamily="34" charset="0"/>
                <a:cs typeface="Calibri" panose="020F0502020204030204" pitchFamily="34" charset="0"/>
              </a:rPr>
              <a:t>Beautiful nature: snow-covered mountains, forests, green grass, nice houses at the foot of the mountain, …</a:t>
            </a:r>
          </a:p>
        </p:txBody>
      </p:sp>
      <p:sp>
        <p:nvSpPr>
          <p:cNvPr id="16" name="Text Box 15"/>
          <p:cNvSpPr txBox="1"/>
          <p:nvPr/>
        </p:nvSpPr>
        <p:spPr>
          <a:xfrm>
            <a:off x="4476601" y="5641046"/>
            <a:ext cx="7576185" cy="1076325"/>
          </a:xfrm>
          <a:prstGeom prst="rect">
            <a:avLst/>
          </a:prstGeom>
          <a:noFill/>
        </p:spPr>
        <p:txBody>
          <a:bodyPr wrap="square" rtlCol="0" anchor="t">
            <a:spAutoFit/>
          </a:bodyPr>
          <a:lstStyle/>
          <a:p>
            <a:r>
              <a:rPr lang="en-US" sz="3200" i="1" dirty="0">
                <a:solidFill>
                  <a:srgbClr val="7030A0"/>
                </a:solidFill>
                <a:latin typeface="Calibri" panose="020F0502020204030204" pitchFamily="34" charset="0"/>
                <a:cs typeface="Calibri" panose="020F0502020204030204" pitchFamily="34" charset="0"/>
              </a:rPr>
              <a:t>Cycling, walking, climbing mountains, skiing, trekking, taking pictures, camping, …</a:t>
            </a:r>
          </a:p>
        </p:txBody>
      </p:sp>
      <p:grpSp>
        <p:nvGrpSpPr>
          <p:cNvPr id="3" name="Group 2">
            <a:extLst>
              <a:ext uri="{FF2B5EF4-FFF2-40B4-BE49-F238E27FC236}">
                <a16:creationId xmlns:a16="http://schemas.microsoft.com/office/drawing/2014/main" id="{A7C04006-DC15-EBE1-E31A-BCC978327BD7}"/>
              </a:ext>
            </a:extLst>
          </p:cNvPr>
          <p:cNvGrpSpPr/>
          <p:nvPr/>
        </p:nvGrpSpPr>
        <p:grpSpPr>
          <a:xfrm>
            <a:off x="-1172" y="-7620"/>
            <a:ext cx="12192000" cy="1083309"/>
            <a:chOff x="7620" y="-7620"/>
            <a:chExt cx="12192000" cy="1083309"/>
          </a:xfrm>
        </p:grpSpPr>
        <p:sp>
          <p:nvSpPr>
            <p:cNvPr id="4" name="Round Single Corner Rectangle 13">
              <a:extLst>
                <a:ext uri="{FF2B5EF4-FFF2-40B4-BE49-F238E27FC236}">
                  <a16:creationId xmlns:a16="http://schemas.microsoft.com/office/drawing/2014/main" id="{6B1197EF-23F2-4499-DBFD-0F72EEC5D84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5">
              <a:extLst>
                <a:ext uri="{FF2B5EF4-FFF2-40B4-BE49-F238E27FC236}">
                  <a16:creationId xmlns:a16="http://schemas.microsoft.com/office/drawing/2014/main" id="{F5004A6E-22E8-2FF4-593F-3CDF3BF015FD}"/>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16">
              <a:extLst>
                <a:ext uri="{FF2B5EF4-FFF2-40B4-BE49-F238E27FC236}">
                  <a16:creationId xmlns:a16="http://schemas.microsoft.com/office/drawing/2014/main" id="{4CF6DAA5-2A10-24A1-8111-BF02A4ECFB6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14">
            <a:extLst>
              <a:ext uri="{FF2B5EF4-FFF2-40B4-BE49-F238E27FC236}">
                <a16:creationId xmlns:a16="http://schemas.microsoft.com/office/drawing/2014/main" id="{2279FB69-F43A-A187-6906-3A542796AED2}"/>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10" name="Picture 9">
            <a:extLst>
              <a:ext uri="{FF2B5EF4-FFF2-40B4-BE49-F238E27FC236}">
                <a16:creationId xmlns:a16="http://schemas.microsoft.com/office/drawing/2014/main" id="{DC38660C-3C3A-A2AD-6DA3-785B252A615A}"/>
              </a:ext>
            </a:extLst>
          </p:cNvPr>
          <p:cNvPicPr>
            <a:picLocks noChangeAspect="1"/>
          </p:cNvPicPr>
          <p:nvPr/>
        </p:nvPicPr>
        <p:blipFill rotWithShape="1">
          <a:blip r:embed="rId3"/>
          <a:srcRect l="754"/>
          <a:stretch/>
        </p:blipFill>
        <p:spPr>
          <a:xfrm>
            <a:off x="160020" y="1977381"/>
            <a:ext cx="6062895" cy="3733998"/>
          </a:xfrm>
          <a:prstGeom prst="rect">
            <a:avLst/>
          </a:prstGeom>
        </p:spPr>
      </p:pic>
      <p:sp>
        <p:nvSpPr>
          <p:cNvPr id="21" name="TextBox 11">
            <a:extLst>
              <a:ext uri="{FF2B5EF4-FFF2-40B4-BE49-F238E27FC236}">
                <a16:creationId xmlns:a16="http://schemas.microsoft.com/office/drawing/2014/main" id="{58C234A8-CC0D-895F-B9FA-C9614B36892F}"/>
              </a:ext>
            </a:extLst>
          </p:cNvPr>
          <p:cNvSpPr txBox="1"/>
          <p:nvPr/>
        </p:nvSpPr>
        <p:spPr>
          <a:xfrm>
            <a:off x="1143636" y="1067362"/>
            <a:ext cx="6062896"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2800" b="1" dirty="0">
                <a:effectLst>
                  <a:glow rad="88900">
                    <a:schemeClr val="bg1"/>
                  </a:glow>
                </a:effectLst>
                <a:cs typeface="Arial" panose="020B0604020202020204" pitchFamily="34" charset="0"/>
              </a:rPr>
              <a:t>Work in groups. Look at the</a:t>
            </a:r>
          </a:p>
          <a:p>
            <a:r>
              <a:rPr lang="en-US" sz="2800" b="1" dirty="0">
                <a:effectLst>
                  <a:glow rad="88900">
                    <a:schemeClr val="bg1"/>
                  </a:glow>
                </a:effectLst>
                <a:cs typeface="Arial" panose="020B0604020202020204" pitchFamily="34" charset="0"/>
              </a:rPr>
              <a:t>picture and answer the questions.</a:t>
            </a:r>
          </a:p>
        </p:txBody>
      </p:sp>
      <p:grpSp>
        <p:nvGrpSpPr>
          <p:cNvPr id="22" name="Group 21">
            <a:extLst>
              <a:ext uri="{FF2B5EF4-FFF2-40B4-BE49-F238E27FC236}">
                <a16:creationId xmlns:a16="http://schemas.microsoft.com/office/drawing/2014/main" id="{2523B433-EA83-271C-197F-3A520A8D36E5}"/>
              </a:ext>
            </a:extLst>
          </p:cNvPr>
          <p:cNvGrpSpPr/>
          <p:nvPr/>
        </p:nvGrpSpPr>
        <p:grpSpPr>
          <a:xfrm>
            <a:off x="524510" y="1129030"/>
            <a:ext cx="502920" cy="706755"/>
            <a:chOff x="14280" y="2107"/>
            <a:chExt cx="792" cy="1113"/>
          </a:xfrm>
        </p:grpSpPr>
        <p:sp>
          <p:nvSpPr>
            <p:cNvPr id="23" name="Rounded Rectangle 39">
              <a:extLst>
                <a:ext uri="{FF2B5EF4-FFF2-40B4-BE49-F238E27FC236}">
                  <a16:creationId xmlns:a16="http://schemas.microsoft.com/office/drawing/2014/main" id="{EB9F2A80-886F-03D5-61FF-0CF2715249A4}"/>
                </a:ext>
              </a:extLst>
            </p:cNvPr>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16">
              <a:extLst>
                <a:ext uri="{FF2B5EF4-FFF2-40B4-BE49-F238E27FC236}">
                  <a16:creationId xmlns:a16="http://schemas.microsoft.com/office/drawing/2014/main" id="{D5B8CD16-72EE-31E8-F309-0ED1BAAFD101}"/>
                </a:ext>
              </a:extLst>
            </p:cNvPr>
            <p:cNvSpPr txBox="1"/>
            <p:nvPr/>
          </p:nvSpPr>
          <p:spPr>
            <a:xfrm>
              <a:off x="14364" y="2107"/>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3200" b="1" dirty="0">
              <a:effectLst>
                <a:glow rad="88900">
                  <a:schemeClr val="bg1"/>
                </a:glow>
              </a:effectLst>
              <a:cs typeface="Arial" panose="020B0604020202020204" pitchFamily="34" charset="0"/>
            </a:endParaRPr>
          </a:p>
        </p:txBody>
      </p:sp>
      <p:sp>
        <p:nvSpPr>
          <p:cNvPr id="3" name="Text Box 2"/>
          <p:cNvSpPr txBox="1"/>
          <p:nvPr/>
        </p:nvSpPr>
        <p:spPr>
          <a:xfrm>
            <a:off x="95250" y="1131089"/>
            <a:ext cx="11924665" cy="5262979"/>
          </a:xfrm>
          <a:prstGeom prst="rect">
            <a:avLst/>
          </a:prstGeom>
          <a:solidFill>
            <a:srgbClr val="F5F2EC"/>
          </a:solidFill>
        </p:spPr>
        <p:txBody>
          <a:bodyPr wrap="square" rtlCol="0" anchor="t">
            <a:spAutoFit/>
          </a:bodyPr>
          <a:lstStyle/>
          <a:p>
            <a:pPr algn="ctr"/>
            <a:r>
              <a:rPr lang="en-US" sz="2400" b="1" i="1" dirty="0"/>
              <a:t>The Dolomites – Paradise at Your Feet</a:t>
            </a:r>
          </a:p>
          <a:p>
            <a:pPr algn="just"/>
            <a:r>
              <a:rPr lang="en-US" sz="2400" dirty="0"/>
              <a:t>If you haven’t decided on where to travel this holiday, </a:t>
            </a:r>
            <a:r>
              <a:rPr lang="en-US" sz="2400" dirty="0">
                <a:highlight>
                  <a:srgbClr val="FFFF00"/>
                </a:highlight>
              </a:rPr>
              <a:t>consider</a:t>
            </a:r>
            <a:r>
              <a:rPr lang="en-US" sz="2400" dirty="0"/>
              <a:t> the Dolomites!</a:t>
            </a:r>
          </a:p>
          <a:p>
            <a:pPr algn="just"/>
            <a:r>
              <a:rPr lang="en-US" sz="2400" dirty="0"/>
              <a:t>The Dolomites are a mountain range in Italy. It was </a:t>
            </a:r>
            <a:r>
              <a:rPr lang="en-US" sz="2400" dirty="0" err="1"/>
              <a:t>recognised</a:t>
            </a:r>
            <a:r>
              <a:rPr lang="en-US" sz="2400" dirty="0"/>
              <a:t> as a UNESCO World Heritage Site in 2009. The Dolomites are part of the Alps, stretching from the Adige River to the Piave River valley. This mountain range has a total area of about 141,900 hectares. It has 18 </a:t>
            </a:r>
            <a:r>
              <a:rPr lang="en-US" sz="2400" dirty="0">
                <a:highlight>
                  <a:srgbClr val="FFFF00"/>
                </a:highlight>
              </a:rPr>
              <a:t>peaks</a:t>
            </a:r>
            <a:r>
              <a:rPr lang="en-US" sz="2400" dirty="0"/>
              <a:t> over 3,000 </a:t>
            </a:r>
            <a:r>
              <a:rPr lang="en-US" sz="2400" dirty="0" err="1"/>
              <a:t>metres</a:t>
            </a:r>
            <a:r>
              <a:rPr lang="en-US" sz="2400" dirty="0"/>
              <a:t> high. It is easy to get access to most parts of the Dolomites.</a:t>
            </a:r>
          </a:p>
          <a:p>
            <a:pPr algn="just"/>
            <a:r>
              <a:rPr lang="en-US" sz="2400" dirty="0"/>
              <a:t>The Dolomites are a </a:t>
            </a:r>
            <a:r>
              <a:rPr lang="en-US" sz="2400" dirty="0">
                <a:highlight>
                  <a:srgbClr val="FFFF00"/>
                </a:highlight>
              </a:rPr>
              <a:t>majestic </a:t>
            </a:r>
            <a:r>
              <a:rPr lang="en-US" sz="2400" dirty="0"/>
              <a:t>site. They are widely regarded as being among the most attractive mountain landscapes in the world. There are steep rocky cliffs, sharp peaks, narrow and deep valleys, and white snow on the mountain top. Their natural scenery attracts tourists from many parts of the world.</a:t>
            </a:r>
          </a:p>
          <a:p>
            <a:pPr algn="just"/>
            <a:r>
              <a:rPr lang="en-US" sz="2400" dirty="0"/>
              <a:t>The Dolomites are a popular place for winter skiing, mountain climbing, hiking, and cycling any time of the year. An annual bicycle race covering seven mountain passes on the Dolomites </a:t>
            </a:r>
            <a:r>
              <a:rPr lang="en-US" sz="2400" dirty="0">
                <a:highlight>
                  <a:srgbClr val="FFFF00"/>
                </a:highlight>
              </a:rPr>
              <a:t>occurs</a:t>
            </a:r>
            <a:r>
              <a:rPr lang="en-US" sz="2400" dirty="0"/>
              <a:t> in the first week of July. So do not hesitate to book a tour to the Dolomites to see and do these things for yourself!</a:t>
            </a:r>
          </a:p>
        </p:txBody>
      </p:sp>
      <p:grpSp>
        <p:nvGrpSpPr>
          <p:cNvPr id="2" name="Group 1">
            <a:extLst>
              <a:ext uri="{FF2B5EF4-FFF2-40B4-BE49-F238E27FC236}">
                <a16:creationId xmlns:a16="http://schemas.microsoft.com/office/drawing/2014/main" id="{C5C6E480-8793-2582-1871-77A037E55974}"/>
              </a:ext>
            </a:extLst>
          </p:cNvPr>
          <p:cNvGrpSpPr/>
          <p:nvPr/>
        </p:nvGrpSpPr>
        <p:grpSpPr>
          <a:xfrm>
            <a:off x="-1172" y="-7620"/>
            <a:ext cx="12192000" cy="1083309"/>
            <a:chOff x="7620" y="-7620"/>
            <a:chExt cx="12192000" cy="1083309"/>
          </a:xfrm>
        </p:grpSpPr>
        <p:sp>
          <p:nvSpPr>
            <p:cNvPr id="4" name="Round Single Corner Rectangle 13">
              <a:extLst>
                <a:ext uri="{FF2B5EF4-FFF2-40B4-BE49-F238E27FC236}">
                  <a16:creationId xmlns:a16="http://schemas.microsoft.com/office/drawing/2014/main" id="{8D39498A-4664-D633-2D0A-CA4B7EF225BB}"/>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5">
              <a:extLst>
                <a:ext uri="{FF2B5EF4-FFF2-40B4-BE49-F238E27FC236}">
                  <a16:creationId xmlns:a16="http://schemas.microsoft.com/office/drawing/2014/main" id="{6D399BEA-D40F-7F3C-8F57-04FEFAE6FAB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16">
              <a:extLst>
                <a:ext uri="{FF2B5EF4-FFF2-40B4-BE49-F238E27FC236}">
                  <a16:creationId xmlns:a16="http://schemas.microsoft.com/office/drawing/2014/main" id="{82C69349-4A3C-5DF2-4B0B-C9DA397BF1A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14">
            <a:extLst>
              <a:ext uri="{FF2B5EF4-FFF2-40B4-BE49-F238E27FC236}">
                <a16:creationId xmlns:a16="http://schemas.microsoft.com/office/drawing/2014/main" id="{7F0D181E-73BC-DA79-90A8-AE230D712161}"/>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ABEF660-E8D2-3AE7-A450-A377841146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143" b="91667" l="6391" r="92277">
                        <a14:foregroundMark x1="9055" y1="18452" x2="11585" y2="50397"/>
                        <a14:foregroundMark x1="11585" y1="50397" x2="11718" y2="50992"/>
                        <a14:foregroundMark x1="9854" y1="57540" x2="21838" y2="83135"/>
                        <a14:foregroundMark x1="21838" y1="83135" x2="21838" y2="83135"/>
                        <a14:foregroundMark x1="15579" y1="90476" x2="29827" y2="91667"/>
                        <a14:foregroundMark x1="74168" y1="9722" x2="85619" y2="9722"/>
                        <a14:foregroundMark x1="89614" y1="46825" x2="90280" y2="70437"/>
                        <a14:foregroundMark x1="29960" y1="92063" x2="30360" y2="92063"/>
                        <a14:foregroundMark x1="32224" y1="90675" x2="32224" y2="90675"/>
                        <a14:foregroundMark x1="34887" y1="90476" x2="34887" y2="90476"/>
                        <a14:foregroundMark x1="37816" y1="90278" x2="37816" y2="90278"/>
                        <a14:foregroundMark x1="40479" y1="90079" x2="40479" y2="90079"/>
                        <a14:foregroundMark x1="47803" y1="89286" x2="47803" y2="89286"/>
                        <a14:foregroundMark x1="48469" y1="89286" x2="48469" y2="89286"/>
                        <a14:foregroundMark x1="48469" y1="89286" x2="48469" y2="89286"/>
                        <a14:foregroundMark x1="44740" y1="89286" x2="44740" y2="89286"/>
                        <a14:foregroundMark x1="49401" y1="89286" x2="58455" y2="88492"/>
                        <a14:foregroundMark x1="58589" y1="88294" x2="68176" y2="87897"/>
                        <a14:foregroundMark x1="67643" y1="87302" x2="76431" y2="86111"/>
                        <a14:foregroundMark x1="76298" y1="86111" x2="81491" y2="85714"/>
                        <a14:foregroundMark x1="81491" y1="85714" x2="85752" y2="85317"/>
                        <a14:foregroundMark x1="85752" y1="85317" x2="88815" y2="84524"/>
                        <a14:foregroundMark x1="88815" y1="84325" x2="91345" y2="81151"/>
                        <a14:foregroundMark x1="91611" y1="80952" x2="91744" y2="76190"/>
                        <a14:foregroundMark x1="92676" y1="78373" x2="92011" y2="69841"/>
                        <a14:foregroundMark x1="92011" y1="70238" x2="92144" y2="62897"/>
                        <a14:foregroundMark x1="91611" y1="63294" x2="90945" y2="57143"/>
                        <a14:foregroundMark x1="91345" y1="59524" x2="90945" y2="52579"/>
                        <a14:foregroundMark x1="91079" y1="53175" x2="90679" y2="46627"/>
                        <a14:foregroundMark x1="90679" y1="46429" x2="90280" y2="40278"/>
                        <a14:foregroundMark x1="90679" y1="40278" x2="90679" y2="34722"/>
                        <a14:foregroundMark x1="90546" y1="34921" x2="90146" y2="27778"/>
                        <a14:foregroundMark x1="90146" y1="27381" x2="89214" y2="22024"/>
                        <a14:foregroundMark x1="89481" y1="23016" x2="89348" y2="18056"/>
                        <a14:foregroundMark x1="89614" y1="18452" x2="89348" y2="14087"/>
                        <a14:foregroundMark x1="89348" y1="14087" x2="87350" y2="9921"/>
                        <a14:foregroundMark x1="87617" y1="10119" x2="82157" y2="8135"/>
                        <a14:foregroundMark x1="87350" y1="9127" x2="84820" y2="8333"/>
                        <a14:foregroundMark x1="85220" y1="8333" x2="84154" y2="7341"/>
                        <a14:foregroundMark x1="84421" y1="7341" x2="86684" y2="8333"/>
                        <a14:foregroundMark x1="84288" y1="8135" x2="78562" y2="8333"/>
                        <a14:foregroundMark x1="84154" y1="7540" x2="81092" y2="7341"/>
                        <a14:foregroundMark x1="79228" y1="7540" x2="76165" y2="7738"/>
                        <a14:foregroundMark x1="75766" y1="8333" x2="71105" y2="8333"/>
                        <a14:foregroundMark x1="72304" y1="8730" x2="58589" y2="9722"/>
                        <a14:foregroundMark x1="58589" y1="9921" x2="47137" y2="11111"/>
                        <a14:foregroundMark x1="47137" y1="11111" x2="35819" y2="12500"/>
                        <a14:foregroundMark x1="36884" y1="12500" x2="26897" y2="12698"/>
                        <a14:foregroundMark x1="26897" y1="12698" x2="11585" y2="14881"/>
                        <a14:foregroundMark x1="11585" y1="14881" x2="6391" y2="20833"/>
                        <a14:foregroundMark x1="11318" y1="14881" x2="6525" y2="22421"/>
                        <a14:foregroundMark x1="6525" y1="22421" x2="6525" y2="23611"/>
                        <a14:foregroundMark x1="12250" y1="15278" x2="8655" y2="16667"/>
                        <a14:foregroundMark x1="9720" y1="15476" x2="7590" y2="18254"/>
                        <a14:foregroundMark x1="7590" y1="18254" x2="7057" y2="40079"/>
                        <a14:foregroundMark x1="6525" y1="22024" x2="7057" y2="31151"/>
                        <a14:foregroundMark x1="7324" y1="36706" x2="7989" y2="48413"/>
                        <a14:foregroundMark x1="7324" y1="47222" x2="7989" y2="59127"/>
                        <a14:foregroundMark x1="7989" y1="59127" x2="8655" y2="70238"/>
                        <a14:foregroundMark x1="8522" y1="69643" x2="8921" y2="78373"/>
                        <a14:foregroundMark x1="9454" y1="76984" x2="9454" y2="77579"/>
                        <a14:foregroundMark x1="9188" y1="77976" x2="9188" y2="77976"/>
                        <a14:foregroundMark x1="8655" y1="77579" x2="9321" y2="84325"/>
                        <a14:foregroundMark x1="9321" y1="83730" x2="11185" y2="90079"/>
                      </a14:backgroundRemoval>
                    </a14:imgEffect>
                  </a14:imgLayer>
                </a14:imgProps>
              </a:ext>
            </a:extLst>
          </a:blip>
          <a:srcRect l="5377" t="6200" r="6827" b="5834"/>
          <a:stretch/>
        </p:blipFill>
        <p:spPr>
          <a:xfrm>
            <a:off x="0" y="1003978"/>
            <a:ext cx="4689052" cy="3152966"/>
          </a:xfrm>
          <a:prstGeom prst="rect">
            <a:avLst/>
          </a:prstGeom>
        </p:spPr>
      </p:pic>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3200" b="1" dirty="0">
              <a:effectLst>
                <a:glow rad="88900">
                  <a:schemeClr val="bg1"/>
                </a:glow>
              </a:effectLst>
              <a:cs typeface="Arial" panose="020B0604020202020204" pitchFamily="34" charset="0"/>
            </a:endParaRPr>
          </a:p>
        </p:txBody>
      </p:sp>
      <p:sp>
        <p:nvSpPr>
          <p:cNvPr id="9" name="Text Box 8"/>
          <p:cNvSpPr txBox="1"/>
          <p:nvPr/>
        </p:nvSpPr>
        <p:spPr>
          <a:xfrm>
            <a:off x="114935" y="-5882005"/>
            <a:ext cx="11924665" cy="5692775"/>
          </a:xfrm>
          <a:prstGeom prst="rect">
            <a:avLst/>
          </a:prstGeom>
          <a:solidFill>
            <a:srgbClr val="F5F2EC"/>
          </a:solidFill>
        </p:spPr>
        <p:txBody>
          <a:bodyPr wrap="square" rtlCol="0" anchor="t">
            <a:spAutoFit/>
          </a:bodyPr>
          <a:lstStyle/>
          <a:p>
            <a:pPr algn="ctr"/>
            <a:r>
              <a:rPr lang="en-US" sz="2800" b="1" i="1"/>
              <a:t>The Dolomites – Paradise at Your Feet</a:t>
            </a:r>
          </a:p>
          <a:p>
            <a:pPr algn="just"/>
            <a:r>
              <a:rPr lang="en-US" sz="2800"/>
              <a:t>If you haven’t decided on where to travel this holiday, </a:t>
            </a:r>
            <a:r>
              <a:rPr lang="en-US" sz="2800">
                <a:highlight>
                  <a:srgbClr val="FFFF00"/>
                </a:highlight>
              </a:rPr>
              <a:t>consider</a:t>
            </a:r>
            <a:r>
              <a:rPr lang="en-US" sz="2800"/>
              <a:t> the Dolomites!</a:t>
            </a:r>
          </a:p>
          <a:p>
            <a:pPr algn="just"/>
            <a:endParaRPr lang="en-US" sz="2800"/>
          </a:p>
          <a:p>
            <a:pPr algn="just"/>
            <a:r>
              <a:rPr lang="en-US" sz="2800"/>
              <a:t>The Dolomites are a mountain range in Italy. It was recognised as a UNESCO World Heritage Site in 2009. The Dolomites are part of the Alps, stretching from the Adige River to the Piave River valley. This mountain range has a total area of about 141,900 hectares. It has 18 </a:t>
            </a:r>
            <a:r>
              <a:rPr lang="en-US" sz="2800">
                <a:highlight>
                  <a:srgbClr val="FFFF00"/>
                </a:highlight>
              </a:rPr>
              <a:t>peaks</a:t>
            </a:r>
            <a:r>
              <a:rPr lang="en-US" sz="2800"/>
              <a:t> over 3,000 metres high. It is easy to get access to most parts of the Dolomites.</a:t>
            </a:r>
          </a:p>
          <a:p>
            <a:pPr algn="just"/>
            <a:endParaRPr lang="en-US" sz="2800"/>
          </a:p>
          <a:p>
            <a:pPr algn="just"/>
            <a:r>
              <a:rPr lang="en-US" sz="2800"/>
              <a:t>The Dolomites are a </a:t>
            </a:r>
            <a:r>
              <a:rPr lang="en-US" sz="2800">
                <a:highlight>
                  <a:srgbClr val="FFFF00"/>
                </a:highlight>
              </a:rPr>
              <a:t>majestic </a:t>
            </a:r>
            <a:r>
              <a:rPr lang="en-US" sz="2800"/>
              <a:t>site. They are widely regarded as being among the most attractive mountain landscapes in the world. There are steep rocky cliffs, sharp peaks, narrow and deep valleys, and white snow on the mountain top. Their natural scenery attracts tourists from many parts of the world.</a:t>
            </a:r>
          </a:p>
        </p:txBody>
      </p:sp>
      <p:graphicFrame>
        <p:nvGraphicFramePr>
          <p:cNvPr id="10" name="Table 9"/>
          <p:cNvGraphicFramePr/>
          <p:nvPr/>
        </p:nvGraphicFramePr>
        <p:xfrm>
          <a:off x="3503295" y="2845435"/>
          <a:ext cx="8446135" cy="3768725"/>
        </p:xfrm>
        <a:graphic>
          <a:graphicData uri="http://schemas.openxmlformats.org/drawingml/2006/table">
            <a:tbl>
              <a:tblPr firstRow="1" bandRow="1">
                <a:tableStyleId>{5C22544A-7EE6-4342-B048-85BDC9FD1C3A}</a:tableStyleId>
              </a:tblPr>
              <a:tblGrid>
                <a:gridCol w="2252345">
                  <a:extLst>
                    <a:ext uri="{9D8B030D-6E8A-4147-A177-3AD203B41FA5}">
                      <a16:colId xmlns:a16="http://schemas.microsoft.com/office/drawing/2014/main" val="20000"/>
                    </a:ext>
                  </a:extLst>
                </a:gridCol>
                <a:gridCol w="4944110">
                  <a:extLst>
                    <a:ext uri="{9D8B030D-6E8A-4147-A177-3AD203B41FA5}">
                      <a16:colId xmlns:a16="http://schemas.microsoft.com/office/drawing/2014/main" val="20001"/>
                    </a:ext>
                  </a:extLst>
                </a:gridCol>
                <a:gridCol w="1249680">
                  <a:extLst>
                    <a:ext uri="{9D8B030D-6E8A-4147-A177-3AD203B41FA5}">
                      <a16:colId xmlns:a16="http://schemas.microsoft.com/office/drawing/2014/main" val="20002"/>
                    </a:ext>
                  </a:extLst>
                </a:gridCol>
              </a:tblGrid>
              <a:tr h="649605">
                <a:tc>
                  <a:txBody>
                    <a:bodyPr/>
                    <a:lstStyle/>
                    <a:p>
                      <a:pPr algn="ctr">
                        <a:buNone/>
                      </a:pPr>
                      <a:r>
                        <a:rPr lang="en-US" sz="3200" dirty="0">
                          <a:solidFill>
                            <a:schemeClr val="tx1"/>
                          </a:solidFill>
                        </a:rPr>
                        <a:t>Words</a:t>
                      </a:r>
                    </a:p>
                  </a:txBody>
                  <a:tcPr>
                    <a:solidFill>
                      <a:srgbClr val="C3E2C2"/>
                    </a:solidFill>
                  </a:tcPr>
                </a:tc>
                <a:tc>
                  <a:txBody>
                    <a:bodyPr/>
                    <a:lstStyle/>
                    <a:p>
                      <a:pPr algn="ctr">
                        <a:buNone/>
                      </a:pPr>
                      <a:r>
                        <a:rPr lang="en-US" sz="3200">
                          <a:solidFill>
                            <a:schemeClr val="tx1"/>
                          </a:solidFill>
                        </a:rPr>
                        <a:t>Meaning/Explanation</a:t>
                      </a:r>
                    </a:p>
                  </a:txBody>
                  <a:tcPr>
                    <a:solidFill>
                      <a:srgbClr val="EAECCC"/>
                    </a:solidFill>
                  </a:tcPr>
                </a:tc>
                <a:tc>
                  <a:txBody>
                    <a:bodyPr/>
                    <a:lstStyle/>
                    <a:p>
                      <a:pPr algn="ctr">
                        <a:buNone/>
                      </a:pPr>
                      <a:endParaRPr lang="en-US" sz="3200">
                        <a:solidFill>
                          <a:schemeClr val="tx1"/>
                        </a:solidFill>
                      </a:endParaRPr>
                    </a:p>
                  </a:txBody>
                  <a:tcPr>
                    <a:solidFill>
                      <a:srgbClr val="DBCC95"/>
                    </a:solidFill>
                  </a:tcPr>
                </a:tc>
                <a:extLst>
                  <a:ext uri="{0D108BD9-81ED-4DB2-BD59-A6C34878D82A}">
                    <a16:rowId xmlns:a16="http://schemas.microsoft.com/office/drawing/2014/main" val="10000"/>
                  </a:ext>
                </a:extLst>
              </a:tr>
              <a:tr h="736600">
                <a:tc>
                  <a:txBody>
                    <a:bodyPr/>
                    <a:lstStyle/>
                    <a:p>
                      <a:pPr>
                        <a:buNone/>
                      </a:pPr>
                      <a:r>
                        <a:rPr lang="en-US" sz="3200">
                          <a:solidFill>
                            <a:srgbClr val="FF0000"/>
                          </a:solidFill>
                        </a:rPr>
                        <a:t>1. </a:t>
                      </a:r>
                      <a:r>
                        <a:rPr lang="en-US" sz="3200"/>
                        <a:t>consider</a:t>
                      </a:r>
                    </a:p>
                  </a:txBody>
                  <a:tcPr>
                    <a:solidFill>
                      <a:srgbClr val="C3E2C2"/>
                    </a:solidFill>
                  </a:tcPr>
                </a:tc>
                <a:tc>
                  <a:txBody>
                    <a:bodyPr/>
                    <a:lstStyle/>
                    <a:p>
                      <a:pPr>
                        <a:buNone/>
                      </a:pPr>
                      <a:r>
                        <a:rPr lang="en-US" sz="3200" b="1">
                          <a:solidFill>
                            <a:schemeClr val="accent1"/>
                          </a:solidFill>
                        </a:rPr>
                        <a:t>a.</a:t>
                      </a:r>
                      <a:r>
                        <a:rPr lang="en-US" sz="3200"/>
                        <a:t> impressive, magnificent</a:t>
                      </a:r>
                    </a:p>
                  </a:txBody>
                  <a:tcPr>
                    <a:solidFill>
                      <a:srgbClr val="EAECCC"/>
                    </a:solidFill>
                  </a:tcPr>
                </a:tc>
                <a:tc>
                  <a:txBody>
                    <a:bodyPr/>
                    <a:lstStyle/>
                    <a:p>
                      <a:pPr>
                        <a:buNone/>
                      </a:pPr>
                      <a:r>
                        <a:rPr lang="en-US" sz="3200" b="1"/>
                        <a:t>1.</a:t>
                      </a:r>
                    </a:p>
                  </a:txBody>
                  <a:tcPr>
                    <a:solidFill>
                      <a:srgbClr val="DBCC95"/>
                    </a:solidFill>
                  </a:tcPr>
                </a:tc>
                <a:extLst>
                  <a:ext uri="{0D108BD9-81ED-4DB2-BD59-A6C34878D82A}">
                    <a16:rowId xmlns:a16="http://schemas.microsoft.com/office/drawing/2014/main" val="10001"/>
                  </a:ext>
                </a:extLst>
              </a:tr>
              <a:tr h="657860">
                <a:tc>
                  <a:txBody>
                    <a:bodyPr/>
                    <a:lstStyle/>
                    <a:p>
                      <a:pPr>
                        <a:buNone/>
                      </a:pPr>
                      <a:r>
                        <a:rPr lang="en-US" sz="3200">
                          <a:solidFill>
                            <a:srgbClr val="FF0000"/>
                          </a:solidFill>
                        </a:rPr>
                        <a:t>2.</a:t>
                      </a:r>
                      <a:r>
                        <a:rPr lang="en-US" sz="3200"/>
                        <a:t> peaks</a:t>
                      </a:r>
                    </a:p>
                  </a:txBody>
                  <a:tcPr>
                    <a:solidFill>
                      <a:srgbClr val="C3E2C2"/>
                    </a:solidFill>
                  </a:tcPr>
                </a:tc>
                <a:tc>
                  <a:txBody>
                    <a:bodyPr/>
                    <a:lstStyle/>
                    <a:p>
                      <a:pPr>
                        <a:buNone/>
                      </a:pPr>
                      <a:r>
                        <a:rPr lang="en-US" sz="3200" b="1">
                          <a:solidFill>
                            <a:schemeClr val="accent1"/>
                          </a:solidFill>
                        </a:rPr>
                        <a:t>b.</a:t>
                      </a:r>
                      <a:r>
                        <a:rPr lang="en-US" sz="3200"/>
                        <a:t> happens</a:t>
                      </a:r>
                    </a:p>
                  </a:txBody>
                  <a:tcPr>
                    <a:solidFill>
                      <a:srgbClr val="EAECCC"/>
                    </a:solidFill>
                  </a:tcPr>
                </a:tc>
                <a:tc>
                  <a:txBody>
                    <a:bodyPr/>
                    <a:lstStyle/>
                    <a:p>
                      <a:pPr>
                        <a:buNone/>
                      </a:pPr>
                      <a:r>
                        <a:rPr lang="en-US" sz="3200" b="1"/>
                        <a:t>2.</a:t>
                      </a:r>
                    </a:p>
                  </a:txBody>
                  <a:tcPr>
                    <a:solidFill>
                      <a:srgbClr val="DBCC95"/>
                    </a:solidFill>
                  </a:tcPr>
                </a:tc>
                <a:extLst>
                  <a:ext uri="{0D108BD9-81ED-4DB2-BD59-A6C34878D82A}">
                    <a16:rowId xmlns:a16="http://schemas.microsoft.com/office/drawing/2014/main" val="10002"/>
                  </a:ext>
                </a:extLst>
              </a:tr>
              <a:tr h="645160">
                <a:tc>
                  <a:txBody>
                    <a:bodyPr/>
                    <a:lstStyle/>
                    <a:p>
                      <a:pPr>
                        <a:buNone/>
                      </a:pPr>
                      <a:r>
                        <a:rPr lang="en-US" sz="3200">
                          <a:solidFill>
                            <a:srgbClr val="FF0000"/>
                          </a:solidFill>
                        </a:rPr>
                        <a:t>3. </a:t>
                      </a:r>
                      <a:r>
                        <a:rPr lang="en-US" sz="3200"/>
                        <a:t>majestic</a:t>
                      </a:r>
                    </a:p>
                  </a:txBody>
                  <a:tcPr>
                    <a:solidFill>
                      <a:srgbClr val="C3E2C2"/>
                    </a:solidFill>
                  </a:tcPr>
                </a:tc>
                <a:tc>
                  <a:txBody>
                    <a:bodyPr/>
                    <a:lstStyle/>
                    <a:p>
                      <a:pPr algn="just">
                        <a:buNone/>
                      </a:pPr>
                      <a:r>
                        <a:rPr lang="en-US" sz="3200" b="1">
                          <a:solidFill>
                            <a:schemeClr val="accent1"/>
                          </a:solidFill>
                        </a:rPr>
                        <a:t>c.</a:t>
                      </a:r>
                      <a:r>
                        <a:rPr lang="en-US" sz="3200"/>
                        <a:t> to think about something carefully</a:t>
                      </a:r>
                    </a:p>
                  </a:txBody>
                  <a:tcPr>
                    <a:solidFill>
                      <a:srgbClr val="EAECCC"/>
                    </a:solidFill>
                  </a:tcPr>
                </a:tc>
                <a:tc>
                  <a:txBody>
                    <a:bodyPr/>
                    <a:lstStyle/>
                    <a:p>
                      <a:pPr>
                        <a:buNone/>
                      </a:pPr>
                      <a:r>
                        <a:rPr lang="en-US" sz="3200" b="1"/>
                        <a:t>3.</a:t>
                      </a:r>
                    </a:p>
                  </a:txBody>
                  <a:tcPr>
                    <a:solidFill>
                      <a:srgbClr val="DBCC95"/>
                    </a:solidFill>
                  </a:tcPr>
                </a:tc>
                <a:extLst>
                  <a:ext uri="{0D108BD9-81ED-4DB2-BD59-A6C34878D82A}">
                    <a16:rowId xmlns:a16="http://schemas.microsoft.com/office/drawing/2014/main" val="10003"/>
                  </a:ext>
                </a:extLst>
              </a:tr>
              <a:tr h="657860">
                <a:tc>
                  <a:txBody>
                    <a:bodyPr/>
                    <a:lstStyle/>
                    <a:p>
                      <a:pPr>
                        <a:buNone/>
                      </a:pPr>
                      <a:r>
                        <a:rPr lang="en-US" sz="3200">
                          <a:solidFill>
                            <a:srgbClr val="FF0000"/>
                          </a:solidFill>
                        </a:rPr>
                        <a:t>4. </a:t>
                      </a:r>
                      <a:r>
                        <a:rPr lang="en-US" sz="3200"/>
                        <a:t>occurs</a:t>
                      </a:r>
                    </a:p>
                  </a:txBody>
                  <a:tcPr>
                    <a:solidFill>
                      <a:srgbClr val="C3E2C2"/>
                    </a:solidFill>
                  </a:tcPr>
                </a:tc>
                <a:tc>
                  <a:txBody>
                    <a:bodyPr/>
                    <a:lstStyle/>
                    <a:p>
                      <a:pPr>
                        <a:buNone/>
                      </a:pPr>
                      <a:r>
                        <a:rPr lang="en-US" sz="3200" b="1">
                          <a:solidFill>
                            <a:schemeClr val="accent1"/>
                          </a:solidFill>
                        </a:rPr>
                        <a:t>d.</a:t>
                      </a:r>
                      <a:r>
                        <a:rPr lang="en-US" sz="3200">
                          <a:solidFill>
                            <a:schemeClr val="accent1"/>
                          </a:solidFill>
                        </a:rPr>
                        <a:t> </a:t>
                      </a:r>
                      <a:r>
                        <a:rPr lang="en-US" sz="3200"/>
                        <a:t>pointed tops, mountains</a:t>
                      </a:r>
                    </a:p>
                  </a:txBody>
                  <a:tcPr>
                    <a:solidFill>
                      <a:srgbClr val="EAECCC"/>
                    </a:solidFill>
                  </a:tcPr>
                </a:tc>
                <a:tc>
                  <a:txBody>
                    <a:bodyPr/>
                    <a:lstStyle/>
                    <a:p>
                      <a:pPr>
                        <a:buNone/>
                      </a:pPr>
                      <a:r>
                        <a:rPr lang="en-US" sz="3200" b="1" dirty="0"/>
                        <a:t>4.</a:t>
                      </a:r>
                    </a:p>
                  </a:txBody>
                  <a:tcPr>
                    <a:solidFill>
                      <a:srgbClr val="DBCC95"/>
                    </a:solidFill>
                  </a:tcPr>
                </a:tc>
                <a:extLst>
                  <a:ext uri="{0D108BD9-81ED-4DB2-BD59-A6C34878D82A}">
                    <a16:rowId xmlns:a16="http://schemas.microsoft.com/office/drawing/2014/main" val="10004"/>
                  </a:ext>
                </a:extLst>
              </a:tr>
            </a:tbl>
          </a:graphicData>
        </a:graphic>
      </p:graphicFrame>
      <p:sp>
        <p:nvSpPr>
          <p:cNvPr id="16" name="Text Box 15"/>
          <p:cNvSpPr txBox="1"/>
          <p:nvPr/>
        </p:nvSpPr>
        <p:spPr>
          <a:xfrm>
            <a:off x="11149965" y="3429000"/>
            <a:ext cx="553720" cy="646331"/>
          </a:xfrm>
          <a:prstGeom prst="rect">
            <a:avLst/>
          </a:prstGeom>
          <a:noFill/>
        </p:spPr>
        <p:txBody>
          <a:bodyPr wrap="square" rtlCol="0" anchor="t">
            <a:spAutoFit/>
          </a:bodyPr>
          <a:lstStyle/>
          <a:p>
            <a:pPr algn="just"/>
            <a:r>
              <a:rPr lang="en-US" sz="3600" b="1" i="1">
                <a:solidFill>
                  <a:srgbClr val="7030A0"/>
                </a:solidFill>
                <a:latin typeface="Calibri" panose="020F0502020204030204" pitchFamily="34" charset="0"/>
                <a:cs typeface="Calibri" panose="020F0502020204030204" pitchFamily="34" charset="0"/>
              </a:rPr>
              <a:t>c</a:t>
            </a:r>
          </a:p>
        </p:txBody>
      </p:sp>
      <p:sp>
        <p:nvSpPr>
          <p:cNvPr id="15" name="Text Box 14"/>
          <p:cNvSpPr txBox="1"/>
          <p:nvPr/>
        </p:nvSpPr>
        <p:spPr>
          <a:xfrm>
            <a:off x="11149965" y="4174115"/>
            <a:ext cx="553720" cy="646331"/>
          </a:xfrm>
          <a:prstGeom prst="rect">
            <a:avLst/>
          </a:prstGeom>
          <a:noFill/>
        </p:spPr>
        <p:txBody>
          <a:bodyPr wrap="square" rtlCol="0" anchor="t">
            <a:spAutoFit/>
          </a:bodyPr>
          <a:lstStyle/>
          <a:p>
            <a:pPr algn="just"/>
            <a:r>
              <a:rPr lang="en-US" sz="3600" b="1" i="1" dirty="0">
                <a:solidFill>
                  <a:srgbClr val="7030A0"/>
                </a:solidFill>
                <a:latin typeface="Calibri" panose="020F0502020204030204" pitchFamily="34" charset="0"/>
                <a:cs typeface="Calibri" panose="020F0502020204030204" pitchFamily="34" charset="0"/>
              </a:rPr>
              <a:t>d</a:t>
            </a:r>
          </a:p>
        </p:txBody>
      </p:sp>
      <p:sp>
        <p:nvSpPr>
          <p:cNvPr id="17" name="Text Box 16"/>
          <p:cNvSpPr txBox="1"/>
          <p:nvPr/>
        </p:nvSpPr>
        <p:spPr>
          <a:xfrm>
            <a:off x="11149965" y="4837776"/>
            <a:ext cx="553720" cy="646331"/>
          </a:xfrm>
          <a:prstGeom prst="rect">
            <a:avLst/>
          </a:prstGeom>
          <a:noFill/>
        </p:spPr>
        <p:txBody>
          <a:bodyPr wrap="square" rtlCol="0" anchor="t">
            <a:spAutoFit/>
          </a:bodyPr>
          <a:lstStyle/>
          <a:p>
            <a:pPr algn="just"/>
            <a:r>
              <a:rPr lang="en-US" sz="3600" b="1" i="1" dirty="0">
                <a:solidFill>
                  <a:srgbClr val="7030A0"/>
                </a:solidFill>
                <a:latin typeface="Calibri" panose="020F0502020204030204" pitchFamily="34" charset="0"/>
                <a:cs typeface="Calibri" panose="020F0502020204030204" pitchFamily="34" charset="0"/>
              </a:rPr>
              <a:t>a</a:t>
            </a:r>
          </a:p>
        </p:txBody>
      </p:sp>
      <p:sp>
        <p:nvSpPr>
          <p:cNvPr id="21" name="Text Box 20"/>
          <p:cNvSpPr txBox="1"/>
          <p:nvPr/>
        </p:nvSpPr>
        <p:spPr>
          <a:xfrm>
            <a:off x="11149965" y="5906301"/>
            <a:ext cx="553720" cy="646331"/>
          </a:xfrm>
          <a:prstGeom prst="rect">
            <a:avLst/>
          </a:prstGeom>
          <a:noFill/>
        </p:spPr>
        <p:txBody>
          <a:bodyPr wrap="square" rtlCol="0" anchor="t">
            <a:spAutoFit/>
          </a:bodyPr>
          <a:lstStyle/>
          <a:p>
            <a:pPr algn="just"/>
            <a:r>
              <a:rPr lang="en-US" sz="3600" b="1" i="1" dirty="0">
                <a:solidFill>
                  <a:srgbClr val="7030A0"/>
                </a:solidFill>
                <a:latin typeface="Calibri" panose="020F0502020204030204" pitchFamily="34" charset="0"/>
                <a:cs typeface="Calibri" panose="020F0502020204030204" pitchFamily="34" charset="0"/>
              </a:rPr>
              <a:t>b</a:t>
            </a:r>
          </a:p>
        </p:txBody>
      </p:sp>
      <p:grpSp>
        <p:nvGrpSpPr>
          <p:cNvPr id="2" name="Group 1">
            <a:extLst>
              <a:ext uri="{FF2B5EF4-FFF2-40B4-BE49-F238E27FC236}">
                <a16:creationId xmlns:a16="http://schemas.microsoft.com/office/drawing/2014/main" id="{FE423EE0-1579-BD71-7E50-D02F8CD65D00}"/>
              </a:ext>
            </a:extLst>
          </p:cNvPr>
          <p:cNvGrpSpPr/>
          <p:nvPr/>
        </p:nvGrpSpPr>
        <p:grpSpPr>
          <a:xfrm>
            <a:off x="-1172" y="-7620"/>
            <a:ext cx="12192000" cy="1083309"/>
            <a:chOff x="7620" y="-7620"/>
            <a:chExt cx="12192000" cy="1083309"/>
          </a:xfrm>
        </p:grpSpPr>
        <p:sp>
          <p:nvSpPr>
            <p:cNvPr id="4" name="Round Single Corner Rectangle 13">
              <a:extLst>
                <a:ext uri="{FF2B5EF4-FFF2-40B4-BE49-F238E27FC236}">
                  <a16:creationId xmlns:a16="http://schemas.microsoft.com/office/drawing/2014/main" id="{67023CFB-AF42-E6A4-BC6B-6CDB5842A07D}"/>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5">
              <a:extLst>
                <a:ext uri="{FF2B5EF4-FFF2-40B4-BE49-F238E27FC236}">
                  <a16:creationId xmlns:a16="http://schemas.microsoft.com/office/drawing/2014/main" id="{A9515DD7-18C2-8AB0-7F89-734942E4DE7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6">
              <a:extLst>
                <a:ext uri="{FF2B5EF4-FFF2-40B4-BE49-F238E27FC236}">
                  <a16:creationId xmlns:a16="http://schemas.microsoft.com/office/drawing/2014/main" id="{32FA7634-8738-22D5-077B-751485C81B0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4">
            <a:extLst>
              <a:ext uri="{FF2B5EF4-FFF2-40B4-BE49-F238E27FC236}">
                <a16:creationId xmlns:a16="http://schemas.microsoft.com/office/drawing/2014/main" id="{2294C684-4A61-00B5-E587-118FA94C230E}"/>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7"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0708" y="1226514"/>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16" name="Rounded Rectangle 15"/>
          <p:cNvSpPr/>
          <p:nvPr/>
        </p:nvSpPr>
        <p:spPr>
          <a:xfrm>
            <a:off x="578103" y="122031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1767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 Box 3"/>
          <p:cNvSpPr txBox="1"/>
          <p:nvPr/>
        </p:nvSpPr>
        <p:spPr>
          <a:xfrm>
            <a:off x="1176020" y="2902585"/>
            <a:ext cx="3918585" cy="1076325"/>
          </a:xfrm>
          <a:prstGeom prst="rect">
            <a:avLst/>
          </a:prstGeom>
          <a:solidFill>
            <a:srgbClr val="FFBFD9"/>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river                     </a:t>
            </a:r>
          </a:p>
          <a:p>
            <a:r>
              <a:rPr lang="en-US" sz="3200">
                <a:solidFill>
                  <a:schemeClr val="tx1"/>
                </a:solidFill>
              </a:rPr>
              <a:t>C. mountain range</a:t>
            </a:r>
            <a:r>
              <a:rPr lang="en-US" sz="3200"/>
              <a:t>                  </a:t>
            </a:r>
          </a:p>
        </p:txBody>
      </p:sp>
      <p:sp>
        <p:nvSpPr>
          <p:cNvPr id="5" name="Text Box 4"/>
          <p:cNvSpPr txBox="1"/>
          <p:nvPr/>
        </p:nvSpPr>
        <p:spPr>
          <a:xfrm>
            <a:off x="7123430" y="2902585"/>
            <a:ext cx="3928110" cy="1076325"/>
          </a:xfrm>
          <a:prstGeom prst="rect">
            <a:avLst/>
          </a:prstGeom>
          <a:solidFill>
            <a:srgbClr val="F9F9E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B. work of art                       </a:t>
            </a:r>
          </a:p>
          <a:p>
            <a:r>
              <a:rPr lang="en-US" sz="3200">
                <a:solidFill>
                  <a:schemeClr val="tx1"/>
                </a:solidFill>
              </a:rPr>
              <a:t>D. valley</a:t>
            </a:r>
          </a:p>
        </p:txBody>
      </p:sp>
      <p:sp>
        <p:nvSpPr>
          <p:cNvPr id="2" name="Text Box 1"/>
          <p:cNvSpPr txBox="1"/>
          <p:nvPr/>
        </p:nvSpPr>
        <p:spPr>
          <a:xfrm>
            <a:off x="445770" y="2238375"/>
            <a:ext cx="11259185" cy="583565"/>
          </a:xfrm>
          <a:prstGeom prst="rect">
            <a:avLst/>
          </a:prstGeom>
          <a:solidFill>
            <a:srgbClr val="8ACDD7"/>
          </a:solidFill>
        </p:spPr>
        <p:txBody>
          <a:bodyPr wrap="square" rtlCol="0" anchor="t">
            <a:spAutoFit/>
          </a:bodyPr>
          <a:lstStyle/>
          <a:p>
            <a:pPr algn="just"/>
            <a:r>
              <a:rPr lang="en-US" sz="3200" b="1"/>
              <a:t>1. </a:t>
            </a:r>
            <a:r>
              <a:rPr lang="en-US" sz="3200"/>
              <a:t>According to the text, the Dolomites are a ______.</a:t>
            </a:r>
          </a:p>
        </p:txBody>
      </p:sp>
      <p:sp>
        <p:nvSpPr>
          <p:cNvPr id="7" name="Text Box 6"/>
          <p:cNvSpPr txBox="1"/>
          <p:nvPr/>
        </p:nvSpPr>
        <p:spPr>
          <a:xfrm>
            <a:off x="445770" y="4168775"/>
            <a:ext cx="11259185" cy="1076325"/>
          </a:xfrm>
          <a:prstGeom prst="rect">
            <a:avLst/>
          </a:prstGeom>
          <a:solidFill>
            <a:srgbClr val="8ACDD7"/>
          </a:solidFill>
        </p:spPr>
        <p:txBody>
          <a:bodyPr wrap="square" rtlCol="0" anchor="t">
            <a:spAutoFit/>
          </a:bodyPr>
          <a:lstStyle/>
          <a:p>
            <a:pPr algn="just"/>
            <a:r>
              <a:rPr lang="en-US" sz="3200" b="1" dirty="0"/>
              <a:t>2. </a:t>
            </a:r>
            <a:r>
              <a:rPr lang="en-US" sz="3200" dirty="0"/>
              <a:t>The word </a:t>
            </a:r>
            <a:r>
              <a:rPr lang="en-US" sz="3200" b="1" dirty="0"/>
              <a:t>“hesitate” </a:t>
            </a:r>
            <a:r>
              <a:rPr lang="en-US" sz="3200" dirty="0"/>
              <a:t>in the last sentence of the text is closest in meaning to ______</a:t>
            </a:r>
          </a:p>
        </p:txBody>
      </p:sp>
      <p:sp>
        <p:nvSpPr>
          <p:cNvPr id="10" name="Text Box 9"/>
          <p:cNvSpPr txBox="1"/>
          <p:nvPr/>
        </p:nvSpPr>
        <p:spPr>
          <a:xfrm>
            <a:off x="1176020" y="5379085"/>
            <a:ext cx="3918585" cy="1076325"/>
          </a:xfrm>
          <a:prstGeom prst="rect">
            <a:avLst/>
          </a:prstGeom>
          <a:solidFill>
            <a:srgbClr val="FFBFD9"/>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be unhappy              </a:t>
            </a:r>
          </a:p>
          <a:p>
            <a:r>
              <a:rPr lang="en-US" sz="3200">
                <a:solidFill>
                  <a:schemeClr val="tx1"/>
                </a:solidFill>
              </a:rPr>
              <a:t>C. hurry</a:t>
            </a:r>
            <a:r>
              <a:rPr lang="en-US" sz="3200"/>
              <a:t>                 </a:t>
            </a:r>
          </a:p>
        </p:txBody>
      </p:sp>
      <p:sp>
        <p:nvSpPr>
          <p:cNvPr id="11" name="Text Box 10"/>
          <p:cNvSpPr txBox="1"/>
          <p:nvPr/>
        </p:nvSpPr>
        <p:spPr>
          <a:xfrm>
            <a:off x="7123430" y="5379085"/>
            <a:ext cx="3928110" cy="1076325"/>
          </a:xfrm>
          <a:prstGeom prst="rect">
            <a:avLst/>
          </a:prstGeom>
          <a:solidFill>
            <a:srgbClr val="F9F9E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B. </a:t>
            </a:r>
            <a:r>
              <a:rPr lang="en-US" sz="3200">
                <a:solidFill>
                  <a:schemeClr val="tx1"/>
                </a:solidFill>
                <a:sym typeface="+mn-ea"/>
              </a:rPr>
              <a:t>be indecisive</a:t>
            </a:r>
            <a:r>
              <a:rPr lang="en-US" sz="3200">
                <a:sym typeface="+mn-ea"/>
              </a:rPr>
              <a:t> </a:t>
            </a:r>
            <a:r>
              <a:rPr lang="en-US" sz="3200">
                <a:solidFill>
                  <a:schemeClr val="tx1"/>
                </a:solidFill>
              </a:rPr>
              <a:t>                      </a:t>
            </a:r>
          </a:p>
          <a:p>
            <a:r>
              <a:rPr lang="en-US" sz="3200">
                <a:solidFill>
                  <a:schemeClr val="tx1"/>
                </a:solidFill>
              </a:rPr>
              <a:t>D. decide</a:t>
            </a:r>
          </a:p>
        </p:txBody>
      </p:sp>
      <p:sp>
        <p:nvSpPr>
          <p:cNvPr id="14" name="Oval 13"/>
          <p:cNvSpPr/>
          <p:nvPr/>
        </p:nvSpPr>
        <p:spPr>
          <a:xfrm>
            <a:off x="1174750" y="345567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8" name="Oval 17"/>
          <p:cNvSpPr/>
          <p:nvPr/>
        </p:nvSpPr>
        <p:spPr>
          <a:xfrm>
            <a:off x="7123430" y="543496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ED758B4-1549-EED9-5FDB-EE69027B87EC}"/>
              </a:ext>
            </a:extLst>
          </p:cNvPr>
          <p:cNvGrpSpPr/>
          <p:nvPr/>
        </p:nvGrpSpPr>
        <p:grpSpPr>
          <a:xfrm>
            <a:off x="-1172" y="-7620"/>
            <a:ext cx="12192000" cy="1083309"/>
            <a:chOff x="7620" y="-7620"/>
            <a:chExt cx="12192000" cy="1083309"/>
          </a:xfrm>
        </p:grpSpPr>
        <p:sp>
          <p:nvSpPr>
            <p:cNvPr id="6" name="Round Single Corner Rectangle 13">
              <a:extLst>
                <a:ext uri="{FF2B5EF4-FFF2-40B4-BE49-F238E27FC236}">
                  <a16:creationId xmlns:a16="http://schemas.microsoft.com/office/drawing/2014/main" id="{25047C25-68F0-C670-43E1-9D55435959E2}"/>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15">
              <a:extLst>
                <a:ext uri="{FF2B5EF4-FFF2-40B4-BE49-F238E27FC236}">
                  <a16:creationId xmlns:a16="http://schemas.microsoft.com/office/drawing/2014/main" id="{838AF2C0-DCDF-32C7-3DAC-633B73ED5596}"/>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6">
              <a:extLst>
                <a:ext uri="{FF2B5EF4-FFF2-40B4-BE49-F238E27FC236}">
                  <a16:creationId xmlns:a16="http://schemas.microsoft.com/office/drawing/2014/main" id="{9416B458-B68D-B453-2BBD-6ED1725341C0}"/>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4">
            <a:extLst>
              <a:ext uri="{FF2B5EF4-FFF2-40B4-BE49-F238E27FC236}">
                <a16:creationId xmlns:a16="http://schemas.microsoft.com/office/drawing/2014/main" id="{7B3C50CF-B71D-22D4-2650-4D1A5B09FC7B}"/>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par>
                          <p:cTn id="34" fill="hold">
                            <p:stCondLst>
                              <p:cond delay="265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2" grpId="0" animBg="1"/>
      <p:bldP spid="2" grpId="1" animBg="1"/>
      <p:bldP spid="7" grpId="0" animBg="1"/>
      <p:bldP spid="7" grpId="1" animBg="1"/>
      <p:bldP spid="10" grpId="0" animBg="1"/>
      <p:bldP spid="10" grpId="1" animBg="1"/>
      <p:bldP spid="11" grpId="0" animBg="1"/>
      <p:bldP spid="11" grpId="1" animBg="1"/>
      <p:bldP spid="14" grpId="0" bldLvl="0" animBg="1"/>
      <p:bldP spid="14" grpId="1" animBg="1"/>
      <p:bldP spid="18" grpId="0" bldLvl="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22020" y="2895327"/>
            <a:ext cx="9822180" cy="2061210"/>
          </a:xfrm>
          <a:prstGeom prst="rect">
            <a:avLst/>
          </a:prstGeom>
          <a:solidFill>
            <a:srgbClr val="FFBFD9"/>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The Dolomites are in Italy.</a:t>
            </a:r>
          </a:p>
          <a:p>
            <a:r>
              <a:rPr lang="en-US" sz="3200">
                <a:solidFill>
                  <a:schemeClr val="tx1"/>
                </a:solidFill>
              </a:rPr>
              <a:t>B. You can get access to the Dolomites easily.</a:t>
            </a:r>
          </a:p>
          <a:p>
            <a:r>
              <a:rPr lang="en-US" sz="3200">
                <a:solidFill>
                  <a:schemeClr val="tx1"/>
                </a:solidFill>
              </a:rPr>
              <a:t>C. The Dolomites are a World Heritage Site.</a:t>
            </a:r>
          </a:p>
          <a:p>
            <a:r>
              <a:rPr lang="en-US" sz="3200">
                <a:solidFill>
                  <a:schemeClr val="tx1"/>
                </a:solidFill>
              </a:rPr>
              <a:t>D. You can cycle in the Dolomites only in July.</a:t>
            </a:r>
          </a:p>
        </p:txBody>
      </p:sp>
      <p:sp>
        <p:nvSpPr>
          <p:cNvPr id="2" name="Text Box 1"/>
          <p:cNvSpPr txBox="1"/>
          <p:nvPr/>
        </p:nvSpPr>
        <p:spPr>
          <a:xfrm>
            <a:off x="445770" y="2281917"/>
            <a:ext cx="11259185" cy="583565"/>
          </a:xfrm>
          <a:prstGeom prst="rect">
            <a:avLst/>
          </a:prstGeom>
          <a:solidFill>
            <a:srgbClr val="8ACDD7"/>
          </a:solidFill>
        </p:spPr>
        <p:txBody>
          <a:bodyPr wrap="square" rtlCol="0" anchor="t">
            <a:spAutoFit/>
          </a:bodyPr>
          <a:lstStyle/>
          <a:p>
            <a:pPr algn="just"/>
            <a:r>
              <a:rPr lang="en-US" sz="3200" b="1" dirty="0"/>
              <a:t>3. </a:t>
            </a:r>
            <a:r>
              <a:rPr lang="en-US" sz="3200" dirty="0"/>
              <a:t>Which of the following is </a:t>
            </a:r>
            <a:r>
              <a:rPr lang="en-US" sz="3200" b="1" dirty="0"/>
              <a:t>NOT</a:t>
            </a:r>
            <a:r>
              <a:rPr lang="en-US" sz="3200" dirty="0"/>
              <a:t> true, according to the text?</a:t>
            </a:r>
          </a:p>
        </p:txBody>
      </p:sp>
      <p:sp>
        <p:nvSpPr>
          <p:cNvPr id="14" name="Oval 13"/>
          <p:cNvSpPr/>
          <p:nvPr/>
        </p:nvSpPr>
        <p:spPr>
          <a:xfrm>
            <a:off x="922020" y="4456157"/>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B958C7-5D4F-9C39-3078-C07A09E6B52E}"/>
              </a:ext>
            </a:extLst>
          </p:cNvPr>
          <p:cNvSpPr txBox="1"/>
          <p:nvPr/>
        </p:nvSpPr>
        <p:spPr>
          <a:xfrm>
            <a:off x="1080708" y="1226514"/>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5" name="Rounded Rectangle 15">
            <a:extLst>
              <a:ext uri="{FF2B5EF4-FFF2-40B4-BE49-F238E27FC236}">
                <a16:creationId xmlns:a16="http://schemas.microsoft.com/office/drawing/2014/main" id="{A09F83AE-7474-0082-596F-6DFF789ED1AD}"/>
              </a:ext>
            </a:extLst>
          </p:cNvPr>
          <p:cNvSpPr/>
          <p:nvPr/>
        </p:nvSpPr>
        <p:spPr>
          <a:xfrm>
            <a:off x="578103" y="122031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EC67982D-1B60-966C-2E55-8A461649D34B}"/>
              </a:ext>
            </a:extLst>
          </p:cNvPr>
          <p:cNvSpPr txBox="1"/>
          <p:nvPr/>
        </p:nvSpPr>
        <p:spPr>
          <a:xfrm>
            <a:off x="630888" y="111767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a:extLst>
              <a:ext uri="{FF2B5EF4-FFF2-40B4-BE49-F238E27FC236}">
                <a16:creationId xmlns:a16="http://schemas.microsoft.com/office/drawing/2014/main" id="{AD5250EF-1A28-9DA6-54F3-DF57B96EE702}"/>
              </a:ext>
            </a:extLst>
          </p:cNvPr>
          <p:cNvGrpSpPr/>
          <p:nvPr/>
        </p:nvGrpSpPr>
        <p:grpSpPr>
          <a:xfrm>
            <a:off x="-1172" y="-7620"/>
            <a:ext cx="12192000" cy="1083309"/>
            <a:chOff x="7620" y="-7620"/>
            <a:chExt cx="12192000" cy="1083309"/>
          </a:xfrm>
        </p:grpSpPr>
        <p:sp>
          <p:nvSpPr>
            <p:cNvPr id="9" name="Round Single Corner Rectangle 13">
              <a:extLst>
                <a:ext uri="{FF2B5EF4-FFF2-40B4-BE49-F238E27FC236}">
                  <a16:creationId xmlns:a16="http://schemas.microsoft.com/office/drawing/2014/main" id="{5AD88337-3913-C10B-AC5A-AED881D93F5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15">
              <a:extLst>
                <a:ext uri="{FF2B5EF4-FFF2-40B4-BE49-F238E27FC236}">
                  <a16:creationId xmlns:a16="http://schemas.microsoft.com/office/drawing/2014/main" id="{C6715D53-560B-ECB1-3692-97BEE3D96BE6}"/>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6">
              <a:extLst>
                <a:ext uri="{FF2B5EF4-FFF2-40B4-BE49-F238E27FC236}">
                  <a16:creationId xmlns:a16="http://schemas.microsoft.com/office/drawing/2014/main" id="{621E2DE7-A6FE-3692-6B34-AA14D2AFB15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4">
            <a:extLst>
              <a:ext uri="{FF2B5EF4-FFF2-40B4-BE49-F238E27FC236}">
                <a16:creationId xmlns:a16="http://schemas.microsoft.com/office/drawing/2014/main" id="{FED1395F-DD97-8941-33C2-9AD06D505CB6}"/>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14" grpId="0" bldLvl="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22020" y="2909841"/>
            <a:ext cx="9822180" cy="2061210"/>
          </a:xfrm>
          <a:prstGeom prst="rect">
            <a:avLst/>
          </a:prstGeom>
          <a:solidFill>
            <a:srgbClr val="FFBFD9"/>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a travel brochure </a:t>
            </a:r>
          </a:p>
          <a:p>
            <a:r>
              <a:rPr lang="en-US" sz="3200">
                <a:solidFill>
                  <a:schemeClr val="tx1"/>
                </a:solidFill>
              </a:rPr>
              <a:t>B. a science journal</a:t>
            </a:r>
          </a:p>
          <a:p>
            <a:r>
              <a:rPr lang="en-US" sz="3200">
                <a:solidFill>
                  <a:schemeClr val="tx1"/>
                </a:solidFill>
              </a:rPr>
              <a:t>C. a novel </a:t>
            </a:r>
          </a:p>
          <a:p>
            <a:r>
              <a:rPr lang="en-US" sz="3200">
                <a:solidFill>
                  <a:schemeClr val="tx1"/>
                </a:solidFill>
              </a:rPr>
              <a:t>D. an arts magazine</a:t>
            </a:r>
          </a:p>
        </p:txBody>
      </p:sp>
      <p:sp>
        <p:nvSpPr>
          <p:cNvPr id="2" name="Text Box 1"/>
          <p:cNvSpPr txBox="1"/>
          <p:nvPr/>
        </p:nvSpPr>
        <p:spPr>
          <a:xfrm>
            <a:off x="445770" y="2296431"/>
            <a:ext cx="11259185" cy="583565"/>
          </a:xfrm>
          <a:prstGeom prst="rect">
            <a:avLst/>
          </a:prstGeom>
          <a:solidFill>
            <a:srgbClr val="8ACDD7"/>
          </a:solidFill>
        </p:spPr>
        <p:txBody>
          <a:bodyPr wrap="square" rtlCol="0" anchor="t">
            <a:spAutoFit/>
          </a:bodyPr>
          <a:lstStyle/>
          <a:p>
            <a:pPr algn="just"/>
            <a:r>
              <a:rPr lang="en-US" sz="3200" b="1"/>
              <a:t>4</a:t>
            </a:r>
            <a:r>
              <a:rPr lang="en-US" sz="3200"/>
              <a:t>. This text is probably taken from ______.</a:t>
            </a:r>
          </a:p>
        </p:txBody>
      </p:sp>
      <p:sp>
        <p:nvSpPr>
          <p:cNvPr id="14" name="Oval 13"/>
          <p:cNvSpPr/>
          <p:nvPr/>
        </p:nvSpPr>
        <p:spPr>
          <a:xfrm>
            <a:off x="932815" y="2986676"/>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1A2FAA-D9DA-363F-772C-ED9F2CB4882C}"/>
              </a:ext>
            </a:extLst>
          </p:cNvPr>
          <p:cNvSpPr txBox="1"/>
          <p:nvPr/>
        </p:nvSpPr>
        <p:spPr>
          <a:xfrm>
            <a:off x="1080708" y="1226514"/>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5" name="Rounded Rectangle 15">
            <a:extLst>
              <a:ext uri="{FF2B5EF4-FFF2-40B4-BE49-F238E27FC236}">
                <a16:creationId xmlns:a16="http://schemas.microsoft.com/office/drawing/2014/main" id="{724F368C-1CA2-7711-8033-548A1AE026A8}"/>
              </a:ext>
            </a:extLst>
          </p:cNvPr>
          <p:cNvSpPr/>
          <p:nvPr/>
        </p:nvSpPr>
        <p:spPr>
          <a:xfrm>
            <a:off x="578103" y="122031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27CB674B-714C-8352-D317-3AC6A601EC90}"/>
              </a:ext>
            </a:extLst>
          </p:cNvPr>
          <p:cNvSpPr txBox="1"/>
          <p:nvPr/>
        </p:nvSpPr>
        <p:spPr>
          <a:xfrm>
            <a:off x="630888" y="111767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a:extLst>
              <a:ext uri="{FF2B5EF4-FFF2-40B4-BE49-F238E27FC236}">
                <a16:creationId xmlns:a16="http://schemas.microsoft.com/office/drawing/2014/main" id="{BD573EA7-DBC3-119D-5B4C-3BE0064C98A4}"/>
              </a:ext>
            </a:extLst>
          </p:cNvPr>
          <p:cNvGrpSpPr/>
          <p:nvPr/>
        </p:nvGrpSpPr>
        <p:grpSpPr>
          <a:xfrm>
            <a:off x="-1172" y="-7620"/>
            <a:ext cx="12192000" cy="1083309"/>
            <a:chOff x="7620" y="-7620"/>
            <a:chExt cx="12192000" cy="1083309"/>
          </a:xfrm>
        </p:grpSpPr>
        <p:sp>
          <p:nvSpPr>
            <p:cNvPr id="9" name="Round Single Corner Rectangle 13">
              <a:extLst>
                <a:ext uri="{FF2B5EF4-FFF2-40B4-BE49-F238E27FC236}">
                  <a16:creationId xmlns:a16="http://schemas.microsoft.com/office/drawing/2014/main" id="{107F79EE-2E71-5C86-D29A-7CA419A06E61}"/>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15">
              <a:extLst>
                <a:ext uri="{FF2B5EF4-FFF2-40B4-BE49-F238E27FC236}">
                  <a16:creationId xmlns:a16="http://schemas.microsoft.com/office/drawing/2014/main" id="{AD11F8CE-4539-344A-00D6-22184FF4FA6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6">
              <a:extLst>
                <a:ext uri="{FF2B5EF4-FFF2-40B4-BE49-F238E27FC236}">
                  <a16:creationId xmlns:a16="http://schemas.microsoft.com/office/drawing/2014/main" id="{86C2D6FD-EBE2-48A0-385B-8D983C894F6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4">
            <a:extLst>
              <a:ext uri="{FF2B5EF4-FFF2-40B4-BE49-F238E27FC236}">
                <a16:creationId xmlns:a16="http://schemas.microsoft.com/office/drawing/2014/main" id="{34AE793F-2A65-AC78-C5BB-535A3502491F}"/>
              </a:ext>
            </a:extLst>
          </p:cNvPr>
          <p:cNvSpPr txBox="1"/>
          <p:nvPr/>
        </p:nvSpPr>
        <p:spPr>
          <a:xfrm>
            <a:off x="487067" y="16080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14" grpId="0" bldLvl="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09" y="1307155"/>
            <a:ext cx="10888345" cy="953135"/>
          </a:xfrm>
          <a:prstGeom prst="rect">
            <a:avLst/>
          </a:prstGeom>
          <a:noFill/>
          <a:effectLst/>
        </p:spPr>
        <p:txBody>
          <a:bodyPr wrap="square" rtlCol="0">
            <a:spAutoFit/>
          </a:bodyPr>
          <a:lstStyle/>
          <a:p>
            <a:pPr algn="just"/>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pairs. Ask and answer about the Great Barrier Reef, using the facts below. Then prepare a short talk about it.</a:t>
            </a:r>
          </a:p>
        </p:txBody>
      </p:sp>
      <p:sp>
        <p:nvSpPr>
          <p:cNvPr id="16" name="Rounded Rectangle 15"/>
          <p:cNvSpPr/>
          <p:nvPr/>
        </p:nvSpPr>
        <p:spPr>
          <a:xfrm>
            <a:off x="578103" y="13864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7821" y="1283776"/>
            <a:ext cx="308732"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091822"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100" name="Text Box 99"/>
          <p:cNvSpPr txBox="1"/>
          <p:nvPr/>
        </p:nvSpPr>
        <p:spPr>
          <a:xfrm>
            <a:off x="974726" y="2821953"/>
            <a:ext cx="9792592" cy="645160"/>
          </a:xfrm>
          <a:prstGeom prst="rect">
            <a:avLst/>
          </a:prstGeom>
          <a:noFill/>
          <a:ln w="9525">
            <a:noFill/>
          </a:ln>
        </p:spPr>
        <p:txBody>
          <a:bodyPr wrap="square">
            <a:spAutoFit/>
          </a:bodyPr>
          <a:lstStyle/>
          <a:p>
            <a:pPr marL="1270" indent="-1270"/>
            <a:r>
              <a:rPr lang="en-US" sz="3600" b="0" dirty="0">
                <a:solidFill>
                  <a:srgbClr val="000000"/>
                </a:solidFill>
                <a:latin typeface="Calibri" panose="020F0502020204030204" pitchFamily="34" charset="0"/>
                <a:cs typeface="Calibri" panose="020F0502020204030204" pitchFamily="34" charset="0"/>
              </a:rPr>
              <a:t>- Work in pairs.</a:t>
            </a:r>
          </a:p>
        </p:txBody>
      </p:sp>
      <p:sp>
        <p:nvSpPr>
          <p:cNvPr id="2" name="Text Box 1"/>
          <p:cNvSpPr txBox="1"/>
          <p:nvPr/>
        </p:nvSpPr>
        <p:spPr>
          <a:xfrm>
            <a:off x="955040" y="3399803"/>
            <a:ext cx="11077575" cy="1198880"/>
          </a:xfrm>
          <a:prstGeom prst="rect">
            <a:avLst/>
          </a:prstGeom>
          <a:noFill/>
          <a:ln w="9525">
            <a:noFill/>
          </a:ln>
        </p:spPr>
        <p:txBody>
          <a:bodyPr wrap="square">
            <a:spAutoFit/>
          </a:bodyPr>
          <a:lstStyle/>
          <a:p>
            <a:pPr marL="1270" indent="-1270"/>
            <a:r>
              <a:rPr lang="en-US" sz="3600" b="0">
                <a:solidFill>
                  <a:srgbClr val="000000"/>
                </a:solidFill>
                <a:latin typeface="Calibri" panose="020F0502020204030204" pitchFamily="34" charset="0"/>
                <a:cs typeface="Calibri" panose="020F0502020204030204" pitchFamily="34" charset="0"/>
              </a:rPr>
              <a:t>- One asks questions, and the other answers, then they swap roles.</a:t>
            </a:r>
          </a:p>
        </p:txBody>
      </p:sp>
      <p:sp>
        <p:nvSpPr>
          <p:cNvPr id="4" name="Rounded Rectangle 3"/>
          <p:cNvSpPr/>
          <p:nvPr/>
        </p:nvSpPr>
        <p:spPr>
          <a:xfrm>
            <a:off x="-6868795" y="1203325"/>
            <a:ext cx="6127115" cy="975360"/>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World Heritage Site (1981)</a:t>
            </a:r>
          </a:p>
        </p:txBody>
      </p:sp>
      <p:sp>
        <p:nvSpPr>
          <p:cNvPr id="6" name="Rounded Rectangle 5"/>
          <p:cNvSpPr/>
          <p:nvPr/>
        </p:nvSpPr>
        <p:spPr>
          <a:xfrm>
            <a:off x="-6868795" y="2298065"/>
            <a:ext cx="6127115" cy="975360"/>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Location: the Coral Sea, Australia</a:t>
            </a:r>
          </a:p>
        </p:txBody>
      </p:sp>
      <p:sp>
        <p:nvSpPr>
          <p:cNvPr id="7" name="Rounded Rectangle 6"/>
          <p:cNvSpPr/>
          <p:nvPr/>
        </p:nvSpPr>
        <p:spPr>
          <a:xfrm>
            <a:off x="-6868795" y="3392805"/>
            <a:ext cx="6127115" cy="975360"/>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Total area: about 334,400 km2</a:t>
            </a:r>
          </a:p>
        </p:txBody>
      </p:sp>
      <p:sp>
        <p:nvSpPr>
          <p:cNvPr id="8" name="Rounded Rectangle 7"/>
          <p:cNvSpPr/>
          <p:nvPr/>
        </p:nvSpPr>
        <p:spPr>
          <a:xfrm>
            <a:off x="-6868795" y="5582285"/>
            <a:ext cx="6127115" cy="975360"/>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Tourists’ activities: coral watching, sailing, scuba diving</a:t>
            </a:r>
          </a:p>
        </p:txBody>
      </p:sp>
      <p:sp>
        <p:nvSpPr>
          <p:cNvPr id="9" name="Rounded Rectangle 8"/>
          <p:cNvSpPr/>
          <p:nvPr/>
        </p:nvSpPr>
        <p:spPr>
          <a:xfrm>
            <a:off x="-6868795" y="4487545"/>
            <a:ext cx="6127115" cy="975360"/>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Over 400 different types of corals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6"/>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ounded Rectangle 2"/>
          <p:cNvSpPr/>
          <p:nvPr/>
        </p:nvSpPr>
        <p:spPr>
          <a:xfrm>
            <a:off x="166370" y="1203325"/>
            <a:ext cx="6127115" cy="975360"/>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World Heritage Site (1981)</a:t>
            </a:r>
          </a:p>
        </p:txBody>
      </p:sp>
      <p:sp>
        <p:nvSpPr>
          <p:cNvPr id="6" name="Rounded Rectangle 5"/>
          <p:cNvSpPr/>
          <p:nvPr/>
        </p:nvSpPr>
        <p:spPr>
          <a:xfrm>
            <a:off x="166370" y="2298065"/>
            <a:ext cx="6127115" cy="975360"/>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Location: the Coral Sea, Australia</a:t>
            </a:r>
          </a:p>
        </p:txBody>
      </p:sp>
      <p:sp>
        <p:nvSpPr>
          <p:cNvPr id="7" name="Rounded Rectangle 6"/>
          <p:cNvSpPr/>
          <p:nvPr/>
        </p:nvSpPr>
        <p:spPr>
          <a:xfrm>
            <a:off x="166370" y="3392805"/>
            <a:ext cx="6127115" cy="975360"/>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dirty="0">
                <a:solidFill>
                  <a:schemeClr val="tx1"/>
                </a:solidFill>
              </a:rPr>
              <a:t>Total area: about 334,400 km</a:t>
            </a:r>
            <a:r>
              <a:rPr lang="en-US" sz="3200" baseline="30000" dirty="0">
                <a:solidFill>
                  <a:schemeClr val="tx1"/>
                </a:solidFill>
              </a:rPr>
              <a:t>2</a:t>
            </a:r>
          </a:p>
        </p:txBody>
      </p:sp>
      <p:sp>
        <p:nvSpPr>
          <p:cNvPr id="8" name="Rounded Rectangle 7"/>
          <p:cNvSpPr/>
          <p:nvPr/>
        </p:nvSpPr>
        <p:spPr>
          <a:xfrm>
            <a:off x="166370" y="5582285"/>
            <a:ext cx="6127115" cy="975360"/>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Tourists’ activities: coral watching, sailing, scuba diving</a:t>
            </a:r>
          </a:p>
        </p:txBody>
      </p:sp>
      <p:sp>
        <p:nvSpPr>
          <p:cNvPr id="9" name="Rounded Rectangle 8"/>
          <p:cNvSpPr/>
          <p:nvPr/>
        </p:nvSpPr>
        <p:spPr>
          <a:xfrm>
            <a:off x="166370" y="4487545"/>
            <a:ext cx="6127115" cy="975360"/>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Over 400 different types of corals</a:t>
            </a:r>
          </a:p>
        </p:txBody>
      </p:sp>
      <p:sp>
        <p:nvSpPr>
          <p:cNvPr id="19" name="Text Box 18"/>
          <p:cNvSpPr txBox="1"/>
          <p:nvPr/>
        </p:nvSpPr>
        <p:spPr>
          <a:xfrm>
            <a:off x="6576695" y="1864995"/>
            <a:ext cx="5397500" cy="3538220"/>
          </a:xfrm>
          <a:prstGeom prst="rect">
            <a:avLst/>
          </a:prstGeom>
          <a:solidFill>
            <a:srgbClr val="F9BCAE"/>
          </a:solidFill>
          <a:ln w="9525">
            <a:noFill/>
          </a:ln>
        </p:spPr>
        <p:txBody>
          <a:bodyPr wrap="square">
            <a:spAutoFit/>
          </a:bodyPr>
          <a:lstStyle/>
          <a:p>
            <a:pPr marL="635" indent="-635" algn="just"/>
            <a:r>
              <a:rPr lang="en-US" sz="3200" b="1">
                <a:solidFill>
                  <a:srgbClr val="000000"/>
                </a:solidFill>
                <a:latin typeface="Calibri" panose="020F0502020204030204" pitchFamily="34" charset="0"/>
                <a:cs typeface="Calibri" panose="020F0502020204030204" pitchFamily="34" charset="0"/>
              </a:rPr>
              <a:t>Examples:</a:t>
            </a:r>
            <a:endParaRPr lang="en-US" sz="3200" b="0">
              <a:solidFill>
                <a:srgbClr val="000000"/>
              </a:solidFill>
              <a:latin typeface="Calibri" panose="020F0502020204030204" pitchFamily="34" charset="0"/>
              <a:cs typeface="Calibri" panose="020F0502020204030204" pitchFamily="34" charset="0"/>
            </a:endParaRPr>
          </a:p>
          <a:p>
            <a:pPr marL="635" indent="-635" algn="just"/>
            <a:r>
              <a:rPr lang="en-US" sz="3200" b="1">
                <a:solidFill>
                  <a:srgbClr val="000000"/>
                </a:solidFill>
                <a:latin typeface="Calibri" panose="020F0502020204030204" pitchFamily="34" charset="0"/>
                <a:cs typeface="Calibri" panose="020F0502020204030204" pitchFamily="34" charset="0"/>
              </a:rPr>
              <a:t>A: </a:t>
            </a:r>
            <a:r>
              <a:rPr lang="en-US" sz="3200" b="0">
                <a:solidFill>
                  <a:srgbClr val="000000"/>
                </a:solidFill>
                <a:latin typeface="Calibri" panose="020F0502020204030204" pitchFamily="34" charset="0"/>
                <a:cs typeface="Calibri" panose="020F0502020204030204" pitchFamily="34" charset="0"/>
              </a:rPr>
              <a:t>When did the Great Barrier Reef become a World Heritage Site?</a:t>
            </a:r>
          </a:p>
          <a:p>
            <a:pPr marL="635" indent="-635" algn="just"/>
            <a:r>
              <a:rPr lang="en-US" sz="3200" b="1">
                <a:solidFill>
                  <a:srgbClr val="000000"/>
                </a:solidFill>
                <a:latin typeface="Calibri" panose="020F0502020204030204" pitchFamily="34" charset="0"/>
                <a:cs typeface="Calibri" panose="020F0502020204030204" pitchFamily="34" charset="0"/>
              </a:rPr>
              <a:t>B: </a:t>
            </a:r>
            <a:r>
              <a:rPr lang="en-US" sz="3200" b="0">
                <a:solidFill>
                  <a:srgbClr val="000000"/>
                </a:solidFill>
                <a:latin typeface="Calibri" panose="020F0502020204030204" pitchFamily="34" charset="0"/>
                <a:cs typeface="Calibri" panose="020F0502020204030204" pitchFamily="34" charset="0"/>
              </a:rPr>
              <a:t>In 1981.</a:t>
            </a:r>
          </a:p>
          <a:p>
            <a:pPr marL="635" indent="-635" algn="just"/>
            <a:r>
              <a:rPr lang="en-US" sz="3200" b="1">
                <a:solidFill>
                  <a:srgbClr val="000000"/>
                </a:solidFill>
                <a:latin typeface="Calibri" panose="020F0502020204030204" pitchFamily="34" charset="0"/>
                <a:cs typeface="Calibri" panose="020F0502020204030204" pitchFamily="34" charset="0"/>
              </a:rPr>
              <a:t>A:</a:t>
            </a:r>
            <a:r>
              <a:rPr lang="en-US" sz="3200" b="0">
                <a:solidFill>
                  <a:srgbClr val="000000"/>
                </a:solidFill>
                <a:latin typeface="Calibri" panose="020F0502020204030204" pitchFamily="34" charset="0"/>
                <a:cs typeface="Calibri" panose="020F0502020204030204" pitchFamily="34" charset="0"/>
              </a:rPr>
              <a:t> Where is it located?</a:t>
            </a:r>
          </a:p>
          <a:p>
            <a:pPr marL="635" indent="-635" algn="just"/>
            <a:r>
              <a:rPr lang="en-US" sz="3200" b="1">
                <a:solidFill>
                  <a:srgbClr val="000000"/>
                </a:solidFill>
                <a:latin typeface="Calibri" panose="020F0502020204030204" pitchFamily="34" charset="0"/>
                <a:cs typeface="Calibri" panose="020F0502020204030204" pitchFamily="34" charset="0"/>
              </a:rPr>
              <a:t>B:</a:t>
            </a:r>
            <a:r>
              <a:rPr lang="en-US" sz="3200" b="0">
                <a:solidFill>
                  <a:srgbClr val="000000"/>
                </a:solidFill>
                <a:latin typeface="Calibri" panose="020F0502020204030204" pitchFamily="34" charset="0"/>
                <a:cs typeface="Calibri" panose="020F0502020204030204" pitchFamily="34" charset="0"/>
              </a:rPr>
              <a:t> In the Coral Sea, Australia.…</a:t>
            </a:r>
          </a:p>
        </p:txBody>
      </p:sp>
      <p:grpSp>
        <p:nvGrpSpPr>
          <p:cNvPr id="20" name="Group 19"/>
          <p:cNvGrpSpPr/>
          <p:nvPr/>
        </p:nvGrpSpPr>
        <p:grpSpPr>
          <a:xfrm>
            <a:off x="4460240" y="7438390"/>
            <a:ext cx="4263390" cy="2978785"/>
            <a:chOff x="6690" y="5994"/>
            <a:chExt cx="7600" cy="5310"/>
          </a:xfrm>
        </p:grpSpPr>
        <p:pic>
          <p:nvPicPr>
            <p:cNvPr id="21" name="Picture 2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690" y="5994"/>
              <a:ext cx="7600" cy="5311"/>
            </a:xfrm>
            <a:prstGeom prst="rect">
              <a:avLst/>
            </a:prstGeom>
          </p:spPr>
        </p:pic>
        <p:pic>
          <p:nvPicPr>
            <p:cNvPr id="22" name="Picture 21"/>
            <p:cNvPicPr>
              <a:picLocks noChangeAspect="1"/>
            </p:cNvPicPr>
            <p:nvPr/>
          </p:nvPicPr>
          <p:blipFill>
            <a:blip r:embed="rId4"/>
            <a:stretch>
              <a:fillRect/>
            </a:stretch>
          </p:blipFill>
          <p:spPr>
            <a:xfrm>
              <a:off x="7500" y="6911"/>
              <a:ext cx="5223" cy="3477"/>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a:grpSpLocks noGrp="1" noUngrp="1" noRot="1" noChangeAspect="1" noMove="1" noResize="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mountain-4853168_1280"/>
          <p:cNvPicPr>
            <a:picLocks noChangeAspect="1"/>
          </p:cNvPicPr>
          <p:nvPr/>
        </p:nvPicPr>
        <p:blipFill>
          <a:blip r:embed="rId2"/>
          <a:stretch>
            <a:fillRect/>
          </a:stretch>
        </p:blipFill>
        <p:spPr>
          <a:xfrm>
            <a:off x="0" y="-70485"/>
            <a:ext cx="12191365" cy="7933690"/>
          </a:xfrm>
          <a:prstGeom prst="rect">
            <a:avLst/>
          </a:prstGeom>
        </p:spPr>
      </p:pic>
      <p:pic>
        <p:nvPicPr>
          <p:cNvPr id="6" name="Picture 5" descr="—Pngtree—white cloud png material_4170932"/>
          <p:cNvPicPr>
            <a:picLocks noChangeAspect="1"/>
          </p:cNvPicPr>
          <p:nvPr/>
        </p:nvPicPr>
        <p:blipFill>
          <a:blip r:embed="rId3">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a:off x="-6227445" y="272049"/>
            <a:ext cx="5321300" cy="5321300"/>
          </a:xfrm>
          <a:prstGeom prst="rect">
            <a:avLst/>
          </a:prstGeom>
        </p:spPr>
      </p:pic>
      <p:pic>
        <p:nvPicPr>
          <p:cNvPr id="3" name="Picture 2" descr="—Pngtree—white cloud png material_4170932"/>
          <p:cNvPicPr>
            <a:picLocks noChangeAspect="1"/>
          </p:cNvPicPr>
          <p:nvPr/>
        </p:nvPicPr>
        <p:blipFill>
          <a:blip r:embed="rId3">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flipH="1">
            <a:off x="12716761" y="272049"/>
            <a:ext cx="6083300" cy="5321300"/>
          </a:xfrm>
          <a:prstGeom prst="rect">
            <a:avLst/>
          </a:prstGeom>
        </p:spPr>
      </p:pic>
      <p:pic>
        <p:nvPicPr>
          <p:cNvPr id="8" name="Picture 7"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1812926" y="3100705"/>
            <a:ext cx="6083300" cy="5321300"/>
          </a:xfrm>
          <a:prstGeom prst="rect">
            <a:avLst/>
          </a:prstGeom>
        </p:spPr>
      </p:pic>
      <p:pic>
        <p:nvPicPr>
          <p:cNvPr id="9" name="Picture 8"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7886315" y="3428922"/>
            <a:ext cx="6083300" cy="5321300"/>
          </a:xfrm>
          <a:prstGeom prst="rect">
            <a:avLst/>
          </a:prstGeom>
        </p:spPr>
      </p:pic>
      <p:pic>
        <p:nvPicPr>
          <p:cNvPr id="10" name="Picture 9"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4145649" y="-1892070"/>
            <a:ext cx="6083300" cy="5321300"/>
          </a:xfrm>
          <a:prstGeom prst="rect">
            <a:avLst/>
          </a:prstGeom>
        </p:spPr>
      </p:pic>
      <p:pic>
        <p:nvPicPr>
          <p:cNvPr id="12" name="Picture 11"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a:off x="10119400" y="-1892240"/>
            <a:ext cx="5321300" cy="5321300"/>
          </a:xfrm>
          <a:prstGeom prst="rect">
            <a:avLst/>
          </a:prstGeom>
        </p:spPr>
      </p:pic>
      <p:grpSp>
        <p:nvGrpSpPr>
          <p:cNvPr id="4" name="Group 3"/>
          <p:cNvGrpSpPr/>
          <p:nvPr/>
        </p:nvGrpSpPr>
        <p:grpSpPr>
          <a:xfrm>
            <a:off x="206375" y="611505"/>
            <a:ext cx="11454765" cy="2770505"/>
            <a:chOff x="325" y="963"/>
            <a:chExt cx="18039" cy="4363"/>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xtBox 39"/>
            <p:cNvSpPr txBox="1"/>
            <p:nvPr/>
          </p:nvSpPr>
          <p:spPr>
            <a:xfrm>
              <a:off x="7144" y="963"/>
              <a:ext cx="3290" cy="1355"/>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25" name="TextBox 16"/>
            <p:cNvSpPr txBox="1"/>
            <p:nvPr/>
          </p:nvSpPr>
          <p:spPr>
            <a:xfrm>
              <a:off x="10249" y="1104"/>
              <a:ext cx="1150" cy="1113"/>
            </a:xfrm>
            <a:prstGeom prst="rect">
              <a:avLst/>
            </a:prstGeom>
            <a:noFill/>
          </p:spPr>
          <p:txBody>
            <a:bodyPr wrap="square" rtlCol="0">
              <a:spAutoFit/>
            </a:bodyPr>
            <a:lstStyle/>
            <a:p>
              <a:pPr algn="ctr"/>
              <a:r>
                <a:rPr lang="en-US" sz="4000" b="1">
                  <a:solidFill>
                    <a:schemeClr val="bg1"/>
                  </a:solidFill>
                  <a:latin typeface="Myriad Pro" pitchFamily="34" charset="0"/>
                </a:rPr>
                <a:t>7</a:t>
              </a:r>
              <a:endParaRPr lang="en-US" sz="4000" b="1" dirty="0">
                <a:solidFill>
                  <a:schemeClr val="bg1"/>
                </a:solidFill>
                <a:latin typeface="Myriad Pro" pitchFamily="34" charset="0"/>
              </a:endParaRPr>
            </a:p>
          </p:txBody>
        </p:sp>
        <p:sp>
          <p:nvSpPr>
            <p:cNvPr id="26" name="TextBox 40"/>
            <p:cNvSpPr txBox="1"/>
            <p:nvPr/>
          </p:nvSpPr>
          <p:spPr>
            <a:xfrm>
              <a:off x="325" y="2385"/>
              <a:ext cx="18039" cy="1357"/>
            </a:xfrm>
            <a:prstGeom prst="rect">
              <a:avLst/>
            </a:prstGeom>
            <a:noFill/>
          </p:spPr>
          <p:txBody>
            <a:bodyPr wrap="square" rtlCol="0">
              <a:spAutoFit/>
            </a:bodyPr>
            <a:lstStyle/>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NATURAL WONDERS OF THE WORLD</a:t>
              </a:r>
            </a:p>
          </p:txBody>
        </p:sp>
        <p:grpSp>
          <p:nvGrpSpPr>
            <p:cNvPr id="34" name="Group 33"/>
            <p:cNvGrpSpPr/>
            <p:nvPr/>
          </p:nvGrpSpPr>
          <p:grpSpPr>
            <a:xfrm>
              <a:off x="5101" y="3844"/>
              <a:ext cx="9708" cy="1482"/>
              <a:chOff x="-12680" y="1993"/>
              <a:chExt cx="9708" cy="1482"/>
            </a:xfrm>
          </p:grpSpPr>
          <p:sp>
            <p:nvSpPr>
              <p:cNvPr id="35"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394" y="2398"/>
                <a:ext cx="7422" cy="776"/>
              </a:xfrm>
              <a:prstGeom prst="rect">
                <a:avLst/>
              </a:prstGeom>
              <a:noFill/>
            </p:spPr>
            <p:txBody>
              <a:bodyPr wrap="square" rtlCol="0">
                <a:spAutoFit/>
              </a:bodyPr>
              <a:lstStyle/>
              <a:p>
                <a:r>
                  <a:rPr lang="en-US" sz="2600" b="1" dirty="0">
                    <a:solidFill>
                      <a:schemeClr val="bg1"/>
                    </a:solidFill>
                  </a:rPr>
                  <a:t>LESSON 5: SKILLS 1</a:t>
                </a:r>
              </a:p>
            </p:txBody>
          </p:sp>
          <p:grpSp>
            <p:nvGrpSpPr>
              <p:cNvPr id="37" name="Group 36"/>
              <p:cNvGrpSpPr/>
              <p:nvPr/>
            </p:nvGrpSpPr>
            <p:grpSpPr>
              <a:xfrm>
                <a:off x="-12680" y="1993"/>
                <a:ext cx="1560" cy="1483"/>
                <a:chOff x="2766630" y="1746890"/>
                <a:chExt cx="990895" cy="941618"/>
              </a:xfrm>
            </p:grpSpPr>
            <p:pic>
              <p:nvPicPr>
                <p:cNvPr id="38" name="Picture 37"/>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8"/>
                <a:srcRect t="5582"/>
                <a:stretch>
                  <a:fillRect/>
                </a:stretch>
              </p:blipFill>
              <p:spPr>
                <a:xfrm>
                  <a:off x="2906617" y="1968106"/>
                  <a:ext cx="710920" cy="499184"/>
                </a:xfrm>
                <a:prstGeom prst="rect">
                  <a:avLst/>
                </a:prstGeom>
              </p:spPr>
            </p:pic>
          </p:gr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3653"/>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0818" y="1157045"/>
            <a:ext cx="10253771"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Introduce the Great Barrier Reef to the class.</a:t>
            </a:r>
          </a:p>
        </p:txBody>
      </p:sp>
      <p:sp>
        <p:nvSpPr>
          <p:cNvPr id="16" name="Rounded Rectangle 15"/>
          <p:cNvSpPr/>
          <p:nvPr/>
        </p:nvSpPr>
        <p:spPr>
          <a:xfrm>
            <a:off x="578103" y="116543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6279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07508" y="1721037"/>
            <a:ext cx="11321415" cy="119888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Look at the sentences given, and think how to continue the talk, and what to say.</a:t>
            </a:r>
          </a:p>
        </p:txBody>
      </p:sp>
      <p:sp>
        <p:nvSpPr>
          <p:cNvPr id="6" name="Text Box 5"/>
          <p:cNvSpPr txBox="1"/>
          <p:nvPr/>
        </p:nvSpPr>
        <p:spPr>
          <a:xfrm>
            <a:off x="607508" y="2932617"/>
            <a:ext cx="11321415" cy="1200329"/>
          </a:xfrm>
          <a:prstGeom prst="rect">
            <a:avLst/>
          </a:prstGeom>
          <a:noFill/>
          <a:ln w="9525">
            <a:noFill/>
          </a:ln>
        </p:spPr>
        <p:txBody>
          <a:bodyPr wrap="square">
            <a:spAutoFit/>
          </a:bodyPr>
          <a:lstStyle/>
          <a:p>
            <a:pPr marL="1270" indent="-1270" algn="just"/>
            <a:r>
              <a:rPr lang="en-US" sz="3600" b="0" dirty="0">
                <a:solidFill>
                  <a:srgbClr val="000000"/>
                </a:solidFill>
                <a:latin typeface="Calibri" panose="020F0502020204030204" pitchFamily="34" charset="0"/>
                <a:cs typeface="Calibri" panose="020F0502020204030204" pitchFamily="34" charset="0"/>
              </a:rPr>
              <a:t>- Work in groups to use the answers in </a:t>
            </a:r>
            <a:r>
              <a:rPr lang="en-US" sz="3600" b="1" dirty="0">
                <a:solidFill>
                  <a:srgbClr val="000000"/>
                </a:solidFill>
                <a:latin typeface="Calibri" panose="020F0502020204030204" pitchFamily="34" charset="0"/>
                <a:cs typeface="Calibri" panose="020F0502020204030204" pitchFamily="34" charset="0"/>
              </a:rPr>
              <a:t>4</a:t>
            </a:r>
            <a:r>
              <a:rPr lang="en-US" sz="3600" b="0" dirty="0">
                <a:solidFill>
                  <a:srgbClr val="000000"/>
                </a:solidFill>
                <a:latin typeface="Calibri" panose="020F0502020204030204" pitchFamily="34" charset="0"/>
                <a:cs typeface="Calibri" panose="020F0502020204030204" pitchFamily="34" charset="0"/>
              </a:rPr>
              <a:t> and the vocabulary learnt in the unit to talk about the Great Barrier Reef.</a:t>
            </a:r>
          </a:p>
        </p:txBody>
      </p:sp>
      <p:grpSp>
        <p:nvGrpSpPr>
          <p:cNvPr id="14" name="Group 13"/>
          <p:cNvGrpSpPr/>
          <p:nvPr/>
        </p:nvGrpSpPr>
        <p:grpSpPr>
          <a:xfrm>
            <a:off x="4248150" y="3878580"/>
            <a:ext cx="4263390" cy="2978785"/>
            <a:chOff x="6690" y="5994"/>
            <a:chExt cx="7600" cy="5310"/>
          </a:xfrm>
        </p:grpSpPr>
        <p:pic>
          <p:nvPicPr>
            <p:cNvPr id="8" name="Picture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690" y="5994"/>
              <a:ext cx="7600" cy="5311"/>
            </a:xfrm>
            <a:prstGeom prst="rect">
              <a:avLst/>
            </a:prstGeom>
          </p:spPr>
        </p:pic>
        <p:pic>
          <p:nvPicPr>
            <p:cNvPr id="10" name="Picture 9"/>
            <p:cNvPicPr>
              <a:picLocks noChangeAspect="1"/>
            </p:cNvPicPr>
            <p:nvPr/>
          </p:nvPicPr>
          <p:blipFill>
            <a:blip r:embed="rId4"/>
            <a:stretch>
              <a:fillRect/>
            </a:stretch>
          </p:blipFill>
          <p:spPr>
            <a:xfrm>
              <a:off x="7500" y="6911"/>
              <a:ext cx="5223" cy="3477"/>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14" name="Group 13"/>
          <p:cNvGrpSpPr/>
          <p:nvPr/>
        </p:nvGrpSpPr>
        <p:grpSpPr>
          <a:xfrm>
            <a:off x="-88900" y="2347594"/>
            <a:ext cx="3435001" cy="2455517"/>
            <a:chOff x="6690" y="5994"/>
            <a:chExt cx="7600" cy="5310"/>
          </a:xfrm>
        </p:grpSpPr>
        <p:pic>
          <p:nvPicPr>
            <p:cNvPr id="8" name="Picture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690" y="5994"/>
              <a:ext cx="7600" cy="5311"/>
            </a:xfrm>
            <a:prstGeom prst="rect">
              <a:avLst/>
            </a:prstGeom>
          </p:spPr>
        </p:pic>
        <p:pic>
          <p:nvPicPr>
            <p:cNvPr id="10" name="Picture 9"/>
            <p:cNvPicPr>
              <a:picLocks noChangeAspect="1"/>
            </p:cNvPicPr>
            <p:nvPr/>
          </p:nvPicPr>
          <p:blipFill>
            <a:blip r:embed="rId4"/>
            <a:stretch>
              <a:fillRect/>
            </a:stretch>
          </p:blipFill>
          <p:spPr>
            <a:xfrm>
              <a:off x="7500" y="6911"/>
              <a:ext cx="5223" cy="3477"/>
            </a:xfrm>
            <a:prstGeom prst="rect">
              <a:avLst/>
            </a:prstGeom>
          </p:spPr>
        </p:pic>
      </p:grpSp>
      <p:sp>
        <p:nvSpPr>
          <p:cNvPr id="100" name="Text Box 99"/>
          <p:cNvSpPr txBox="1"/>
          <p:nvPr/>
        </p:nvSpPr>
        <p:spPr>
          <a:xfrm>
            <a:off x="3155315" y="1208336"/>
            <a:ext cx="8916670" cy="5507990"/>
          </a:xfrm>
          <a:prstGeom prst="rect">
            <a:avLst/>
          </a:prstGeom>
          <a:solidFill>
            <a:schemeClr val="accent1">
              <a:lumMod val="20000"/>
              <a:lumOff val="80000"/>
            </a:schemeClr>
          </a:solidFill>
          <a:ln w="9525">
            <a:noFill/>
          </a:ln>
        </p:spPr>
        <p:txBody>
          <a:bodyPr wrap="square">
            <a:spAutoFit/>
          </a:bodyPr>
          <a:lstStyle/>
          <a:p>
            <a:pPr marL="1270" indent="-1270" algn="just"/>
            <a:r>
              <a:rPr lang="en-US" sz="3200" b="1" dirty="0">
                <a:solidFill>
                  <a:srgbClr val="000000"/>
                </a:solidFill>
                <a:latin typeface="Calibri" panose="020F0502020204030204" pitchFamily="34" charset="0"/>
                <a:cs typeface="Calibri" panose="020F0502020204030204" pitchFamily="34" charset="0"/>
              </a:rPr>
              <a:t>Suggested answer:</a:t>
            </a:r>
            <a:endParaRPr lang="en-US" sz="3200" b="0" dirty="0">
              <a:solidFill>
                <a:srgbClr val="000000"/>
              </a:solidFill>
              <a:latin typeface="Calibri" panose="020F0502020204030204" pitchFamily="34" charset="0"/>
              <a:cs typeface="Calibri" panose="020F0502020204030204" pitchFamily="34" charset="0"/>
            </a:endParaRPr>
          </a:p>
          <a:p>
            <a:pPr marL="1270" indent="-1270" algn="just"/>
            <a:r>
              <a:rPr lang="en-US" sz="3200" b="0" dirty="0">
                <a:solidFill>
                  <a:srgbClr val="000000"/>
                </a:solidFill>
                <a:latin typeface="Calibri" panose="020F0502020204030204" pitchFamily="34" charset="0"/>
                <a:cs typeface="Calibri" panose="020F0502020204030204" pitchFamily="34" charset="0"/>
              </a:rPr>
              <a:t>The Great Barrier Reef is a World Heritage Site. It was </a:t>
            </a:r>
            <a:r>
              <a:rPr lang="en-US" sz="3200" b="0" dirty="0" err="1">
                <a:solidFill>
                  <a:srgbClr val="000000"/>
                </a:solidFill>
                <a:latin typeface="Calibri" panose="020F0502020204030204" pitchFamily="34" charset="0"/>
                <a:cs typeface="Calibri" panose="020F0502020204030204" pitchFamily="34" charset="0"/>
              </a:rPr>
              <a:t>recognised</a:t>
            </a:r>
            <a:r>
              <a:rPr lang="en-US" sz="3200" b="0" dirty="0">
                <a:solidFill>
                  <a:srgbClr val="000000"/>
                </a:solidFill>
                <a:latin typeface="Calibri" panose="020F0502020204030204" pitchFamily="34" charset="0"/>
                <a:cs typeface="Calibri" panose="020F0502020204030204" pitchFamily="34" charset="0"/>
              </a:rPr>
              <a:t> by UNESCO in 1981. It’s located in the Coral Sea, Australia. The total area of this reef is about 334,400 km</a:t>
            </a:r>
            <a:r>
              <a:rPr lang="en-US" sz="3200" b="0" baseline="30000" dirty="0">
                <a:solidFill>
                  <a:srgbClr val="000000"/>
                </a:solidFill>
                <a:latin typeface="Calibri" panose="020F0502020204030204" pitchFamily="34" charset="0"/>
                <a:cs typeface="Calibri" panose="020F0502020204030204" pitchFamily="34" charset="0"/>
              </a:rPr>
              <a:t>2</a:t>
            </a:r>
            <a:r>
              <a:rPr lang="en-US" sz="3200" b="0" dirty="0">
                <a:solidFill>
                  <a:srgbClr val="000000"/>
                </a:solidFill>
                <a:latin typeface="Calibri" panose="020F0502020204030204" pitchFamily="34" charset="0"/>
                <a:cs typeface="Calibri" panose="020F0502020204030204" pitchFamily="34" charset="0"/>
              </a:rPr>
              <a:t>. There are over 400 different types of corals living in the site. When you come here, you can take part in a lot of activities: coral watching, sailing, scuba diving, and so on. The Great Barrier Reef is the world's biggest single living structure. But this natural wonder is now in danger, and it needs much effort to protect it from damage.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2428"/>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389713"/>
            <a:ext cx="189838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Wrap-up</a:t>
            </a:r>
          </a:p>
        </p:txBody>
      </p:sp>
      <p:sp>
        <p:nvSpPr>
          <p:cNvPr id="16" name="Rounded Rectangle 15"/>
          <p:cNvSpPr/>
          <p:nvPr/>
        </p:nvSpPr>
        <p:spPr>
          <a:xfrm>
            <a:off x="576198" y="139145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28881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341503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Read for specific information about the Dolomites - a travel destination.</a:t>
            </a:r>
          </a:p>
          <a:p>
            <a:pPr marL="457200" indent="-457200">
              <a:lnSpc>
                <a:spcPct val="150000"/>
              </a:lnSpc>
              <a:buFont typeface="Wingdings" panose="05000000000000000000" pitchFamily="2" charset="2"/>
              <a:buChar char="ü"/>
            </a:pPr>
            <a:r>
              <a:rPr lang="en-US" sz="3600" dirty="0">
                <a:sym typeface="+mn-ea"/>
              </a:rPr>
              <a:t>Talk about the Great Barrier Reef.</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15" y="1436370"/>
            <a:ext cx="2759710" cy="185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308905"/>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32111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2165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a:t>
            </a:r>
            <a:r>
              <a:rPr lang="en-GB" b="1" i="1">
                <a:solidFill>
                  <a:schemeClr val="bg1"/>
                </a:solidFill>
                <a:latin typeface="Calibri" panose="020F0502020204030204" pitchFamily="34" charset="0"/>
              </a:rPr>
              <a:t>com/tienganhglobalsuccess</a:t>
            </a:r>
            <a:r>
              <a:rPr lang="en-GB" b="1" i="1" dirty="0">
                <a:solidFill>
                  <a:schemeClr val="bg1"/>
                </a:solidFill>
                <a:latin typeface="Calibri" panose="020F0502020204030204" pitchFamily="34" charset="0"/>
              </a:rPr>
              <a:t>.vn/</a:t>
            </a:r>
            <a:endParaRPr lang="en-GB"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42780" y="2509820"/>
            <a:ext cx="18359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669160" y="4314074"/>
            <a:ext cx="183591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p>
        </p:txBody>
      </p:sp>
      <p:sp>
        <p:nvSpPr>
          <p:cNvPr id="20" name="Rectangle 19"/>
          <p:cNvSpPr/>
          <p:nvPr/>
        </p:nvSpPr>
        <p:spPr>
          <a:xfrm>
            <a:off x="5566466" y="1081816"/>
            <a:ext cx="6037308"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Option 1: </a:t>
            </a:r>
            <a:r>
              <a:rPr dirty="0">
                <a:solidFill>
                  <a:schemeClr val="tx1"/>
                </a:solidFill>
              </a:rPr>
              <a:t>Brainstorm</a:t>
            </a:r>
            <a:r>
              <a:rPr lang="en-US" dirty="0">
                <a:solidFill>
                  <a:schemeClr val="tx1"/>
                </a:solidFill>
              </a:rPr>
              <a:t>ing</a:t>
            </a:r>
            <a:endParaRPr dirty="0">
              <a:solidFill>
                <a:schemeClr val="tx1"/>
              </a:solidFill>
            </a:endParaRPr>
          </a:p>
          <a:p>
            <a:pPr marL="285750" indent="-285750">
              <a:buFont typeface="Arial" panose="020B0604020202020204" pitchFamily="34" charset="0"/>
              <a:buChar char="•"/>
            </a:pPr>
            <a:r>
              <a:rPr lang="en-US" dirty="0">
                <a:solidFill>
                  <a:schemeClr val="tx1"/>
                </a:solidFill>
              </a:rPr>
              <a:t>Option 2: Mountain Chain Reaction</a:t>
            </a:r>
          </a:p>
        </p:txBody>
      </p:sp>
      <p:sp>
        <p:nvSpPr>
          <p:cNvPr id="21" name="Rectangle 20"/>
          <p:cNvSpPr/>
          <p:nvPr/>
        </p:nvSpPr>
        <p:spPr>
          <a:xfrm>
            <a:off x="5570855" y="1868170"/>
            <a:ext cx="6054315" cy="184825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sym typeface="+mn-ea"/>
              </a:rPr>
              <a:t>Task 1: Work in groups. Look at the picture and answer the questions.</a:t>
            </a:r>
          </a:p>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sym typeface="+mn-ea"/>
              </a:rPr>
              <a:t>Task 2: Read the text and match the highlighted words with their meanings or explanations.</a:t>
            </a:r>
          </a:p>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sym typeface="+mn-ea"/>
              </a:rPr>
              <a:t>Task 3: Read the text again and choose the correct answer to each question.</a:t>
            </a:r>
          </a:p>
        </p:txBody>
      </p:sp>
      <p:sp>
        <p:nvSpPr>
          <p:cNvPr id="22" name="Rectangle 21"/>
          <p:cNvSpPr/>
          <p:nvPr/>
        </p:nvSpPr>
        <p:spPr>
          <a:xfrm>
            <a:off x="5566466" y="3899495"/>
            <a:ext cx="6052492" cy="143050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sz="1800" dirty="0">
                <a:solidFill>
                  <a:schemeClr val="tx1"/>
                </a:solidFill>
                <a:effectLst/>
                <a:ea typeface="Calibri" panose="020F0502020204030204" pitchFamily="34" charset="0"/>
                <a:cs typeface="Calibri" panose="020F0502020204030204" pitchFamily="34" charset="0"/>
              </a:rPr>
              <a:t>Task 4: Work in pairs. Ask and answer about the Great Barrier Reef, using the facts below. Then prepare a short talk about it.</a:t>
            </a:r>
          </a:p>
          <a:p>
            <a:pPr marL="285750" marR="0" indent="-285750">
              <a:spcBef>
                <a:spcPts val="0"/>
              </a:spcBef>
              <a:spcAft>
                <a:spcPts val="0"/>
              </a:spcAft>
              <a:buFont typeface="Arial" panose="020B0604020202020204" pitchFamily="34" charset="0"/>
              <a:buChar char="•"/>
            </a:pPr>
            <a:r>
              <a:rPr sz="1800" dirty="0">
                <a:solidFill>
                  <a:schemeClr val="tx1"/>
                </a:solidFill>
                <a:effectLst/>
                <a:ea typeface="Calibri" panose="020F0502020204030204" pitchFamily="34" charset="0"/>
                <a:cs typeface="Calibri" panose="020F0502020204030204" pitchFamily="34" charset="0"/>
              </a:rPr>
              <a:t>Task 5: Work in groups. Introduce the Great Barrier Reef to the class.</a:t>
            </a:r>
          </a:p>
        </p:txBody>
      </p:sp>
      <p:cxnSp>
        <p:nvCxnSpPr>
          <p:cNvPr id="24" name="Curved Connector 23"/>
          <p:cNvCxnSpPr>
            <a:cxnSpLocks/>
            <a:stCxn id="16" idx="3"/>
            <a:endCxn id="17" idx="0"/>
          </p:cNvCxnSpPr>
          <p:nvPr/>
        </p:nvCxnSpPr>
        <p:spPr>
          <a:xfrm>
            <a:off x="2505075" y="1409153"/>
            <a:ext cx="1355663" cy="11006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818748"/>
            <a:ext cx="1355662" cy="1495326"/>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26"/>
          <p:cNvSpPr/>
          <p:nvPr/>
        </p:nvSpPr>
        <p:spPr>
          <a:xfrm>
            <a:off x="2991246" y="5580407"/>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505075" y="4614747"/>
            <a:ext cx="1404128" cy="96566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037308"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850" y="247015"/>
            <a:ext cx="4134485"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5: SKILLS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Grp="1" noChangeAspect="1"/>
          </p:cNvPicPr>
          <p:nvPr>
            <p:ph idx="1"/>
          </p:nvPr>
        </p:nvPicPr>
        <p:blipFill>
          <a:blip r:embed="rId3"/>
          <a:stretch>
            <a:fillRect/>
          </a:stretch>
        </p:blipFill>
        <p:spPr>
          <a:xfrm>
            <a:off x="0" y="-7620"/>
            <a:ext cx="12192635" cy="8077200"/>
          </a:xfrm>
          <a:prstGeom prst="rect">
            <a:avLst/>
          </a:prstGeom>
        </p:spPr>
      </p:pic>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p:cNvSpPr txBox="1"/>
          <p:nvPr/>
        </p:nvSpPr>
        <p:spPr>
          <a:xfrm>
            <a:off x="3917482" y="3429000"/>
            <a:ext cx="4475747"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Grp="1" noChangeAspect="1"/>
          </p:cNvPicPr>
          <p:nvPr>
            <p:ph idx="1"/>
          </p:nvPr>
        </p:nvPicPr>
        <p:blipFill>
          <a:blip r:embed="rId3"/>
          <a:stretch>
            <a:fillRect/>
          </a:stretch>
        </p:blipFill>
        <p:spPr>
          <a:xfrm>
            <a:off x="-419100" y="1541780"/>
            <a:ext cx="5572125" cy="3549015"/>
          </a:xfrm>
          <a:prstGeom prst="rect">
            <a:avLst/>
          </a:prstGeom>
        </p:spPr>
      </p:pic>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p:cNvSpPr txBox="1"/>
          <p:nvPr/>
        </p:nvSpPr>
        <p:spPr>
          <a:xfrm>
            <a:off x="487045" y="2887345"/>
            <a:ext cx="3498215" cy="706755"/>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Brainstorming</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4" name="Text Box 3"/>
          <p:cNvSpPr txBox="1"/>
          <p:nvPr/>
        </p:nvSpPr>
        <p:spPr>
          <a:xfrm>
            <a:off x="5703570" y="1372870"/>
            <a:ext cx="3349625" cy="783590"/>
          </a:xfrm>
          <a:prstGeom prst="rect">
            <a:avLst/>
          </a:prstGeom>
          <a:noFill/>
        </p:spPr>
        <p:txBody>
          <a:bodyPr wrap="square" rtlCol="0" anchor="t">
            <a:spAutoFit/>
          </a:bodyPr>
          <a:lstStyle/>
          <a:p>
            <a:pPr algn="just"/>
            <a:r>
              <a:rPr lang="en-US" sz="4500" i="1">
                <a:solidFill>
                  <a:srgbClr val="FF0000"/>
                </a:solidFill>
                <a:latin typeface="Calibri" panose="020F0502020204030204" pitchFamily="34" charset="0"/>
                <a:cs typeface="Calibri" panose="020F0502020204030204" pitchFamily="34" charset="0"/>
              </a:rPr>
              <a:t>Questions:</a:t>
            </a:r>
          </a:p>
        </p:txBody>
      </p:sp>
      <p:sp>
        <p:nvSpPr>
          <p:cNvPr id="2" name="Text Box 1"/>
          <p:cNvSpPr txBox="1"/>
          <p:nvPr/>
        </p:nvSpPr>
        <p:spPr>
          <a:xfrm>
            <a:off x="5153025" y="2054860"/>
            <a:ext cx="6954520" cy="1198880"/>
          </a:xfrm>
          <a:prstGeom prst="rect">
            <a:avLst/>
          </a:prstGeom>
          <a:noFill/>
        </p:spPr>
        <p:txBody>
          <a:bodyPr wrap="square" rtlCol="0" anchor="t">
            <a:spAutoFit/>
          </a:bodyPr>
          <a:lstStyle/>
          <a:p>
            <a:pPr algn="ctr"/>
            <a:r>
              <a:rPr lang="en-US" sz="3600" i="1">
                <a:solidFill>
                  <a:schemeClr val="tx1"/>
                </a:solidFill>
                <a:latin typeface="Calibri" panose="020F0502020204030204" pitchFamily="34" charset="0"/>
                <a:cs typeface="Calibri" panose="020F0502020204030204" pitchFamily="34" charset="0"/>
              </a:rPr>
              <a:t>- What beauty spots/ landscapes/ natural wonders you know?</a:t>
            </a:r>
          </a:p>
        </p:txBody>
      </p:sp>
      <p:sp>
        <p:nvSpPr>
          <p:cNvPr id="6" name="Text Box 5"/>
          <p:cNvSpPr txBox="1"/>
          <p:nvPr/>
        </p:nvSpPr>
        <p:spPr>
          <a:xfrm>
            <a:off x="5153660" y="3253740"/>
            <a:ext cx="6954520" cy="1198880"/>
          </a:xfrm>
          <a:prstGeom prst="rect">
            <a:avLst/>
          </a:prstGeom>
          <a:noFill/>
        </p:spPr>
        <p:txBody>
          <a:bodyPr wrap="square" rtlCol="0" anchor="t">
            <a:spAutoFit/>
          </a:bodyPr>
          <a:lstStyle/>
          <a:p>
            <a:pPr algn="ctr"/>
            <a:r>
              <a:rPr lang="en-US" sz="3600" i="1">
                <a:solidFill>
                  <a:schemeClr val="tx1"/>
                </a:solidFill>
                <a:latin typeface="Calibri" panose="020F0502020204030204" pitchFamily="34" charset="0"/>
                <a:cs typeface="Calibri" panose="020F0502020204030204" pitchFamily="34" charset="0"/>
              </a:rPr>
              <a:t>-Have you ever heard of or read about the Dolomites?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10" name="Content Placeholder 9" descr="mountain"/>
          <p:cNvPicPr>
            <a:picLocks noGrp="1" noChangeAspect="1"/>
          </p:cNvPicPr>
          <p:nvPr>
            <p:ph idx="1"/>
          </p:nvPr>
        </p:nvPicPr>
        <p:blipFill>
          <a:blip r:embed="rId3"/>
          <a:srcRect b="7982"/>
          <a:stretch>
            <a:fillRect/>
          </a:stretch>
        </p:blipFill>
        <p:spPr>
          <a:xfrm>
            <a:off x="-1270" y="989330"/>
            <a:ext cx="12193270" cy="7473315"/>
          </a:xfrm>
          <a:prstGeom prst="rect">
            <a:avLst/>
          </a:prstGeom>
        </p:spPr>
      </p:pic>
      <p:sp>
        <p:nvSpPr>
          <p:cNvPr id="11" name="TextBox 11"/>
          <p:cNvSpPr txBox="1"/>
          <p:nvPr/>
        </p:nvSpPr>
        <p:spPr>
          <a:xfrm>
            <a:off x="0" y="4639945"/>
            <a:ext cx="12192000" cy="2159635"/>
          </a:xfrm>
          <a:prstGeom prst="rect">
            <a:avLst/>
          </a:prstGeom>
          <a:solidFill>
            <a:schemeClr val="tx1">
              <a:alpha val="36000"/>
            </a:schemeClr>
          </a:solidFill>
        </p:spPr>
        <p:txBody>
          <a:bodyPr wrap="square" rtlCol="0">
            <a:noAutofit/>
          </a:bodyPr>
          <a:lstStyle/>
          <a:p>
            <a:pPr algn="ctr">
              <a:lnSpc>
                <a:spcPct val="100000"/>
              </a:lnSpc>
            </a:pPr>
            <a:endParaRPr lang="en-US" sz="6600" b="1" dirty="0">
              <a:solidFill>
                <a:srgbClr val="FF0000"/>
              </a:solidFill>
            </a:endParaRPr>
          </a:p>
        </p:txBody>
      </p:sp>
      <p:sp>
        <p:nvSpPr>
          <p:cNvPr id="16" name="Text Box 15"/>
          <p:cNvSpPr txBox="1"/>
          <p:nvPr/>
        </p:nvSpPr>
        <p:spPr>
          <a:xfrm>
            <a:off x="2991485" y="4752975"/>
            <a:ext cx="6468110" cy="2122805"/>
          </a:xfrm>
          <a:prstGeom prst="rect">
            <a:avLst/>
          </a:prstGeom>
          <a:noFill/>
        </p:spPr>
        <p:txBody>
          <a:bodyPr wrap="square" rtlCol="0" anchor="t">
            <a:spAutoFit/>
          </a:bodyPr>
          <a:lstStyle/>
          <a:p>
            <a:pPr algn="ctr">
              <a:lnSpc>
                <a:spcPct val="100000"/>
              </a:lnSpc>
            </a:pPr>
            <a:r>
              <a:rPr lang="en-US" sz="6600" b="1" dirty="0">
                <a:solidFill>
                  <a:schemeClr val="bg1"/>
                </a:solidFill>
                <a:sym typeface="+mn-ea"/>
              </a:rPr>
              <a:t>Mountain Chain Reaction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10" name="Content Placeholder 9" descr="mountain"/>
          <p:cNvPicPr>
            <a:picLocks noGrp="1" noChangeAspect="1"/>
          </p:cNvPicPr>
          <p:nvPr>
            <p:ph idx="1"/>
          </p:nvPr>
        </p:nvPicPr>
        <p:blipFill>
          <a:blip r:embed="rId3"/>
          <a:srcRect b="7982"/>
          <a:stretch>
            <a:fillRect/>
          </a:stretch>
        </p:blipFill>
        <p:spPr>
          <a:xfrm>
            <a:off x="-2270125" y="989330"/>
            <a:ext cx="8118475" cy="4976495"/>
          </a:xfrm>
          <a:prstGeom prst="rect">
            <a:avLst/>
          </a:prstGeom>
        </p:spPr>
      </p:pic>
      <p:sp>
        <p:nvSpPr>
          <p:cNvPr id="11" name="TextBox 11"/>
          <p:cNvSpPr txBox="1"/>
          <p:nvPr/>
        </p:nvSpPr>
        <p:spPr>
          <a:xfrm>
            <a:off x="635" y="9272905"/>
            <a:ext cx="12192000" cy="2159635"/>
          </a:xfrm>
          <a:prstGeom prst="rect">
            <a:avLst/>
          </a:prstGeom>
          <a:solidFill>
            <a:schemeClr val="tx1">
              <a:alpha val="36000"/>
            </a:schemeClr>
          </a:solidFill>
        </p:spPr>
        <p:txBody>
          <a:bodyPr wrap="square" rtlCol="0">
            <a:noAutofit/>
          </a:bodyPr>
          <a:lstStyle/>
          <a:p>
            <a:pPr algn="ctr">
              <a:lnSpc>
                <a:spcPct val="100000"/>
              </a:lnSpc>
            </a:pPr>
            <a:endParaRPr lang="en-US" sz="6600" b="1" dirty="0">
              <a:solidFill>
                <a:srgbClr val="FF0000"/>
              </a:solidFill>
            </a:endParaRPr>
          </a:p>
        </p:txBody>
      </p:sp>
      <p:sp>
        <p:nvSpPr>
          <p:cNvPr id="16" name="Text Box 15"/>
          <p:cNvSpPr txBox="1"/>
          <p:nvPr/>
        </p:nvSpPr>
        <p:spPr>
          <a:xfrm>
            <a:off x="2992120" y="9385935"/>
            <a:ext cx="6468110" cy="2122805"/>
          </a:xfrm>
          <a:prstGeom prst="rect">
            <a:avLst/>
          </a:prstGeom>
          <a:noFill/>
        </p:spPr>
        <p:txBody>
          <a:bodyPr wrap="square" rtlCol="0" anchor="t">
            <a:spAutoFit/>
          </a:bodyPr>
          <a:lstStyle/>
          <a:p>
            <a:pPr algn="ctr">
              <a:lnSpc>
                <a:spcPct val="100000"/>
              </a:lnSpc>
            </a:pPr>
            <a:r>
              <a:rPr lang="en-US" sz="6600" b="1" dirty="0">
                <a:solidFill>
                  <a:schemeClr val="bg1"/>
                </a:solidFill>
                <a:sym typeface="+mn-ea"/>
              </a:rPr>
              <a:t>Mountain Chain Reaction</a:t>
            </a:r>
          </a:p>
        </p:txBody>
      </p:sp>
      <p:sp>
        <p:nvSpPr>
          <p:cNvPr id="6" name="Text Box 5"/>
          <p:cNvSpPr txBox="1"/>
          <p:nvPr/>
        </p:nvSpPr>
        <p:spPr>
          <a:xfrm>
            <a:off x="5890260" y="1367790"/>
            <a:ext cx="6217920" cy="1198880"/>
          </a:xfrm>
          <a:prstGeom prst="rect">
            <a:avLst/>
          </a:prstGeom>
          <a:noFill/>
        </p:spPr>
        <p:txBody>
          <a:bodyPr wrap="square" rtlCol="0" anchor="t">
            <a:spAutoFit/>
          </a:bodyPr>
          <a:lstStyle/>
          <a:p>
            <a:pPr algn="ctr"/>
            <a:r>
              <a:rPr lang="en-US" sz="3600" dirty="0">
                <a:solidFill>
                  <a:schemeClr val="tx1"/>
                </a:solidFill>
                <a:latin typeface="Calibri" panose="020F0502020204030204" pitchFamily="34" charset="0"/>
                <a:cs typeface="Calibri" panose="020F0502020204030204" pitchFamily="34" charset="0"/>
              </a:rPr>
              <a:t>- Shout out words associated with mountains.</a:t>
            </a:r>
          </a:p>
        </p:txBody>
      </p:sp>
      <p:sp>
        <p:nvSpPr>
          <p:cNvPr id="2" name="Text Box 1"/>
          <p:cNvSpPr txBox="1"/>
          <p:nvPr/>
        </p:nvSpPr>
        <p:spPr>
          <a:xfrm>
            <a:off x="6331585" y="2566670"/>
            <a:ext cx="3349625" cy="706755"/>
          </a:xfrm>
          <a:prstGeom prst="rect">
            <a:avLst/>
          </a:prstGeom>
          <a:noFill/>
        </p:spPr>
        <p:txBody>
          <a:bodyPr wrap="square" rtlCol="0" anchor="t">
            <a:spAutoFit/>
          </a:bodyPr>
          <a:lstStyle/>
          <a:p>
            <a:pPr algn="just"/>
            <a:r>
              <a:rPr lang="en-US" sz="4000" i="1">
                <a:solidFill>
                  <a:srgbClr val="FF0000"/>
                </a:solidFill>
                <a:latin typeface="Calibri" panose="020F0502020204030204" pitchFamily="34" charset="0"/>
                <a:cs typeface="Calibri" panose="020F0502020204030204" pitchFamily="34" charset="0"/>
              </a:rPr>
              <a:t>Information:</a:t>
            </a:r>
          </a:p>
        </p:txBody>
      </p:sp>
      <p:sp>
        <p:nvSpPr>
          <p:cNvPr id="3" name="Text Box 2"/>
          <p:cNvSpPr txBox="1"/>
          <p:nvPr/>
        </p:nvSpPr>
        <p:spPr>
          <a:xfrm>
            <a:off x="6256655" y="3273425"/>
            <a:ext cx="4935220" cy="1198880"/>
          </a:xfrm>
          <a:prstGeom prst="rect">
            <a:avLst/>
          </a:prstGeom>
          <a:noFill/>
        </p:spPr>
        <p:txBody>
          <a:bodyPr wrap="square" rtlCol="0" anchor="t">
            <a:spAutoFit/>
          </a:bodyPr>
          <a:lstStyle/>
          <a:p>
            <a:pPr algn="ctr"/>
            <a:r>
              <a:rPr lang="en-US" sz="3600" dirty="0">
                <a:solidFill>
                  <a:schemeClr val="tx1"/>
                </a:solidFill>
                <a:latin typeface="Calibri" panose="020F0502020204030204" pitchFamily="34" charset="0"/>
                <a:cs typeface="Calibri" panose="020F0502020204030204" pitchFamily="34" charset="0"/>
              </a:rPr>
              <a:t>- </a:t>
            </a:r>
            <a:r>
              <a:rPr lang="en-US" sz="3600" b="1" dirty="0">
                <a:solidFill>
                  <a:schemeClr val="tx1"/>
                </a:solidFill>
                <a:latin typeface="Calibri" panose="020F0502020204030204" pitchFamily="34" charset="0"/>
                <a:cs typeface="Calibri" panose="020F0502020204030204" pitchFamily="34" charset="0"/>
              </a:rPr>
              <a:t>landscape, </a:t>
            </a:r>
            <a:r>
              <a:rPr lang="en-US" sz="3600" b="1" dirty="0">
                <a:latin typeface="Calibri" panose="020F0502020204030204" pitchFamily="34" charset="0"/>
                <a:cs typeface="Calibri" panose="020F0502020204030204" pitchFamily="34" charset="0"/>
              </a:rPr>
              <a:t>w</a:t>
            </a:r>
            <a:r>
              <a:rPr lang="en-US" sz="3600" b="1" dirty="0">
                <a:solidFill>
                  <a:schemeClr val="tx1"/>
                </a:solidFill>
                <a:latin typeface="Calibri" panose="020F0502020204030204" pitchFamily="34" charset="0"/>
                <a:cs typeface="Calibri" panose="020F0502020204030204" pitchFamily="34" charset="0"/>
              </a:rPr>
              <a:t>eather, activities and emotions.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6" grpId="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10" name="Content Placeholder 9" descr="mountain"/>
          <p:cNvPicPr>
            <a:picLocks noGrp="1" noChangeAspect="1"/>
          </p:cNvPicPr>
          <p:nvPr>
            <p:ph idx="1"/>
          </p:nvPr>
        </p:nvPicPr>
        <p:blipFill>
          <a:blip r:embed="rId3"/>
          <a:srcRect b="7982"/>
          <a:stretch>
            <a:fillRect/>
          </a:stretch>
        </p:blipFill>
        <p:spPr>
          <a:xfrm>
            <a:off x="-2270125" y="989330"/>
            <a:ext cx="8118475" cy="4976495"/>
          </a:xfrm>
          <a:prstGeom prst="rect">
            <a:avLst/>
          </a:prstGeom>
        </p:spPr>
      </p:pic>
      <p:sp>
        <p:nvSpPr>
          <p:cNvPr id="11" name="TextBox 11"/>
          <p:cNvSpPr txBox="1"/>
          <p:nvPr/>
        </p:nvSpPr>
        <p:spPr>
          <a:xfrm>
            <a:off x="635" y="9272905"/>
            <a:ext cx="12192000" cy="2159635"/>
          </a:xfrm>
          <a:prstGeom prst="rect">
            <a:avLst/>
          </a:prstGeom>
          <a:solidFill>
            <a:schemeClr val="tx1">
              <a:alpha val="36000"/>
            </a:schemeClr>
          </a:solidFill>
        </p:spPr>
        <p:txBody>
          <a:bodyPr wrap="square" rtlCol="0">
            <a:noAutofit/>
          </a:bodyPr>
          <a:lstStyle/>
          <a:p>
            <a:pPr algn="ctr">
              <a:lnSpc>
                <a:spcPct val="100000"/>
              </a:lnSpc>
            </a:pPr>
            <a:endParaRPr lang="en-US" sz="6600" b="1" dirty="0">
              <a:solidFill>
                <a:srgbClr val="FF0000"/>
              </a:solidFill>
            </a:endParaRPr>
          </a:p>
        </p:txBody>
      </p:sp>
      <p:sp>
        <p:nvSpPr>
          <p:cNvPr id="16" name="Text Box 15"/>
          <p:cNvSpPr txBox="1"/>
          <p:nvPr/>
        </p:nvSpPr>
        <p:spPr>
          <a:xfrm>
            <a:off x="2992120" y="9385935"/>
            <a:ext cx="6468110" cy="2122805"/>
          </a:xfrm>
          <a:prstGeom prst="rect">
            <a:avLst/>
          </a:prstGeom>
          <a:noFill/>
        </p:spPr>
        <p:txBody>
          <a:bodyPr wrap="square" rtlCol="0" anchor="t">
            <a:spAutoFit/>
          </a:bodyPr>
          <a:lstStyle/>
          <a:p>
            <a:pPr algn="ctr">
              <a:lnSpc>
                <a:spcPct val="100000"/>
              </a:lnSpc>
            </a:pPr>
            <a:r>
              <a:rPr lang="en-US" sz="6600" b="1" dirty="0">
                <a:solidFill>
                  <a:schemeClr val="bg1"/>
                </a:solidFill>
                <a:sym typeface="+mn-ea"/>
              </a:rPr>
              <a:t>Mountain Chain Reaction</a:t>
            </a:r>
          </a:p>
        </p:txBody>
      </p:sp>
      <p:sp>
        <p:nvSpPr>
          <p:cNvPr id="2" name="Text Box 1"/>
          <p:cNvSpPr txBox="1"/>
          <p:nvPr/>
        </p:nvSpPr>
        <p:spPr>
          <a:xfrm>
            <a:off x="6405245" y="1075690"/>
            <a:ext cx="4860925" cy="706755"/>
          </a:xfrm>
          <a:prstGeom prst="rect">
            <a:avLst/>
          </a:prstGeom>
          <a:noFill/>
        </p:spPr>
        <p:txBody>
          <a:bodyPr wrap="square" rtlCol="0" anchor="t">
            <a:spAutoFit/>
          </a:bodyPr>
          <a:lstStyle/>
          <a:p>
            <a:pPr algn="just"/>
            <a:r>
              <a:rPr lang="en-US" sz="4000" i="1">
                <a:solidFill>
                  <a:srgbClr val="FF0000"/>
                </a:solidFill>
                <a:latin typeface="Calibri" panose="020F0502020204030204" pitchFamily="34" charset="0"/>
                <a:cs typeface="Calibri" panose="020F0502020204030204" pitchFamily="34" charset="0"/>
              </a:rPr>
              <a:t>Suggested answers</a:t>
            </a:r>
          </a:p>
        </p:txBody>
      </p:sp>
      <p:sp>
        <p:nvSpPr>
          <p:cNvPr id="3" name="Text Box 2"/>
          <p:cNvSpPr txBox="1"/>
          <p:nvPr/>
        </p:nvSpPr>
        <p:spPr>
          <a:xfrm>
            <a:off x="5943600" y="1782445"/>
            <a:ext cx="6164580" cy="4179570"/>
          </a:xfrm>
          <a:prstGeom prst="rect">
            <a:avLst/>
          </a:prstGeom>
          <a:noFill/>
        </p:spPr>
        <p:txBody>
          <a:bodyPr wrap="square" rtlCol="0" anchor="t">
            <a:noAutofit/>
          </a:bodyPr>
          <a:lstStyle/>
          <a:p>
            <a:r>
              <a:rPr lang="en-US" sz="3200" b="1" dirty="0">
                <a:solidFill>
                  <a:schemeClr val="tx1"/>
                </a:solidFill>
                <a:latin typeface="Calibri" panose="020F0502020204030204" pitchFamily="34" charset="0"/>
                <a:cs typeface="Calibri" panose="020F0502020204030204" pitchFamily="34" charset="0"/>
              </a:rPr>
              <a:t>Landscape:</a:t>
            </a:r>
            <a:r>
              <a:rPr lang="en-US" sz="3200" dirty="0">
                <a:solidFill>
                  <a:schemeClr val="tx1"/>
                </a:solidFill>
                <a:latin typeface="Calibri" panose="020F0502020204030204" pitchFamily="34" charset="0"/>
                <a:cs typeface="Calibri" panose="020F0502020204030204" pitchFamily="34" charset="0"/>
              </a:rPr>
              <a:t> peak, valley, cliff, …</a:t>
            </a:r>
          </a:p>
          <a:p>
            <a:r>
              <a:rPr lang="en-US" sz="3200" b="1" dirty="0">
                <a:solidFill>
                  <a:schemeClr val="tx1"/>
                </a:solidFill>
                <a:latin typeface="Calibri" panose="020F0502020204030204" pitchFamily="34" charset="0"/>
                <a:cs typeface="Calibri" panose="020F0502020204030204" pitchFamily="34" charset="0"/>
              </a:rPr>
              <a:t>Weather: </a:t>
            </a:r>
            <a:r>
              <a:rPr lang="en-US" sz="3200" dirty="0">
                <a:solidFill>
                  <a:schemeClr val="tx1"/>
                </a:solidFill>
                <a:latin typeface="Calibri" panose="020F0502020204030204" pitchFamily="34" charset="0"/>
                <a:cs typeface="Calibri" panose="020F0502020204030204" pitchFamily="34" charset="0"/>
              </a:rPr>
              <a:t>cold, </a:t>
            </a:r>
            <a:r>
              <a:rPr lang="en-US" sz="3200" dirty="0">
                <a:latin typeface="Calibri" panose="020F0502020204030204" pitchFamily="34" charset="0"/>
                <a:cs typeface="Calibri" panose="020F0502020204030204" pitchFamily="34" charset="0"/>
              </a:rPr>
              <a:t>w</a:t>
            </a:r>
            <a:r>
              <a:rPr lang="en-US" sz="3200" dirty="0">
                <a:solidFill>
                  <a:schemeClr val="tx1"/>
                </a:solidFill>
                <a:latin typeface="Calibri" panose="020F0502020204030204" pitchFamily="34" charset="0"/>
                <a:cs typeface="Calibri" panose="020F0502020204030204" pitchFamily="34" charset="0"/>
              </a:rPr>
              <a:t>indy, sunny, </a:t>
            </a:r>
            <a:r>
              <a:rPr lang="en-US" sz="3200" dirty="0">
                <a:latin typeface="Calibri" panose="020F0502020204030204" pitchFamily="34" charset="0"/>
                <a:cs typeface="Calibri" panose="020F0502020204030204" pitchFamily="34" charset="0"/>
              </a:rPr>
              <a:t>f</a:t>
            </a:r>
            <a:r>
              <a:rPr lang="en-US" sz="3200" dirty="0">
                <a:solidFill>
                  <a:schemeClr val="tx1"/>
                </a:solidFill>
                <a:latin typeface="Calibri" panose="020F0502020204030204" pitchFamily="34" charset="0"/>
                <a:cs typeface="Calibri" panose="020F0502020204030204" pitchFamily="34" charset="0"/>
              </a:rPr>
              <a:t>oggy, …</a:t>
            </a:r>
          </a:p>
          <a:p>
            <a:r>
              <a:rPr lang="en-US" sz="3200" b="1" dirty="0">
                <a:solidFill>
                  <a:schemeClr val="tx1"/>
                </a:solidFill>
                <a:latin typeface="Calibri" panose="020F0502020204030204" pitchFamily="34" charset="0"/>
                <a:cs typeface="Calibri" panose="020F0502020204030204" pitchFamily="34" charset="0"/>
              </a:rPr>
              <a:t>Activities:</a:t>
            </a:r>
            <a:r>
              <a:rPr lang="en-US" sz="3200" dirty="0">
                <a:solidFill>
                  <a:schemeClr val="tx1"/>
                </a:solidFill>
                <a:latin typeface="Calibri" panose="020F0502020204030204" pitchFamily="34" charset="0"/>
                <a:cs typeface="Calibri" panose="020F0502020204030204" pitchFamily="34" charset="0"/>
              </a:rPr>
              <a:t> hiking, climbing, camping, bird watching, taking photos, ….</a:t>
            </a:r>
          </a:p>
          <a:p>
            <a:r>
              <a:rPr lang="en-US" sz="3200" b="1" dirty="0">
                <a:solidFill>
                  <a:schemeClr val="tx1"/>
                </a:solidFill>
                <a:latin typeface="Calibri" panose="020F0502020204030204" pitchFamily="34" charset="0"/>
                <a:cs typeface="Calibri" panose="020F0502020204030204" pitchFamily="34" charset="0"/>
              </a:rPr>
              <a:t>Emotions:</a:t>
            </a:r>
            <a:r>
              <a:rPr lang="en-US" sz="3200" dirty="0">
                <a:solidFill>
                  <a:schemeClr val="tx1"/>
                </a:solidFill>
                <a:latin typeface="Calibri" panose="020F0502020204030204" pitchFamily="34" charset="0"/>
                <a:cs typeface="Calibri" panose="020F0502020204030204" pitchFamily="34" charset="0"/>
              </a:rPr>
              <a:t> peace, excitement, adventure, freedom,…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7950" y="1356994"/>
            <a:ext cx="6459855" cy="125412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majestic </a:t>
            </a:r>
            <a:r>
              <a:rPr lang="en-US" sz="6600" b="1" dirty="0">
                <a:solidFill>
                  <a:srgbClr val="AD4F0F"/>
                </a:solidFill>
              </a:rPr>
              <a:t>(adj)</a:t>
            </a:r>
            <a:r>
              <a:rPr lang="en-US" sz="6600" b="1" dirty="0"/>
              <a:t> </a:t>
            </a:r>
            <a:endParaRPr lang="en-US" sz="6600" b="1" dirty="0">
              <a:solidFill>
                <a:srgbClr val="AD4F0F"/>
              </a:solidFill>
            </a:endParaRPr>
          </a:p>
        </p:txBody>
      </p:sp>
      <p:sp>
        <p:nvSpPr>
          <p:cNvPr id="12" name="Rectangle 11"/>
          <p:cNvSpPr/>
          <p:nvPr/>
        </p:nvSpPr>
        <p:spPr>
          <a:xfrm>
            <a:off x="768421" y="4871902"/>
            <a:ext cx="4367549" cy="830997"/>
          </a:xfrm>
          <a:prstGeom prst="rect">
            <a:avLst/>
          </a:prstGeom>
        </p:spPr>
        <p:txBody>
          <a:bodyPr wrap="square">
            <a:spAutoFit/>
          </a:bodyPr>
          <a:lstStyle/>
          <a:p>
            <a:pPr lvl="0" algn="ctr"/>
            <a:r>
              <a:rPr lang="en-US" sz="4800" dirty="0" err="1"/>
              <a:t>uy</a:t>
            </a:r>
            <a:r>
              <a:rPr lang="en-US" sz="4800" dirty="0"/>
              <a:t> </a:t>
            </a:r>
            <a:r>
              <a:rPr lang="en-US" sz="4800" dirty="0" err="1"/>
              <a:t>nghi</a:t>
            </a:r>
            <a:r>
              <a:rPr lang="en-US" sz="4800" dirty="0"/>
              <a:t>, </a:t>
            </a:r>
            <a:r>
              <a:rPr lang="en-US" sz="4800" dirty="0" err="1"/>
              <a:t>tráng</a:t>
            </a:r>
            <a:r>
              <a:rPr lang="en-US" sz="4800" dirty="0"/>
              <a:t> </a:t>
            </a:r>
            <a:r>
              <a:rPr lang="en-US" sz="4800" dirty="0" err="1"/>
              <a:t>lệ</a:t>
            </a:r>
            <a:endParaRPr lang="en-US" sz="4800" dirty="0"/>
          </a:p>
        </p:txBody>
      </p:sp>
      <p:sp>
        <p:nvSpPr>
          <p:cNvPr id="2" name="Rectangle 1"/>
          <p:cNvSpPr/>
          <p:nvPr/>
        </p:nvSpPr>
        <p:spPr>
          <a:xfrm>
            <a:off x="1492879" y="3416935"/>
            <a:ext cx="353885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məˈdʒestɪk</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563897" y="1914526"/>
            <a:ext cx="5916930" cy="768350"/>
          </a:xfrm>
          <a:prstGeom prst="rect">
            <a:avLst/>
          </a:prstGeom>
          <a:noFill/>
          <a:ln w="9525">
            <a:noFill/>
          </a:ln>
        </p:spPr>
        <p:txBody>
          <a:bodyPr wrap="square">
            <a:spAutoFit/>
          </a:bodyPr>
          <a:lstStyle/>
          <a:p>
            <a:pPr marL="635" indent="-635" algn="just"/>
            <a:r>
              <a:rPr lang="en-US" sz="4400" b="0" dirty="0">
                <a:solidFill>
                  <a:schemeClr val="accent6"/>
                </a:solidFill>
              </a:rPr>
              <a:t>beautiful, powerful</a:t>
            </a:r>
          </a:p>
        </p:txBody>
      </p:sp>
      <p:sp>
        <p:nvSpPr>
          <p:cNvPr id="4" name="Text Box 3"/>
          <p:cNvSpPr txBox="1"/>
          <p:nvPr/>
        </p:nvSpPr>
        <p:spPr>
          <a:xfrm>
            <a:off x="6351905" y="3694430"/>
            <a:ext cx="5671918" cy="2123658"/>
          </a:xfrm>
          <a:prstGeom prst="rect">
            <a:avLst/>
          </a:prstGeom>
          <a:noFill/>
          <a:ln w="9525">
            <a:noFill/>
          </a:ln>
        </p:spPr>
        <p:txBody>
          <a:bodyPr wrap="square">
            <a:spAutoFit/>
          </a:bodyPr>
          <a:lstStyle/>
          <a:p>
            <a:pPr marL="635" indent="-635"/>
            <a:r>
              <a:rPr lang="en-US" sz="4400" b="1" dirty="0">
                <a:solidFill>
                  <a:srgbClr val="000000"/>
                </a:solidFill>
                <a:latin typeface="Times New Roman" panose="02020603050405020304" pitchFamily="18" charset="0"/>
              </a:rPr>
              <a:t>E.g. </a:t>
            </a:r>
            <a:r>
              <a:rPr lang="en-US" sz="4400" dirty="0">
                <a:solidFill>
                  <a:srgbClr val="000000"/>
                </a:solidFill>
                <a:latin typeface="Times New Roman" panose="02020603050405020304" pitchFamily="18" charset="0"/>
              </a:rPr>
              <a:t>The </a:t>
            </a:r>
            <a:r>
              <a:rPr lang="en-US" sz="4400" b="1" u="sng" dirty="0">
                <a:solidFill>
                  <a:srgbClr val="000000"/>
                </a:solidFill>
                <a:latin typeface="Times New Roman" panose="02020603050405020304" pitchFamily="18" charset="0"/>
              </a:rPr>
              <a:t>majestic Montana scenery</a:t>
            </a:r>
            <a:r>
              <a:rPr lang="en-US" sz="4400" dirty="0">
                <a:solidFill>
                  <a:srgbClr val="000000"/>
                </a:solidFill>
                <a:latin typeface="Times New Roman" panose="02020603050405020304" pitchFamily="18" charset="0"/>
              </a:rPr>
              <a:t> will leave you breathless.</a:t>
            </a:r>
          </a:p>
        </p:txBody>
      </p:sp>
      <p:pic>
        <p:nvPicPr>
          <p:cNvPr id="6" name="majestic">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768421" y="3479454"/>
            <a:ext cx="859227" cy="8592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delay="0">
                      <p:tgtEl>
                        <p:sldTgt/>
                      </p:tgtEl>
                    </p:cond>
                  </p:endCondLst>
                </p:cTn>
                <p:tgtEl>
                  <p:spTgt spid="6"/>
                </p:tgtEl>
              </p:cMediaNode>
            </p:audio>
          </p:childTnLst>
        </p:cTn>
      </p:par>
    </p:tnLst>
    <p:bldLst>
      <p:bldP spid="7" grpId="0"/>
      <p:bldP spid="12"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1450</Words>
  <Application>Microsoft Office PowerPoint</Application>
  <PresentationFormat>Widescreen</PresentationFormat>
  <Paragraphs>201</Paragraphs>
  <Slides>24</Slides>
  <Notes>20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10</cp:lastModifiedBy>
  <cp:revision>337</cp:revision>
  <dcterms:created xsi:type="dcterms:W3CDTF">2020-12-09T02:04:00Z</dcterms:created>
  <dcterms:modified xsi:type="dcterms:W3CDTF">2025-02-27T22:25:01Z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6481EDBCA75342C29885665D34052603_13</vt:lpwstr>
  </property>
  <property fmtid="{D5CDD505-2E9C-101B-9397-08002B2CF9AE}" pid="3" name="KSOProductBuildVer">
    <vt:lpwstr>1033-12.2.0.13359</vt:lpwstr>
  </property>
</Properties>
</file>