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674" r:id="rId2"/>
    <p:sldId id="531" r:id="rId3"/>
    <p:sldId id="436" r:id="rId4"/>
    <p:sldId id="700" r:id="rId5"/>
    <p:sldId id="446" r:id="rId6"/>
    <p:sldId id="445" r:id="rId7"/>
    <p:sldId id="596" r:id="rId8"/>
    <p:sldId id="622" r:id="rId9"/>
    <p:sldId id="599" r:id="rId10"/>
    <p:sldId id="721" r:id="rId11"/>
    <p:sldId id="722" r:id="rId12"/>
    <p:sldId id="456" r:id="rId13"/>
    <p:sldId id="724" r:id="rId14"/>
    <p:sldId id="642" r:id="rId15"/>
    <p:sldId id="725" r:id="rId16"/>
    <p:sldId id="668" r:id="rId17"/>
    <p:sldId id="739" r:id="rId18"/>
    <p:sldId id="740" r:id="rId19"/>
    <p:sldId id="298" r:id="rId20"/>
    <p:sldId id="742" r:id="rId21"/>
    <p:sldId id="610" r:id="rId22"/>
    <p:sldId id="314" r:id="rId23"/>
    <p:sldId id="330" r:id="rId24"/>
    <p:sldId id="3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EE"/>
    <a:srgbClr val="C1F2B0"/>
    <a:srgbClr val="C5FFF8"/>
    <a:srgbClr val="6DB9EF"/>
    <a:srgbClr val="FFF5C2"/>
    <a:srgbClr val="FFE5E5"/>
    <a:srgbClr val="F3FDE8"/>
    <a:srgbClr val="398FCF"/>
    <a:srgbClr val="FDCEDF"/>
    <a:srgbClr val="F6F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78" y="78"/>
      </p:cViewPr>
      <p:guideLst>
        <p:guide orient="horz" pos="2159"/>
        <p:guide pos="39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0423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105" y="-636905"/>
            <a:ext cx="12852400" cy="85680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70555" y="1216422"/>
            <a:ext cx="78740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1139825" y="1110377"/>
            <a:ext cx="23088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3150235" y="1199912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20" name="TextBox 40"/>
          <p:cNvSpPr txBox="1"/>
          <p:nvPr/>
        </p:nvSpPr>
        <p:spPr>
          <a:xfrm>
            <a:off x="4093613" y="724981"/>
            <a:ext cx="6239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WONDERS OF THE WORLD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66081" y="2186940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4291381" y="222234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21355" y="201786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7"/>
          <p:cNvSpPr txBox="1"/>
          <p:nvPr/>
        </p:nvSpPr>
        <p:spPr>
          <a:xfrm>
            <a:off x="1106805" y="5356297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asked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advised</a:t>
            </a:r>
            <a:r>
              <a:rPr lang="en-US" sz="3200"/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356297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said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ordered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26907" y="2964192"/>
            <a:ext cx="4894500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was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Dia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whether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Dia was</a:t>
            </a:r>
            <a:r>
              <a:rPr lang="en-US" sz="3200" dirty="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873351" y="2964192"/>
            <a:ext cx="3853554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B. if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Dia is   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D. if it is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Dia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4753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896745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 </a:t>
            </a:r>
            <a:r>
              <a:rPr lang="en-US" sz="3200"/>
              <a:t>“Is Ganh Da Dia in Phu Yen Province, Phong?” </a:t>
            </a:r>
          </a:p>
          <a:p>
            <a:pPr algn="just"/>
            <a:r>
              <a:rPr lang="en-US" sz="3200"/>
              <a:t>→ She asked Phong ______ in Phu Yen Province.</a:t>
            </a:r>
          </a:p>
        </p:txBody>
      </p:sp>
      <p:sp>
        <p:nvSpPr>
          <p:cNvPr id="10" name="Oval 9"/>
          <p:cNvSpPr/>
          <p:nvPr/>
        </p:nvSpPr>
        <p:spPr>
          <a:xfrm>
            <a:off x="1026907" y="3499132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370840" y="4284980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 </a:t>
            </a:r>
            <a:r>
              <a:rPr lang="en-US" sz="3200"/>
              <a:t>“Can I take a photo inside the cave?” he said to the guide.</a:t>
            </a:r>
          </a:p>
          <a:p>
            <a:pPr algn="just"/>
            <a:r>
              <a:rPr lang="en-US" sz="3200"/>
              <a:t>→ He ______ the guide if he could take a photo inside the cave.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5417846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490A2-6AA2-8F30-0D86-6FA994740E3F}"/>
              </a:ext>
            </a:extLst>
          </p:cNvPr>
          <p:cNvSpPr txBox="1"/>
          <p:nvPr/>
        </p:nvSpPr>
        <p:spPr>
          <a:xfrm>
            <a:off x="815081" y="1192585"/>
            <a:ext cx="11322685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30" grpId="0" bldLvl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63" y="-11972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71475" y="3321329"/>
            <a:ext cx="11257915" cy="2061210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was the weather good in Sa Pa in the winter?</a:t>
            </a:r>
          </a:p>
          <a:p>
            <a:r>
              <a:rPr lang="en-US" sz="3200">
                <a:solidFill>
                  <a:schemeClr val="tx1"/>
                </a:solidFill>
              </a:rPr>
              <a:t>B. if the weather is good in Sa Pa in the winter.</a:t>
            </a:r>
          </a:p>
          <a:p>
            <a:r>
              <a:rPr lang="en-US" sz="3200">
                <a:solidFill>
                  <a:schemeClr val="tx1"/>
                </a:solidFill>
              </a:rPr>
              <a:t>C. whether was the weather good in Sa Pa in the winter.</a:t>
            </a:r>
          </a:p>
          <a:p>
            <a:r>
              <a:rPr lang="en-US" sz="3200">
                <a:solidFill>
                  <a:schemeClr val="tx1"/>
                </a:solidFill>
              </a:rPr>
              <a:t>D. if the weather was good in Sa Pa in the winter.</a:t>
            </a:r>
            <a:r>
              <a:rPr lang="en-US" sz="3200"/>
              <a:t>               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2154199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 </a:t>
            </a:r>
            <a:r>
              <a:rPr lang="en-US" sz="3200" dirty="0"/>
              <a:t>“Is the weather good in Sa Pa in the winter?” </a:t>
            </a:r>
          </a:p>
          <a:p>
            <a:pPr algn="just"/>
            <a:r>
              <a:rPr lang="en-US" sz="3200" dirty="0"/>
              <a:t>→ She wanted to know____________________</a:t>
            </a:r>
          </a:p>
        </p:txBody>
      </p:sp>
      <p:sp>
        <p:nvSpPr>
          <p:cNvPr id="10" name="Oval 9"/>
          <p:cNvSpPr/>
          <p:nvPr/>
        </p:nvSpPr>
        <p:spPr>
          <a:xfrm>
            <a:off x="370840" y="4809769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D7840-B058-F988-DF6A-FD8E9F7A0789}"/>
              </a:ext>
            </a:extLst>
          </p:cNvPr>
          <p:cNvSpPr txBox="1"/>
          <p:nvPr/>
        </p:nvSpPr>
        <p:spPr>
          <a:xfrm>
            <a:off x="815081" y="1192585"/>
            <a:ext cx="11322685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2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0" grpId="0" bldLvl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3159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08" y="1119003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088959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“Are you excited about your upcoming trip to Mui Ne?”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555" y="3527872"/>
            <a:ext cx="1088959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2.</a:t>
            </a:r>
            <a:r>
              <a:rPr lang="en-US" sz="3200" dirty="0"/>
              <a:t> “Do you often meet Angela at school?”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31805" y="4924906"/>
            <a:ext cx="1088834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“Will you visit Giang Dien Waterfall next week?”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29970" y="2371090"/>
            <a:ext cx="10495927" cy="1012825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He asked the children if they were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29970" y="4114710"/>
            <a:ext cx="10495927" cy="583565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/>
              <a:t>She asked us whether we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1028065" y="5512572"/>
            <a:ext cx="10495927" cy="966885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She wanted to know if Mark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66192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70510" y="419091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68605" y="5775463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6759384" y="2363067"/>
            <a:ext cx="3414426" cy="52322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excited about their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5310135" y="4114427"/>
            <a:ext cx="4973320" cy="5232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met Angela at school.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5752307" y="5496698"/>
            <a:ext cx="5618845" cy="583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visit Giang </a:t>
            </a:r>
            <a:r>
              <a:rPr lang="en-US" sz="3200" b="1" dirty="0" err="1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</a:t>
            </a:r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Waterfall</a:t>
            </a:r>
          </a:p>
        </p:txBody>
      </p:sp>
      <p:sp>
        <p:nvSpPr>
          <p:cNvPr id="3" name="Text Box 35">
            <a:extLst>
              <a:ext uri="{FF2B5EF4-FFF2-40B4-BE49-F238E27FC236}">
                <a16:creationId xmlns:a16="http://schemas.microsoft.com/office/drawing/2014/main" id="{FF081AAD-071B-080F-7A45-83185AD8C0AB}"/>
              </a:ext>
            </a:extLst>
          </p:cNvPr>
          <p:cNvSpPr txBox="1"/>
          <p:nvPr/>
        </p:nvSpPr>
        <p:spPr>
          <a:xfrm>
            <a:off x="1080708" y="2832109"/>
            <a:ext cx="4494721" cy="52322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upcoming trip to Mui Ne.</a:t>
            </a:r>
          </a:p>
        </p:txBody>
      </p:sp>
      <p:sp>
        <p:nvSpPr>
          <p:cNvPr id="5" name="Text Box 37">
            <a:extLst>
              <a:ext uri="{FF2B5EF4-FFF2-40B4-BE49-F238E27FC236}">
                <a16:creationId xmlns:a16="http://schemas.microsoft.com/office/drawing/2014/main" id="{463769D3-7800-A2E0-5FBD-3D5E717AFE5C}"/>
              </a:ext>
            </a:extLst>
          </p:cNvPr>
          <p:cNvSpPr txBox="1"/>
          <p:nvPr/>
        </p:nvSpPr>
        <p:spPr>
          <a:xfrm>
            <a:off x="1064525" y="5942938"/>
            <a:ext cx="3751919" cy="53651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following week.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0" grpId="1" animBg="1"/>
      <p:bldP spid="31" grpId="0" animBg="1"/>
      <p:bldP spid="31" grpId="1" animBg="1"/>
      <p:bldP spid="36" grpId="0"/>
      <p:bldP spid="36" grpId="1"/>
      <p:bldP spid="37" grpId="0"/>
      <p:bldP spid="37" grpId="1"/>
      <p:bldP spid="38" grpId="0"/>
      <p:bldP spid="38" grpId="1"/>
      <p:bldP spid="3" grpId="0"/>
      <p:bldP spid="3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754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1315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35605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043749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4.</a:t>
            </a:r>
            <a:r>
              <a:rPr lang="en-US" sz="3200"/>
              <a:t> “Is Con Dao National Park rich in flora and fauna?”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555" y="3938295"/>
            <a:ext cx="1043749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5.</a:t>
            </a:r>
            <a:r>
              <a:rPr lang="en-US" sz="3200" dirty="0"/>
              <a:t> “Can we go to the campsite by bike?”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29971" y="2372995"/>
            <a:ext cx="10038080" cy="1028700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I asked the teacher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28065" y="4524299"/>
            <a:ext cx="10039985" cy="1161794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Arthur wanted to know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619485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59369" y="479446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4261516" y="2376697"/>
            <a:ext cx="6101684" cy="54112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Con Dao National Park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5027268" y="4485030"/>
            <a:ext cx="4615496" cy="54112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they could go</a:t>
            </a:r>
          </a:p>
        </p:txBody>
      </p:sp>
      <p:sp>
        <p:nvSpPr>
          <p:cNvPr id="3" name="Text Box 35">
            <a:extLst>
              <a:ext uri="{FF2B5EF4-FFF2-40B4-BE49-F238E27FC236}">
                <a16:creationId xmlns:a16="http://schemas.microsoft.com/office/drawing/2014/main" id="{13BB5502-2D32-848C-56CE-542E72017ECE}"/>
              </a:ext>
            </a:extLst>
          </p:cNvPr>
          <p:cNvSpPr txBox="1"/>
          <p:nvPr/>
        </p:nvSpPr>
        <p:spPr>
          <a:xfrm>
            <a:off x="1027923" y="2882265"/>
            <a:ext cx="4767882" cy="54112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rich in flora and fauna.</a:t>
            </a: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6D2CF20A-8ED8-0F5B-E957-966BD71A2758}"/>
              </a:ext>
            </a:extLst>
          </p:cNvPr>
          <p:cNvSpPr txBox="1"/>
          <p:nvPr/>
        </p:nvSpPr>
        <p:spPr>
          <a:xfrm>
            <a:off x="1080709" y="5063597"/>
            <a:ext cx="4329168" cy="54112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campsite by bike.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4" grpId="0" animBg="1"/>
      <p:bldP spid="14" grpId="1" animBg="1"/>
      <p:bldP spid="30" grpId="0" animBg="1"/>
      <p:bldP spid="30" grpId="1" animBg="1"/>
      <p:bldP spid="36" grpId="0"/>
      <p:bldP spid="36" grpId="1"/>
      <p:bldP spid="37" grpId="0"/>
      <p:bldP spid="37" grpId="1"/>
      <p:bldP spid="3" grpId="0"/>
      <p:bldP spid="3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1029970" y="2372998"/>
            <a:ext cx="10666095" cy="65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19" name="Text Box 18"/>
          <p:cNvSpPr txBox="1"/>
          <p:nvPr/>
        </p:nvSpPr>
        <p:spPr>
          <a:xfrm>
            <a:off x="1028065" y="3873999"/>
            <a:ext cx="10666095" cy="65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24" name="Text Box 23"/>
          <p:cNvSpPr txBox="1"/>
          <p:nvPr/>
        </p:nvSpPr>
        <p:spPr>
          <a:xfrm>
            <a:off x="1030605" y="5387665"/>
            <a:ext cx="10666095" cy="1068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6464" y="-3753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805" y="1123384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“Are you still working from home?” I asked my dad.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458723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1027923" y="2389682"/>
            <a:ext cx="8491220" cy="48617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asked my dad if / whether he was still working from home.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29920" y="32988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</a:t>
            </a:r>
            <a:r>
              <a:rPr lang="en-US" sz="3200"/>
              <a:t>. “Do you have to pack your suitcase, Anne?” said Mark.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66700" y="3959724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1027923" y="3886873"/>
            <a:ext cx="8491220" cy="48617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asked Anne if / whether she had to pack her suitcase.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628015" y="4809989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3.</a:t>
            </a:r>
            <a:r>
              <a:rPr lang="en-US" sz="3200" dirty="0"/>
              <a:t> Lan: “Are you interested in visiting Phu Quoc Island, Tom?”.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69240" y="5704530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9"/>
          <p:cNvSpPr txBox="1"/>
          <p:nvPr/>
        </p:nvSpPr>
        <p:spPr>
          <a:xfrm>
            <a:off x="1106663" y="5393554"/>
            <a:ext cx="10167836" cy="48617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asked Tom if / whether he was interested in visiting </a:t>
            </a:r>
          </a:p>
          <a:p>
            <a:pPr algn="l"/>
            <a:r>
              <a:rPr lang="en-US" sz="3200" b="1" dirty="0" err="1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Phu</a:t>
            </a:r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Quoc Island.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19" grpId="1" animBg="1"/>
      <p:bldP spid="24" grpId="0" animBg="1"/>
      <p:bldP spid="24" grpId="1" animBg="1"/>
      <p:bldP spid="2" grpId="0" animBg="1"/>
      <p:bldP spid="2" grpId="1" animBg="1"/>
      <p:bldP spid="36" grpId="0"/>
      <p:bldP spid="36" grpId="1"/>
      <p:bldP spid="11" grpId="0" animBg="1"/>
      <p:bldP spid="11" grpId="1" animBg="1"/>
      <p:bldP spid="21" grpId="0"/>
      <p:bldP spid="21" grpId="1"/>
      <p:bldP spid="23" grpId="0" animBg="1"/>
      <p:bldP spid="23" grpId="1" animBg="1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76300" y="4565419"/>
            <a:ext cx="10752283" cy="1162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3" name="Text Box 2"/>
          <p:cNvSpPr txBox="1"/>
          <p:nvPr/>
        </p:nvSpPr>
        <p:spPr>
          <a:xfrm>
            <a:off x="878205" y="2344132"/>
            <a:ext cx="10750378" cy="1103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3493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6" y="1787525"/>
            <a:ext cx="10998028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4. </a:t>
            </a:r>
            <a:r>
              <a:rPr lang="en-US" sz="3200"/>
              <a:t>“Can we afford to go to Niagara Falls, Mum?” said Kay.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730954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29921" y="3978850"/>
            <a:ext cx="10998662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dirty="0"/>
              <a:t>. “Will they visit Sa Pa and climb Mount </a:t>
            </a:r>
            <a:r>
              <a:rPr lang="en-US" sz="3200" dirty="0" err="1"/>
              <a:t>Fansipan</a:t>
            </a:r>
            <a:r>
              <a:rPr lang="en-US" sz="3200" dirty="0"/>
              <a:t> this summer?”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66700" y="4899828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954405" y="4565850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asked / wanted to know if/ whether they would visit Sa Pa </a:t>
            </a:r>
          </a:p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climb Mount </a:t>
            </a:r>
            <a:r>
              <a:rPr lang="en-US" sz="3200" b="1" dirty="0" err="1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Fansipan</a:t>
            </a:r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summer.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1078865" y="2348281"/>
            <a:ext cx="104635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 asked her mum if / whether they could afford to </a:t>
            </a:r>
          </a:p>
          <a:p>
            <a:pPr algn="just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Niagara Falls.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11" grpId="0" animBg="1"/>
      <p:bldP spid="11" grpId="1" animBg="1"/>
      <p:bldP spid="21" grpId="0"/>
      <p:bldP spid="21" grpId="1"/>
      <p:bldP spid="36" grpId="0"/>
      <p:bldP spid="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5240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67267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</a:t>
            </a:r>
            <a:r>
              <a:rPr lang="en-US" sz="28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10" name="Flowchart: Display 9"/>
          <p:cNvSpPr/>
          <p:nvPr/>
        </p:nvSpPr>
        <p:spPr>
          <a:xfrm>
            <a:off x="179705" y="2204720"/>
            <a:ext cx="11827510" cy="4203700"/>
          </a:xfrm>
          <a:prstGeom prst="flowChartDisplay">
            <a:avLst/>
          </a:prstGeom>
          <a:solidFill>
            <a:srgbClr val="C5FFF8"/>
          </a:solidFill>
          <a:ln>
            <a:noFill/>
          </a:ln>
          <a:effectLst>
            <a:outerShdw blurRad="393700" dist="508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A tour guide is taking a group of tourists to visit Tonle Sap Lake in Cambodia. The guide said to them: “Is it your first time here?” Some said </a:t>
            </a:r>
            <a:r>
              <a:rPr lang="en-US" sz="3000" i="1" dirty="0">
                <a:solidFill>
                  <a:schemeClr val="tx1"/>
                </a:solidFill>
              </a:rPr>
              <a:t>yes</a:t>
            </a:r>
            <a:r>
              <a:rPr lang="en-US" sz="3000" dirty="0">
                <a:solidFill>
                  <a:schemeClr val="tx1"/>
                </a:solidFill>
              </a:rPr>
              <a:t> and some said </a:t>
            </a:r>
            <a:r>
              <a:rPr lang="en-US" sz="3000" i="1" dirty="0">
                <a:solidFill>
                  <a:schemeClr val="tx1"/>
                </a:solidFill>
              </a:rPr>
              <a:t>no</a:t>
            </a:r>
            <a:r>
              <a:rPr lang="en-US" sz="3000" dirty="0">
                <a:solidFill>
                  <a:schemeClr val="tx1"/>
                </a:solidFill>
              </a:rPr>
              <a:t>. Olivia asked the guide: “Do the people live on fishing?” He said most of them did. Then Mark said: “Do their children go to school on land?” “Yes, they do,” said the guide. ...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351241" y="4025440"/>
            <a:ext cx="4051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87905" y="5925820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68525" y="4935220"/>
            <a:ext cx="3357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89525" y="5392420"/>
            <a:ext cx="4919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836025" y="4478020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9549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1" y="1042035"/>
            <a:ext cx="1053211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31191" y="2133662"/>
            <a:ext cx="11019790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</a:t>
            </a:r>
            <a:r>
              <a:rPr lang="en-US" sz="3200" dirty="0">
                <a:sym typeface="+mn-ea"/>
              </a:rPr>
              <a:t>The guide said to them: “Is it your first time here?”</a:t>
            </a:r>
            <a:endParaRPr lang="en-US" sz="3200" dirty="0"/>
          </a:p>
        </p:txBody>
      </p:sp>
      <p:sp>
        <p:nvSpPr>
          <p:cNvPr id="32" name="Right Arrow 31"/>
          <p:cNvSpPr/>
          <p:nvPr/>
        </p:nvSpPr>
        <p:spPr>
          <a:xfrm>
            <a:off x="193358" y="3022003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88010" y="414528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8" name="Right Arrow 7"/>
          <p:cNvSpPr/>
          <p:nvPr/>
        </p:nvSpPr>
        <p:spPr>
          <a:xfrm>
            <a:off x="193358" y="504025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31190" y="72415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Mark said: “Do their children go to school on land?”</a:t>
            </a:r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>
            <a:off x="236538" y="782510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892810" y="2716184"/>
            <a:ext cx="10758170" cy="106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19" name="Text Box 18"/>
          <p:cNvSpPr txBox="1"/>
          <p:nvPr/>
        </p:nvSpPr>
        <p:spPr>
          <a:xfrm>
            <a:off x="1027923" y="2685642"/>
            <a:ext cx="10385021" cy="106553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guide asked them / wanted to know if / whether it was </a:t>
            </a:r>
          </a:p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first time there.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92810" y="4719148"/>
            <a:ext cx="10758170" cy="1096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24" name="Text Box 23"/>
          <p:cNvSpPr txBox="1"/>
          <p:nvPr/>
        </p:nvSpPr>
        <p:spPr>
          <a:xfrm>
            <a:off x="1045181" y="4711778"/>
            <a:ext cx="10101638" cy="101634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Olivia asked the guide / wanted to know if / whether </a:t>
            </a:r>
          </a:p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people there lived on fishing.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9" grpId="1" animBg="1"/>
      <p:bldP spid="18" grpId="1" animBg="1"/>
      <p:bldP spid="19" grpId="0"/>
      <p:bldP spid="19" grpId="1"/>
      <p:bldP spid="23" grpId="1" animBg="1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754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93358" y="3851122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09600" y="283845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Mark said: “Do their children go to school on land?”</a:t>
            </a:r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>
            <a:off x="236538" y="782510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892810" y="3422015"/>
            <a:ext cx="10758170" cy="110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19" name="Text Box 18"/>
          <p:cNvSpPr txBox="1"/>
          <p:nvPr/>
        </p:nvSpPr>
        <p:spPr>
          <a:xfrm>
            <a:off x="1080709" y="3424134"/>
            <a:ext cx="10358816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asked the guide / wanted to know if / whether </a:t>
            </a:r>
          </a:p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children went to school on land.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6CE7D-BF06-9D40-B9E9-CB7DB779DE83}"/>
              </a:ext>
            </a:extLst>
          </p:cNvPr>
          <p:cNvSpPr txBox="1"/>
          <p:nvPr/>
        </p:nvSpPr>
        <p:spPr>
          <a:xfrm>
            <a:off x="1118871" y="1042035"/>
            <a:ext cx="1053211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Then write them in reported questions.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8" grpId="1" animBg="1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2614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</a:t>
            </a:r>
            <a:r>
              <a:rPr lang="en-US" sz="30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 into reported questions.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9285" y="1964055"/>
            <a:ext cx="7040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 2 groups.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1825" y="2434590"/>
            <a:ext cx="106673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the example.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08280" y="2916555"/>
            <a:ext cx="7461885" cy="1600835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Group A:</a:t>
            </a:r>
          </a:p>
          <a:p>
            <a:pPr algn="ctr"/>
            <a:r>
              <a:rPr lang="en-US" sz="3000">
                <a:solidFill>
                  <a:schemeClr val="tx1"/>
                </a:solidFill>
              </a:rPr>
              <a:t>“Is the Atacama Desert in Chile?”</a:t>
            </a:r>
          </a:p>
        </p:txBody>
      </p:sp>
      <p:sp>
        <p:nvSpPr>
          <p:cNvPr id="9" name="Cloud Callout 8"/>
          <p:cNvSpPr/>
          <p:nvPr/>
        </p:nvSpPr>
        <p:spPr>
          <a:xfrm flipH="1">
            <a:off x="4525010" y="4536440"/>
            <a:ext cx="7487920" cy="1677035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Group B:</a:t>
            </a:r>
          </a:p>
          <a:p>
            <a:pPr algn="ctr"/>
            <a:r>
              <a:rPr lang="en-US" sz="3000">
                <a:solidFill>
                  <a:schemeClr val="tx1"/>
                </a:solidFill>
              </a:rPr>
              <a:t>She asked if the Atacama Desert was in Chile.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4" grpId="0" animBg="1"/>
      <p:bldP spid="4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1" y="2287569"/>
            <a:ext cx="1835914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472"/>
            <a:ext cx="1835914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42781" y="493707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0855" y="1192620"/>
            <a:ext cx="5712306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Review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Rumour Detective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78990"/>
            <a:ext cx="5728397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E</a:t>
            </a: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xplanation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273425"/>
            <a:ext cx="5726673" cy="13411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following reported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Rewrite the sentences in reported questions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Read the passage and underline the </a:t>
            </a:r>
            <a:r>
              <a:rPr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Yes</a:t>
            </a:r>
            <a:r>
              <a:rPr lang="en-US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</a:t>
            </a:r>
            <a:r>
              <a:rPr lang="en-US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No </a:t>
            </a: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questions. Then write them in reported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4894580"/>
            <a:ext cx="5715179" cy="6864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Work in two groups. Take turns to give and change the </a:t>
            </a:r>
            <a:r>
              <a:rPr i="1" dirty="0">
                <a:solidFill>
                  <a:schemeClr val="tx1"/>
                </a:solidFill>
                <a:cs typeface="Calibri" panose="020F0502020204030204" pitchFamily="34" charset="0"/>
              </a:rPr>
              <a:t>Yes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i="1" dirty="0">
                <a:solidFill>
                  <a:schemeClr val="tx1"/>
                </a:solidFill>
                <a:cs typeface="Calibri" panose="020F0502020204030204" pitchFamily="34" charset="0"/>
              </a:rPr>
              <a:t>/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i="1" dirty="0">
                <a:solidFill>
                  <a:schemeClr val="tx1"/>
                </a:solidFill>
                <a:cs typeface="Calibri" panose="020F0502020204030204" pitchFamily="34" charset="0"/>
              </a:rPr>
              <a:t>No</a:t>
            </a: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 questions into reported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questions</a:t>
            </a: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355663" cy="87841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596496"/>
            <a:ext cx="1355663" cy="954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852145"/>
            <a:ext cx="1355663" cy="108492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3590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237796"/>
            <a:ext cx="1355663" cy="62579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5712306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07121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</a:t>
            </a:r>
            <a:r>
              <a:rPr lang="en-US" sz="30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 into reported questions.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4679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34771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1925" y="2414270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independently and prepare for 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55575" y="3120390"/>
            <a:ext cx="118294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A gives three </a:t>
            </a:r>
            <a:r>
              <a:rPr sz="40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 / No 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questions, and 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roup B changes them into reported questions.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7325" y="4441190"/>
            <a:ext cx="106673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Then swap roles.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86055" y="1209040"/>
            <a:ext cx="119113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 questions into direct questions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635" y="189934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pairs.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7635" y="25844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student makes a reported Yes / No question, and the other turns it into a direct question.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45110" y="3927823"/>
            <a:ext cx="118192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27635" y="4452620"/>
            <a:ext cx="7170420" cy="1328420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A: </a:t>
            </a:r>
            <a:r>
              <a:rPr lang="en-US" sz="3000">
                <a:solidFill>
                  <a:schemeClr val="tx1"/>
                </a:solidFill>
              </a:rPr>
              <a:t>She asked me if / whether I lived near the sea.</a:t>
            </a:r>
          </a:p>
        </p:txBody>
      </p:sp>
      <p:sp>
        <p:nvSpPr>
          <p:cNvPr id="12" name="Cloud Callout 11"/>
          <p:cNvSpPr/>
          <p:nvPr/>
        </p:nvSpPr>
        <p:spPr>
          <a:xfrm flipH="1">
            <a:off x="5634990" y="5584190"/>
            <a:ext cx="6462395" cy="984250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B:</a:t>
            </a:r>
            <a:r>
              <a:rPr lang="en-US" sz="3000" dirty="0">
                <a:solidFill>
                  <a:schemeClr val="tx1"/>
                </a:solidFill>
              </a:rPr>
              <a:t> Do you live near the sea? 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649381"/>
            <a:ext cx="114456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Change </a:t>
            </a:r>
            <a:r>
              <a:rPr lang="en-US" sz="3600" i="1" dirty="0">
                <a:sym typeface="+mn-ea"/>
              </a:rPr>
              <a:t>Yes / No</a:t>
            </a:r>
            <a:r>
              <a:rPr lang="en-US" sz="3600" dirty="0">
                <a:sym typeface="+mn-ea"/>
              </a:rPr>
              <a:t> questions into reported speech.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10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by using </a:t>
            </a:r>
            <a:r>
              <a:rPr lang="en-US" sz="3600" i="1" dirty="0"/>
              <a:t>Yes / No </a:t>
            </a:r>
            <a:r>
              <a:rPr lang="en-US" sz="3600" dirty="0"/>
              <a:t>questions in reported speech.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153289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- </a:t>
            </a:r>
            <a:r>
              <a:rPr lang="en-US" sz="4500" dirty="0"/>
              <a:t>Recall the rules of changing statements and </a:t>
            </a:r>
            <a:r>
              <a:rPr lang="en-US" sz="4500" i="1" dirty="0"/>
              <a:t>Wh</a:t>
            </a:r>
            <a:r>
              <a:rPr lang="en-US" sz="4500" dirty="0"/>
              <a:t>-questions into reported speech.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107823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dirty="0"/>
              <a:t>- Look at the examples: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804545" y="179832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Statements: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‘I’m tired,’ I said.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-&gt; </a:t>
            </a:r>
            <a:r>
              <a:rPr lang="en-US" sz="4500" b="1" dirty="0"/>
              <a:t>I told them (that) I was tired.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45305" y="3851910"/>
            <a:ext cx="372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TextBox 20"/>
          <p:cNvSpPr txBox="1"/>
          <p:nvPr/>
        </p:nvSpPr>
        <p:spPr>
          <a:xfrm>
            <a:off x="861060" y="398653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Wh-questions: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He said, 'What time does the film begin?'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=&gt; He </a:t>
            </a:r>
            <a:r>
              <a:rPr lang="en-US" sz="4500" b="1" dirty="0"/>
              <a:t>wanted to know what time the film began.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67305" y="5976620"/>
            <a:ext cx="8728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2583" y="6714490"/>
            <a:ext cx="1478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5794fd54cdd1c630a06c25c76826d0c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2250" y="-7620"/>
            <a:ext cx="12414250" cy="685990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177800" y="1303020"/>
            <a:ext cx="1201420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11500" b="1" dirty="0">
                <a:solidFill>
                  <a:srgbClr val="F9F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Rumour Detective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19" y="888293"/>
            <a:ext cx="6885305" cy="2707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Work in two teams.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 One team prepares a short story with several characters and events.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64109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4935220" y="2352040"/>
            <a:ext cx="6885305" cy="21487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 The other team acts as “rumor detectives” who listen to the story and then ask questions using </a:t>
            </a:r>
            <a:r>
              <a:rPr lang="en-US" sz="3200" b="1" i="1" dirty="0">
                <a:solidFill>
                  <a:schemeClr val="bg1"/>
                </a:solidFill>
              </a:rPr>
              <a:t>Wh</a:t>
            </a:r>
            <a:r>
              <a:rPr lang="en-US" sz="3200" b="1" dirty="0">
                <a:solidFill>
                  <a:schemeClr val="bg1"/>
                </a:solidFill>
              </a:rPr>
              <a:t>- questions </a:t>
            </a:r>
            <a:r>
              <a:rPr lang="en-US" sz="3200" dirty="0">
                <a:solidFill>
                  <a:schemeClr val="bg1"/>
                </a:solidFill>
              </a:rPr>
              <a:t>to clarify the details.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4914465" y="4355533"/>
            <a:ext cx="6885305" cy="1235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 The storytelling team can only answer using reported speech.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4935219" y="5379965"/>
            <a:ext cx="6885305" cy="1235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E.g. </a:t>
            </a:r>
            <a:r>
              <a:rPr lang="en-US" sz="3200" dirty="0">
                <a:solidFill>
                  <a:schemeClr val="bg1"/>
                </a:solidFill>
              </a:rPr>
              <a:t>He said that she had gone to the store.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247015" y="1780540"/>
            <a:ext cx="11639550" cy="4429760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In reporting </a:t>
            </a:r>
            <a:r>
              <a:rPr lang="en-US" sz="3200" i="1" dirty="0">
                <a:highlight>
                  <a:srgbClr val="FFFF00"/>
                </a:highlight>
              </a:rPr>
              <a:t>Yes / No questions</a:t>
            </a:r>
            <a:r>
              <a:rPr lang="en-US" sz="3200" dirty="0"/>
              <a:t>, we often use the verb </a:t>
            </a:r>
            <a:r>
              <a:rPr lang="en-US" sz="3200" i="1" dirty="0">
                <a:highlight>
                  <a:srgbClr val="FFFF00"/>
                </a:highlight>
              </a:rPr>
              <a:t>ask</a:t>
            </a:r>
            <a:r>
              <a:rPr lang="en-US" sz="3200" dirty="0"/>
              <a:t> or </a:t>
            </a:r>
            <a:r>
              <a:rPr lang="en-US" sz="3200" i="1" dirty="0">
                <a:highlight>
                  <a:srgbClr val="FFFF00"/>
                </a:highlight>
              </a:rPr>
              <a:t>want to know</a:t>
            </a:r>
            <a:r>
              <a:rPr lang="en-US" sz="3200" dirty="0"/>
              <a:t>; we use the word order of statements. </a:t>
            </a:r>
          </a:p>
          <a:p>
            <a:r>
              <a:rPr lang="en-US" sz="3200" dirty="0"/>
              <a:t>In reporting </a:t>
            </a:r>
            <a:r>
              <a:rPr lang="en-US" sz="3200" i="1" dirty="0">
                <a:highlight>
                  <a:srgbClr val="FFFF00"/>
                </a:highlight>
              </a:rPr>
              <a:t>Yes / No questions</a:t>
            </a:r>
            <a:r>
              <a:rPr lang="en-US" sz="3200" dirty="0"/>
              <a:t>, we normally use</a:t>
            </a:r>
            <a:r>
              <a:rPr lang="en-US" sz="3200" i="1" dirty="0">
                <a:highlight>
                  <a:srgbClr val="FFFF00"/>
                </a:highlight>
              </a:rPr>
              <a:t> if / whether + clause.</a:t>
            </a:r>
          </a:p>
          <a:p>
            <a:r>
              <a:rPr lang="en-US" sz="3200" b="1" dirty="0">
                <a:solidFill>
                  <a:srgbClr val="398FCF"/>
                </a:solidFill>
              </a:rPr>
              <a:t>Example:</a:t>
            </a:r>
          </a:p>
          <a:p>
            <a:r>
              <a:rPr lang="en-US" sz="3200" dirty="0"/>
              <a:t>Anna: “Do you plan to climb any mountains this summer, Joe?”</a:t>
            </a:r>
          </a:p>
          <a:p>
            <a:r>
              <a:rPr lang="en-US" sz="3200" dirty="0"/>
              <a:t>→ Anna </a:t>
            </a:r>
            <a:r>
              <a:rPr lang="en-US" sz="3200" b="1" dirty="0"/>
              <a:t>asked</a:t>
            </a:r>
            <a:r>
              <a:rPr lang="en-US" sz="3200" dirty="0"/>
              <a:t> Joe </a:t>
            </a:r>
            <a:r>
              <a:rPr lang="en-US" sz="3200" b="1" dirty="0"/>
              <a:t>if / whether</a:t>
            </a:r>
            <a:r>
              <a:rPr lang="en-US" sz="3200" dirty="0"/>
              <a:t> he planned to climb any mountains that summer.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31507" y="119696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8"/>
          <p:cNvSpPr txBox="1"/>
          <p:nvPr/>
        </p:nvSpPr>
        <p:spPr>
          <a:xfrm>
            <a:off x="6953250" y="5352427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B. was enjoying 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D. would enjoy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106805" y="5352427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am enjoying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enjoyed  </a:t>
            </a:r>
            <a:r>
              <a:rPr lang="en-US" sz="3200" dirty="0"/>
              <a:t>                 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3249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5081" y="1192585"/>
            <a:ext cx="11322685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2964192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told me 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wanted to know</a:t>
            </a:r>
            <a:r>
              <a:rPr lang="en-US" sz="3200" dirty="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2964192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said to me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questions me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896745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 </a:t>
            </a:r>
            <a:r>
              <a:rPr lang="en-US" sz="3200" dirty="0"/>
              <a:t>“Will pollution endanger the wildlife here?” Kate asked.</a:t>
            </a:r>
          </a:p>
          <a:p>
            <a:pPr algn="just"/>
            <a:r>
              <a:rPr lang="en-US" sz="3200" dirty="0"/>
              <a:t>→ Kate ______ if pollution would endanger the wildlife there.</a:t>
            </a:r>
          </a:p>
        </p:txBody>
      </p:sp>
      <p:sp>
        <p:nvSpPr>
          <p:cNvPr id="10" name="Oval 9"/>
          <p:cNvSpPr/>
          <p:nvPr/>
        </p:nvSpPr>
        <p:spPr>
          <a:xfrm>
            <a:off x="1106805" y="364109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370840" y="4284980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 </a:t>
            </a:r>
            <a:r>
              <a:rPr lang="en-US" sz="3200"/>
              <a:t>“Are you enjoying your flight?” the stewardess asked me.</a:t>
            </a:r>
          </a:p>
          <a:p>
            <a:pPr algn="just"/>
            <a:r>
              <a:rPr lang="en-US" sz="3200"/>
              <a:t>→ The stewardess asked me if I ______my flight.</a:t>
            </a:r>
          </a:p>
        </p:txBody>
      </p:sp>
      <p:sp>
        <p:nvSpPr>
          <p:cNvPr id="30" name="Oval 29"/>
          <p:cNvSpPr/>
          <p:nvPr/>
        </p:nvSpPr>
        <p:spPr>
          <a:xfrm>
            <a:off x="6953250" y="544893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8" grpId="0" animBg="1"/>
      <p:bldP spid="28" grpId="1" animBg="1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30" grpId="0" bldLvl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1547</Words>
  <Application>Microsoft Office PowerPoint</Application>
  <PresentationFormat>Widescreen</PresentationFormat>
  <Paragraphs>215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313</cp:revision>
  <dcterms:created xsi:type="dcterms:W3CDTF">2020-12-09T02:04:00Z</dcterms:created>
  <dcterms:modified xsi:type="dcterms:W3CDTF">2025-02-27T22:22:46Z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1033-12.2.0.13359</vt:lpwstr>
  </property>
</Properties>
</file>