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680" r:id="rId3"/>
    <p:sldId id="531" r:id="rId4"/>
    <p:sldId id="681" r:id="rId5"/>
    <p:sldId id="436" r:id="rId6"/>
    <p:sldId id="682" r:id="rId7"/>
    <p:sldId id="446" r:id="rId8"/>
    <p:sldId id="659" r:id="rId9"/>
    <p:sldId id="660" r:id="rId10"/>
    <p:sldId id="627" r:id="rId11"/>
    <p:sldId id="661" r:id="rId12"/>
    <p:sldId id="456" r:id="rId13"/>
    <p:sldId id="662" r:id="rId14"/>
    <p:sldId id="663" r:id="rId15"/>
    <p:sldId id="644" r:id="rId16"/>
    <p:sldId id="457" r:id="rId17"/>
    <p:sldId id="685" r:id="rId18"/>
    <p:sldId id="694" r:id="rId19"/>
    <p:sldId id="687" r:id="rId20"/>
    <p:sldId id="695" r:id="rId21"/>
    <p:sldId id="696" r:id="rId22"/>
    <p:sldId id="690" r:id="rId23"/>
    <p:sldId id="691" r:id="rId24"/>
    <p:sldId id="692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2" userDrawn="1">
          <p15:clr>
            <a:srgbClr val="A4A3A4"/>
          </p15:clr>
        </p15:guide>
        <p15:guide id="2" pos="3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4B2"/>
    <a:srgbClr val="9E9FA5"/>
    <a:srgbClr val="C4C1A4"/>
    <a:srgbClr val="FFF6DC"/>
    <a:srgbClr val="FFC6AC"/>
    <a:srgbClr val="FCE0D5"/>
    <a:srgbClr val="E0EED4"/>
    <a:srgbClr val="FDEDCB"/>
    <a:srgbClr val="DFCCFB"/>
    <a:srgbClr val="FF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1932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6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30445" y="2733675"/>
            <a:ext cx="433070" cy="40195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6"/>
          <p:cNvSpPr txBox="1"/>
          <p:nvPr/>
        </p:nvSpPr>
        <p:spPr>
          <a:xfrm>
            <a:off x="4685129" y="2736850"/>
            <a:ext cx="7303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56405" y="3241040"/>
            <a:ext cx="3943350" cy="4476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781550" y="3276600"/>
            <a:ext cx="3620770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46880" y="3181350"/>
            <a:ext cx="545465" cy="518795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2" name="TextBox 39"/>
          <p:cNvSpPr txBox="1"/>
          <p:nvPr/>
        </p:nvSpPr>
        <p:spPr>
          <a:xfrm>
            <a:off x="3373701" y="2748957"/>
            <a:ext cx="208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" name="TextBox 40"/>
          <p:cNvSpPr txBox="1"/>
          <p:nvPr/>
        </p:nvSpPr>
        <p:spPr>
          <a:xfrm>
            <a:off x="2896235" y="2736850"/>
            <a:ext cx="7812405" cy="3987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-72390" y="-198120"/>
            <a:ext cx="12264390" cy="719582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Parallelogram 19"/>
          <p:cNvSpPr/>
          <p:nvPr/>
        </p:nvSpPr>
        <p:spPr>
          <a:xfrm>
            <a:off x="2078990" y="0"/>
            <a:ext cx="514159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Parallelogram 20"/>
          <p:cNvSpPr/>
          <p:nvPr/>
        </p:nvSpPr>
        <p:spPr>
          <a:xfrm flipH="1">
            <a:off x="377825" y="1778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Parallelogram 21"/>
          <p:cNvSpPr/>
          <p:nvPr/>
        </p:nvSpPr>
        <p:spPr>
          <a:xfrm flipH="1">
            <a:off x="-713740" y="-12192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Parallelogram 22"/>
          <p:cNvSpPr/>
          <p:nvPr/>
        </p:nvSpPr>
        <p:spPr>
          <a:xfrm>
            <a:off x="6053455" y="-121920"/>
            <a:ext cx="514159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Parallelogram 23"/>
          <p:cNvSpPr/>
          <p:nvPr/>
        </p:nvSpPr>
        <p:spPr>
          <a:xfrm flipH="1">
            <a:off x="7597140" y="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Parallelogram 24"/>
          <p:cNvSpPr/>
          <p:nvPr/>
        </p:nvSpPr>
        <p:spPr>
          <a:xfrm flipH="1">
            <a:off x="8635365" y="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4753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71" y="1231082"/>
            <a:ext cx="9477246" cy="954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26304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604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7215" y="2519680"/>
            <a:ext cx="10394975" cy="1076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Anne:</a:t>
            </a:r>
            <a:r>
              <a:rPr lang="en-US" sz="3200"/>
              <a:t> </a:t>
            </a:r>
            <a:r>
              <a:rPr lang="en-US" sz="3200">
                <a:highlight>
                  <a:srgbClr val="FFFF00"/>
                </a:highlight>
              </a:rPr>
              <a:t>Can I watch</a:t>
            </a:r>
            <a:r>
              <a:rPr lang="en-US" sz="3200"/>
              <a:t> a horror film, Mum?</a:t>
            </a:r>
          </a:p>
          <a:p>
            <a:pPr algn="just"/>
            <a:r>
              <a:rPr lang="en-US" sz="3200" b="1"/>
              <a:t>Anne’s Mum:</a:t>
            </a:r>
            <a:r>
              <a:rPr lang="en-US" sz="3200"/>
              <a:t> </a:t>
            </a:r>
            <a:r>
              <a:rPr lang="en-US" sz="3200">
                <a:highlight>
                  <a:srgbClr val="FFFF00"/>
                </a:highlight>
              </a:rPr>
              <a:t>No, dear, you can’t.</a:t>
            </a:r>
            <a:r>
              <a:rPr lang="en-US" sz="3200"/>
              <a:t> It’s late now.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60070" y="4338955"/>
            <a:ext cx="10394975" cy="1076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Tourist:</a:t>
            </a:r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May we come in</a:t>
            </a:r>
            <a:r>
              <a:rPr lang="en-US" sz="3200" dirty="0"/>
              <a:t> and have a look around the temple?</a:t>
            </a:r>
          </a:p>
          <a:p>
            <a:r>
              <a:rPr lang="en-US" sz="3200" b="1" dirty="0"/>
              <a:t>Guard:</a:t>
            </a:r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Sure. </a:t>
            </a:r>
            <a:r>
              <a:rPr lang="en-US" sz="3200" dirty="0"/>
              <a:t>But be careful. It’s very dark inside.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CE96A-D315-BB47-2E41-3F78601797CA}"/>
              </a:ext>
            </a:extLst>
          </p:cNvPr>
          <p:cNvSpPr txBox="1"/>
          <p:nvPr/>
        </p:nvSpPr>
        <p:spPr>
          <a:xfrm>
            <a:off x="487067" y="151031"/>
            <a:ext cx="47923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5" name="044">
            <a:hlinkClick r:id="" action="ppaction://media"/>
            <a:extLst>
              <a:ext uri="{FF2B5EF4-FFF2-40B4-BE49-F238E27FC236}">
                <a16:creationId xmlns:a16="http://schemas.microsoft.com/office/drawing/2014/main" id="{C7382489-32F3-7CF9-E148-97977EC9A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6251" y="16184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0807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7215" y="1174115"/>
            <a:ext cx="1088834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Structures: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542925" y="1796415"/>
            <a:ext cx="1088834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+mn-ea"/>
              </a:rPr>
              <a:t>Ask for permission</a:t>
            </a:r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025525" y="2503170"/>
            <a:ext cx="10888345" cy="1322070"/>
          </a:xfrm>
          <a:prstGeom prst="rect">
            <a:avLst/>
          </a:prstGeom>
          <a:solidFill>
            <a:srgbClr val="7ED7C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Can I + bare V……………..?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May we + bare V……………?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82625" y="3761740"/>
            <a:ext cx="1088834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Respond: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902335" y="4420870"/>
            <a:ext cx="10888345" cy="1322070"/>
          </a:xfrm>
          <a:prstGeom prst="rect">
            <a:avLst/>
          </a:prstGeom>
          <a:solidFill>
            <a:srgbClr val="F0DB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No, dear, you can’t.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38384-969F-EAF9-9B5A-F7C6E0B35CBE}"/>
              </a:ext>
            </a:extLst>
          </p:cNvPr>
          <p:cNvSpPr txBox="1"/>
          <p:nvPr/>
        </p:nvSpPr>
        <p:spPr>
          <a:xfrm>
            <a:off x="487067" y="151031"/>
            <a:ext cx="47923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29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08534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permission and respond in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2060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034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1475" y="8051800"/>
            <a:ext cx="11123295" cy="1322070"/>
          </a:xfrm>
          <a:prstGeom prst="rect">
            <a:avLst/>
          </a:prstGeom>
          <a:solidFill>
            <a:srgbClr val="B4BDF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>
                <a:latin typeface="Times New Roman" panose="02020603050405020304" pitchFamily="18" charset="0"/>
              </a:rPr>
              <a:t>1. </a:t>
            </a:r>
            <a:r>
              <a:rPr lang="en-US" sz="4000">
                <a:latin typeface="Times New Roman" panose="02020603050405020304" pitchFamily="18" charset="0"/>
              </a:rPr>
              <a:t>You ask your friend for permission to borrow a book on the Galápagos Islands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35610" y="9473565"/>
            <a:ext cx="11123295" cy="1322070"/>
          </a:xfrm>
          <a:prstGeom prst="rect">
            <a:avLst/>
          </a:prstGeom>
          <a:solidFill>
            <a:srgbClr val="FFE3B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You ask your teacher for permission to submit your project after the deadline.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ED7EB-6BF6-9217-2879-B770A26AD6F8}"/>
              </a:ext>
            </a:extLst>
          </p:cNvPr>
          <p:cNvSpPr txBox="1"/>
          <p:nvPr/>
        </p:nvSpPr>
        <p:spPr>
          <a:xfrm>
            <a:off x="487067" y="151031"/>
            <a:ext cx="47923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845385" y="2621543"/>
            <a:ext cx="10501229" cy="1322070"/>
          </a:xfrm>
          <a:prstGeom prst="rect">
            <a:avLst/>
          </a:prstGeom>
          <a:solidFill>
            <a:srgbClr val="B4BDF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 dirty="0">
                <a:latin typeface="Times New Roman" panose="02020603050405020304" pitchFamily="18" charset="0"/>
              </a:rPr>
              <a:t>1. </a:t>
            </a:r>
            <a:r>
              <a:rPr lang="en-US" sz="4000" dirty="0">
                <a:latin typeface="Times New Roman" panose="02020603050405020304" pitchFamily="18" charset="0"/>
              </a:rPr>
              <a:t>You ask your friend for permission to borrow a book on the Galápagos Islands.</a:t>
            </a:r>
          </a:p>
        </p:txBody>
      </p:sp>
      <p:sp>
        <p:nvSpPr>
          <p:cNvPr id="9" name="Text Box 6"/>
          <p:cNvSpPr txBox="1"/>
          <p:nvPr/>
        </p:nvSpPr>
        <p:spPr>
          <a:xfrm>
            <a:off x="845385" y="4427396"/>
            <a:ext cx="10501229" cy="1322070"/>
          </a:xfrm>
          <a:prstGeom prst="rect">
            <a:avLst/>
          </a:prstGeom>
          <a:solidFill>
            <a:srgbClr val="FFE3B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You ask your teacher for permission to submit your project after the deadline.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86903" y="1146294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270" indent="-1270"/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Suggested dialogues: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15265" y="1819910"/>
            <a:ext cx="8240395" cy="2232025"/>
          </a:xfrm>
          <a:prstGeom prst="cloudCallout">
            <a:avLst/>
          </a:prstGeom>
          <a:solidFill>
            <a:srgbClr val="A8DF8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Can I borrow / Can you lend me </a:t>
            </a:r>
            <a:r>
              <a:rPr lang="en-US" sz="4000" dirty="0">
                <a:solidFill>
                  <a:schemeClr val="tx1"/>
                </a:solidFill>
              </a:rPr>
              <a:t>a book on the Galápagos Islands?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5077460" y="3931285"/>
            <a:ext cx="7073265" cy="2232025"/>
          </a:xfrm>
          <a:prstGeom prst="cloudCallout">
            <a:avLst/>
          </a:prstGeom>
          <a:solidFill>
            <a:srgbClr val="F3FD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Sure.</a:t>
            </a:r>
            <a:r>
              <a:rPr lang="en-US" sz="4000" dirty="0">
                <a:solidFill>
                  <a:schemeClr val="tx1"/>
                </a:solidFill>
              </a:rPr>
              <a:t> But please look after it carefully.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-12484735" y="1699260"/>
            <a:ext cx="9865360" cy="2232025"/>
          </a:xfrm>
          <a:prstGeom prst="cloudCallou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</a:rPr>
              <a:t>May I submit</a:t>
            </a:r>
            <a:r>
              <a:rPr lang="en-US" sz="4000">
                <a:solidFill>
                  <a:schemeClr val="tx1"/>
                </a:solidFill>
              </a:rPr>
              <a:t> my project after the deadline, Miss?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433A0D-7F39-A77A-EB21-34F8BAF8090C}"/>
              </a:ext>
            </a:extLst>
          </p:cNvPr>
          <p:cNvGrpSpPr/>
          <p:nvPr/>
        </p:nvGrpSpPr>
        <p:grpSpPr>
          <a:xfrm>
            <a:off x="0" y="1929"/>
            <a:ext cx="12330430" cy="1083310"/>
            <a:chOff x="7620" y="-7620"/>
            <a:chExt cx="12192000" cy="1083309"/>
          </a:xfrm>
        </p:grpSpPr>
        <p:sp>
          <p:nvSpPr>
            <p:cNvPr id="6" name="Round Single Corner Rectangle 25">
              <a:extLst>
                <a:ext uri="{FF2B5EF4-FFF2-40B4-BE49-F238E27FC236}">
                  <a16:creationId xmlns:a16="http://schemas.microsoft.com/office/drawing/2014/main" id="{884C1A26-CF5A-F29D-1F13-41041B7465A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6">
              <a:extLst>
                <a:ext uri="{FF2B5EF4-FFF2-40B4-BE49-F238E27FC236}">
                  <a16:creationId xmlns:a16="http://schemas.microsoft.com/office/drawing/2014/main" id="{27FD849C-4274-BF79-CA6D-85C5C2D3B99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27">
              <a:extLst>
                <a:ext uri="{FF2B5EF4-FFF2-40B4-BE49-F238E27FC236}">
                  <a16:creationId xmlns:a16="http://schemas.microsoft.com/office/drawing/2014/main" id="{4C07F5D6-D779-E492-79ED-B3F535F2403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493D9BF-4135-3622-7A7D-84D7CC1D5868}"/>
              </a:ext>
            </a:extLst>
          </p:cNvPr>
          <p:cNvSpPr txBox="1"/>
          <p:nvPr/>
        </p:nvSpPr>
        <p:spPr>
          <a:xfrm>
            <a:off x="487067" y="151031"/>
            <a:ext cx="47923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77850" y="106489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270" indent="-1270"/>
            <a:r>
              <a:rPr lang="en-US" sz="4000" b="1" i="1">
                <a:latin typeface="Calibri" panose="020F0502020204030204" pitchFamily="34" charset="0"/>
                <a:cs typeface="Calibri" panose="020F0502020204030204" pitchFamily="34" charset="0"/>
              </a:rPr>
              <a:t>Suggested dialogues: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15265" y="1819910"/>
            <a:ext cx="9865360" cy="2232025"/>
          </a:xfrm>
          <a:prstGeom prst="cloudCallou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</a:rPr>
              <a:t>May I submit</a:t>
            </a:r>
            <a:r>
              <a:rPr lang="en-US" sz="4000">
                <a:solidFill>
                  <a:schemeClr val="tx1"/>
                </a:solidFill>
              </a:rPr>
              <a:t> my project after the deadline, Miss?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5077460" y="3931285"/>
            <a:ext cx="7073265" cy="2232025"/>
          </a:xfrm>
          <a:prstGeom prst="cloudCallout">
            <a:avLst/>
          </a:prstGeom>
          <a:solidFill>
            <a:srgbClr val="FFBFB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</a:rPr>
              <a:t> I’m afraid you can’t.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4080F5-3F80-AAC6-A477-0EDBE69D3F16}"/>
              </a:ext>
            </a:extLst>
          </p:cNvPr>
          <p:cNvGrpSpPr/>
          <p:nvPr/>
        </p:nvGrpSpPr>
        <p:grpSpPr>
          <a:xfrm>
            <a:off x="0" y="1929"/>
            <a:ext cx="12330430" cy="1083310"/>
            <a:chOff x="7620" y="-7620"/>
            <a:chExt cx="12192000" cy="1083309"/>
          </a:xfrm>
        </p:grpSpPr>
        <p:sp>
          <p:nvSpPr>
            <p:cNvPr id="6" name="Round Single Corner Rectangle 25">
              <a:extLst>
                <a:ext uri="{FF2B5EF4-FFF2-40B4-BE49-F238E27FC236}">
                  <a16:creationId xmlns:a16="http://schemas.microsoft.com/office/drawing/2014/main" id="{48A00553-D9B8-1EDE-E53E-0728BE960DD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6">
              <a:extLst>
                <a:ext uri="{FF2B5EF4-FFF2-40B4-BE49-F238E27FC236}">
                  <a16:creationId xmlns:a16="http://schemas.microsoft.com/office/drawing/2014/main" id="{D5998C10-4C28-32FE-0CB8-9CB71A1CB08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27">
              <a:extLst>
                <a:ext uri="{FF2B5EF4-FFF2-40B4-BE49-F238E27FC236}">
                  <a16:creationId xmlns:a16="http://schemas.microsoft.com/office/drawing/2014/main" id="{6D5146EB-9F45-1779-8164-F72436687EC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F0EB7B1-A748-5FCA-8AA5-17597F5C46B6}"/>
              </a:ext>
            </a:extLst>
          </p:cNvPr>
          <p:cNvSpPr txBox="1"/>
          <p:nvPr/>
        </p:nvSpPr>
        <p:spPr>
          <a:xfrm>
            <a:off x="487067" y="151031"/>
            <a:ext cx="47923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330430" cy="131445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31140" y="48260"/>
            <a:ext cx="8218805" cy="56451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>
                <a:sym typeface="+mn-ea"/>
              </a:rPr>
              <a:t>Transition from </a:t>
            </a:r>
            <a:r>
              <a:rPr lang="en-US" sz="3600" b="1" i="1" dirty="0">
                <a:sym typeface="+mn-ea"/>
              </a:rPr>
              <a:t>Everyday English </a:t>
            </a:r>
            <a:r>
              <a:rPr lang="en-US" sz="3600" b="1" dirty="0">
                <a:sym typeface="+mn-ea"/>
              </a:rPr>
              <a:t>to </a:t>
            </a:r>
            <a:r>
              <a:rPr lang="en-US" sz="3600" b="1" i="1" dirty="0">
                <a:sym typeface="+mn-ea"/>
              </a:rPr>
              <a:t>Natural wonders and tourism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2719" y="1449070"/>
            <a:ext cx="11977892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Name some natural wonders / tourist attractions of Viet Nam.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205740" y="5235271"/>
            <a:ext cx="11732895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Say how you can ask for permission and respond when you want to enter one of these tourist attractions. 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277495" y="2391401"/>
            <a:ext cx="11083290" cy="543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200" b="1" i="1" dirty="0">
                <a:solidFill>
                  <a:schemeClr val="tx1"/>
                </a:solidFill>
                <a:effectLst/>
                <a:sym typeface="+mn-ea"/>
              </a:rPr>
              <a:t>Suggested answers:</a:t>
            </a:r>
          </a:p>
          <a:p>
            <a:pPr algn="just"/>
            <a:endParaRPr lang="en-US" sz="3200" b="1" i="1" dirty="0"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351155" y="3131161"/>
            <a:ext cx="11269715" cy="1905635"/>
          </a:xfrm>
          <a:prstGeom prst="rect">
            <a:avLst/>
          </a:prstGeom>
          <a:solidFill>
            <a:srgbClr val="FFBFBF"/>
          </a:solidFill>
        </p:spPr>
        <p:txBody>
          <a:bodyPr wrap="square">
            <a:noAutofit/>
          </a:bodyPr>
          <a:lstStyle/>
          <a:p>
            <a:r>
              <a:rPr lang="en-US" sz="4000" i="1" dirty="0">
                <a:solidFill>
                  <a:schemeClr val="tx1"/>
                </a:solidFill>
                <a:effectLst/>
                <a:sym typeface="+mn-ea"/>
              </a:rPr>
              <a:t>Ha Long Bay, Cuc Phuong National Park, Dong Van Plateau, Ban Gioc Waterfall, Son Doong Cave, Cu Lao Cham Island, Con Dao Island, etc.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357654"/>
            <a:ext cx="1088834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each natural wonder under the correct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3457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243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9118594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 WONDERS AND TOURISM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649095" y="8204200"/>
            <a:ext cx="4547870" cy="583565"/>
          </a:xfrm>
          <a:prstGeom prst="rect">
            <a:avLst/>
          </a:prstGeom>
          <a:solidFill>
            <a:srgbClr val="B9DB9B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 Sanjay from New Delhi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883410" y="8787765"/>
            <a:ext cx="9282430" cy="2553335"/>
          </a:xfrm>
          <a:prstGeom prst="rect">
            <a:avLst/>
          </a:prstGeom>
          <a:solidFill>
            <a:srgbClr val="FFE3B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/>
              <a:t>Once, it was easy to say which country a person was from because people wore their own traditional costumes. Now, trends, comfort, and style are more important. More people are wearing western clothes like jeans and T-shirts instead.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414655" y="184848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Look at the pictures and answer questions.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414655" y="2494969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/>
                <a:sym typeface="+mn-ea"/>
              </a:rPr>
              <a:t>Questions: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414655" y="324675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What is it in each picture?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Where is it?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What is special about it?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199390" y="5199380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Work in pairs to do the task.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634FF5-F908-974B-8EB6-3C4085CA94C5}"/>
              </a:ext>
            </a:extLst>
          </p:cNvPr>
          <p:cNvSpPr txBox="1"/>
          <p:nvPr/>
        </p:nvSpPr>
        <p:spPr>
          <a:xfrm>
            <a:off x="1008972" y="5551439"/>
            <a:ext cx="421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_________________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3762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375410"/>
            <a:ext cx="1088834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each natural wonder under the correct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3457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243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9234004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 WONDERS AND TOURISM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1960880"/>
            <a:ext cx="2465070" cy="553085"/>
          </a:xfrm>
          <a:prstGeom prst="rect">
            <a:avLst/>
          </a:prstGeom>
          <a:solidFill>
            <a:srgbClr val="FFF3D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Ha Long Bay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144520" y="1960880"/>
            <a:ext cx="2206625" cy="553085"/>
          </a:xfrm>
          <a:prstGeom prst="rect">
            <a:avLst/>
          </a:prstGeom>
          <a:solidFill>
            <a:srgbClr val="DFCC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Jeju Island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543550" y="1960880"/>
            <a:ext cx="2456815" cy="553085"/>
          </a:xfrm>
          <a:prstGeom prst="rect">
            <a:avLst/>
          </a:prstGeom>
          <a:solidFill>
            <a:srgbClr val="FFF3D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Grand Canyon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63890" y="1960880"/>
            <a:ext cx="3048000" cy="553085"/>
          </a:xfrm>
          <a:prstGeom prst="rect">
            <a:avLst/>
          </a:prstGeom>
          <a:solidFill>
            <a:srgbClr val="DFCC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The Sahara Desert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EC714-8245-4C5A-B06A-F352EA0861B6}"/>
              </a:ext>
            </a:extLst>
          </p:cNvPr>
          <p:cNvSpPr txBox="1"/>
          <p:nvPr/>
        </p:nvSpPr>
        <p:spPr>
          <a:xfrm>
            <a:off x="1945094" y="5568801"/>
            <a:ext cx="261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Grand Canyon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37543-CF47-46DD-B6B5-338488B7A5C6}"/>
              </a:ext>
            </a:extLst>
          </p:cNvPr>
          <p:cNvSpPr txBox="1"/>
          <p:nvPr/>
        </p:nvSpPr>
        <p:spPr>
          <a:xfrm>
            <a:off x="8112649" y="5568801"/>
            <a:ext cx="205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Jeju</a:t>
            </a:r>
            <a:r>
              <a:rPr lang="en-US" sz="3200" b="1" dirty="0">
                <a:solidFill>
                  <a:srgbClr val="7030A0"/>
                </a:solidFill>
              </a:rPr>
              <a:t> Island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4E60C4-8D06-1AD1-CA7F-FD55E0381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61"/>
          <a:stretch/>
        </p:blipFill>
        <p:spPr>
          <a:xfrm>
            <a:off x="870585" y="2718331"/>
            <a:ext cx="4547870" cy="2833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54801B-6A53-781C-CB19-A54FC13A4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5"/>
          <a:stretch/>
        </p:blipFill>
        <p:spPr>
          <a:xfrm>
            <a:off x="6802971" y="2718330"/>
            <a:ext cx="4362869" cy="2833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377537-6C96-9A25-DD15-ACE4084904BA}"/>
              </a:ext>
            </a:extLst>
          </p:cNvPr>
          <p:cNvSpPr txBox="1"/>
          <p:nvPr/>
        </p:nvSpPr>
        <p:spPr>
          <a:xfrm>
            <a:off x="7028032" y="5551439"/>
            <a:ext cx="421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634FF5-F908-974B-8EB6-3C4085CA94C5}"/>
              </a:ext>
            </a:extLst>
          </p:cNvPr>
          <p:cNvSpPr txBox="1"/>
          <p:nvPr/>
        </p:nvSpPr>
        <p:spPr>
          <a:xfrm>
            <a:off x="1008972" y="5551439"/>
            <a:ext cx="421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3. </a:t>
            </a:r>
            <a:r>
              <a:rPr lang="en-US" sz="3200" dirty="0"/>
              <a:t>_________________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3762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375410"/>
            <a:ext cx="1088834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each natural wonder under the correct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3457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243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9234004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 WONDERS AND TOURISM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1960880"/>
            <a:ext cx="2465070" cy="553085"/>
          </a:xfrm>
          <a:prstGeom prst="rect">
            <a:avLst/>
          </a:prstGeom>
          <a:solidFill>
            <a:srgbClr val="FFF3D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Ha Long Bay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144520" y="1960880"/>
            <a:ext cx="2206625" cy="553085"/>
          </a:xfrm>
          <a:prstGeom prst="rect">
            <a:avLst/>
          </a:prstGeom>
          <a:solidFill>
            <a:srgbClr val="DFCC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Jeju Island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543550" y="1960880"/>
            <a:ext cx="2456815" cy="553085"/>
          </a:xfrm>
          <a:prstGeom prst="rect">
            <a:avLst/>
          </a:prstGeom>
          <a:solidFill>
            <a:srgbClr val="FFF3D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Grand Canyon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63890" y="1960880"/>
            <a:ext cx="3048000" cy="553085"/>
          </a:xfrm>
          <a:prstGeom prst="rect">
            <a:avLst/>
          </a:prstGeom>
          <a:solidFill>
            <a:srgbClr val="DFCC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The Sahara Desert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EC714-8245-4C5A-B06A-F352EA0861B6}"/>
              </a:ext>
            </a:extLst>
          </p:cNvPr>
          <p:cNvSpPr txBox="1"/>
          <p:nvPr/>
        </p:nvSpPr>
        <p:spPr>
          <a:xfrm>
            <a:off x="1945094" y="5568801"/>
            <a:ext cx="261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 Long Bay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37543-CF47-46DD-B6B5-338488B7A5C6}"/>
              </a:ext>
            </a:extLst>
          </p:cNvPr>
          <p:cNvSpPr txBox="1"/>
          <p:nvPr/>
        </p:nvSpPr>
        <p:spPr>
          <a:xfrm>
            <a:off x="7539994" y="5572056"/>
            <a:ext cx="337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Sahara Desert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77537-6C96-9A25-DD15-ACE4084904BA}"/>
              </a:ext>
            </a:extLst>
          </p:cNvPr>
          <p:cNvSpPr txBox="1"/>
          <p:nvPr/>
        </p:nvSpPr>
        <p:spPr>
          <a:xfrm>
            <a:off x="6963052" y="5591185"/>
            <a:ext cx="421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39BE-9D86-111C-550F-76961EE23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27"/>
          <a:stretch/>
        </p:blipFill>
        <p:spPr>
          <a:xfrm>
            <a:off x="823293" y="2684049"/>
            <a:ext cx="4538482" cy="2881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C725E-B363-B663-C155-75A78703A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16"/>
          <a:stretch/>
        </p:blipFill>
        <p:spPr>
          <a:xfrm>
            <a:off x="6813124" y="2684048"/>
            <a:ext cx="4369904" cy="28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3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3FC52-19A7-75AF-D21E-9D54D163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986280"/>
            <a:ext cx="7543800" cy="46767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541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5331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Mai, Phong and Mark are talking about the natural wonders they have visited. Read and decide which wonder in 3 each of them is talking about.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487045" y="194945"/>
            <a:ext cx="10219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181600" y="5567044"/>
            <a:ext cx="24949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Jeju Island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5695" y="3536950"/>
            <a:ext cx="1080770" cy="118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s 25"/>
          <p:cNvSpPr/>
          <p:nvPr/>
        </p:nvSpPr>
        <p:spPr>
          <a:xfrm>
            <a:off x="-72390" y="-198120"/>
            <a:ext cx="12264390" cy="719582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Parallelogram 19"/>
          <p:cNvSpPr/>
          <p:nvPr/>
        </p:nvSpPr>
        <p:spPr>
          <a:xfrm>
            <a:off x="300990" y="0"/>
            <a:ext cx="514159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Parallelogram 20"/>
          <p:cNvSpPr/>
          <p:nvPr/>
        </p:nvSpPr>
        <p:spPr>
          <a:xfrm flipH="1">
            <a:off x="0" y="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Parallelogram 21"/>
          <p:cNvSpPr/>
          <p:nvPr/>
        </p:nvSpPr>
        <p:spPr>
          <a:xfrm flipH="1">
            <a:off x="-998220" y="-12192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Parallelogram 22"/>
          <p:cNvSpPr/>
          <p:nvPr/>
        </p:nvSpPr>
        <p:spPr>
          <a:xfrm>
            <a:off x="7942580" y="0"/>
            <a:ext cx="514159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Parallelogram 23"/>
          <p:cNvSpPr/>
          <p:nvPr/>
        </p:nvSpPr>
        <p:spPr>
          <a:xfrm flipH="1">
            <a:off x="7597140" y="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Parallelogram 24"/>
          <p:cNvSpPr/>
          <p:nvPr/>
        </p:nvSpPr>
        <p:spPr>
          <a:xfrm flipH="1">
            <a:off x="8635365" y="0"/>
            <a:ext cx="5037455" cy="6979920"/>
          </a:xfrm>
          <a:prstGeom prst="parallelogram">
            <a:avLst/>
          </a:prstGeom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22639" y="2082176"/>
            <a:ext cx="712319" cy="709214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114059" y="2005896"/>
            <a:ext cx="2089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755198" y="2095199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7</a:t>
            </a:r>
          </a:p>
        </p:txBody>
      </p:sp>
      <p:sp>
        <p:nvSpPr>
          <p:cNvPr id="3" name="TextBox 40"/>
          <p:cNvSpPr txBox="1"/>
          <p:nvPr/>
        </p:nvSpPr>
        <p:spPr>
          <a:xfrm>
            <a:off x="2689212" y="2108681"/>
            <a:ext cx="10018063" cy="769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 OF THE WORLD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56405" y="3241040"/>
            <a:ext cx="523875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781864" y="3276414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11838" y="3059241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D1F6B-9A93-9FA1-E2C1-2A6563E6E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8" y="1809414"/>
            <a:ext cx="6834188" cy="50574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541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5331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Mai, Phong and Mark are talking about the natural wonders they have visited. Read and decide which wonder in 3 each of them is talking about.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487045" y="194945"/>
            <a:ext cx="10219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876800" y="5843269"/>
            <a:ext cx="2905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Sahara Desert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5695" y="3536950"/>
            <a:ext cx="1080770" cy="11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D1D81-0271-80DF-1263-8C5F9D79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948180"/>
            <a:ext cx="7410450" cy="47148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541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5331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Mai, Phong and Mark are talking about the natural wonders they have visited. Read and decide which wonder in 3 each of them is talking about.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487045" y="194945"/>
            <a:ext cx="10219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29200" y="5519419"/>
            <a:ext cx="2905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 Canyon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5695" y="3536950"/>
            <a:ext cx="1080770" cy="11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7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347" y="-254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8675" y="1084580"/>
            <a:ext cx="140081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Facts: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487045" y="194945"/>
            <a:ext cx="940943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4365" y="1748790"/>
            <a:ext cx="5163820" cy="4811395"/>
          </a:xfrm>
          <a:prstGeom prst="rect">
            <a:avLst/>
          </a:prstGeom>
          <a:solidFill>
            <a:srgbClr val="FFC6AC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Long Bay:</a:t>
            </a: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Quang </a:t>
            </a:r>
            <a:r>
              <a:rPr lang="en-US" sz="2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Ninh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Province</a:t>
            </a:r>
          </a:p>
          <a:p>
            <a:pPr marL="635" indent="-635"/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World Natural Heritage Site (1994) </a:t>
            </a:r>
          </a:p>
          <a:p>
            <a:pPr marL="635" indent="-635"/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features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About 2,000 islands and islets, beautiful caves, blue water …</a:t>
            </a:r>
          </a:p>
          <a:p>
            <a:pPr marL="635" indent="-635"/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Visitors’ activities: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exploring floating villages, cruising the bay, kayaking, enjoying delicious seafood …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548755" y="1748790"/>
            <a:ext cx="5374640" cy="4811395"/>
          </a:xfrm>
          <a:prstGeom prst="rect">
            <a:avLst/>
          </a:prstGeom>
          <a:solidFill>
            <a:srgbClr val="FFF6DC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/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Jeju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Island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Korea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Created by a series of volcanic activities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Contains a natural World Heritage Site: the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Jeju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Volcanic Island and Lava Tubes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Contains Mount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Hallasan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tallest mountain in Korea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7750" y="7387590"/>
            <a:ext cx="5163820" cy="3139440"/>
          </a:xfrm>
          <a:prstGeom prst="rect">
            <a:avLst/>
          </a:prstGeom>
          <a:solidFill>
            <a:srgbClr val="C4C1A4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Sahara Desert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Largest desert on Earth(9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million km2)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Sand dunes of different colours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Natural oases – diversified flora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548755" y="7387590"/>
            <a:ext cx="5163820" cy="3139440"/>
          </a:xfrm>
          <a:prstGeom prst="rect">
            <a:avLst/>
          </a:prstGeom>
          <a:solidFill>
            <a:srgbClr val="9E9FA5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 Canyon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Arizona, USA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- 446 km long, 29 km wide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Carved by the Colorado River 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First national park in the USA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954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8675" y="1084580"/>
            <a:ext cx="140081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Facts: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487045" y="1949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34365" y="1748790"/>
            <a:ext cx="5163820" cy="3139440"/>
          </a:xfrm>
          <a:prstGeom prst="rect">
            <a:avLst/>
          </a:prstGeom>
          <a:solidFill>
            <a:srgbClr val="C4C1A4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Sahara Desert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Largest desert on Earth (9 million km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Sand dunes of different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Natural oases – diversified flora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367780" y="1666240"/>
            <a:ext cx="5163820" cy="3139440"/>
          </a:xfrm>
          <a:prstGeom prst="rect">
            <a:avLst/>
          </a:prstGeom>
          <a:solidFill>
            <a:srgbClr val="9E9FA5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 Canyon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Arizona, USA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- 446 km long, 29 km wide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Carved by the Colorado River 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First national park in the USA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203960" y="-5549265"/>
            <a:ext cx="5163820" cy="4811395"/>
          </a:xfrm>
          <a:prstGeom prst="rect">
            <a:avLst/>
          </a:prstGeom>
          <a:solidFill>
            <a:srgbClr val="FFC6AC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Long Bay: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 algn="just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Quang Ninh Province</a:t>
            </a:r>
          </a:p>
          <a:p>
            <a:pPr marL="635" indent="-635" algn="just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World Natural Heritage site (1994) </a:t>
            </a:r>
          </a:p>
          <a:p>
            <a:pPr marL="635" indent="-635" algn="just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features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About 2,000 islands and islets, beautiful caves, blue water …</a:t>
            </a:r>
          </a:p>
          <a:p>
            <a:pPr marL="635" indent="-635" algn="just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Visitors’ activities: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exploring floating villages, cruising the bay, kayaking, enjoying delicious sea food …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18350" y="-5549265"/>
            <a:ext cx="5374640" cy="4811395"/>
          </a:xfrm>
          <a:prstGeom prst="rect">
            <a:avLst/>
          </a:prstGeom>
          <a:solidFill>
            <a:srgbClr val="FFF6DC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Jeju Island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Korea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Created by a series of volcanic activities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Contains a natural World Heritage Site: the Jeju Volcanic Island and Lava Tubes</a:t>
            </a:r>
          </a:p>
          <a:p>
            <a:pPr marL="635" indent="-635"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Contains Mount Hallasan, the tallest mountain in Korea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28675" y="7781290"/>
            <a:ext cx="11221720" cy="4434205"/>
          </a:xfrm>
          <a:prstGeom prst="rect">
            <a:avLst/>
          </a:prstGeom>
          <a:solidFill>
            <a:srgbClr val="C8E4B2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Hey everyone, I’m super excited to tell you why I’m keen on visiting Ha Long Bay. It’s in Quang Ninh Province, and not only it’s beautiful but it’s also a World Natural Heritage site!</a:t>
            </a:r>
          </a:p>
          <a:p>
            <a:pPr marL="635" indent="-635" algn="just"/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over 2,000 islands and islets rising from crystal-clear blue water, like giants in the sea. Caves filled with secrets and history await exploration.</a:t>
            </a:r>
          </a:p>
          <a:p>
            <a:pPr marL="635" indent="-635" algn="just"/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There’s even more! Floating villages where people live their lives right on the water, and incredibly fresh seafood that practically jumps onto your plate.</a:t>
            </a:r>
          </a:p>
          <a:p>
            <a:pPr marL="635" indent="-635" algn="just"/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Seriously, Ha Long Bay sounds like an adventure playground, and I can’t wait to experience it all for myself! Who’s with me?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271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8675" y="1084580"/>
            <a:ext cx="496887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Suggested answer: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487045" y="1949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NATURAL WONDERS AND TOURISM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4365" y="1748790"/>
            <a:ext cx="11221720" cy="4434205"/>
          </a:xfrm>
          <a:prstGeom prst="rect">
            <a:avLst/>
          </a:prstGeom>
          <a:solidFill>
            <a:srgbClr val="C8E4B2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635" indent="-635" algn="just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Hey everyone, I’m super excited to tell you why I’m keen on visiting Ha Long Bay. It’s in Quang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Province, and not only it’s beautiful but it’s also a World Natural Heritage Site!</a:t>
            </a:r>
          </a:p>
          <a:p>
            <a:pPr marL="635" indent="-635" algn="just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over 2,000 islands and islets rising from crystal-clear blue water, like giants in the sea. Caves filled with secrets and history await exploration.</a:t>
            </a:r>
          </a:p>
          <a:p>
            <a:pPr marL="635" indent="-635" algn="just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There’s even more! Floating villages where people live their lives right on the water, and incredibly fresh seafood that practically jumps onto your plate.</a:t>
            </a:r>
          </a:p>
          <a:p>
            <a:pPr marL="635" indent="-635" algn="just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Seriously, Ha Long Bay sounds like an adventure playground, and I can’t wait to experience it all for myself! Who’s with me?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Know how to ask for permission and respond.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Talk </a:t>
            </a:r>
            <a:r>
              <a:rPr lang="en-US" sz="3600">
                <a:sym typeface="+mn-ea"/>
              </a:rPr>
              <a:t>about natural </a:t>
            </a:r>
            <a:r>
              <a:rPr lang="en-US" sz="3600" dirty="0">
                <a:sym typeface="+mn-ea"/>
              </a:rPr>
              <a:t>wonders </a:t>
            </a:r>
            <a:r>
              <a:rPr lang="en-US" sz="3600">
                <a:sym typeface="+mn-ea"/>
              </a:rPr>
              <a:t>and tourism.</a:t>
            </a:r>
            <a:endParaRPr lang="en-US" sz="3600" dirty="0">
              <a:sym typeface="+mn-ea"/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436370"/>
            <a:ext cx="266573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39694" y="1143293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51" y="2293227"/>
            <a:ext cx="1835883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3070" y="3754120"/>
            <a:ext cx="2191523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WONDERS AND TOURISM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635" y="1221853"/>
            <a:ext cx="5934204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1: </a:t>
            </a:r>
            <a:r>
              <a:rPr lang="en-US" altLang="en-GB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i="1" dirty="0">
                <a:solidFill>
                  <a:schemeClr val="tx1"/>
                </a:solidFill>
              </a:rPr>
              <a:t>Can I?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25892"/>
            <a:ext cx="5950920" cy="1207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Listen and read the conversations. Pay attention to the highlighted parts.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Work in pairs. Make similar conversations to ask for permission and respond in the following situations.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51731"/>
            <a:ext cx="5949129" cy="23187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Write each natural wonder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4: Mai, </a:t>
            </a:r>
            <a:r>
              <a:rPr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Mark are talking about the natural wonders they have visited. Read and decide which wonder in </a:t>
            </a:r>
            <a:r>
              <a:rPr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each of them is talking about.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5: Work in groups. Discuss and decide which place in </a:t>
            </a:r>
            <a:r>
              <a:rPr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your group wants to visit. Explain the reasons why you want to visit it. Plan the things you want to do there.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5608" y="1449396"/>
            <a:ext cx="1393685" cy="84383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28833" y="2602154"/>
            <a:ext cx="1422519" cy="115196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51351" y="542973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24593" y="4054793"/>
            <a:ext cx="1244715" cy="13749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1650" y="5863454"/>
            <a:ext cx="5934204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4: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jV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45415"/>
            <a:ext cx="12191365" cy="69900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7438390" y="1708785"/>
            <a:ext cx="4753610" cy="744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REVIEW</a:t>
            </a:r>
            <a:endParaRPr lang="en-US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220345" y="1290320"/>
            <a:ext cx="11524615" cy="597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- Some Ss make </a:t>
            </a:r>
            <a:r>
              <a:rPr lang="en-US" sz="3600" i="1" dirty="0"/>
              <a:t>Yes / No </a:t>
            </a:r>
            <a:r>
              <a:rPr lang="en-US" sz="3600" dirty="0"/>
              <a:t>questions, and other Ss change them into reported speech.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67" y="2397226"/>
            <a:ext cx="31000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27635" y="3129915"/>
            <a:ext cx="8263255" cy="1328420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A: “</a:t>
            </a:r>
            <a:r>
              <a:rPr lang="en-US" sz="3000" dirty="0">
                <a:solidFill>
                  <a:schemeClr val="tx1"/>
                </a:solidFill>
              </a:rPr>
              <a:t>Is it possible to travel around the world in 80 days?”</a:t>
            </a:r>
          </a:p>
        </p:txBody>
      </p:sp>
      <p:sp>
        <p:nvSpPr>
          <p:cNvPr id="12" name="Cloud Callout 11"/>
          <p:cNvSpPr/>
          <p:nvPr/>
        </p:nvSpPr>
        <p:spPr>
          <a:xfrm flipH="1">
            <a:off x="4130675" y="4458335"/>
            <a:ext cx="8060055" cy="1709420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B: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  <a:sym typeface="+mn-ea"/>
              </a:rPr>
              <a:t>She asked if it was possible to travel around the world in 80 days.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220345" y="1290320"/>
            <a:ext cx="11524615" cy="597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Some </a:t>
            </a:r>
            <a:r>
              <a:rPr lang="en-US" sz="3600" b="1" i="1" dirty="0"/>
              <a:t>Yes / No </a:t>
            </a:r>
            <a:r>
              <a:rPr lang="en-US" sz="3600" b="1" dirty="0"/>
              <a:t>questions</a:t>
            </a:r>
            <a:r>
              <a:rPr lang="en-US" sz="3600" dirty="0"/>
              <a:t>: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2323465"/>
            <a:ext cx="114509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possible to travel the world without flying?</a:t>
            </a:r>
          </a:p>
          <a:p>
            <a:pPr marL="635" indent="-635"/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Amazon rainforest the largest rainforest in the world?</a:t>
            </a:r>
          </a:p>
          <a:p>
            <a:pPr marL="635" indent="-635"/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it possible to protect the world’s natural wonders for future generations?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9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2256790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Can I? 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9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-535940" y="751205"/>
            <a:ext cx="5945505" cy="1401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How to play: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2720" y="179260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- Work in teams.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172720" y="2411730"/>
            <a:ext cx="116801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- One team takes turn to asking the questions on the board, while the other team responds.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172720" y="3660775"/>
            <a:ext cx="116801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- Each team receives points for asking and responding politely and respectfully. The team with the most points will win.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9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-535940" y="751205"/>
            <a:ext cx="5945505" cy="1401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Questions: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694055" y="1789430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borrow your pen?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use your phone to make a call?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use your computer?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try your jacket?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take </a:t>
            </a:r>
            <a:r>
              <a:rPr lang="en-US" sz="4000" dirty="0">
                <a:sym typeface="+mn-ea"/>
              </a:rPr>
              <a:t>a </a:t>
            </a:r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picture of you?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visit you this weekend?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/>
                <a:sym typeface="+mn-ea"/>
              </a:rPr>
              <a:t>Can I ……………..?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1621</Words>
  <Application>Microsoft Office PowerPoint</Application>
  <PresentationFormat>Widescreen</PresentationFormat>
  <Paragraphs>227</Paragraphs>
  <Slides>27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325</cp:revision>
  <dcterms:created xsi:type="dcterms:W3CDTF">2020-12-09T02:04:00Z</dcterms:created>
  <dcterms:modified xsi:type="dcterms:W3CDTF">2025-02-27T22:24:37Z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E895415BFDEF4C42A425147BED9F47EC_13</vt:lpwstr>
  </property>
  <property fmtid="{D5CDD505-2E9C-101B-9397-08002B2CF9AE}" pid="3" name="KSOProductBuildVer">
    <vt:lpwstr>1033-12.2.0.13359</vt:lpwstr>
  </property>
</Properties>
</file>