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handoutMasterIdLst>
    <p:handoutMasterId r:id="rId20"/>
  </p:handoutMasterIdLst>
  <p:sldIdLst>
    <p:sldId id="636" r:id="rId2"/>
    <p:sldId id="531" r:id="rId3"/>
    <p:sldId id="436" r:id="rId4"/>
    <p:sldId id="722" r:id="rId5"/>
    <p:sldId id="599" r:id="rId6"/>
    <p:sldId id="784" r:id="rId7"/>
    <p:sldId id="785" r:id="rId8"/>
    <p:sldId id="739" r:id="rId9"/>
    <p:sldId id="707" r:id="rId10"/>
    <p:sldId id="768" r:id="rId11"/>
    <p:sldId id="605" r:id="rId12"/>
    <p:sldId id="781" r:id="rId13"/>
    <p:sldId id="727" r:id="rId14"/>
    <p:sldId id="782" r:id="rId15"/>
    <p:sldId id="314" r:id="rId16"/>
    <p:sldId id="330" r:id="rId17"/>
    <p:sldId id="35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0"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0D7"/>
    <a:srgbClr val="FEEECD"/>
    <a:srgbClr val="FFD9C0"/>
    <a:srgbClr val="8CC0DE"/>
    <a:srgbClr val="76B39D"/>
    <a:srgbClr val="F9F8EB"/>
    <a:srgbClr val="8C86BE"/>
    <a:srgbClr val="DEB0BD"/>
    <a:srgbClr val="CBD690"/>
    <a:srgbClr val="8B86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55" autoAdjust="0"/>
    <p:restoredTop sz="94660"/>
  </p:normalViewPr>
  <p:slideViewPr>
    <p:cSldViewPr snapToGrid="0" showGuides="1">
      <p:cViewPr varScale="1">
        <p:scale>
          <a:sx n="103" d="100"/>
          <a:sy n="103" d="100"/>
        </p:scale>
        <p:origin x="1098" y="114"/>
      </p:cViewPr>
      <p:guideLst>
        <p:guide orient="horz" pos="218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2/28/2025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3460393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1587267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2/28/2025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9.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5" name="Picture 14" descr="24742"/>
          <p:cNvPicPr>
            <a:picLocks noChangeAspect="1"/>
          </p:cNvPicPr>
          <p:nvPr/>
        </p:nvPicPr>
        <p:blipFill>
          <a:blip r:embed="rId2"/>
          <a:stretch>
            <a:fillRect/>
          </a:stretch>
        </p:blipFill>
        <p:spPr>
          <a:xfrm>
            <a:off x="-128905" y="-254000"/>
            <a:ext cx="12449175" cy="7112635"/>
          </a:xfrm>
          <a:prstGeom prst="rect">
            <a:avLst/>
          </a:prstGeom>
          <a:solidFill>
            <a:schemeClr val="bg1"/>
          </a:solidFill>
          <a:ln>
            <a:noFill/>
          </a:ln>
        </p:spPr>
      </p:pic>
      <p:sp>
        <p:nvSpPr>
          <p:cNvPr id="4" name="Freeform 3"/>
          <p:cNvSpPr/>
          <p:nvPr/>
        </p:nvSpPr>
        <p:spPr>
          <a:xfrm>
            <a:off x="-14972665" y="-6499860"/>
            <a:ext cx="46188630" cy="2313749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72738" h="36437">
                <a:moveTo>
                  <a:pt x="33544" y="18433"/>
                </a:moveTo>
                <a:cubicBezTo>
                  <a:pt x="32936" y="18433"/>
                  <a:pt x="32444" y="18925"/>
                  <a:pt x="32444" y="19533"/>
                </a:cubicBezTo>
                <a:cubicBezTo>
                  <a:pt x="32444" y="20141"/>
                  <a:pt x="32936" y="20633"/>
                  <a:pt x="33544" y="20633"/>
                </a:cubicBezTo>
                <a:cubicBezTo>
                  <a:pt x="34152" y="20633"/>
                  <a:pt x="34644" y="20141"/>
                  <a:pt x="34644" y="19533"/>
                </a:cubicBezTo>
                <a:cubicBezTo>
                  <a:pt x="34644" y="18925"/>
                  <a:pt x="34152" y="18433"/>
                  <a:pt x="33544" y="18433"/>
                </a:cubicBezTo>
                <a:close/>
                <a:moveTo>
                  <a:pt x="30140" y="17517"/>
                </a:moveTo>
                <a:cubicBezTo>
                  <a:pt x="29532" y="17517"/>
                  <a:pt x="29040" y="18009"/>
                  <a:pt x="29040" y="18617"/>
                </a:cubicBezTo>
                <a:cubicBezTo>
                  <a:pt x="29040" y="19225"/>
                  <a:pt x="29532" y="19717"/>
                  <a:pt x="30140" y="19717"/>
                </a:cubicBezTo>
                <a:cubicBezTo>
                  <a:pt x="30748" y="19717"/>
                  <a:pt x="31240" y="19225"/>
                  <a:pt x="31240" y="18617"/>
                </a:cubicBezTo>
                <a:cubicBezTo>
                  <a:pt x="31240" y="18009"/>
                  <a:pt x="30748" y="17517"/>
                  <a:pt x="30140" y="17517"/>
                </a:cubicBezTo>
                <a:close/>
                <a:moveTo>
                  <a:pt x="36808" y="17317"/>
                </a:moveTo>
                <a:cubicBezTo>
                  <a:pt x="36200" y="17317"/>
                  <a:pt x="35708" y="17809"/>
                  <a:pt x="35708" y="18417"/>
                </a:cubicBezTo>
                <a:cubicBezTo>
                  <a:pt x="35708" y="19025"/>
                  <a:pt x="36200" y="19517"/>
                  <a:pt x="36808" y="19517"/>
                </a:cubicBezTo>
                <a:cubicBezTo>
                  <a:pt x="37416" y="19517"/>
                  <a:pt x="37908" y="19025"/>
                  <a:pt x="37908" y="18417"/>
                </a:cubicBezTo>
                <a:cubicBezTo>
                  <a:pt x="37908" y="17809"/>
                  <a:pt x="37416" y="17317"/>
                  <a:pt x="36808" y="17317"/>
                </a:cubicBezTo>
                <a:close/>
                <a:moveTo>
                  <a:pt x="37804" y="14528"/>
                </a:moveTo>
                <a:cubicBezTo>
                  <a:pt x="37196" y="14528"/>
                  <a:pt x="36704" y="15020"/>
                  <a:pt x="36704" y="15628"/>
                </a:cubicBezTo>
                <a:cubicBezTo>
                  <a:pt x="36704" y="16236"/>
                  <a:pt x="37196" y="16728"/>
                  <a:pt x="37804" y="16728"/>
                </a:cubicBezTo>
                <a:cubicBezTo>
                  <a:pt x="38412" y="16728"/>
                  <a:pt x="38904" y="16236"/>
                  <a:pt x="38904" y="15628"/>
                </a:cubicBezTo>
                <a:cubicBezTo>
                  <a:pt x="38904" y="15020"/>
                  <a:pt x="38412" y="14528"/>
                  <a:pt x="37804" y="14528"/>
                </a:cubicBezTo>
                <a:close/>
                <a:moveTo>
                  <a:pt x="29160" y="14305"/>
                </a:moveTo>
                <a:cubicBezTo>
                  <a:pt x="28552" y="14305"/>
                  <a:pt x="28060" y="14797"/>
                  <a:pt x="28060" y="15405"/>
                </a:cubicBezTo>
                <a:cubicBezTo>
                  <a:pt x="28060" y="16013"/>
                  <a:pt x="28552" y="16505"/>
                  <a:pt x="29160" y="16505"/>
                </a:cubicBezTo>
                <a:cubicBezTo>
                  <a:pt x="29768" y="16505"/>
                  <a:pt x="30260" y="16013"/>
                  <a:pt x="30260" y="15405"/>
                </a:cubicBezTo>
                <a:cubicBezTo>
                  <a:pt x="30260" y="14797"/>
                  <a:pt x="29768" y="14305"/>
                  <a:pt x="29160" y="14305"/>
                </a:cubicBezTo>
                <a:close/>
                <a:moveTo>
                  <a:pt x="33482" y="13278"/>
                </a:moveTo>
                <a:cubicBezTo>
                  <a:pt x="32205" y="13278"/>
                  <a:pt x="31171" y="14312"/>
                  <a:pt x="31171" y="15589"/>
                </a:cubicBezTo>
                <a:cubicBezTo>
                  <a:pt x="31171" y="16865"/>
                  <a:pt x="32205" y="17899"/>
                  <a:pt x="33482" y="17899"/>
                </a:cubicBezTo>
                <a:cubicBezTo>
                  <a:pt x="34758" y="17899"/>
                  <a:pt x="35792" y="16865"/>
                  <a:pt x="35792" y="15589"/>
                </a:cubicBezTo>
                <a:cubicBezTo>
                  <a:pt x="35792" y="14312"/>
                  <a:pt x="34758" y="13278"/>
                  <a:pt x="33482" y="13278"/>
                </a:cubicBezTo>
                <a:close/>
                <a:moveTo>
                  <a:pt x="36564" y="11497"/>
                </a:moveTo>
                <a:cubicBezTo>
                  <a:pt x="35956" y="11497"/>
                  <a:pt x="35464" y="11989"/>
                  <a:pt x="35464" y="12597"/>
                </a:cubicBezTo>
                <a:cubicBezTo>
                  <a:pt x="35464" y="13205"/>
                  <a:pt x="35956" y="13697"/>
                  <a:pt x="36564" y="13697"/>
                </a:cubicBezTo>
                <a:cubicBezTo>
                  <a:pt x="37172" y="13697"/>
                  <a:pt x="37664" y="13205"/>
                  <a:pt x="37664" y="12597"/>
                </a:cubicBezTo>
                <a:cubicBezTo>
                  <a:pt x="37664" y="11989"/>
                  <a:pt x="37172" y="11497"/>
                  <a:pt x="36564" y="11497"/>
                </a:cubicBezTo>
                <a:close/>
                <a:moveTo>
                  <a:pt x="30282" y="11317"/>
                </a:moveTo>
                <a:cubicBezTo>
                  <a:pt x="29674" y="11317"/>
                  <a:pt x="29182" y="11809"/>
                  <a:pt x="29182" y="12417"/>
                </a:cubicBezTo>
                <a:cubicBezTo>
                  <a:pt x="29182" y="13025"/>
                  <a:pt x="29674" y="13517"/>
                  <a:pt x="30282" y="13517"/>
                </a:cubicBezTo>
                <a:cubicBezTo>
                  <a:pt x="30890" y="13517"/>
                  <a:pt x="31382" y="13025"/>
                  <a:pt x="31382" y="12417"/>
                </a:cubicBezTo>
                <a:cubicBezTo>
                  <a:pt x="31382" y="11809"/>
                  <a:pt x="30890" y="11317"/>
                  <a:pt x="30282" y="11317"/>
                </a:cubicBezTo>
                <a:close/>
                <a:moveTo>
                  <a:pt x="33423" y="10544"/>
                </a:moveTo>
                <a:cubicBezTo>
                  <a:pt x="32815" y="10544"/>
                  <a:pt x="32323" y="11036"/>
                  <a:pt x="32323" y="11644"/>
                </a:cubicBezTo>
                <a:cubicBezTo>
                  <a:pt x="32323" y="12252"/>
                  <a:pt x="32815" y="12744"/>
                  <a:pt x="33423" y="12744"/>
                </a:cubicBezTo>
                <a:cubicBezTo>
                  <a:pt x="34031" y="12744"/>
                  <a:pt x="34523" y="12252"/>
                  <a:pt x="34523" y="11644"/>
                </a:cubicBezTo>
                <a:cubicBezTo>
                  <a:pt x="34523" y="11036"/>
                  <a:pt x="34031" y="10544"/>
                  <a:pt x="33423" y="10544"/>
                </a:cubicBezTo>
                <a:close/>
                <a:moveTo>
                  <a:pt x="0" y="0"/>
                </a:moveTo>
                <a:lnTo>
                  <a:pt x="72738" y="0"/>
                </a:lnTo>
                <a:lnTo>
                  <a:pt x="72738" y="36437"/>
                </a:lnTo>
                <a:lnTo>
                  <a:pt x="0" y="36437"/>
                </a:lnTo>
                <a:lnTo>
                  <a:pt x="0" y="0"/>
                </a:lnTo>
                <a:close/>
              </a:path>
            </a:pathLst>
          </a:custGeom>
          <a:solidFill>
            <a:schemeClr val="bg2"/>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en-US"/>
          </a:p>
        </p:txBody>
      </p:sp>
      <p:grpSp>
        <p:nvGrpSpPr>
          <p:cNvPr id="17" name="Group 16"/>
          <p:cNvGrpSpPr/>
          <p:nvPr/>
        </p:nvGrpSpPr>
        <p:grpSpPr>
          <a:xfrm>
            <a:off x="3935730" y="352425"/>
            <a:ext cx="712470" cy="709295"/>
            <a:chOff x="2180974" y="148629"/>
            <a:chExt cx="712319" cy="709214"/>
          </a:xfrm>
        </p:grpSpPr>
        <p:sp>
          <p:nvSpPr>
            <p:cNvPr id="20" name="Oval 1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Chord 21"/>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4" name="TextBox 39"/>
          <p:cNvSpPr txBox="1"/>
          <p:nvPr/>
        </p:nvSpPr>
        <p:spPr>
          <a:xfrm>
            <a:off x="2098675" y="246380"/>
            <a:ext cx="2089150" cy="860425"/>
          </a:xfrm>
          <a:prstGeom prst="rect">
            <a:avLst/>
          </a:prstGeom>
          <a:noFill/>
        </p:spPr>
        <p:txBody>
          <a:bodyPr wrap="square" rtlCol="0">
            <a:spAutoFit/>
          </a:bodyPr>
          <a:lstStyle/>
          <a:p>
            <a:pPr algn="ctr"/>
            <a:r>
              <a:rPr lang="en-US" sz="5000" b="1" dirty="0">
                <a:solidFill>
                  <a:srgbClr val="FF0000"/>
                </a:solidFill>
                <a:latin typeface="Myriad Pro" pitchFamily="34" charset="0"/>
              </a:rPr>
              <a:t>Unit</a:t>
            </a:r>
          </a:p>
        </p:txBody>
      </p:sp>
      <p:sp>
        <p:nvSpPr>
          <p:cNvPr id="25" name="TextBox 16"/>
          <p:cNvSpPr txBox="1"/>
          <p:nvPr/>
        </p:nvSpPr>
        <p:spPr>
          <a:xfrm>
            <a:off x="3917950" y="335915"/>
            <a:ext cx="730250" cy="706755"/>
          </a:xfrm>
          <a:prstGeom prst="rect">
            <a:avLst/>
          </a:prstGeom>
          <a:noFill/>
        </p:spPr>
        <p:txBody>
          <a:bodyPr wrap="square" rtlCol="0">
            <a:spAutoFit/>
          </a:bodyPr>
          <a:lstStyle/>
          <a:p>
            <a:pPr algn="ctr"/>
            <a:r>
              <a:rPr lang="en-US" sz="4000" b="1" dirty="0">
                <a:solidFill>
                  <a:schemeClr val="bg1"/>
                </a:solidFill>
                <a:latin typeface="Myriad Pro" pitchFamily="34" charset="0"/>
              </a:rPr>
              <a:t>7</a:t>
            </a:r>
          </a:p>
        </p:txBody>
      </p:sp>
      <p:sp>
        <p:nvSpPr>
          <p:cNvPr id="26" name="TextBox 40"/>
          <p:cNvSpPr txBox="1"/>
          <p:nvPr/>
        </p:nvSpPr>
        <p:spPr>
          <a:xfrm>
            <a:off x="-525780" y="1106805"/>
            <a:ext cx="10428605" cy="769441"/>
          </a:xfrm>
          <a:prstGeom prst="rect">
            <a:avLst/>
          </a:prstGeom>
          <a:noFill/>
        </p:spPr>
        <p:txBody>
          <a:bodyPr wrap="square" rtlCol="0">
            <a:spAutoFit/>
          </a:bodyPr>
          <a:lstStyle/>
          <a:p>
            <a:pPr algn="ctr"/>
            <a:r>
              <a:rPr lang="en-US" sz="4400" b="1" dirty="0">
                <a:solidFill>
                  <a:schemeClr val="bg1"/>
                </a:solidFill>
                <a:effectLst>
                  <a:glow rad="139700">
                    <a:schemeClr val="accent2">
                      <a:satMod val="175000"/>
                      <a:alpha val="42000"/>
                    </a:schemeClr>
                  </a:glow>
                  <a:reflection blurRad="6350" stA="60000" endA="900" endPos="58000" dir="5400000" sy="-100000" algn="bl" rotWithShape="0"/>
                </a:effectLst>
                <a:latin typeface="Myriad Pro" pitchFamily="34" charset="0"/>
              </a:rPr>
              <a:t>NATURAL WONDERS OF THE WORLD</a:t>
            </a:r>
          </a:p>
        </p:txBody>
      </p:sp>
      <p:grpSp>
        <p:nvGrpSpPr>
          <p:cNvPr id="7" name="Group 6"/>
          <p:cNvGrpSpPr/>
          <p:nvPr/>
        </p:nvGrpSpPr>
        <p:grpSpPr>
          <a:xfrm>
            <a:off x="1448435" y="1995805"/>
            <a:ext cx="3924300" cy="941070"/>
            <a:chOff x="11456" y="4149"/>
            <a:chExt cx="6180" cy="1482"/>
          </a:xfrm>
        </p:grpSpPr>
        <p:sp>
          <p:nvSpPr>
            <p:cNvPr id="35" name="Rounded Rectangle 13"/>
            <p:cNvSpPr/>
            <p:nvPr/>
          </p:nvSpPr>
          <p:spPr>
            <a:xfrm>
              <a:off x="12183" y="4415"/>
              <a:ext cx="5453"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2780" y="4554"/>
              <a:ext cx="4856" cy="774"/>
            </a:xfrm>
            <a:prstGeom prst="rect">
              <a:avLst/>
            </a:prstGeom>
            <a:noFill/>
          </p:spPr>
          <p:txBody>
            <a:bodyPr wrap="square" rtlCol="0">
              <a:spAutoFit/>
            </a:bodyPr>
            <a:lstStyle/>
            <a:p>
              <a:r>
                <a:rPr lang="en-US" sz="2600" b="1" dirty="0">
                  <a:solidFill>
                    <a:schemeClr val="bg1"/>
                  </a:solidFill>
                </a:rPr>
                <a:t>LESSON 6: SKILLS 2</a:t>
              </a:r>
            </a:p>
          </p:txBody>
        </p:sp>
        <p:grpSp>
          <p:nvGrpSpPr>
            <p:cNvPr id="37" name="Group 36"/>
            <p:cNvGrpSpPr/>
            <p:nvPr/>
          </p:nvGrpSpPr>
          <p:grpSpPr>
            <a:xfrm>
              <a:off x="11456" y="4149"/>
              <a:ext cx="1324" cy="1483"/>
              <a:chOff x="2766630" y="1746890"/>
              <a:chExt cx="990895" cy="941618"/>
            </a:xfrm>
          </p:grpSpPr>
          <p:pic>
            <p:nvPicPr>
              <p:cNvPr id="38" name="Picture 37"/>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5"/>
              <a:srcRect t="5582"/>
              <a:stretch>
                <a:fillRect/>
              </a:stretch>
            </p:blipFill>
            <p:spPr>
              <a:xfrm>
                <a:off x="2906617" y="1968106"/>
                <a:ext cx="710920" cy="499184"/>
              </a:xfrm>
              <a:prstGeom prst="rect">
                <a:avLst/>
              </a:prstGeom>
            </p:spPr>
          </p:pic>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withEffect">
                                  <p:stCondLst>
                                    <p:cond delay="0"/>
                                  </p:stCondLst>
                                  <p:childTnLst>
                                    <p:animScale>
                                      <p:cBhvr>
                                        <p:cTn id="6" dur="2000" fill="hold"/>
                                        <p:tgtEl>
                                          <p:spTgt spid="4"/>
                                        </p:tgtEl>
                                      </p:cBhvr>
                                      <p:by x="120000" y="120000"/>
                                    </p:animScale>
                                  </p:childTnLst>
                                </p:cTn>
                              </p:par>
                              <p:par>
                                <p:cTn id="7" presetID="23" presetClass="entr" presetSubtype="272" fill="hold" nodeType="withEffect">
                                  <p:stCondLst>
                                    <p:cond delay="0"/>
                                  </p:stCondLst>
                                  <p:iterate type="lt">
                                    <p:tmPct val="5000"/>
                                  </p:iterate>
                                  <p:childTnLst>
                                    <p:set>
                                      <p:cBhvr>
                                        <p:cTn id="8" dur="1" fill="hold">
                                          <p:stCondLst>
                                            <p:cond delay="0"/>
                                          </p:stCondLst>
                                        </p:cTn>
                                        <p:tgtEl>
                                          <p:spTgt spid="17"/>
                                        </p:tgtEl>
                                        <p:attrNameLst>
                                          <p:attrName>style.visibility</p:attrName>
                                        </p:attrNameLst>
                                      </p:cBhvr>
                                      <p:to>
                                        <p:strVal val="visible"/>
                                      </p:to>
                                    </p:set>
                                    <p:anim calcmode="lin" valueType="num">
                                      <p:cBhvr>
                                        <p:cTn id="9" dur="500" fill="hold"/>
                                        <p:tgtEl>
                                          <p:spTgt spid="17"/>
                                        </p:tgtEl>
                                        <p:attrNameLst>
                                          <p:attrName>ppt_w</p:attrName>
                                        </p:attrNameLst>
                                      </p:cBhvr>
                                      <p:tavLst>
                                        <p:tav tm="0">
                                          <p:val>
                                            <p:strVal val="2/3*#ppt_w"/>
                                          </p:val>
                                        </p:tav>
                                        <p:tav tm="100000">
                                          <p:val>
                                            <p:strVal val="#ppt_w"/>
                                          </p:val>
                                        </p:tav>
                                      </p:tavLst>
                                    </p:anim>
                                    <p:anim calcmode="lin" valueType="num">
                                      <p:cBhvr>
                                        <p:cTn id="10" dur="500" fill="hold"/>
                                        <p:tgtEl>
                                          <p:spTgt spid="17"/>
                                        </p:tgtEl>
                                        <p:attrNameLst>
                                          <p:attrName>ppt_h</p:attrName>
                                        </p:attrNameLst>
                                      </p:cBhvr>
                                      <p:tavLst>
                                        <p:tav tm="0">
                                          <p:val>
                                            <p:strVal val="2/3*#ppt_h"/>
                                          </p:val>
                                        </p:tav>
                                        <p:tav tm="100000">
                                          <p:val>
                                            <p:strVal val="#ppt_h"/>
                                          </p:val>
                                        </p:tav>
                                      </p:tavLst>
                                    </p:anim>
                                  </p:childTnLst>
                                </p:cTn>
                              </p:par>
                              <p:par>
                                <p:cTn id="11" presetID="23" presetClass="entr" presetSubtype="272" fill="hold" grpId="0" nodeType="withEffect">
                                  <p:stCondLst>
                                    <p:cond delay="0"/>
                                  </p:stCondLst>
                                  <p:iterate type="lt">
                                    <p:tmPct val="5000"/>
                                  </p:iterate>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strVal val="2/3*#ppt_w"/>
                                          </p:val>
                                        </p:tav>
                                        <p:tav tm="100000">
                                          <p:val>
                                            <p:strVal val="#ppt_w"/>
                                          </p:val>
                                        </p:tav>
                                      </p:tavLst>
                                    </p:anim>
                                    <p:anim calcmode="lin" valueType="num">
                                      <p:cBhvr>
                                        <p:cTn id="14" dur="500" fill="hold"/>
                                        <p:tgtEl>
                                          <p:spTgt spid="24"/>
                                        </p:tgtEl>
                                        <p:attrNameLst>
                                          <p:attrName>ppt_h</p:attrName>
                                        </p:attrNameLst>
                                      </p:cBhvr>
                                      <p:tavLst>
                                        <p:tav tm="0">
                                          <p:val>
                                            <p:strVal val="2/3*#ppt_h"/>
                                          </p:val>
                                        </p:tav>
                                        <p:tav tm="100000">
                                          <p:val>
                                            <p:strVal val="#ppt_h"/>
                                          </p:val>
                                        </p:tav>
                                      </p:tavLst>
                                    </p:anim>
                                  </p:childTnLst>
                                </p:cTn>
                              </p:par>
                              <p:par>
                                <p:cTn id="15" presetID="23" presetClass="entr" presetSubtype="272" fill="hold" grpId="0" nodeType="withEffect">
                                  <p:stCondLst>
                                    <p:cond delay="0"/>
                                  </p:stCondLst>
                                  <p:iterate type="lt">
                                    <p:tmPct val="5000"/>
                                  </p:iterate>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strVal val="2/3*#ppt_w"/>
                                          </p:val>
                                        </p:tav>
                                        <p:tav tm="100000">
                                          <p:val>
                                            <p:strVal val="#ppt_w"/>
                                          </p:val>
                                        </p:tav>
                                      </p:tavLst>
                                    </p:anim>
                                    <p:anim calcmode="lin" valueType="num">
                                      <p:cBhvr>
                                        <p:cTn id="18" dur="500" fill="hold"/>
                                        <p:tgtEl>
                                          <p:spTgt spid="25"/>
                                        </p:tgtEl>
                                        <p:attrNameLst>
                                          <p:attrName>ppt_h</p:attrName>
                                        </p:attrNameLst>
                                      </p:cBhvr>
                                      <p:tavLst>
                                        <p:tav tm="0">
                                          <p:val>
                                            <p:strVal val="2/3*#ppt_h"/>
                                          </p:val>
                                        </p:tav>
                                        <p:tav tm="100000">
                                          <p:val>
                                            <p:strVal val="#ppt_h"/>
                                          </p:val>
                                        </p:tav>
                                      </p:tavLst>
                                    </p:anim>
                                  </p:childTnLst>
                                </p:cTn>
                              </p:par>
                              <p:par>
                                <p:cTn id="19" presetID="23" presetClass="entr" presetSubtype="272" fill="hold" grpId="0" nodeType="withEffect">
                                  <p:stCondLst>
                                    <p:cond delay="0"/>
                                  </p:stCondLst>
                                  <p:iterate type="lt">
                                    <p:tmPct val="5000"/>
                                  </p:iterate>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strVal val="2/3*#ppt_w"/>
                                          </p:val>
                                        </p:tav>
                                        <p:tav tm="100000">
                                          <p:val>
                                            <p:strVal val="#ppt_w"/>
                                          </p:val>
                                        </p:tav>
                                      </p:tavLst>
                                    </p:anim>
                                    <p:anim calcmode="lin" valueType="num">
                                      <p:cBhvr>
                                        <p:cTn id="22" dur="500" fill="hold"/>
                                        <p:tgtEl>
                                          <p:spTgt spid="26"/>
                                        </p:tgtEl>
                                        <p:attrNameLst>
                                          <p:attrName>ppt_h</p:attrName>
                                        </p:attrNameLst>
                                      </p:cBhvr>
                                      <p:tavLst>
                                        <p:tav tm="0">
                                          <p:val>
                                            <p:strVal val="2/3*#ppt_h"/>
                                          </p:val>
                                        </p:tav>
                                        <p:tav tm="100000">
                                          <p:val>
                                            <p:strVal val="#ppt_h"/>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24" grpId="0"/>
      <p:bldP spid="24" grpId="1"/>
      <p:bldP spid="25" grpId="0"/>
      <p:bldP spid="25" grpId="1"/>
      <p:bldP spid="26" grpId="0"/>
      <p:bldP spid="26"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99185" y="1049020"/>
            <a:ext cx="1088834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sym typeface="+mn-ea"/>
              </a:rPr>
              <a:t>Listen again and choose the correct answers.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4" name="Text Box 3"/>
          <p:cNvSpPr txBox="1"/>
          <p:nvPr/>
        </p:nvSpPr>
        <p:spPr>
          <a:xfrm>
            <a:off x="1099185" y="2843530"/>
            <a:ext cx="3918585" cy="1076325"/>
          </a:xfrm>
          <a:prstGeom prst="rect">
            <a:avLst/>
          </a:prstGeom>
          <a:solidFill>
            <a:srgbClr val="FAF0D7"/>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solidFill>
                  <a:schemeClr val="tx1"/>
                </a:solidFill>
              </a:rPr>
              <a:t>A. Punishing loggers.                    </a:t>
            </a:r>
          </a:p>
          <a:p>
            <a:r>
              <a:rPr lang="en-US" sz="3200">
                <a:solidFill>
                  <a:schemeClr val="tx1"/>
                </a:solidFill>
              </a:rPr>
              <a:t>C. Putting out fires.</a:t>
            </a:r>
            <a:r>
              <a:rPr lang="en-US" sz="3200"/>
              <a:t>                  </a:t>
            </a:r>
          </a:p>
        </p:txBody>
      </p:sp>
      <p:sp>
        <p:nvSpPr>
          <p:cNvPr id="5" name="Text Box 4"/>
          <p:cNvSpPr txBox="1"/>
          <p:nvPr/>
        </p:nvSpPr>
        <p:spPr>
          <a:xfrm>
            <a:off x="6988810" y="2843530"/>
            <a:ext cx="3928110" cy="583565"/>
          </a:xfrm>
          <a:prstGeom prst="rect">
            <a:avLst/>
          </a:prstGeom>
          <a:solidFill>
            <a:srgbClr val="FAF0D7"/>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dirty="0">
                <a:solidFill>
                  <a:schemeClr val="tx1"/>
                </a:solidFill>
              </a:rPr>
              <a:t>B. Establishing parks.                   </a:t>
            </a:r>
          </a:p>
        </p:txBody>
      </p:sp>
      <p:sp>
        <p:nvSpPr>
          <p:cNvPr id="6" name="Text Box 5"/>
          <p:cNvSpPr txBox="1"/>
          <p:nvPr/>
        </p:nvSpPr>
        <p:spPr>
          <a:xfrm>
            <a:off x="445770" y="1692910"/>
            <a:ext cx="11259185" cy="1076325"/>
          </a:xfrm>
          <a:prstGeom prst="rect">
            <a:avLst/>
          </a:prstGeom>
          <a:solidFill>
            <a:srgbClr val="8CC0DE"/>
          </a:solidFill>
        </p:spPr>
        <p:txBody>
          <a:bodyPr wrap="square" rtlCol="0" anchor="t">
            <a:spAutoFit/>
          </a:bodyPr>
          <a:lstStyle/>
          <a:p>
            <a:pPr algn="just"/>
            <a:r>
              <a:rPr lang="en-US" sz="3200" b="1"/>
              <a:t>3. </a:t>
            </a:r>
            <a:r>
              <a:rPr lang="en-US" sz="3200"/>
              <a:t>Which activity can governments and communities do to restore damaged ecosystems?</a:t>
            </a:r>
          </a:p>
        </p:txBody>
      </p:sp>
      <p:sp>
        <p:nvSpPr>
          <p:cNvPr id="11" name="Text Box 10"/>
          <p:cNvSpPr txBox="1"/>
          <p:nvPr/>
        </p:nvSpPr>
        <p:spPr>
          <a:xfrm>
            <a:off x="445770" y="4046855"/>
            <a:ext cx="11259185" cy="1076325"/>
          </a:xfrm>
          <a:prstGeom prst="rect">
            <a:avLst/>
          </a:prstGeom>
          <a:solidFill>
            <a:srgbClr val="8CC0DE"/>
          </a:solidFill>
        </p:spPr>
        <p:txBody>
          <a:bodyPr wrap="square" rtlCol="0" anchor="t">
            <a:spAutoFit/>
          </a:bodyPr>
          <a:lstStyle/>
          <a:p>
            <a:pPr algn="just"/>
            <a:r>
              <a:rPr lang="en-US" sz="3200" b="1"/>
              <a:t>4. </a:t>
            </a:r>
            <a:r>
              <a:rPr lang="en-US" sz="3200"/>
              <a:t>Governments are encouraging people to live in a way that doesn’t hurt the ______.</a:t>
            </a:r>
          </a:p>
        </p:txBody>
      </p:sp>
      <p:sp>
        <p:nvSpPr>
          <p:cNvPr id="13" name="Text Box 12"/>
          <p:cNvSpPr txBox="1"/>
          <p:nvPr/>
        </p:nvSpPr>
        <p:spPr>
          <a:xfrm>
            <a:off x="1099185" y="5240655"/>
            <a:ext cx="3918585" cy="1076325"/>
          </a:xfrm>
          <a:prstGeom prst="rect">
            <a:avLst/>
          </a:prstGeom>
          <a:solidFill>
            <a:srgbClr val="FAF0D7"/>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solidFill>
                  <a:schemeClr val="tx1"/>
                </a:solidFill>
              </a:rPr>
              <a:t>A. environment               </a:t>
            </a:r>
          </a:p>
          <a:p>
            <a:r>
              <a:rPr lang="en-US" sz="3200">
                <a:solidFill>
                  <a:schemeClr val="tx1"/>
                </a:solidFill>
              </a:rPr>
              <a:t>C. marine life</a:t>
            </a:r>
          </a:p>
        </p:txBody>
      </p:sp>
      <p:sp>
        <p:nvSpPr>
          <p:cNvPr id="14" name="Text Box 13"/>
          <p:cNvSpPr txBox="1"/>
          <p:nvPr/>
        </p:nvSpPr>
        <p:spPr>
          <a:xfrm>
            <a:off x="6988810" y="5240655"/>
            <a:ext cx="3928110" cy="583565"/>
          </a:xfrm>
          <a:prstGeom prst="rect">
            <a:avLst/>
          </a:prstGeom>
          <a:solidFill>
            <a:srgbClr val="FAF0D7"/>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solidFill>
                  <a:schemeClr val="tx1"/>
                </a:solidFill>
              </a:rPr>
              <a:t>B. animals                   </a:t>
            </a:r>
          </a:p>
        </p:txBody>
      </p:sp>
      <p:sp>
        <p:nvSpPr>
          <p:cNvPr id="22" name="Oval 21"/>
          <p:cNvSpPr/>
          <p:nvPr/>
        </p:nvSpPr>
        <p:spPr>
          <a:xfrm>
            <a:off x="6988810" y="2926715"/>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9" name="Oval 28"/>
          <p:cNvSpPr/>
          <p:nvPr/>
        </p:nvSpPr>
        <p:spPr>
          <a:xfrm>
            <a:off x="1099185" y="5323840"/>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28838B30-52F9-120D-E832-20B62ADB629D}"/>
              </a:ext>
            </a:extLst>
          </p:cNvPr>
          <p:cNvGrpSpPr/>
          <p:nvPr/>
        </p:nvGrpSpPr>
        <p:grpSpPr>
          <a:xfrm>
            <a:off x="-1172" y="-7620"/>
            <a:ext cx="12192000" cy="1083309"/>
            <a:chOff x="7620" y="-7620"/>
            <a:chExt cx="12192000" cy="1083309"/>
          </a:xfrm>
        </p:grpSpPr>
        <p:sp>
          <p:nvSpPr>
            <p:cNvPr id="7" name="Round Single Corner Rectangle 31">
              <a:extLst>
                <a:ext uri="{FF2B5EF4-FFF2-40B4-BE49-F238E27FC236}">
                  <a16:creationId xmlns:a16="http://schemas.microsoft.com/office/drawing/2014/main" id="{6BFCF20E-791B-9F35-3FD8-F696759A6025}"/>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32">
              <a:extLst>
                <a:ext uri="{FF2B5EF4-FFF2-40B4-BE49-F238E27FC236}">
                  <a16:creationId xmlns:a16="http://schemas.microsoft.com/office/drawing/2014/main" id="{625BFD97-6F53-F7CC-532E-9918F02DD48D}"/>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 Single Corner Rectangle 33">
              <a:extLst>
                <a:ext uri="{FF2B5EF4-FFF2-40B4-BE49-F238E27FC236}">
                  <a16:creationId xmlns:a16="http://schemas.microsoft.com/office/drawing/2014/main" id="{9F887D85-718E-3FBE-F73B-06210BDF0FBE}"/>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TextBox 17">
            <a:extLst>
              <a:ext uri="{FF2B5EF4-FFF2-40B4-BE49-F238E27FC236}">
                <a16:creationId xmlns:a16="http://schemas.microsoft.com/office/drawing/2014/main" id="{61CA1890-D514-CE74-F815-E27712430D78}"/>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pic>
        <p:nvPicPr>
          <p:cNvPr id="19" name="046">
            <a:hlinkClick r:id="" action="ppaction://media"/>
            <a:extLst>
              <a:ext uri="{FF2B5EF4-FFF2-40B4-BE49-F238E27FC236}">
                <a16:creationId xmlns:a16="http://schemas.microsoft.com/office/drawing/2014/main" id="{8538EEE0-E48C-694D-6706-46AA6EBFF5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83732" y="1075813"/>
            <a:ext cx="609600" cy="6096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557" fill="hold"/>
                                        <p:tgtEl>
                                          <p:spTgt spid="19"/>
                                        </p:tgtEl>
                                      </p:cBhvr>
                                    </p:cmd>
                                  </p:childTnLst>
                                </p:cTn>
                              </p:par>
                              <p:par>
                                <p:cTn id="7" presetID="41" presetClass="entr" presetSubtype="0" fill="hold" grpId="0" nodeType="withEffect">
                                  <p:stCondLst>
                                    <p:cond delay="0"/>
                                  </p:stCondLst>
                                  <p:iterate type="lt">
                                    <p:tmPct val="1690"/>
                                  </p:iterate>
                                  <p:childTnLst>
                                    <p:set>
                                      <p:cBhvr>
                                        <p:cTn id="8" dur="1" fill="hold">
                                          <p:stCondLst>
                                            <p:cond delay="0"/>
                                          </p:stCondLst>
                                        </p:cTn>
                                        <p:tgtEl>
                                          <p:spTgt spid="6"/>
                                        </p:tgtEl>
                                        <p:attrNameLst>
                                          <p:attrName>style.visibility</p:attrName>
                                        </p:attrNameLst>
                                      </p:cBhvr>
                                      <p:to>
                                        <p:strVal val="visible"/>
                                      </p:to>
                                    </p:set>
                                    <p:anim calcmode="lin" valueType="num">
                                      <p:cBhvr>
                                        <p:cTn id="9"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6"/>
                                        </p:tgtEl>
                                        <p:attrNameLst>
                                          <p:attrName>ppt_y</p:attrName>
                                        </p:attrNameLst>
                                      </p:cBhvr>
                                      <p:tavLst>
                                        <p:tav tm="0">
                                          <p:val>
                                            <p:strVal val="#ppt_y"/>
                                          </p:val>
                                        </p:tav>
                                        <p:tav tm="100000">
                                          <p:val>
                                            <p:strVal val="#ppt_y"/>
                                          </p:val>
                                        </p:tav>
                                      </p:tavLst>
                                    </p:anim>
                                    <p:anim calcmode="lin" valueType="num">
                                      <p:cBhvr>
                                        <p:cTn id="11"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6"/>
                                        </p:tgtEl>
                                      </p:cBhvr>
                                    </p:animEffect>
                                  </p:childTnLst>
                                </p:cTn>
                              </p:par>
                            </p:childTnLst>
                          </p:cTn>
                        </p:par>
                        <p:par>
                          <p:cTn id="14" fill="hold">
                            <p:stCondLst>
                              <p:cond delay="1100"/>
                            </p:stCondLst>
                            <p:childTnLst>
                              <p:par>
                                <p:cTn id="15" presetID="41" presetClass="entr" presetSubtype="0" fill="hold" grpId="0" nodeType="afterEffect">
                                  <p:stCondLst>
                                    <p:cond delay="0"/>
                                  </p:stCondLst>
                                  <p:iterate type="lt">
                                    <p:tmPct val="1667"/>
                                  </p:iterate>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4"/>
                                        </p:tgtEl>
                                        <p:attrNameLst>
                                          <p:attrName>ppt_y</p:attrName>
                                        </p:attrNameLst>
                                      </p:cBhvr>
                                      <p:tavLst>
                                        <p:tav tm="0">
                                          <p:val>
                                            <p:strVal val="#ppt_y"/>
                                          </p:val>
                                        </p:tav>
                                        <p:tav tm="100000">
                                          <p:val>
                                            <p:strVal val="#ppt_y"/>
                                          </p:val>
                                        </p:tav>
                                      </p:tavLst>
                                    </p:anim>
                                    <p:anim calcmode="lin" valueType="num">
                                      <p:cBhvr>
                                        <p:cTn id="1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4"/>
                                        </p:tgtEl>
                                      </p:cBhvr>
                                    </p:animEffect>
                                  </p:childTnLst>
                                </p:cTn>
                              </p:par>
                              <p:par>
                                <p:cTn id="22" presetID="41" presetClass="entr" presetSubtype="0" fill="hold" grpId="0" nodeType="withEffect">
                                  <p:stCondLst>
                                    <p:cond delay="0"/>
                                  </p:stCondLst>
                                  <p:iterate type="lt">
                                    <p:tmPct val="5000"/>
                                  </p:iterate>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5"/>
                                        </p:tgtEl>
                                        <p:attrNameLst>
                                          <p:attrName>ppt_y</p:attrName>
                                        </p:attrNameLst>
                                      </p:cBhvr>
                                      <p:tavLst>
                                        <p:tav tm="0">
                                          <p:val>
                                            <p:strVal val="#ppt_y"/>
                                          </p:val>
                                        </p:tav>
                                        <p:tav tm="100000">
                                          <p:val>
                                            <p:strVal val="#ppt_y"/>
                                          </p:val>
                                        </p:tav>
                                      </p:tavLst>
                                    </p:anim>
                                    <p:anim calcmode="lin" valueType="num">
                                      <p:cBhvr>
                                        <p:cTn id="2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5"/>
                                        </p:tgtEl>
                                      </p:cBhvr>
                                    </p:animEffect>
                                  </p:childTnLst>
                                </p:cTn>
                              </p:par>
                              <p:par>
                                <p:cTn id="29" presetID="41" presetClass="entr" presetSubtype="0" fill="hold" grpId="0" nodeType="withEffect">
                                  <p:stCondLst>
                                    <p:cond delay="0"/>
                                  </p:stCondLst>
                                  <p:iterate type="lt">
                                    <p:tmPct val="2609"/>
                                  </p:iterate>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11"/>
                                        </p:tgtEl>
                                        <p:attrNameLst>
                                          <p:attrName>ppt_y</p:attrName>
                                        </p:attrNameLst>
                                      </p:cBhvr>
                                      <p:tavLst>
                                        <p:tav tm="0">
                                          <p:val>
                                            <p:strVal val="#ppt_y"/>
                                          </p:val>
                                        </p:tav>
                                        <p:tav tm="100000">
                                          <p:val>
                                            <p:strVal val="#ppt_y"/>
                                          </p:val>
                                        </p:tav>
                                      </p:tavLst>
                                    </p:anim>
                                    <p:anim calcmode="lin" valueType="num">
                                      <p:cBhvr>
                                        <p:cTn id="33"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11"/>
                                        </p:tgtEl>
                                      </p:cBhvr>
                                    </p:animEffect>
                                  </p:childTnLst>
                                </p:cTn>
                              </p:par>
                            </p:childTnLst>
                          </p:cTn>
                        </p:par>
                        <p:par>
                          <p:cTn id="36" fill="hold">
                            <p:stCondLst>
                              <p:cond delay="2500"/>
                            </p:stCondLst>
                            <p:childTnLst>
                              <p:par>
                                <p:cTn id="37" presetID="41" presetClass="entr" presetSubtype="0" fill="hold" grpId="0" nodeType="afterEffect">
                                  <p:stCondLst>
                                    <p:cond delay="0"/>
                                  </p:stCondLst>
                                  <p:iterate type="lt">
                                    <p:tmPct val="5000"/>
                                  </p:iterate>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13"/>
                                        </p:tgtEl>
                                        <p:attrNameLst>
                                          <p:attrName>ppt_y</p:attrName>
                                        </p:attrNameLst>
                                      </p:cBhvr>
                                      <p:tavLst>
                                        <p:tav tm="0">
                                          <p:val>
                                            <p:strVal val="#ppt_y"/>
                                          </p:val>
                                        </p:tav>
                                        <p:tav tm="100000">
                                          <p:val>
                                            <p:strVal val="#ppt_y"/>
                                          </p:val>
                                        </p:tav>
                                      </p:tavLst>
                                    </p:anim>
                                    <p:anim calcmode="lin" valueType="num">
                                      <p:cBhvr>
                                        <p:cTn id="41"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13"/>
                                        </p:tgtEl>
                                      </p:cBhvr>
                                    </p:animEffect>
                                  </p:childTnLst>
                                </p:cTn>
                              </p:par>
                              <p:par>
                                <p:cTn id="44" presetID="41" presetClass="entr" presetSubtype="0" fill="hold" grpId="0" nodeType="withEffect">
                                  <p:stCondLst>
                                    <p:cond delay="0"/>
                                  </p:stCondLst>
                                  <p:iterate type="lt">
                                    <p:tmPct val="5000"/>
                                  </p:iterate>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14"/>
                                        </p:tgtEl>
                                        <p:attrNameLst>
                                          <p:attrName>ppt_y</p:attrName>
                                        </p:attrNameLst>
                                      </p:cBhvr>
                                      <p:tavLst>
                                        <p:tav tm="0">
                                          <p:val>
                                            <p:strVal val="#ppt_y"/>
                                          </p:val>
                                        </p:tav>
                                        <p:tav tm="100000">
                                          <p:val>
                                            <p:strVal val="#ppt_y"/>
                                          </p:val>
                                        </p:tav>
                                      </p:tavLst>
                                    </p:anim>
                                    <p:anim calcmode="lin" valueType="num">
                                      <p:cBhvr>
                                        <p:cTn id="48"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19"/>
                </p:tgtEl>
              </p:cMediaNode>
            </p:audio>
          </p:childTnLst>
        </p:cTn>
      </p:par>
    </p:tnLst>
    <p:bldLst>
      <p:bldP spid="4" grpId="0" animBg="1"/>
      <p:bldP spid="4" grpId="1" animBg="1"/>
      <p:bldP spid="5" grpId="0" animBg="1"/>
      <p:bldP spid="5" grpId="1" animBg="1"/>
      <p:bldP spid="6" grpId="0" animBg="1"/>
      <p:bldP spid="6" grpId="1" animBg="1"/>
      <p:bldP spid="11" grpId="0" animBg="1"/>
      <p:bldP spid="11" grpId="1" animBg="1"/>
      <p:bldP spid="13" grpId="0" animBg="1"/>
      <p:bldP spid="13" grpId="1" animBg="1"/>
      <p:bldP spid="14" grpId="0" animBg="1"/>
      <p:bldP spid="14" grpId="1" animBg="1"/>
      <p:bldP spid="22" grpId="0" bldLvl="0" animBg="1"/>
      <p:bldP spid="22" grpId="1" animBg="1"/>
      <p:bldP spid="29" grpId="0" bldLvl="0" animBg="1"/>
      <p:bldP spid="2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23929" y="1210822"/>
            <a:ext cx="10603016"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Work in pairs. Brainstorm ideas about a natural wonder/beautiful landscape in your area. Ask and answer about it, using the following prompts.</a:t>
            </a:r>
          </a:p>
        </p:txBody>
      </p:sp>
      <p:sp>
        <p:nvSpPr>
          <p:cNvPr id="16" name="Rounded Rectangle 15"/>
          <p:cNvSpPr/>
          <p:nvPr/>
        </p:nvSpPr>
        <p:spPr>
          <a:xfrm>
            <a:off x="578103" y="128085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8DA4"/>
              </a:solidFill>
            </a:endParaRPr>
          </a:p>
        </p:txBody>
      </p:sp>
      <p:sp>
        <p:nvSpPr>
          <p:cNvPr id="17" name="TextBox 16"/>
          <p:cNvSpPr txBox="1"/>
          <p:nvPr/>
        </p:nvSpPr>
        <p:spPr>
          <a:xfrm>
            <a:off x="630888" y="1178211"/>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5" name="Text Box 4"/>
          <p:cNvSpPr txBox="1"/>
          <p:nvPr/>
        </p:nvSpPr>
        <p:spPr>
          <a:xfrm>
            <a:off x="387350" y="2263140"/>
            <a:ext cx="11644630" cy="583565"/>
          </a:xfrm>
          <a:prstGeom prst="rect">
            <a:avLst/>
          </a:prstGeom>
          <a:noFill/>
        </p:spPr>
        <p:txBody>
          <a:bodyPr wrap="square" rtlCol="0" anchor="t">
            <a:spAutoFit/>
          </a:bodyPr>
          <a:lstStyle/>
          <a:p>
            <a:pPr algn="just"/>
            <a:r>
              <a:rPr lang="en-US" sz="3200">
                <a:solidFill>
                  <a:schemeClr val="tx1"/>
                </a:solidFill>
                <a:latin typeface="Calibri" panose="020F0502020204030204" pitchFamily="34" charset="0"/>
                <a:cs typeface="Calibri" panose="020F0502020204030204" pitchFamily="34" charset="0"/>
              </a:rPr>
              <a:t>- Think of a natural wonder / beauty spot / landscape in your area.</a:t>
            </a:r>
          </a:p>
        </p:txBody>
      </p:sp>
      <p:sp>
        <p:nvSpPr>
          <p:cNvPr id="2" name="Text Box 1"/>
          <p:cNvSpPr txBox="1"/>
          <p:nvPr/>
        </p:nvSpPr>
        <p:spPr>
          <a:xfrm>
            <a:off x="396875" y="2769870"/>
            <a:ext cx="11644630" cy="1076325"/>
          </a:xfrm>
          <a:prstGeom prst="rect">
            <a:avLst/>
          </a:prstGeom>
          <a:noFill/>
        </p:spPr>
        <p:txBody>
          <a:bodyPr wrap="square" rtlCol="0" anchor="t">
            <a:spAutoFit/>
          </a:bodyPr>
          <a:lstStyle/>
          <a:p>
            <a:pPr algn="just"/>
            <a:r>
              <a:rPr lang="en-US" sz="3200">
                <a:solidFill>
                  <a:schemeClr val="tx1"/>
                </a:solidFill>
                <a:latin typeface="Calibri" panose="020F0502020204030204" pitchFamily="34" charset="0"/>
                <a:cs typeface="Calibri" panose="020F0502020204030204" pitchFamily="34" charset="0"/>
              </a:rPr>
              <a:t>- Work in pairs. One asks questions and one answers, based on the following cues:</a:t>
            </a:r>
          </a:p>
        </p:txBody>
      </p:sp>
      <p:sp>
        <p:nvSpPr>
          <p:cNvPr id="6" name="Text Box 5"/>
          <p:cNvSpPr txBox="1"/>
          <p:nvPr/>
        </p:nvSpPr>
        <p:spPr>
          <a:xfrm>
            <a:off x="1633855" y="3983355"/>
            <a:ext cx="8798560" cy="2553335"/>
          </a:xfrm>
          <a:prstGeom prst="rect">
            <a:avLst/>
          </a:prstGeom>
          <a:solidFill>
            <a:srgbClr val="FAF0D7"/>
          </a:solidFill>
        </p:spPr>
        <p:txBody>
          <a:bodyPr wrap="square" rtlCol="0" anchor="t">
            <a:spAutoFit/>
          </a:bodyPr>
          <a:lstStyle/>
          <a:p>
            <a:pPr algn="just"/>
            <a:r>
              <a:rPr lang="en-US" sz="3200">
                <a:latin typeface="Calibri" panose="020F0502020204030204" pitchFamily="34" charset="0"/>
                <a:cs typeface="Calibri" panose="020F0502020204030204" pitchFamily="34" charset="0"/>
                <a:sym typeface="+mn-ea"/>
              </a:rPr>
              <a:t>– Name of the natural wonder / beautiful landscape</a:t>
            </a:r>
            <a:endParaRPr lang="en-US" sz="3200">
              <a:solidFill>
                <a:schemeClr val="tx1"/>
              </a:solidFill>
              <a:latin typeface="Calibri" panose="020F0502020204030204" pitchFamily="34" charset="0"/>
              <a:cs typeface="Calibri" panose="020F0502020204030204" pitchFamily="34" charset="0"/>
            </a:endParaRPr>
          </a:p>
          <a:p>
            <a:pPr algn="just"/>
            <a:r>
              <a:rPr lang="en-US" sz="3200">
                <a:latin typeface="Calibri" panose="020F0502020204030204" pitchFamily="34" charset="0"/>
                <a:cs typeface="Calibri" panose="020F0502020204030204" pitchFamily="34" charset="0"/>
                <a:sym typeface="+mn-ea"/>
              </a:rPr>
              <a:t>– Location</a:t>
            </a:r>
            <a:endParaRPr lang="en-US" sz="3200">
              <a:solidFill>
                <a:schemeClr val="tx1"/>
              </a:solidFill>
              <a:latin typeface="Calibri" panose="020F0502020204030204" pitchFamily="34" charset="0"/>
              <a:cs typeface="Calibri" panose="020F0502020204030204" pitchFamily="34" charset="0"/>
            </a:endParaRPr>
          </a:p>
          <a:p>
            <a:pPr algn="just"/>
            <a:r>
              <a:rPr lang="en-US" sz="3200">
                <a:latin typeface="Calibri" panose="020F0502020204030204" pitchFamily="34" charset="0"/>
                <a:cs typeface="Calibri" panose="020F0502020204030204" pitchFamily="34" charset="0"/>
                <a:sym typeface="+mn-ea"/>
              </a:rPr>
              <a:t>– Natural features</a:t>
            </a:r>
            <a:endParaRPr lang="en-US" sz="3200">
              <a:solidFill>
                <a:schemeClr val="tx1"/>
              </a:solidFill>
              <a:latin typeface="Calibri" panose="020F0502020204030204" pitchFamily="34" charset="0"/>
              <a:cs typeface="Calibri" panose="020F0502020204030204" pitchFamily="34" charset="0"/>
            </a:endParaRPr>
          </a:p>
          <a:p>
            <a:pPr algn="just"/>
            <a:r>
              <a:rPr lang="en-US" sz="3200">
                <a:latin typeface="Calibri" panose="020F0502020204030204" pitchFamily="34" charset="0"/>
                <a:cs typeface="Calibri" panose="020F0502020204030204" pitchFamily="34" charset="0"/>
                <a:sym typeface="+mn-ea"/>
              </a:rPr>
              <a:t>– Activities</a:t>
            </a:r>
            <a:endParaRPr lang="en-US" sz="3200">
              <a:solidFill>
                <a:schemeClr val="tx1"/>
              </a:solidFill>
              <a:latin typeface="Calibri" panose="020F0502020204030204" pitchFamily="34" charset="0"/>
              <a:cs typeface="Calibri" panose="020F0502020204030204" pitchFamily="34" charset="0"/>
            </a:endParaRPr>
          </a:p>
          <a:p>
            <a:pPr algn="just"/>
            <a:r>
              <a:rPr lang="en-US" sz="3200">
                <a:latin typeface="Calibri" panose="020F0502020204030204" pitchFamily="34" charset="0"/>
                <a:cs typeface="Calibri" panose="020F0502020204030204" pitchFamily="34" charset="0"/>
                <a:sym typeface="+mn-ea"/>
              </a:rPr>
              <a:t>– Ways to protect it</a:t>
            </a:r>
          </a:p>
        </p:txBody>
      </p:sp>
      <p:grpSp>
        <p:nvGrpSpPr>
          <p:cNvPr id="3" name="Group 2">
            <a:extLst>
              <a:ext uri="{FF2B5EF4-FFF2-40B4-BE49-F238E27FC236}">
                <a16:creationId xmlns:a16="http://schemas.microsoft.com/office/drawing/2014/main" id="{6BD84A36-2B9E-7980-091B-9B949A429524}"/>
              </a:ext>
            </a:extLst>
          </p:cNvPr>
          <p:cNvGrpSpPr/>
          <p:nvPr/>
        </p:nvGrpSpPr>
        <p:grpSpPr>
          <a:xfrm>
            <a:off x="-1172" y="-7620"/>
            <a:ext cx="12192000" cy="1083309"/>
            <a:chOff x="7620" y="-7620"/>
            <a:chExt cx="12192000" cy="1083309"/>
          </a:xfrm>
        </p:grpSpPr>
        <p:sp>
          <p:nvSpPr>
            <p:cNvPr id="4" name="Round Single Corner Rectangle 31">
              <a:extLst>
                <a:ext uri="{FF2B5EF4-FFF2-40B4-BE49-F238E27FC236}">
                  <a16:creationId xmlns:a16="http://schemas.microsoft.com/office/drawing/2014/main" id="{B6500B2E-A6E0-4FB8-4739-9F13ED73DD09}"/>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 Single Corner Rectangle 32">
              <a:extLst>
                <a:ext uri="{FF2B5EF4-FFF2-40B4-BE49-F238E27FC236}">
                  <a16:creationId xmlns:a16="http://schemas.microsoft.com/office/drawing/2014/main" id="{6A84B0C6-165C-58A0-61BF-2FBB5E7F6C3A}"/>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 Single Corner Rectangle 33">
              <a:extLst>
                <a:ext uri="{FF2B5EF4-FFF2-40B4-BE49-F238E27FC236}">
                  <a16:creationId xmlns:a16="http://schemas.microsoft.com/office/drawing/2014/main" id="{03C9B7DB-2B92-7B2A-9411-8111AB735624}"/>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a:extLst>
              <a:ext uri="{FF2B5EF4-FFF2-40B4-BE49-F238E27FC236}">
                <a16:creationId xmlns:a16="http://schemas.microsoft.com/office/drawing/2014/main" id="{268F2E6B-4701-03F5-4A2F-BE9B95A38AC2}"/>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WRITING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28065" y="1008380"/>
            <a:ext cx="2287905" cy="583565"/>
          </a:xfrm>
          <a:prstGeom prst="rect">
            <a:avLst/>
          </a:prstGeom>
          <a:noFill/>
          <a:effectLst/>
        </p:spPr>
        <p:txBody>
          <a:bodyPr wrap="square" rtlCol="0">
            <a:spAutoFit/>
          </a:bodyPr>
          <a:lstStyle/>
          <a:p>
            <a:pPr algn="just"/>
            <a:r>
              <a:rPr lang="en-US" sz="3200" b="1" i="1" dirty="0">
                <a:solidFill>
                  <a:srgbClr val="FF0000"/>
                </a:solidFill>
                <a:effectLst>
                  <a:glow rad="88900">
                    <a:schemeClr val="bg1"/>
                  </a:glow>
                </a:effectLst>
                <a:cs typeface="Arial" panose="020B0604020202020204" pitchFamily="34" charset="0"/>
              </a:rPr>
              <a:t>Example:</a:t>
            </a:r>
          </a:p>
        </p:txBody>
      </p:sp>
      <p:sp>
        <p:nvSpPr>
          <p:cNvPr id="6" name="Text Box 5"/>
          <p:cNvSpPr txBox="1"/>
          <p:nvPr/>
        </p:nvSpPr>
        <p:spPr>
          <a:xfrm>
            <a:off x="2459355" y="1591945"/>
            <a:ext cx="7124065" cy="5015865"/>
          </a:xfrm>
          <a:prstGeom prst="rect">
            <a:avLst/>
          </a:prstGeom>
          <a:solidFill>
            <a:srgbClr val="FAF0D7"/>
          </a:solidFill>
        </p:spPr>
        <p:txBody>
          <a:bodyPr wrap="square" rtlCol="0" anchor="t">
            <a:spAutoFit/>
          </a:bodyPr>
          <a:lstStyle/>
          <a:p>
            <a:pPr algn="just"/>
            <a:r>
              <a:rPr lang="en-US" sz="3200" i="1" dirty="0">
                <a:latin typeface="Calibri" panose="020F0502020204030204" pitchFamily="34" charset="0"/>
                <a:cs typeface="Calibri" panose="020F0502020204030204" pitchFamily="34" charset="0"/>
                <a:sym typeface="+mn-ea"/>
              </a:rPr>
              <a:t>Name of the natural wonder: </a:t>
            </a:r>
          </a:p>
          <a:p>
            <a:pPr algn="just"/>
            <a:r>
              <a:rPr lang="en-US" sz="3200" b="1" dirty="0">
                <a:solidFill>
                  <a:srgbClr val="C00000"/>
                </a:solidFill>
                <a:latin typeface="Calibri" panose="020F0502020204030204" pitchFamily="34" charset="0"/>
                <a:cs typeface="Calibri" panose="020F0502020204030204" pitchFamily="34" charset="0"/>
                <a:sym typeface="+mn-ea"/>
              </a:rPr>
              <a:t>What is it / is its name?</a:t>
            </a:r>
          </a:p>
          <a:p>
            <a:pPr algn="just"/>
            <a:r>
              <a:rPr lang="en-US" sz="3200" i="1" dirty="0">
                <a:latin typeface="Calibri" panose="020F0502020204030204" pitchFamily="34" charset="0"/>
                <a:cs typeface="Calibri" panose="020F0502020204030204" pitchFamily="34" charset="0"/>
                <a:sym typeface="+mn-ea"/>
              </a:rPr>
              <a:t>Location: 	</a:t>
            </a:r>
            <a:r>
              <a:rPr lang="en-US" sz="3200" dirty="0">
                <a:latin typeface="Calibri" panose="020F0502020204030204" pitchFamily="34" charset="0"/>
                <a:cs typeface="Calibri" panose="020F0502020204030204" pitchFamily="34" charset="0"/>
                <a:sym typeface="+mn-ea"/>
              </a:rPr>
              <a:t>		   </a:t>
            </a:r>
          </a:p>
          <a:p>
            <a:pPr algn="just"/>
            <a:r>
              <a:rPr lang="en-US" sz="3200" b="1" i="1" dirty="0">
                <a:solidFill>
                  <a:srgbClr val="C00000"/>
                </a:solidFill>
                <a:latin typeface="Calibri" panose="020F0502020204030204" pitchFamily="34" charset="0"/>
                <a:cs typeface="Calibri" panose="020F0502020204030204" pitchFamily="34" charset="0"/>
                <a:sym typeface="+mn-ea"/>
              </a:rPr>
              <a:t>Where is it located?</a:t>
            </a:r>
          </a:p>
          <a:p>
            <a:pPr algn="just"/>
            <a:r>
              <a:rPr lang="en-US" sz="3200" i="1" dirty="0">
                <a:latin typeface="Calibri" panose="020F0502020204030204" pitchFamily="34" charset="0"/>
                <a:cs typeface="Calibri" panose="020F0502020204030204" pitchFamily="34" charset="0"/>
                <a:sym typeface="+mn-ea"/>
              </a:rPr>
              <a:t>Natural features:   </a:t>
            </a:r>
            <a:r>
              <a:rPr lang="en-US" sz="3200" dirty="0">
                <a:latin typeface="Calibri" panose="020F0502020204030204" pitchFamily="34" charset="0"/>
                <a:cs typeface="Calibri" panose="020F0502020204030204" pitchFamily="34" charset="0"/>
                <a:sym typeface="+mn-ea"/>
              </a:rPr>
              <a:t>                  </a:t>
            </a:r>
          </a:p>
          <a:p>
            <a:pPr algn="just"/>
            <a:r>
              <a:rPr lang="en-US" sz="3200" b="1" dirty="0">
                <a:solidFill>
                  <a:srgbClr val="C00000"/>
                </a:solidFill>
                <a:latin typeface="Calibri" panose="020F0502020204030204" pitchFamily="34" charset="0"/>
                <a:cs typeface="Calibri" panose="020F0502020204030204" pitchFamily="34" charset="0"/>
                <a:sym typeface="+mn-ea"/>
              </a:rPr>
              <a:t>What are its natural features?</a:t>
            </a:r>
          </a:p>
          <a:p>
            <a:pPr algn="just"/>
            <a:r>
              <a:rPr lang="en-US" sz="3200" i="1" dirty="0">
                <a:latin typeface="Calibri" panose="020F0502020204030204" pitchFamily="34" charset="0"/>
                <a:cs typeface="Calibri" panose="020F0502020204030204" pitchFamily="34" charset="0"/>
                <a:sym typeface="+mn-ea"/>
              </a:rPr>
              <a:t>Activities:</a:t>
            </a:r>
            <a:r>
              <a:rPr lang="en-US" sz="3200" dirty="0">
                <a:latin typeface="Calibri" panose="020F0502020204030204" pitchFamily="34" charset="0"/>
                <a:cs typeface="Calibri" panose="020F0502020204030204" pitchFamily="34" charset="0"/>
                <a:sym typeface="+mn-ea"/>
              </a:rPr>
              <a:t>                    </a:t>
            </a:r>
          </a:p>
          <a:p>
            <a:pPr algn="just"/>
            <a:r>
              <a:rPr lang="en-US" sz="3200" b="1" dirty="0">
                <a:solidFill>
                  <a:srgbClr val="C00000"/>
                </a:solidFill>
                <a:latin typeface="Calibri" panose="020F0502020204030204" pitchFamily="34" charset="0"/>
                <a:cs typeface="Calibri" panose="020F0502020204030204" pitchFamily="34" charset="0"/>
                <a:sym typeface="+mn-ea"/>
              </a:rPr>
              <a:t>What (activities) can visitors do there?</a:t>
            </a:r>
          </a:p>
          <a:p>
            <a:pPr algn="just"/>
            <a:r>
              <a:rPr lang="en-US" sz="3200" dirty="0">
                <a:latin typeface="Calibri" panose="020F0502020204030204" pitchFamily="34" charset="0"/>
                <a:cs typeface="Calibri" panose="020F0502020204030204" pitchFamily="34" charset="0"/>
                <a:sym typeface="+mn-ea"/>
              </a:rPr>
              <a:t>Ways to protect it:      </a:t>
            </a:r>
          </a:p>
          <a:p>
            <a:pPr algn="just"/>
            <a:r>
              <a:rPr lang="en-US" sz="3200" b="1" dirty="0">
                <a:solidFill>
                  <a:srgbClr val="C00000"/>
                </a:solidFill>
                <a:latin typeface="Calibri" panose="020F0502020204030204" pitchFamily="34" charset="0"/>
                <a:cs typeface="Calibri" panose="020F0502020204030204" pitchFamily="34" charset="0"/>
                <a:sym typeface="+mn-ea"/>
              </a:rPr>
              <a:t>What are the ways to protect it?</a:t>
            </a:r>
          </a:p>
        </p:txBody>
      </p:sp>
      <p:grpSp>
        <p:nvGrpSpPr>
          <p:cNvPr id="2" name="Group 1">
            <a:extLst>
              <a:ext uri="{FF2B5EF4-FFF2-40B4-BE49-F238E27FC236}">
                <a16:creationId xmlns:a16="http://schemas.microsoft.com/office/drawing/2014/main" id="{6C55AE20-031E-53A0-7DD3-F7C2A19F9792}"/>
              </a:ext>
            </a:extLst>
          </p:cNvPr>
          <p:cNvGrpSpPr/>
          <p:nvPr/>
        </p:nvGrpSpPr>
        <p:grpSpPr>
          <a:xfrm>
            <a:off x="-1172" y="-7620"/>
            <a:ext cx="12192000" cy="1083309"/>
            <a:chOff x="7620" y="-7620"/>
            <a:chExt cx="12192000" cy="1083309"/>
          </a:xfrm>
        </p:grpSpPr>
        <p:sp>
          <p:nvSpPr>
            <p:cNvPr id="3" name="Round Single Corner Rectangle 31">
              <a:extLst>
                <a:ext uri="{FF2B5EF4-FFF2-40B4-BE49-F238E27FC236}">
                  <a16:creationId xmlns:a16="http://schemas.microsoft.com/office/drawing/2014/main" id="{7541F216-30FC-2F9E-C637-F1D397126C99}"/>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 Single Corner Rectangle 32">
              <a:extLst>
                <a:ext uri="{FF2B5EF4-FFF2-40B4-BE49-F238E27FC236}">
                  <a16:creationId xmlns:a16="http://schemas.microsoft.com/office/drawing/2014/main" id="{6A558E1C-2613-547E-72AE-49A738C6147B}"/>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 Single Corner Rectangle 33">
              <a:extLst>
                <a:ext uri="{FF2B5EF4-FFF2-40B4-BE49-F238E27FC236}">
                  <a16:creationId xmlns:a16="http://schemas.microsoft.com/office/drawing/2014/main" id="{1F6BB536-AE16-1324-A16B-7C6BE8583B6B}"/>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TextBox 6">
            <a:extLst>
              <a:ext uri="{FF2B5EF4-FFF2-40B4-BE49-F238E27FC236}">
                <a16:creationId xmlns:a16="http://schemas.microsoft.com/office/drawing/2014/main" id="{465B50B8-D8AC-B98E-C786-016CAD0E92D0}"/>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WRITING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29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3494" y="1125975"/>
            <a:ext cx="10888345" cy="953135"/>
          </a:xfrm>
          <a:prstGeom prst="rect">
            <a:avLst/>
          </a:prstGeom>
          <a:noFill/>
          <a:effectLst/>
        </p:spPr>
        <p:txBody>
          <a:bodyPr wrap="square" rtlCol="0">
            <a:spAutoFit/>
          </a:bodyPr>
          <a:lstStyle/>
          <a:p>
            <a:pPr marR="0" indent="0">
              <a:spcBef>
                <a:spcPts val="0"/>
              </a:spcBef>
              <a:spcAft>
                <a:spcPts val="0"/>
              </a:spcAft>
              <a:buFont typeface="Arial" panose="020B0604020202020204" pitchFamily="34" charset="0"/>
              <a:buNone/>
            </a:pPr>
            <a:r>
              <a:rPr sz="2800" b="1" dirty="0">
                <a:effectLst/>
                <a:latin typeface="Calibri" panose="020F0502020204030204" pitchFamily="34" charset="0"/>
                <a:ea typeface="Calibri" panose="020F0502020204030204" pitchFamily="34" charset="0"/>
                <a:cs typeface="Calibri" panose="020F0502020204030204" pitchFamily="34" charset="0"/>
                <a:sym typeface="+mn-ea"/>
              </a:rPr>
              <a:t>Write a paragraph (100 - 120 words) about the natural wonder/ beautiful landscape you have talked about in 4.</a:t>
            </a:r>
          </a:p>
        </p:txBody>
      </p:sp>
      <p:sp>
        <p:nvSpPr>
          <p:cNvPr id="16" name="Rounded Rectangle 15"/>
          <p:cNvSpPr/>
          <p:nvPr/>
        </p:nvSpPr>
        <p:spPr>
          <a:xfrm>
            <a:off x="578103" y="127338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17074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sym typeface="+mn-ea"/>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796925" y="2166257"/>
            <a:ext cx="11123930" cy="583565"/>
          </a:xfrm>
          <a:prstGeom prst="rect">
            <a:avLst/>
          </a:prstGeom>
          <a:noFill/>
          <a:ln w="9525">
            <a:noFill/>
          </a:ln>
        </p:spPr>
        <p:txBody>
          <a:bodyPr wrap="square">
            <a:spAutoFit/>
          </a:bodyPr>
          <a:lstStyle/>
          <a:p>
            <a:pPr marL="1270" indent="-1270" algn="just"/>
            <a:r>
              <a:rPr lang="en-US" sz="3200" b="0" dirty="0">
                <a:solidFill>
                  <a:srgbClr val="000000"/>
                </a:solidFill>
                <a:latin typeface="Calibri" panose="020F0502020204030204" pitchFamily="34" charset="0"/>
                <a:cs typeface="Calibri" panose="020F0502020204030204" pitchFamily="34" charset="0"/>
              </a:rPr>
              <a:t>- Use the ideas in </a:t>
            </a:r>
            <a:r>
              <a:rPr lang="en-US" sz="3200" b="1" u="sng" dirty="0">
                <a:solidFill>
                  <a:srgbClr val="000000"/>
                </a:solidFill>
                <a:latin typeface="Calibri" panose="020F0502020204030204" pitchFamily="34" charset="0"/>
                <a:cs typeface="Calibri" panose="020F0502020204030204" pitchFamily="34" charset="0"/>
              </a:rPr>
              <a:t>Activity 4</a:t>
            </a:r>
            <a:r>
              <a:rPr lang="en-US" sz="3200" b="0" dirty="0">
                <a:solidFill>
                  <a:srgbClr val="000000"/>
                </a:solidFill>
                <a:latin typeface="Calibri" panose="020F0502020204030204" pitchFamily="34" charset="0"/>
                <a:cs typeface="Calibri" panose="020F0502020204030204" pitchFamily="34" charset="0"/>
              </a:rPr>
              <a:t> for your writing.</a:t>
            </a:r>
          </a:p>
        </p:txBody>
      </p:sp>
      <p:sp>
        <p:nvSpPr>
          <p:cNvPr id="3" name="Text Box 2"/>
          <p:cNvSpPr txBox="1"/>
          <p:nvPr/>
        </p:nvSpPr>
        <p:spPr>
          <a:xfrm>
            <a:off x="648335" y="3003947"/>
            <a:ext cx="10812780" cy="3504565"/>
          </a:xfrm>
          <a:prstGeom prst="rect">
            <a:avLst/>
          </a:prstGeom>
          <a:solidFill>
            <a:srgbClr val="FEEECD"/>
          </a:solidFill>
        </p:spPr>
        <p:txBody>
          <a:bodyPr wrap="square" rtlCol="0" anchor="t">
            <a:noAutofit/>
          </a:bodyPr>
          <a:lstStyle/>
          <a:p>
            <a:r>
              <a:rPr lang="en-US" sz="3000" dirty="0"/>
              <a:t>There is a beautiful ___________________________ near my home. _____________________________</a:t>
            </a:r>
            <a:r>
              <a:rPr lang="en-US" sz="3000" dirty="0">
                <a:sym typeface="+mn-ea"/>
              </a:rPr>
              <a:t>_________________________________________________________________________________</a:t>
            </a:r>
            <a:endParaRPr lang="en-US" sz="3000" dirty="0"/>
          </a:p>
          <a:p>
            <a:r>
              <a:rPr lang="en-US" sz="3000" dirty="0">
                <a:sym typeface="+mn-ea"/>
              </a:rPr>
              <a:t>____________________________________________________________________________________________________________________________________________________________________________________________________________________________</a:t>
            </a:r>
            <a:endParaRPr lang="en-US" sz="3000" dirty="0"/>
          </a:p>
        </p:txBody>
      </p:sp>
      <p:sp>
        <p:nvSpPr>
          <p:cNvPr id="6" name="Text Box 5"/>
          <p:cNvSpPr txBox="1"/>
          <p:nvPr/>
        </p:nvSpPr>
        <p:spPr>
          <a:xfrm>
            <a:off x="271780" y="7218680"/>
            <a:ext cx="11692890" cy="4681220"/>
          </a:xfrm>
          <a:prstGeom prst="rect">
            <a:avLst/>
          </a:prstGeom>
          <a:solidFill>
            <a:srgbClr val="FEEECD"/>
          </a:solidFill>
        </p:spPr>
        <p:txBody>
          <a:bodyPr wrap="square" rtlCol="0" anchor="t">
            <a:noAutofit/>
          </a:bodyPr>
          <a:lstStyle/>
          <a:p>
            <a:pPr algn="just"/>
            <a:r>
              <a:rPr lang="en-US" sz="3000"/>
              <a:t>There is a beautiful river near my home. It is called Dong Son River. It is not very large, but it is nice and peaceful. On the right bank of the river near my village, there are rice fields and patches of green grass. There are also bushes and a lot of wild flowers. At weekends a lot of people gather here for entertainment. Young people go camping and have a picnic. Old people may spend their time fishing or playing chess. Many swim in the river or row a boat on it. This place is becoming more and more popular, so it is more and more crowded. I think the authorities need to do something to protect this natural beauty. </a:t>
            </a:r>
            <a:r>
              <a:rPr lang="en-US" sz="3000" b="1" i="1"/>
              <a:t>(121 words)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strips(down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animBg="1"/>
      <p:bldP spid="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66717"/>
            <a:ext cx="5871845"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sym typeface="+mn-ea"/>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Text Box 2"/>
          <p:cNvSpPr txBox="1"/>
          <p:nvPr/>
        </p:nvSpPr>
        <p:spPr>
          <a:xfrm>
            <a:off x="208280" y="2010063"/>
            <a:ext cx="11692890" cy="4344555"/>
          </a:xfrm>
          <a:prstGeom prst="rect">
            <a:avLst/>
          </a:prstGeom>
          <a:solidFill>
            <a:srgbClr val="FEEECD"/>
          </a:solidFill>
        </p:spPr>
        <p:txBody>
          <a:bodyPr wrap="square" rtlCol="0" anchor="t">
            <a:noAutofit/>
          </a:bodyPr>
          <a:lstStyle/>
          <a:p>
            <a:pPr algn="just"/>
            <a:r>
              <a:rPr lang="en-US" sz="3000" dirty="0"/>
              <a:t>There is a beautiful river near my home. It is called Dong Son River. It is not very large, but it is nice and peaceful. On the right bank of the river near my village, there are rice fields and patches of green grass. There are also bushes and a lot of wild flowers. At weekends, a lot of people gather here for entertainment. Young people go camping and have a picnic. Old people may spend their time fishing or playing chess. Many swim in the river or row a boat on it. This place is becoming more and more popular, so it is more and more crowded. I think the authorities need to do something to protect this natural beauty. </a:t>
            </a:r>
            <a:endParaRPr lang="en-US" sz="3000" b="1" i="1" dirty="0"/>
          </a:p>
        </p:txBody>
      </p:sp>
      <p:sp>
        <p:nvSpPr>
          <p:cNvPr id="2" name="TextBox 11"/>
          <p:cNvSpPr txBox="1"/>
          <p:nvPr/>
        </p:nvSpPr>
        <p:spPr>
          <a:xfrm>
            <a:off x="694748" y="1215898"/>
            <a:ext cx="3847391" cy="584775"/>
          </a:xfrm>
          <a:prstGeom prst="rect">
            <a:avLst/>
          </a:prstGeom>
          <a:noFill/>
          <a:effectLst/>
        </p:spPr>
        <p:txBody>
          <a:bodyPr wrap="square" rtlCol="0">
            <a:spAutoFit/>
          </a:bodyPr>
          <a:lstStyle/>
          <a:p>
            <a:pPr algn="just"/>
            <a:r>
              <a:rPr lang="en-US" sz="3200" b="1" i="1" u="sng" dirty="0">
                <a:solidFill>
                  <a:srgbClr val="C00000"/>
                </a:solidFill>
                <a:effectLst>
                  <a:glow rad="88900">
                    <a:schemeClr val="bg1"/>
                  </a:glow>
                </a:effectLst>
                <a:cs typeface="Arial" panose="020B0604020202020204" pitchFamily="34" charset="0"/>
              </a:rPr>
              <a:t>Suggested answer:</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487067" y="1948341"/>
            <a:ext cx="11445622" cy="3415030"/>
          </a:xfrm>
          <a:prstGeom prst="rect">
            <a:avLst/>
          </a:prstGeom>
          <a:noFill/>
        </p:spPr>
        <p:txBody>
          <a:bodyPr wrap="square" rtlCol="0">
            <a:spAutoFit/>
          </a:bodyPr>
          <a:lstStyle/>
          <a:p>
            <a:pPr>
              <a:lnSpc>
                <a:spcPct val="150000"/>
              </a:lnSpc>
            </a:pPr>
            <a:r>
              <a:rPr lang="en-US" sz="3600" dirty="0"/>
              <a:t>What have we learnt in this lesson?</a:t>
            </a:r>
          </a:p>
          <a:p>
            <a:pPr marL="457200" indent="-457200">
              <a:lnSpc>
                <a:spcPct val="150000"/>
              </a:lnSpc>
              <a:buFont typeface="Wingdings" panose="05000000000000000000" pitchFamily="2" charset="2"/>
              <a:buChar char="ü"/>
            </a:pPr>
            <a:r>
              <a:rPr lang="en-US" sz="3600" dirty="0">
                <a:sym typeface="+mn-ea"/>
              </a:rPr>
              <a:t>Listen for specific information about the Amazon Rainforest;</a:t>
            </a:r>
          </a:p>
          <a:p>
            <a:pPr marL="457200" indent="-457200">
              <a:lnSpc>
                <a:spcPct val="150000"/>
              </a:lnSpc>
              <a:buFont typeface="Wingdings" panose="05000000000000000000" pitchFamily="2" charset="2"/>
              <a:buChar char="ü"/>
            </a:pPr>
            <a:r>
              <a:rPr lang="en-US" sz="3600" dirty="0">
                <a:sym typeface="+mn-ea"/>
              </a:rPr>
              <a:t>Write about a natural wonder / landscape in their area.</a:t>
            </a:r>
          </a:p>
        </p:txBody>
      </p:sp>
      <p:pic>
        <p:nvPicPr>
          <p:cNvPr id="2050" name="Picture 2" descr="Recruiting Action Plan Wrap-Up – firecrack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0515" y="1289050"/>
            <a:ext cx="2223770" cy="1494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793875"/>
            <a:ext cx="11184255" cy="1753235"/>
          </a:xfrm>
          <a:prstGeom prst="rect">
            <a:avLst/>
          </a:prstGeom>
          <a:noFill/>
        </p:spPr>
        <p:txBody>
          <a:bodyPr wrap="square" rtlCol="0">
            <a:spAutoFit/>
          </a:bodyPr>
          <a:lstStyle/>
          <a:p>
            <a:pPr>
              <a:lnSpc>
                <a:spcPct val="150000"/>
              </a:lnSpc>
            </a:pPr>
            <a:r>
              <a:rPr lang="en-US" sz="3600"/>
              <a:t>- Rewrite the paragraph in the notebooks.</a:t>
            </a:r>
          </a:p>
          <a:p>
            <a:pPr>
              <a:lnSpc>
                <a:spcPct val="150000"/>
              </a:lnSpc>
            </a:pPr>
            <a:r>
              <a:rPr lang="en-US" sz="3600"/>
              <a:t>- Do exercises in the workbook.</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465" y="3111500"/>
            <a:ext cx="3496310" cy="34963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dirty="0">
                <a:solidFill>
                  <a:schemeClr val="bg1"/>
                </a:solidFill>
                <a:latin typeface="Calibri" panose="020F0502020204030204" pitchFamily="34" charset="0"/>
              </a:rPr>
              <a:t>Website: </a:t>
            </a:r>
            <a:r>
              <a:rPr lang="en-GB" b="1" i="1" dirty="0">
                <a:solidFill>
                  <a:schemeClr val="bg1"/>
                </a:solidFill>
                <a:latin typeface="Calibri" panose="020F0502020204030204" pitchFamily="34" charset="0"/>
              </a:rPr>
              <a:t>hoclieu.vn</a:t>
            </a:r>
            <a:endParaRPr lang="en-GB" dirty="0">
              <a:solidFill>
                <a:schemeClr val="bg1"/>
              </a:solidFill>
            </a:endParaRPr>
          </a:p>
          <a:p>
            <a:pPr algn="ctr"/>
            <a:r>
              <a:rPr lang="en-GB" b="1" dirty="0" err="1">
                <a:solidFill>
                  <a:schemeClr val="bg1"/>
                </a:solidFill>
                <a:latin typeface="Calibri" panose="020F0502020204030204" pitchFamily="34" charset="0"/>
              </a:rPr>
              <a:t>Fanpage</a:t>
            </a:r>
            <a:r>
              <a:rPr lang="en-GB" b="1" dirty="0">
                <a:solidFill>
                  <a:schemeClr val="bg1"/>
                </a:solidFill>
                <a:latin typeface="Calibri" panose="020F0502020204030204" pitchFamily="34" charset="0"/>
              </a:rPr>
              <a:t>: </a:t>
            </a:r>
            <a:r>
              <a:rPr lang="en-GB" b="1" i="1" dirty="0">
                <a:solidFill>
                  <a:schemeClr val="bg1"/>
                </a:solidFill>
                <a:latin typeface="Calibri" panose="020F0502020204030204" pitchFamily="34" charset="0"/>
              </a:rPr>
              <a:t>facebook.</a:t>
            </a:r>
            <a:r>
              <a:rPr lang="en-GB" b="1" i="1">
                <a:solidFill>
                  <a:schemeClr val="bg1"/>
                </a:solidFill>
                <a:latin typeface="Calibri" panose="020F0502020204030204" pitchFamily="34" charset="0"/>
              </a:rPr>
              <a:t>com/tienganhglobalsuccess</a:t>
            </a:r>
            <a:r>
              <a:rPr lang="en-GB" b="1" i="1" dirty="0">
                <a:solidFill>
                  <a:schemeClr val="bg1"/>
                </a:solidFill>
                <a:latin typeface="Calibri" panose="020F0502020204030204" pitchFamily="34" charset="0"/>
              </a:rPr>
              <a:t>.vn/</a:t>
            </a:r>
            <a:endParaRPr lang="en-GB" dirty="0">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951350" y="2222500"/>
            <a:ext cx="18359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LISTENING</a:t>
            </a:r>
            <a:endParaRPr lang="en-GB" b="1" dirty="0">
              <a:solidFill>
                <a:schemeClr val="tx1"/>
              </a:solidFill>
            </a:endParaRPr>
          </a:p>
        </p:txBody>
      </p:sp>
      <p:sp>
        <p:nvSpPr>
          <p:cNvPr id="18" name="Rounded Rectangle 17"/>
          <p:cNvSpPr/>
          <p:nvPr/>
        </p:nvSpPr>
        <p:spPr>
          <a:xfrm>
            <a:off x="669162" y="4045585"/>
            <a:ext cx="1835914"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WRITING</a:t>
            </a:r>
          </a:p>
        </p:txBody>
      </p:sp>
      <p:sp>
        <p:nvSpPr>
          <p:cNvPr id="20" name="Rectangle 19"/>
          <p:cNvSpPr/>
          <p:nvPr/>
        </p:nvSpPr>
        <p:spPr>
          <a:xfrm>
            <a:off x="5588635" y="1163320"/>
            <a:ext cx="5504017" cy="521970"/>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ltLang="en-GB" dirty="0">
                <a:solidFill>
                  <a:schemeClr val="tx1"/>
                </a:solidFill>
              </a:rPr>
              <a:t>Brainstorming</a:t>
            </a:r>
          </a:p>
        </p:txBody>
      </p:sp>
      <p:sp>
        <p:nvSpPr>
          <p:cNvPr id="21" name="Rectangle 20"/>
          <p:cNvSpPr/>
          <p:nvPr/>
        </p:nvSpPr>
        <p:spPr>
          <a:xfrm>
            <a:off x="5570855" y="1879266"/>
            <a:ext cx="5519521" cy="1607127"/>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indent="-285750">
              <a:spcBef>
                <a:spcPts val="0"/>
              </a:spcBef>
              <a:spcAft>
                <a:spcPts val="0"/>
              </a:spcAft>
              <a:buFont typeface="Arial" panose="020B0604020202020204" pitchFamily="34" charset="0"/>
              <a:buChar char="•"/>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Write a word from the box under the correct picture.</a:t>
            </a:r>
          </a:p>
          <a:p>
            <a:pPr marL="285750" marR="0" indent="-285750">
              <a:spcBef>
                <a:spcPts val="0"/>
              </a:spcBef>
              <a:spcAft>
                <a:spcPts val="0"/>
              </a:spcAft>
              <a:buFont typeface="Arial" panose="020B0604020202020204" pitchFamily="34" charset="0"/>
              <a:buChar char="•"/>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Listen to the passage and tick the things you hear.</a:t>
            </a:r>
          </a:p>
          <a:p>
            <a:pPr marL="285750" marR="0" indent="-285750">
              <a:spcBef>
                <a:spcPts val="0"/>
              </a:spcBef>
              <a:spcAft>
                <a:spcPts val="0"/>
              </a:spcAft>
              <a:buFont typeface="Arial" panose="020B0604020202020204" pitchFamily="34" charset="0"/>
              <a:buChar char="•"/>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Listen again and choose the correct answers.</a:t>
            </a:r>
          </a:p>
        </p:txBody>
      </p:sp>
      <p:sp>
        <p:nvSpPr>
          <p:cNvPr id="22" name="Rectangle 21"/>
          <p:cNvSpPr/>
          <p:nvPr/>
        </p:nvSpPr>
        <p:spPr>
          <a:xfrm>
            <a:off x="5565776" y="3771175"/>
            <a:ext cx="5517860" cy="175151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indent="-285750">
              <a:spcBef>
                <a:spcPts val="0"/>
              </a:spcBef>
              <a:spcAft>
                <a:spcPts val="0"/>
              </a:spcAft>
              <a:buFont typeface="Arial" panose="020B0604020202020204" pitchFamily="34" charset="0"/>
              <a:buChar char="•"/>
            </a:pP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pairs. Brainstorm idea</a:t>
            </a:r>
            <a:r>
              <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about a natural wonder/beautiful landscape in your area. Ask and answer about it, using the following prompts.</a:t>
            </a:r>
          </a:p>
          <a:p>
            <a:pPr marL="285750" marR="0" indent="-285750">
              <a:spcBef>
                <a:spcPts val="0"/>
              </a:spcBef>
              <a:spcAft>
                <a:spcPts val="0"/>
              </a:spcAft>
              <a:buFont typeface="Arial" panose="020B0604020202020204" pitchFamily="34" charset="0"/>
              <a:buChar char="•"/>
            </a:pP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Write a paragraph (100 - 120 words) about the natural wonder/ beautiful landscape you have talked about in </a:t>
            </a:r>
            <a:r>
              <a:rPr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4</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p>
        </p:txBody>
      </p:sp>
      <p:cxnSp>
        <p:nvCxnSpPr>
          <p:cNvPr id="24" name="Curved Connector 23"/>
          <p:cNvCxnSpPr>
            <a:cxnSpLocks/>
            <a:stCxn id="16" idx="3"/>
            <a:endCxn id="17" idx="0"/>
          </p:cNvCxnSpPr>
          <p:nvPr/>
        </p:nvCxnSpPr>
        <p:spPr>
          <a:xfrm>
            <a:off x="2505075" y="1409153"/>
            <a:ext cx="1364233" cy="813347"/>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1587120" y="2531427"/>
            <a:ext cx="1364231" cy="1514157"/>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7" name="Rounded Rectangle 26"/>
          <p:cNvSpPr/>
          <p:nvPr/>
        </p:nvSpPr>
        <p:spPr>
          <a:xfrm>
            <a:off x="2951351" y="5838503"/>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cxnSpLocks/>
            <a:stCxn id="18" idx="3"/>
            <a:endCxn id="27" idx="0"/>
          </p:cNvCxnSpPr>
          <p:nvPr/>
        </p:nvCxnSpPr>
        <p:spPr>
          <a:xfrm>
            <a:off x="2505076" y="4346258"/>
            <a:ext cx="1364232" cy="149224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8635" y="5757374"/>
            <a:ext cx="5504017"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p>
          <a:p>
            <a:pPr marL="285750" indent="-285750">
              <a:buFont typeface="Arial" panose="020B0604020202020204" pitchFamily="34" charset="0"/>
              <a:buChar char="•"/>
            </a:pPr>
            <a:r>
              <a:rPr lang="en-US">
                <a:solidFill>
                  <a:schemeClr val="tx1"/>
                </a:solidFill>
              </a:rPr>
              <a:t>Homework</a:t>
            </a:r>
            <a:endParaRPr lang="en-GB" dirty="0">
              <a:solidFill>
                <a:schemeClr val="tx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6: SKILLS 2</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5" name="TextBox 20"/>
          <p:cNvSpPr txBox="1"/>
          <p:nvPr/>
        </p:nvSpPr>
        <p:spPr>
          <a:xfrm>
            <a:off x="2988945" y="4734560"/>
            <a:ext cx="6612890" cy="1353820"/>
          </a:xfrm>
          <a:prstGeom prst="rect">
            <a:avLst/>
          </a:prstGeom>
          <a:noFill/>
        </p:spPr>
        <p:txBody>
          <a:bodyPr wrap="square">
            <a:noAutofit/>
          </a:bodyPr>
          <a:lstStyle/>
          <a:p>
            <a:pPr algn="ctr">
              <a:lnSpc>
                <a:spcPct val="200000"/>
              </a:lnSpc>
            </a:pPr>
            <a:r>
              <a:rPr lang="en-US" sz="4800" b="1" dirty="0">
                <a:solidFill>
                  <a:srgbClr val="FF0000"/>
                </a:solidFill>
              </a:rPr>
              <a:t>BRAINSTORMING</a:t>
            </a:r>
          </a:p>
        </p:txBody>
      </p:sp>
      <p:pic>
        <p:nvPicPr>
          <p:cNvPr id="7" name="Content Placeholder 6" descr="brainstorming-5626904-4688470"/>
          <p:cNvPicPr>
            <a:picLocks noGrp="1" noChangeAspect="1"/>
          </p:cNvPicPr>
          <p:nvPr>
            <p:ph idx="1"/>
          </p:nvPr>
        </p:nvPicPr>
        <p:blipFill>
          <a:blip r:embed="rId3"/>
          <a:stretch>
            <a:fillRect/>
          </a:stretch>
        </p:blipFill>
        <p:spPr>
          <a:xfrm>
            <a:off x="3952875" y="1075690"/>
            <a:ext cx="4286250" cy="42862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3" name="TextBox 20"/>
          <p:cNvSpPr txBox="1"/>
          <p:nvPr/>
        </p:nvSpPr>
        <p:spPr>
          <a:xfrm>
            <a:off x="576580" y="4937760"/>
            <a:ext cx="3458210" cy="1353820"/>
          </a:xfrm>
          <a:prstGeom prst="rect">
            <a:avLst/>
          </a:prstGeom>
          <a:noFill/>
        </p:spPr>
        <p:txBody>
          <a:bodyPr wrap="square">
            <a:noAutofit/>
          </a:bodyPr>
          <a:lstStyle/>
          <a:p>
            <a:pPr algn="ctr">
              <a:lnSpc>
                <a:spcPct val="100000"/>
              </a:lnSpc>
            </a:pPr>
            <a:r>
              <a:rPr lang="en-US" sz="3600" b="1" dirty="0">
                <a:solidFill>
                  <a:srgbClr val="FF0000"/>
                </a:solidFill>
              </a:rPr>
              <a:t>BRAINSTORM</a:t>
            </a:r>
          </a:p>
        </p:txBody>
      </p:sp>
      <p:pic>
        <p:nvPicPr>
          <p:cNvPr id="7" name="Content Placeholder 6" descr="brainstorming-5626904-4688470"/>
          <p:cNvPicPr>
            <a:picLocks noChangeAspect="1"/>
          </p:cNvPicPr>
          <p:nvPr/>
        </p:nvPicPr>
        <p:blipFill>
          <a:blip r:embed="rId3"/>
          <a:stretch>
            <a:fillRect/>
          </a:stretch>
        </p:blipFill>
        <p:spPr>
          <a:xfrm>
            <a:off x="328295" y="1689735"/>
            <a:ext cx="3248025" cy="3248025"/>
          </a:xfrm>
          <a:prstGeom prst="rect">
            <a:avLst/>
          </a:prstGeom>
        </p:spPr>
      </p:pic>
      <p:sp>
        <p:nvSpPr>
          <p:cNvPr id="2" name="Text Box 1"/>
          <p:cNvSpPr txBox="1"/>
          <p:nvPr/>
        </p:nvSpPr>
        <p:spPr>
          <a:xfrm>
            <a:off x="4034790" y="1112520"/>
            <a:ext cx="3349625" cy="707886"/>
          </a:xfrm>
          <a:prstGeom prst="rect">
            <a:avLst/>
          </a:prstGeom>
          <a:noFill/>
        </p:spPr>
        <p:txBody>
          <a:bodyPr wrap="square" rtlCol="0" anchor="t">
            <a:spAutoFit/>
          </a:bodyPr>
          <a:lstStyle/>
          <a:p>
            <a:pPr algn="just"/>
            <a:r>
              <a:rPr lang="en-US" sz="4000" i="1" dirty="0">
                <a:solidFill>
                  <a:srgbClr val="FF0000"/>
                </a:solidFill>
                <a:latin typeface="Calibri" panose="020F0502020204030204" pitchFamily="34" charset="0"/>
                <a:cs typeface="Calibri" panose="020F0502020204030204" pitchFamily="34" charset="0"/>
              </a:rPr>
              <a:t>Questions:</a:t>
            </a:r>
          </a:p>
        </p:txBody>
      </p:sp>
      <p:sp>
        <p:nvSpPr>
          <p:cNvPr id="5" name="Text Box 4"/>
          <p:cNvSpPr txBox="1"/>
          <p:nvPr/>
        </p:nvSpPr>
        <p:spPr>
          <a:xfrm>
            <a:off x="4034155" y="1783080"/>
            <a:ext cx="7279755" cy="1077218"/>
          </a:xfrm>
          <a:prstGeom prst="rect">
            <a:avLst/>
          </a:prstGeom>
          <a:noFill/>
        </p:spPr>
        <p:txBody>
          <a:bodyPr wrap="square" rtlCol="0" anchor="t">
            <a:spAutoFit/>
          </a:bodyPr>
          <a:lstStyle/>
          <a:p>
            <a:r>
              <a:rPr lang="en-US" sz="3200" dirty="0">
                <a:solidFill>
                  <a:schemeClr val="tx1"/>
                </a:solidFill>
                <a:latin typeface="Calibri" panose="020F0502020204030204" pitchFamily="34" charset="0"/>
                <a:cs typeface="Calibri" panose="020F0502020204030204" pitchFamily="34" charset="0"/>
              </a:rPr>
              <a:t>- Are there any beautiful places </a:t>
            </a:r>
            <a:r>
              <a:rPr lang="en-US" sz="3200" dirty="0">
                <a:latin typeface="Calibri" panose="020F0502020204030204" pitchFamily="34" charset="0"/>
                <a:cs typeface="Calibri" panose="020F0502020204030204" pitchFamily="34" charset="0"/>
              </a:rPr>
              <a:t>or landscapes </a:t>
            </a:r>
            <a:r>
              <a:rPr lang="en-US" sz="3200" dirty="0">
                <a:solidFill>
                  <a:schemeClr val="tx1"/>
                </a:solidFill>
                <a:latin typeface="Calibri" panose="020F0502020204030204" pitchFamily="34" charset="0"/>
                <a:cs typeface="Calibri" panose="020F0502020204030204" pitchFamily="34" charset="0"/>
              </a:rPr>
              <a:t>in your </a:t>
            </a:r>
            <a:r>
              <a:rPr lang="en-US" sz="3200" dirty="0" err="1">
                <a:solidFill>
                  <a:schemeClr val="tx1"/>
                </a:solidFill>
                <a:latin typeface="Calibri" panose="020F0502020204030204" pitchFamily="34" charset="0"/>
                <a:cs typeface="Calibri" panose="020F0502020204030204" pitchFamily="34" charset="0"/>
              </a:rPr>
              <a:t>neighbourhood</a:t>
            </a:r>
            <a:r>
              <a:rPr lang="en-US" sz="3200" dirty="0">
                <a:solidFill>
                  <a:schemeClr val="tx1"/>
                </a:solidFill>
                <a:latin typeface="Calibri" panose="020F0502020204030204" pitchFamily="34" charset="0"/>
                <a:cs typeface="Calibri" panose="020F0502020204030204" pitchFamily="34" charset="0"/>
              </a:rPr>
              <a:t>?</a:t>
            </a:r>
          </a:p>
        </p:txBody>
      </p:sp>
      <p:sp>
        <p:nvSpPr>
          <p:cNvPr id="6" name="Text Box 5"/>
          <p:cNvSpPr txBox="1"/>
          <p:nvPr/>
        </p:nvSpPr>
        <p:spPr>
          <a:xfrm>
            <a:off x="4034790" y="3103539"/>
            <a:ext cx="7279755" cy="2062103"/>
          </a:xfrm>
          <a:prstGeom prst="rect">
            <a:avLst/>
          </a:prstGeom>
          <a:noFill/>
        </p:spPr>
        <p:txBody>
          <a:bodyPr wrap="square" rtlCol="0" anchor="t">
            <a:spAutoFit/>
          </a:bodyPr>
          <a:lstStyle/>
          <a:p>
            <a:r>
              <a:rPr lang="en-US" sz="3200" dirty="0">
                <a:solidFill>
                  <a:schemeClr val="tx1"/>
                </a:solidFill>
                <a:latin typeface="Calibri" panose="020F0502020204030204" pitchFamily="34" charset="0"/>
                <a:cs typeface="Calibri" panose="020F0502020204030204" pitchFamily="34" charset="0"/>
              </a:rPr>
              <a:t>-  Is there a beautiful park with many </a:t>
            </a:r>
            <a:r>
              <a:rPr lang="en-US" sz="3200" dirty="0" err="1">
                <a:solidFill>
                  <a:schemeClr val="tx1"/>
                </a:solidFill>
                <a:latin typeface="Calibri" panose="020F0502020204030204" pitchFamily="34" charset="0"/>
                <a:cs typeface="Calibri" panose="020F0502020204030204" pitchFamily="34" charset="0"/>
              </a:rPr>
              <a:t>colourful</a:t>
            </a:r>
            <a:r>
              <a:rPr lang="en-US" sz="3200" dirty="0">
                <a:solidFill>
                  <a:schemeClr val="tx1"/>
                </a:solidFill>
                <a:latin typeface="Calibri" panose="020F0502020204030204" pitchFamily="34" charset="0"/>
                <a:cs typeface="Calibri" panose="020F0502020204030204" pitchFamily="34" charset="0"/>
              </a:rPr>
              <a:t> flowers and tranquil ponds in your </a:t>
            </a:r>
            <a:r>
              <a:rPr lang="en-US" sz="3200" dirty="0" err="1">
                <a:solidFill>
                  <a:schemeClr val="tx1"/>
                </a:solidFill>
                <a:latin typeface="Calibri" panose="020F0502020204030204" pitchFamily="34" charset="0"/>
                <a:cs typeface="Calibri" panose="020F0502020204030204" pitchFamily="34" charset="0"/>
              </a:rPr>
              <a:t>neighbourhood</a:t>
            </a:r>
            <a:r>
              <a:rPr lang="en-US" sz="3200" dirty="0">
                <a:solidFill>
                  <a:schemeClr val="tx1"/>
                </a:solidFill>
                <a:latin typeface="Calibri" panose="020F0502020204030204" pitchFamily="34" charset="0"/>
                <a:cs typeface="Calibri" panose="020F0502020204030204" pitchFamily="34" charset="0"/>
              </a:rPr>
              <a:t>? If so, what are your </a:t>
            </a:r>
            <a:r>
              <a:rPr lang="en-US" sz="3200" dirty="0" err="1">
                <a:solidFill>
                  <a:schemeClr val="tx1"/>
                </a:solidFill>
                <a:latin typeface="Calibri" panose="020F0502020204030204" pitchFamily="34" charset="0"/>
                <a:cs typeface="Calibri" panose="020F0502020204030204" pitchFamily="34" charset="0"/>
              </a:rPr>
              <a:t>favourite</a:t>
            </a:r>
            <a:r>
              <a:rPr lang="en-US" sz="3200" dirty="0">
                <a:solidFill>
                  <a:schemeClr val="tx1"/>
                </a:solidFill>
                <a:latin typeface="Calibri" panose="020F0502020204030204" pitchFamily="34" charset="0"/>
                <a:cs typeface="Calibri" panose="020F0502020204030204" pitchFamily="34" charset="0"/>
              </a:rPr>
              <a:t> things about it?</a:t>
            </a:r>
          </a:p>
        </p:txBody>
      </p:sp>
      <p:sp>
        <p:nvSpPr>
          <p:cNvPr id="8" name="Text Box 7"/>
          <p:cNvSpPr txBox="1"/>
          <p:nvPr/>
        </p:nvSpPr>
        <p:spPr>
          <a:xfrm>
            <a:off x="4034790" y="5363339"/>
            <a:ext cx="7778519" cy="1077218"/>
          </a:xfrm>
          <a:prstGeom prst="rect">
            <a:avLst/>
          </a:prstGeom>
          <a:noFill/>
        </p:spPr>
        <p:txBody>
          <a:bodyPr wrap="square" rtlCol="0" anchor="t">
            <a:spAutoFit/>
          </a:bodyPr>
          <a:lstStyle/>
          <a:p>
            <a:r>
              <a:rPr lang="en-US" sz="3200" dirty="0">
                <a:solidFill>
                  <a:schemeClr val="tx1"/>
                </a:solidFill>
                <a:latin typeface="Calibri" panose="020F0502020204030204" pitchFamily="34" charset="0"/>
                <a:cs typeface="Calibri" panose="020F0502020204030204" pitchFamily="34" charset="0"/>
              </a:rPr>
              <a:t>- Does your </a:t>
            </a:r>
            <a:r>
              <a:rPr lang="en-US" sz="3200" dirty="0" err="1">
                <a:solidFill>
                  <a:schemeClr val="tx1"/>
                </a:solidFill>
                <a:latin typeface="Calibri" panose="020F0502020204030204" pitchFamily="34" charset="0"/>
                <a:cs typeface="Calibri" panose="020F0502020204030204" pitchFamily="34" charset="0"/>
              </a:rPr>
              <a:t>neighbourhood</a:t>
            </a:r>
            <a:r>
              <a:rPr lang="en-US" sz="3200" dirty="0">
                <a:solidFill>
                  <a:schemeClr val="tx1"/>
                </a:solidFill>
                <a:latin typeface="Calibri" panose="020F0502020204030204" pitchFamily="34" charset="0"/>
                <a:cs typeface="Calibri" panose="020F0502020204030204" pitchFamily="34" charset="0"/>
              </a:rPr>
              <a:t> have a view of the towering skyscrapers and twinkling lights?</a:t>
            </a:r>
          </a:p>
        </p:txBody>
      </p:sp>
      <p:sp>
        <p:nvSpPr>
          <p:cNvPr id="9" name="Text Box 8"/>
          <p:cNvSpPr txBox="1"/>
          <p:nvPr/>
        </p:nvSpPr>
        <p:spPr>
          <a:xfrm>
            <a:off x="9217025" y="1703070"/>
            <a:ext cx="4064000" cy="368300"/>
          </a:xfrm>
          <a:prstGeom prst="rect">
            <a:avLst/>
          </a:prstGeom>
          <a:noFill/>
        </p:spPr>
        <p:txBody>
          <a:bodyPr wrap="square" rtlCol="0">
            <a:spAutoFit/>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BC3177EA-47C5-8C3E-C31D-DB3128F1D26D}"/>
              </a:ext>
            </a:extLst>
          </p:cNvPr>
          <p:cNvSpPr txBox="1"/>
          <p:nvPr/>
        </p:nvSpPr>
        <p:spPr>
          <a:xfrm>
            <a:off x="4097274" y="5751748"/>
            <a:ext cx="3817308" cy="646331"/>
          </a:xfrm>
          <a:prstGeom prst="rect">
            <a:avLst/>
          </a:prstGeom>
          <a:noFill/>
        </p:spPr>
        <p:txBody>
          <a:bodyPr wrap="square" rtlCol="0">
            <a:spAutoFit/>
          </a:bodyPr>
          <a:lstStyle/>
          <a:p>
            <a:r>
              <a:rPr lang="en-US" sz="3600" b="1" dirty="0">
                <a:solidFill>
                  <a:schemeClr val="accent2"/>
                </a:solidFill>
              </a:rPr>
              <a:t>1. </a:t>
            </a:r>
            <a:r>
              <a:rPr lang="en-US" sz="3600" dirty="0"/>
              <a:t>____________</a:t>
            </a:r>
          </a:p>
        </p:txBody>
      </p:sp>
      <p:sp>
        <p:nvSpPr>
          <p:cNvPr id="12" name="TextBox 11"/>
          <p:cNvSpPr txBox="1"/>
          <p:nvPr/>
        </p:nvSpPr>
        <p:spPr>
          <a:xfrm>
            <a:off x="1103171" y="1230741"/>
            <a:ext cx="8133194" cy="523220"/>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2800" b="1" dirty="0">
                <a:effectLst>
                  <a:glow rad="88900">
                    <a:schemeClr val="bg1"/>
                  </a:glow>
                </a:effectLst>
                <a:cs typeface="Arial" panose="020B0604020202020204" pitchFamily="34" charset="0"/>
              </a:rPr>
              <a:t>Write a word from the box under the correct picture.</a:t>
            </a:r>
          </a:p>
        </p:txBody>
      </p:sp>
      <p:sp>
        <p:nvSpPr>
          <p:cNvPr id="16" name="Rounded Rectangle 15"/>
          <p:cNvSpPr/>
          <p:nvPr/>
        </p:nvSpPr>
        <p:spPr>
          <a:xfrm>
            <a:off x="578103" y="1231473"/>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128833"/>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3" name="Text Box 2"/>
          <p:cNvSpPr txBox="1"/>
          <p:nvPr/>
        </p:nvSpPr>
        <p:spPr>
          <a:xfrm>
            <a:off x="1920875" y="1960880"/>
            <a:ext cx="2465070" cy="553085"/>
          </a:xfrm>
          <a:prstGeom prst="rect">
            <a:avLst/>
          </a:prstGeom>
          <a:solidFill>
            <a:srgbClr val="F9F8EB"/>
          </a:solidFill>
        </p:spPr>
        <p:txBody>
          <a:bodyPr wrap="square" rtlCol="0" anchor="t">
            <a:spAutoFit/>
          </a:bodyPr>
          <a:lstStyle/>
          <a:p>
            <a:pPr algn="ctr"/>
            <a:r>
              <a:rPr lang="en-US" sz="3000" dirty="0"/>
              <a:t>a. rainforest</a:t>
            </a:r>
          </a:p>
        </p:txBody>
      </p:sp>
      <p:sp>
        <p:nvSpPr>
          <p:cNvPr id="10" name="Text Box 9"/>
          <p:cNvSpPr txBox="1"/>
          <p:nvPr/>
        </p:nvSpPr>
        <p:spPr>
          <a:xfrm>
            <a:off x="4578350" y="1960880"/>
            <a:ext cx="2206625" cy="553085"/>
          </a:xfrm>
          <a:prstGeom prst="rect">
            <a:avLst/>
          </a:prstGeom>
          <a:solidFill>
            <a:srgbClr val="76B39D"/>
          </a:solidFill>
        </p:spPr>
        <p:txBody>
          <a:bodyPr wrap="square" rtlCol="0" anchor="t">
            <a:spAutoFit/>
          </a:bodyPr>
          <a:lstStyle/>
          <a:p>
            <a:pPr algn="ctr"/>
            <a:r>
              <a:rPr lang="en-US" sz="3000" dirty="0"/>
              <a:t>b. flora</a:t>
            </a:r>
          </a:p>
        </p:txBody>
      </p:sp>
      <p:sp>
        <p:nvSpPr>
          <p:cNvPr id="7" name="Text Box 6"/>
          <p:cNvSpPr txBox="1"/>
          <p:nvPr/>
        </p:nvSpPr>
        <p:spPr>
          <a:xfrm>
            <a:off x="6977380" y="1960880"/>
            <a:ext cx="2456815" cy="553085"/>
          </a:xfrm>
          <a:prstGeom prst="rect">
            <a:avLst/>
          </a:prstGeom>
          <a:solidFill>
            <a:srgbClr val="F9F8EB"/>
          </a:solidFill>
        </p:spPr>
        <p:txBody>
          <a:bodyPr wrap="square" rtlCol="0" anchor="t">
            <a:spAutoFit/>
          </a:bodyPr>
          <a:lstStyle/>
          <a:p>
            <a:pPr algn="ctr"/>
            <a:r>
              <a:rPr lang="en-US" sz="3000" dirty="0"/>
              <a:t>c. fauna</a:t>
            </a:r>
          </a:p>
        </p:txBody>
      </p:sp>
      <p:sp>
        <p:nvSpPr>
          <p:cNvPr id="2" name="TextBox 1">
            <a:extLst>
              <a:ext uri="{FF2B5EF4-FFF2-40B4-BE49-F238E27FC236}">
                <a16:creationId xmlns:a16="http://schemas.microsoft.com/office/drawing/2014/main" id="{FC2F3AE5-A8F5-4383-AF72-85277B805B73}"/>
              </a:ext>
            </a:extLst>
          </p:cNvPr>
          <p:cNvSpPr txBox="1"/>
          <p:nvPr/>
        </p:nvSpPr>
        <p:spPr>
          <a:xfrm>
            <a:off x="5161332" y="5748188"/>
            <a:ext cx="1313359" cy="646331"/>
          </a:xfrm>
          <a:prstGeom prst="rect">
            <a:avLst/>
          </a:prstGeom>
          <a:noFill/>
        </p:spPr>
        <p:txBody>
          <a:bodyPr wrap="square" rtlCol="0">
            <a:spAutoFit/>
          </a:bodyPr>
          <a:lstStyle/>
          <a:p>
            <a:r>
              <a:rPr lang="en-US" sz="3600" dirty="0">
                <a:solidFill>
                  <a:srgbClr val="7030A0"/>
                </a:solidFill>
              </a:rPr>
              <a:t>fauna</a:t>
            </a:r>
          </a:p>
        </p:txBody>
      </p:sp>
      <p:grpSp>
        <p:nvGrpSpPr>
          <p:cNvPr id="4" name="Group 3">
            <a:extLst>
              <a:ext uri="{FF2B5EF4-FFF2-40B4-BE49-F238E27FC236}">
                <a16:creationId xmlns:a16="http://schemas.microsoft.com/office/drawing/2014/main" id="{B574AF25-247A-FACE-CD1F-57CBB11BA1A3}"/>
              </a:ext>
            </a:extLst>
          </p:cNvPr>
          <p:cNvGrpSpPr/>
          <p:nvPr/>
        </p:nvGrpSpPr>
        <p:grpSpPr>
          <a:xfrm>
            <a:off x="-1172" y="-7620"/>
            <a:ext cx="12192000" cy="1083309"/>
            <a:chOff x="7620" y="-7620"/>
            <a:chExt cx="12192000" cy="1083309"/>
          </a:xfrm>
        </p:grpSpPr>
        <p:sp>
          <p:nvSpPr>
            <p:cNvPr id="5" name="Round Single Corner Rectangle 31">
              <a:extLst>
                <a:ext uri="{FF2B5EF4-FFF2-40B4-BE49-F238E27FC236}">
                  <a16:creationId xmlns:a16="http://schemas.microsoft.com/office/drawing/2014/main" id="{A92B1E80-7F06-5726-661F-CEE0644B3605}"/>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32">
              <a:extLst>
                <a:ext uri="{FF2B5EF4-FFF2-40B4-BE49-F238E27FC236}">
                  <a16:creationId xmlns:a16="http://schemas.microsoft.com/office/drawing/2014/main" id="{D31771EC-5929-8EF6-C8C4-43A293B12883}"/>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33">
              <a:extLst>
                <a:ext uri="{FF2B5EF4-FFF2-40B4-BE49-F238E27FC236}">
                  <a16:creationId xmlns:a16="http://schemas.microsoft.com/office/drawing/2014/main" id="{EFFB7BE5-74EC-0DF6-7753-9697B1990CAA}"/>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a:extLst>
              <a:ext uri="{FF2B5EF4-FFF2-40B4-BE49-F238E27FC236}">
                <a16:creationId xmlns:a16="http://schemas.microsoft.com/office/drawing/2014/main" id="{2317197F-8C8B-05AB-DAC6-4241F85A3836}"/>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pic>
        <p:nvPicPr>
          <p:cNvPr id="21" name="Picture 20">
            <a:extLst>
              <a:ext uri="{FF2B5EF4-FFF2-40B4-BE49-F238E27FC236}">
                <a16:creationId xmlns:a16="http://schemas.microsoft.com/office/drawing/2014/main" id="{49D22468-B961-4DB2-5135-0ADD50E373D0}"/>
              </a:ext>
            </a:extLst>
          </p:cNvPr>
          <p:cNvPicPr>
            <a:picLocks noChangeAspect="1"/>
          </p:cNvPicPr>
          <p:nvPr/>
        </p:nvPicPr>
        <p:blipFill>
          <a:blip r:embed="rId3"/>
          <a:stretch>
            <a:fillRect/>
          </a:stretch>
        </p:blipFill>
        <p:spPr>
          <a:xfrm>
            <a:off x="2845522" y="2646351"/>
            <a:ext cx="6066447" cy="308716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BC3177EA-47C5-8C3E-C31D-DB3128F1D26D}"/>
              </a:ext>
            </a:extLst>
          </p:cNvPr>
          <p:cNvSpPr txBox="1"/>
          <p:nvPr/>
        </p:nvSpPr>
        <p:spPr>
          <a:xfrm>
            <a:off x="4097274" y="5751748"/>
            <a:ext cx="3817308" cy="646331"/>
          </a:xfrm>
          <a:prstGeom prst="rect">
            <a:avLst/>
          </a:prstGeom>
          <a:noFill/>
        </p:spPr>
        <p:txBody>
          <a:bodyPr wrap="square" rtlCol="0">
            <a:spAutoFit/>
          </a:bodyPr>
          <a:lstStyle/>
          <a:p>
            <a:r>
              <a:rPr lang="en-US" sz="3600" b="1" dirty="0">
                <a:solidFill>
                  <a:schemeClr val="accent2"/>
                </a:solidFill>
              </a:rPr>
              <a:t>2. </a:t>
            </a:r>
            <a:r>
              <a:rPr lang="en-US" sz="3600" dirty="0"/>
              <a:t>____________</a:t>
            </a:r>
          </a:p>
        </p:txBody>
      </p:sp>
      <p:sp>
        <p:nvSpPr>
          <p:cNvPr id="12" name="TextBox 11"/>
          <p:cNvSpPr txBox="1"/>
          <p:nvPr/>
        </p:nvSpPr>
        <p:spPr>
          <a:xfrm>
            <a:off x="1103171" y="1230741"/>
            <a:ext cx="8133194" cy="523220"/>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2800" b="1" dirty="0">
                <a:effectLst>
                  <a:glow rad="88900">
                    <a:schemeClr val="bg1"/>
                  </a:glow>
                </a:effectLst>
                <a:cs typeface="Arial" panose="020B0604020202020204" pitchFamily="34" charset="0"/>
              </a:rPr>
              <a:t>Write a word from the box under the correct picture.</a:t>
            </a:r>
          </a:p>
        </p:txBody>
      </p:sp>
      <p:sp>
        <p:nvSpPr>
          <p:cNvPr id="16" name="Rounded Rectangle 15"/>
          <p:cNvSpPr/>
          <p:nvPr/>
        </p:nvSpPr>
        <p:spPr>
          <a:xfrm>
            <a:off x="578103" y="1231473"/>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128833"/>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3" name="Text Box 2"/>
          <p:cNvSpPr txBox="1"/>
          <p:nvPr/>
        </p:nvSpPr>
        <p:spPr>
          <a:xfrm>
            <a:off x="1920875" y="1960880"/>
            <a:ext cx="2465070" cy="553085"/>
          </a:xfrm>
          <a:prstGeom prst="rect">
            <a:avLst/>
          </a:prstGeom>
          <a:solidFill>
            <a:srgbClr val="F9F8EB"/>
          </a:solidFill>
        </p:spPr>
        <p:txBody>
          <a:bodyPr wrap="square" rtlCol="0" anchor="t">
            <a:spAutoFit/>
          </a:bodyPr>
          <a:lstStyle/>
          <a:p>
            <a:pPr algn="ctr"/>
            <a:r>
              <a:rPr lang="en-US" sz="3000" dirty="0"/>
              <a:t>a. rainforest</a:t>
            </a:r>
          </a:p>
        </p:txBody>
      </p:sp>
      <p:sp>
        <p:nvSpPr>
          <p:cNvPr id="10" name="Text Box 9"/>
          <p:cNvSpPr txBox="1"/>
          <p:nvPr/>
        </p:nvSpPr>
        <p:spPr>
          <a:xfrm>
            <a:off x="4578350" y="1960880"/>
            <a:ext cx="2206625" cy="553085"/>
          </a:xfrm>
          <a:prstGeom prst="rect">
            <a:avLst/>
          </a:prstGeom>
          <a:solidFill>
            <a:srgbClr val="76B39D"/>
          </a:solidFill>
        </p:spPr>
        <p:txBody>
          <a:bodyPr wrap="square" rtlCol="0" anchor="t">
            <a:spAutoFit/>
          </a:bodyPr>
          <a:lstStyle/>
          <a:p>
            <a:pPr algn="ctr"/>
            <a:r>
              <a:rPr lang="en-US" sz="3000" dirty="0"/>
              <a:t>b. flora</a:t>
            </a:r>
          </a:p>
        </p:txBody>
      </p:sp>
      <p:sp>
        <p:nvSpPr>
          <p:cNvPr id="7" name="Text Box 6"/>
          <p:cNvSpPr txBox="1"/>
          <p:nvPr/>
        </p:nvSpPr>
        <p:spPr>
          <a:xfrm>
            <a:off x="6977380" y="1960880"/>
            <a:ext cx="2456815" cy="553085"/>
          </a:xfrm>
          <a:prstGeom prst="rect">
            <a:avLst/>
          </a:prstGeom>
          <a:solidFill>
            <a:srgbClr val="F9F8EB"/>
          </a:solidFill>
        </p:spPr>
        <p:txBody>
          <a:bodyPr wrap="square" rtlCol="0" anchor="t">
            <a:spAutoFit/>
          </a:bodyPr>
          <a:lstStyle/>
          <a:p>
            <a:pPr algn="ctr"/>
            <a:r>
              <a:rPr lang="en-US" sz="3000" dirty="0"/>
              <a:t>c. fauna</a:t>
            </a:r>
          </a:p>
        </p:txBody>
      </p:sp>
      <p:sp>
        <p:nvSpPr>
          <p:cNvPr id="2" name="TextBox 1">
            <a:extLst>
              <a:ext uri="{FF2B5EF4-FFF2-40B4-BE49-F238E27FC236}">
                <a16:creationId xmlns:a16="http://schemas.microsoft.com/office/drawing/2014/main" id="{FC2F3AE5-A8F5-4383-AF72-85277B805B73}"/>
              </a:ext>
            </a:extLst>
          </p:cNvPr>
          <p:cNvSpPr txBox="1"/>
          <p:nvPr/>
        </p:nvSpPr>
        <p:spPr>
          <a:xfrm>
            <a:off x="4888167" y="5764154"/>
            <a:ext cx="2089213" cy="646331"/>
          </a:xfrm>
          <a:prstGeom prst="rect">
            <a:avLst/>
          </a:prstGeom>
          <a:noFill/>
        </p:spPr>
        <p:txBody>
          <a:bodyPr wrap="square" rtlCol="0">
            <a:spAutoFit/>
          </a:bodyPr>
          <a:lstStyle/>
          <a:p>
            <a:r>
              <a:rPr lang="en-US" sz="3600" dirty="0">
                <a:solidFill>
                  <a:srgbClr val="7030A0"/>
                </a:solidFill>
              </a:rPr>
              <a:t>rainforest</a:t>
            </a:r>
          </a:p>
        </p:txBody>
      </p:sp>
      <p:grpSp>
        <p:nvGrpSpPr>
          <p:cNvPr id="4" name="Group 3">
            <a:extLst>
              <a:ext uri="{FF2B5EF4-FFF2-40B4-BE49-F238E27FC236}">
                <a16:creationId xmlns:a16="http://schemas.microsoft.com/office/drawing/2014/main" id="{B574AF25-247A-FACE-CD1F-57CBB11BA1A3}"/>
              </a:ext>
            </a:extLst>
          </p:cNvPr>
          <p:cNvGrpSpPr/>
          <p:nvPr/>
        </p:nvGrpSpPr>
        <p:grpSpPr>
          <a:xfrm>
            <a:off x="-1172" y="-7620"/>
            <a:ext cx="12192000" cy="1083309"/>
            <a:chOff x="7620" y="-7620"/>
            <a:chExt cx="12192000" cy="1083309"/>
          </a:xfrm>
        </p:grpSpPr>
        <p:sp>
          <p:nvSpPr>
            <p:cNvPr id="5" name="Round Single Corner Rectangle 31">
              <a:extLst>
                <a:ext uri="{FF2B5EF4-FFF2-40B4-BE49-F238E27FC236}">
                  <a16:creationId xmlns:a16="http://schemas.microsoft.com/office/drawing/2014/main" id="{A92B1E80-7F06-5726-661F-CEE0644B3605}"/>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32">
              <a:extLst>
                <a:ext uri="{FF2B5EF4-FFF2-40B4-BE49-F238E27FC236}">
                  <a16:creationId xmlns:a16="http://schemas.microsoft.com/office/drawing/2014/main" id="{D31771EC-5929-8EF6-C8C4-43A293B12883}"/>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33">
              <a:extLst>
                <a:ext uri="{FF2B5EF4-FFF2-40B4-BE49-F238E27FC236}">
                  <a16:creationId xmlns:a16="http://schemas.microsoft.com/office/drawing/2014/main" id="{EFFB7BE5-74EC-0DF6-7753-9697B1990CAA}"/>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a:extLst>
              <a:ext uri="{FF2B5EF4-FFF2-40B4-BE49-F238E27FC236}">
                <a16:creationId xmlns:a16="http://schemas.microsoft.com/office/drawing/2014/main" id="{2317197F-8C8B-05AB-DAC6-4241F85A3836}"/>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pic>
        <p:nvPicPr>
          <p:cNvPr id="13" name="Picture 12">
            <a:extLst>
              <a:ext uri="{FF2B5EF4-FFF2-40B4-BE49-F238E27FC236}">
                <a16:creationId xmlns:a16="http://schemas.microsoft.com/office/drawing/2014/main" id="{403AA90C-43A7-5449-6E82-B226EAB8F15C}"/>
              </a:ext>
            </a:extLst>
          </p:cNvPr>
          <p:cNvPicPr>
            <a:picLocks noChangeAspect="1"/>
          </p:cNvPicPr>
          <p:nvPr/>
        </p:nvPicPr>
        <p:blipFill>
          <a:blip r:embed="rId3"/>
          <a:stretch>
            <a:fillRect/>
          </a:stretch>
        </p:blipFill>
        <p:spPr>
          <a:xfrm>
            <a:off x="2842721" y="2656839"/>
            <a:ext cx="5677881" cy="3152636"/>
          </a:xfrm>
          <a:prstGeom prst="rect">
            <a:avLst/>
          </a:prstGeom>
        </p:spPr>
      </p:pic>
    </p:spTree>
    <p:extLst>
      <p:ext uri="{BB962C8B-B14F-4D97-AF65-F5344CB8AC3E}">
        <p14:creationId xmlns:p14="http://schemas.microsoft.com/office/powerpoint/2010/main" val="883517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BC3177EA-47C5-8C3E-C31D-DB3128F1D26D}"/>
              </a:ext>
            </a:extLst>
          </p:cNvPr>
          <p:cNvSpPr txBox="1"/>
          <p:nvPr/>
        </p:nvSpPr>
        <p:spPr>
          <a:xfrm>
            <a:off x="4097274" y="5751748"/>
            <a:ext cx="3817308" cy="646331"/>
          </a:xfrm>
          <a:prstGeom prst="rect">
            <a:avLst/>
          </a:prstGeom>
          <a:noFill/>
        </p:spPr>
        <p:txBody>
          <a:bodyPr wrap="square" rtlCol="0">
            <a:spAutoFit/>
          </a:bodyPr>
          <a:lstStyle/>
          <a:p>
            <a:r>
              <a:rPr lang="en-US" sz="3600" b="1" dirty="0">
                <a:solidFill>
                  <a:schemeClr val="accent2"/>
                </a:solidFill>
              </a:rPr>
              <a:t>3. </a:t>
            </a:r>
            <a:r>
              <a:rPr lang="en-US" sz="3600" dirty="0"/>
              <a:t>____________</a:t>
            </a:r>
          </a:p>
        </p:txBody>
      </p:sp>
      <p:sp>
        <p:nvSpPr>
          <p:cNvPr id="12" name="TextBox 11"/>
          <p:cNvSpPr txBox="1"/>
          <p:nvPr/>
        </p:nvSpPr>
        <p:spPr>
          <a:xfrm>
            <a:off x="1103171" y="1230741"/>
            <a:ext cx="8133194" cy="523220"/>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2800" b="1" dirty="0">
                <a:effectLst>
                  <a:glow rad="88900">
                    <a:schemeClr val="bg1"/>
                  </a:glow>
                </a:effectLst>
                <a:cs typeface="Arial" panose="020B0604020202020204" pitchFamily="34" charset="0"/>
              </a:rPr>
              <a:t>Write a word from the box under the correct picture.</a:t>
            </a:r>
          </a:p>
        </p:txBody>
      </p:sp>
      <p:sp>
        <p:nvSpPr>
          <p:cNvPr id="16" name="Rounded Rectangle 15"/>
          <p:cNvSpPr/>
          <p:nvPr/>
        </p:nvSpPr>
        <p:spPr>
          <a:xfrm>
            <a:off x="578103" y="1231473"/>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128833"/>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3" name="Text Box 2"/>
          <p:cNvSpPr txBox="1"/>
          <p:nvPr/>
        </p:nvSpPr>
        <p:spPr>
          <a:xfrm>
            <a:off x="1920875" y="1960880"/>
            <a:ext cx="2465070" cy="553085"/>
          </a:xfrm>
          <a:prstGeom prst="rect">
            <a:avLst/>
          </a:prstGeom>
          <a:solidFill>
            <a:srgbClr val="F9F8EB"/>
          </a:solidFill>
        </p:spPr>
        <p:txBody>
          <a:bodyPr wrap="square" rtlCol="0" anchor="t">
            <a:spAutoFit/>
          </a:bodyPr>
          <a:lstStyle/>
          <a:p>
            <a:pPr algn="ctr"/>
            <a:r>
              <a:rPr lang="en-US" sz="3000" dirty="0"/>
              <a:t>a. rainforest</a:t>
            </a:r>
          </a:p>
        </p:txBody>
      </p:sp>
      <p:sp>
        <p:nvSpPr>
          <p:cNvPr id="10" name="Text Box 9"/>
          <p:cNvSpPr txBox="1"/>
          <p:nvPr/>
        </p:nvSpPr>
        <p:spPr>
          <a:xfrm>
            <a:off x="4578350" y="1960880"/>
            <a:ext cx="2206625" cy="553085"/>
          </a:xfrm>
          <a:prstGeom prst="rect">
            <a:avLst/>
          </a:prstGeom>
          <a:solidFill>
            <a:srgbClr val="76B39D"/>
          </a:solidFill>
        </p:spPr>
        <p:txBody>
          <a:bodyPr wrap="square" rtlCol="0" anchor="t">
            <a:spAutoFit/>
          </a:bodyPr>
          <a:lstStyle/>
          <a:p>
            <a:pPr algn="ctr"/>
            <a:r>
              <a:rPr lang="en-US" sz="3000" dirty="0"/>
              <a:t>b. flora</a:t>
            </a:r>
          </a:p>
        </p:txBody>
      </p:sp>
      <p:sp>
        <p:nvSpPr>
          <p:cNvPr id="7" name="Text Box 6"/>
          <p:cNvSpPr txBox="1"/>
          <p:nvPr/>
        </p:nvSpPr>
        <p:spPr>
          <a:xfrm>
            <a:off x="6977380" y="1960880"/>
            <a:ext cx="2456815" cy="553085"/>
          </a:xfrm>
          <a:prstGeom prst="rect">
            <a:avLst/>
          </a:prstGeom>
          <a:solidFill>
            <a:srgbClr val="F9F8EB"/>
          </a:solidFill>
        </p:spPr>
        <p:txBody>
          <a:bodyPr wrap="square" rtlCol="0" anchor="t">
            <a:spAutoFit/>
          </a:bodyPr>
          <a:lstStyle/>
          <a:p>
            <a:pPr algn="ctr"/>
            <a:r>
              <a:rPr lang="en-US" sz="3000" dirty="0"/>
              <a:t>c. fauna</a:t>
            </a:r>
          </a:p>
        </p:txBody>
      </p:sp>
      <p:sp>
        <p:nvSpPr>
          <p:cNvPr id="2" name="TextBox 1">
            <a:extLst>
              <a:ext uri="{FF2B5EF4-FFF2-40B4-BE49-F238E27FC236}">
                <a16:creationId xmlns:a16="http://schemas.microsoft.com/office/drawing/2014/main" id="{FC2F3AE5-A8F5-4383-AF72-85277B805B73}"/>
              </a:ext>
            </a:extLst>
          </p:cNvPr>
          <p:cNvSpPr txBox="1"/>
          <p:nvPr/>
        </p:nvSpPr>
        <p:spPr>
          <a:xfrm>
            <a:off x="5161332" y="5748188"/>
            <a:ext cx="1313359" cy="646331"/>
          </a:xfrm>
          <a:prstGeom prst="rect">
            <a:avLst/>
          </a:prstGeom>
          <a:noFill/>
        </p:spPr>
        <p:txBody>
          <a:bodyPr wrap="square" rtlCol="0">
            <a:spAutoFit/>
          </a:bodyPr>
          <a:lstStyle/>
          <a:p>
            <a:r>
              <a:rPr lang="en-US" sz="3600" dirty="0">
                <a:solidFill>
                  <a:srgbClr val="7030A0"/>
                </a:solidFill>
              </a:rPr>
              <a:t>flora</a:t>
            </a:r>
          </a:p>
        </p:txBody>
      </p:sp>
      <p:grpSp>
        <p:nvGrpSpPr>
          <p:cNvPr id="4" name="Group 3">
            <a:extLst>
              <a:ext uri="{FF2B5EF4-FFF2-40B4-BE49-F238E27FC236}">
                <a16:creationId xmlns:a16="http://schemas.microsoft.com/office/drawing/2014/main" id="{B574AF25-247A-FACE-CD1F-57CBB11BA1A3}"/>
              </a:ext>
            </a:extLst>
          </p:cNvPr>
          <p:cNvGrpSpPr/>
          <p:nvPr/>
        </p:nvGrpSpPr>
        <p:grpSpPr>
          <a:xfrm>
            <a:off x="-1172" y="-7620"/>
            <a:ext cx="12192000" cy="1083309"/>
            <a:chOff x="7620" y="-7620"/>
            <a:chExt cx="12192000" cy="1083309"/>
          </a:xfrm>
        </p:grpSpPr>
        <p:sp>
          <p:nvSpPr>
            <p:cNvPr id="5" name="Round Single Corner Rectangle 31">
              <a:extLst>
                <a:ext uri="{FF2B5EF4-FFF2-40B4-BE49-F238E27FC236}">
                  <a16:creationId xmlns:a16="http://schemas.microsoft.com/office/drawing/2014/main" id="{A92B1E80-7F06-5726-661F-CEE0644B3605}"/>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32">
              <a:extLst>
                <a:ext uri="{FF2B5EF4-FFF2-40B4-BE49-F238E27FC236}">
                  <a16:creationId xmlns:a16="http://schemas.microsoft.com/office/drawing/2014/main" id="{D31771EC-5929-8EF6-C8C4-43A293B12883}"/>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33">
              <a:extLst>
                <a:ext uri="{FF2B5EF4-FFF2-40B4-BE49-F238E27FC236}">
                  <a16:creationId xmlns:a16="http://schemas.microsoft.com/office/drawing/2014/main" id="{EFFB7BE5-74EC-0DF6-7753-9697B1990CAA}"/>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a:extLst>
              <a:ext uri="{FF2B5EF4-FFF2-40B4-BE49-F238E27FC236}">
                <a16:creationId xmlns:a16="http://schemas.microsoft.com/office/drawing/2014/main" id="{2317197F-8C8B-05AB-DAC6-4241F85A3836}"/>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pic>
        <p:nvPicPr>
          <p:cNvPr id="13" name="Picture 12">
            <a:extLst>
              <a:ext uri="{FF2B5EF4-FFF2-40B4-BE49-F238E27FC236}">
                <a16:creationId xmlns:a16="http://schemas.microsoft.com/office/drawing/2014/main" id="{F371D893-6FBC-38DE-7DBF-ECE8179D7FE0}"/>
              </a:ext>
            </a:extLst>
          </p:cNvPr>
          <p:cNvPicPr>
            <a:picLocks noChangeAspect="1"/>
          </p:cNvPicPr>
          <p:nvPr/>
        </p:nvPicPr>
        <p:blipFill>
          <a:blip r:embed="rId3"/>
          <a:stretch>
            <a:fillRect/>
          </a:stretch>
        </p:blipFill>
        <p:spPr>
          <a:xfrm>
            <a:off x="3112519" y="2667945"/>
            <a:ext cx="5793849" cy="3111218"/>
          </a:xfrm>
          <a:prstGeom prst="rect">
            <a:avLst/>
          </a:prstGeom>
        </p:spPr>
      </p:pic>
    </p:spTree>
    <p:extLst>
      <p:ext uri="{BB962C8B-B14F-4D97-AF65-F5344CB8AC3E}">
        <p14:creationId xmlns:p14="http://schemas.microsoft.com/office/powerpoint/2010/main" val="4160969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2" name="TextBox 11"/>
          <p:cNvSpPr txBox="1"/>
          <p:nvPr/>
        </p:nvSpPr>
        <p:spPr>
          <a:xfrm>
            <a:off x="1125855" y="1184909"/>
            <a:ext cx="10888345" cy="63563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3200" b="1" dirty="0">
                <a:effectLst>
                  <a:glow rad="88900">
                    <a:schemeClr val="bg1"/>
                  </a:glow>
                </a:effectLst>
                <a:cs typeface="Arial" panose="020B0604020202020204" pitchFamily="34" charset="0"/>
              </a:rPr>
              <a:t>Listen to the passage and tick the things you hear.</a:t>
            </a:r>
          </a:p>
        </p:txBody>
      </p:sp>
      <p:sp>
        <p:nvSpPr>
          <p:cNvPr id="16" name="Rounded Rectangle 15"/>
          <p:cNvSpPr/>
          <p:nvPr/>
        </p:nvSpPr>
        <p:spPr>
          <a:xfrm>
            <a:off x="578103" y="1231475"/>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128835"/>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grpSp>
        <p:nvGrpSpPr>
          <p:cNvPr id="15" name="Group 14"/>
          <p:cNvGrpSpPr/>
          <p:nvPr/>
        </p:nvGrpSpPr>
        <p:grpSpPr>
          <a:xfrm>
            <a:off x="2707005" y="1851025"/>
            <a:ext cx="6255385" cy="4522470"/>
            <a:chOff x="910" y="2734"/>
            <a:chExt cx="9851" cy="7122"/>
          </a:xfrm>
        </p:grpSpPr>
        <p:sp>
          <p:nvSpPr>
            <p:cNvPr id="5" name="Text Box 4"/>
            <p:cNvSpPr txBox="1"/>
            <p:nvPr/>
          </p:nvSpPr>
          <p:spPr>
            <a:xfrm>
              <a:off x="910" y="2734"/>
              <a:ext cx="8019" cy="7123"/>
            </a:xfrm>
            <a:prstGeom prst="rect">
              <a:avLst/>
            </a:prstGeom>
            <a:noFill/>
          </p:spPr>
          <p:txBody>
            <a:bodyPr wrap="square" rtlCol="0" anchor="t">
              <a:spAutoFit/>
            </a:bodyPr>
            <a:lstStyle/>
            <a:p>
              <a:pPr>
                <a:lnSpc>
                  <a:spcPct val="150000"/>
                </a:lnSpc>
              </a:pPr>
              <a:r>
                <a:rPr lang="en-US" sz="3200" b="1"/>
                <a:t>- </a:t>
              </a:r>
              <a:r>
                <a:rPr lang="en-US" sz="3200"/>
                <a:t>Green lung of the world</a:t>
              </a:r>
            </a:p>
            <a:p>
              <a:pPr>
                <a:lnSpc>
                  <a:spcPct val="150000"/>
                </a:lnSpc>
              </a:pPr>
              <a:r>
                <a:rPr lang="en-US" sz="3200" b="1"/>
                <a:t>- </a:t>
              </a:r>
              <a:r>
                <a:rPr lang="en-US" sz="3200"/>
                <a:t>Causing climate change</a:t>
              </a:r>
            </a:p>
            <a:p>
              <a:pPr>
                <a:lnSpc>
                  <a:spcPct val="150000"/>
                </a:lnSpc>
              </a:pPr>
              <a:r>
                <a:rPr lang="en-US" sz="3200" b="1"/>
                <a:t>- </a:t>
              </a:r>
              <a:r>
                <a:rPr lang="en-US" sz="3200"/>
                <a:t>Threats to biodiversity</a:t>
              </a:r>
            </a:p>
            <a:p>
              <a:pPr>
                <a:lnSpc>
                  <a:spcPct val="150000"/>
                </a:lnSpc>
              </a:pPr>
              <a:r>
                <a:rPr lang="en-US" sz="3200" b="1"/>
                <a:t>- </a:t>
              </a:r>
              <a:r>
                <a:rPr lang="en-US" sz="3200"/>
                <a:t>Planting trees</a:t>
              </a:r>
            </a:p>
            <a:p>
              <a:pPr>
                <a:lnSpc>
                  <a:spcPct val="150000"/>
                </a:lnSpc>
              </a:pPr>
              <a:r>
                <a:rPr lang="en-US" sz="3200" b="1"/>
                <a:t>- </a:t>
              </a:r>
              <a:r>
                <a:rPr lang="en-US" sz="3200"/>
                <a:t>Exploring ecosystems</a:t>
              </a:r>
            </a:p>
            <a:p>
              <a:pPr>
                <a:lnSpc>
                  <a:spcPct val="150000"/>
                </a:lnSpc>
              </a:pPr>
              <a:r>
                <a:rPr lang="en-US" sz="3200"/>
                <a:t>- Protecting wildlife</a:t>
              </a:r>
            </a:p>
          </p:txBody>
        </p:sp>
        <p:sp>
          <p:nvSpPr>
            <p:cNvPr id="3" name="Rectangles 2"/>
            <p:cNvSpPr/>
            <p:nvPr/>
          </p:nvSpPr>
          <p:spPr>
            <a:xfrm>
              <a:off x="9933" y="2988"/>
              <a:ext cx="829" cy="829"/>
            </a:xfrm>
            <a:prstGeom prst="rect">
              <a:avLst/>
            </a:prstGeom>
            <a:noFill/>
            <a:ln w="285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7" name="Rectangles 6"/>
            <p:cNvSpPr/>
            <p:nvPr/>
          </p:nvSpPr>
          <p:spPr>
            <a:xfrm>
              <a:off x="9933" y="4248"/>
              <a:ext cx="829" cy="829"/>
            </a:xfrm>
            <a:prstGeom prst="rect">
              <a:avLst/>
            </a:prstGeom>
            <a:noFill/>
            <a:ln w="285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9" name="Rectangles 8"/>
            <p:cNvSpPr/>
            <p:nvPr/>
          </p:nvSpPr>
          <p:spPr>
            <a:xfrm>
              <a:off x="9933" y="5508"/>
              <a:ext cx="829" cy="829"/>
            </a:xfrm>
            <a:prstGeom prst="rect">
              <a:avLst/>
            </a:prstGeom>
            <a:noFill/>
            <a:ln w="285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0" name="Rectangles 9"/>
            <p:cNvSpPr/>
            <p:nvPr/>
          </p:nvSpPr>
          <p:spPr>
            <a:xfrm>
              <a:off x="9933" y="6618"/>
              <a:ext cx="829" cy="829"/>
            </a:xfrm>
            <a:prstGeom prst="rect">
              <a:avLst/>
            </a:prstGeom>
            <a:noFill/>
            <a:ln w="285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1" name="Rectangles 10"/>
            <p:cNvSpPr/>
            <p:nvPr/>
          </p:nvSpPr>
          <p:spPr>
            <a:xfrm>
              <a:off x="9933" y="7743"/>
              <a:ext cx="829" cy="829"/>
            </a:xfrm>
            <a:prstGeom prst="rect">
              <a:avLst/>
            </a:prstGeom>
            <a:noFill/>
            <a:ln w="285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4" name="Rectangles 13"/>
            <p:cNvSpPr/>
            <p:nvPr/>
          </p:nvSpPr>
          <p:spPr>
            <a:xfrm>
              <a:off x="9933" y="8928"/>
              <a:ext cx="829" cy="829"/>
            </a:xfrm>
            <a:prstGeom prst="rect">
              <a:avLst/>
            </a:prstGeom>
            <a:noFill/>
            <a:ln w="285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7EBCDD27-61F8-77F2-A5FE-402EB5FDCFDF}"/>
              </a:ext>
            </a:extLst>
          </p:cNvPr>
          <p:cNvGrpSpPr/>
          <p:nvPr/>
        </p:nvGrpSpPr>
        <p:grpSpPr>
          <a:xfrm>
            <a:off x="-1172" y="-7620"/>
            <a:ext cx="12192000" cy="1083309"/>
            <a:chOff x="7620" y="-7620"/>
            <a:chExt cx="12192000" cy="1083309"/>
          </a:xfrm>
        </p:grpSpPr>
        <p:sp>
          <p:nvSpPr>
            <p:cNvPr id="4" name="Round Single Corner Rectangle 31">
              <a:extLst>
                <a:ext uri="{FF2B5EF4-FFF2-40B4-BE49-F238E27FC236}">
                  <a16:creationId xmlns:a16="http://schemas.microsoft.com/office/drawing/2014/main" id="{6FFB9F88-830A-BAD9-AAC6-783DD6711D4A}"/>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32">
              <a:extLst>
                <a:ext uri="{FF2B5EF4-FFF2-40B4-BE49-F238E27FC236}">
                  <a16:creationId xmlns:a16="http://schemas.microsoft.com/office/drawing/2014/main" id="{07491264-B4BA-6A68-3F05-78F152F29201}"/>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ound Single Corner Rectangle 33">
              <a:extLst>
                <a:ext uri="{FF2B5EF4-FFF2-40B4-BE49-F238E27FC236}">
                  <a16:creationId xmlns:a16="http://schemas.microsoft.com/office/drawing/2014/main" id="{3DF0D025-8BEA-DC4A-3992-26A3BC99D384}"/>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26">
            <a:extLst>
              <a:ext uri="{FF2B5EF4-FFF2-40B4-BE49-F238E27FC236}">
                <a16:creationId xmlns:a16="http://schemas.microsoft.com/office/drawing/2014/main" id="{409CF83C-2D3E-1DA4-22FA-2F747E34DC29}"/>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pic>
        <p:nvPicPr>
          <p:cNvPr id="29" name="Picture 28">
            <a:extLst>
              <a:ext uri="{FF2B5EF4-FFF2-40B4-BE49-F238E27FC236}">
                <a16:creationId xmlns:a16="http://schemas.microsoft.com/office/drawing/2014/main" id="{46EB8825-3AB7-5C31-A31A-473E4F76C7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6610" y="1786255"/>
            <a:ext cx="749762" cy="749762"/>
          </a:xfrm>
          <a:prstGeom prst="rect">
            <a:avLst/>
          </a:prstGeom>
        </p:spPr>
      </p:pic>
      <p:pic>
        <p:nvPicPr>
          <p:cNvPr id="30" name="Picture 29">
            <a:extLst>
              <a:ext uri="{FF2B5EF4-FFF2-40B4-BE49-F238E27FC236}">
                <a16:creationId xmlns:a16="http://schemas.microsoft.com/office/drawing/2014/main" id="{302C5C64-7E58-8A9D-84AC-1294B89723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6610" y="3366192"/>
            <a:ext cx="749762" cy="749762"/>
          </a:xfrm>
          <a:prstGeom prst="rect">
            <a:avLst/>
          </a:prstGeom>
        </p:spPr>
      </p:pic>
      <p:pic>
        <p:nvPicPr>
          <p:cNvPr id="31" name="Picture 30">
            <a:extLst>
              <a:ext uri="{FF2B5EF4-FFF2-40B4-BE49-F238E27FC236}">
                <a16:creationId xmlns:a16="http://schemas.microsoft.com/office/drawing/2014/main" id="{B752F07B-BCF2-9287-2562-9D79BF4430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6610" y="4055918"/>
            <a:ext cx="749762" cy="749762"/>
          </a:xfrm>
          <a:prstGeom prst="rect">
            <a:avLst/>
          </a:prstGeom>
        </p:spPr>
      </p:pic>
      <p:pic>
        <p:nvPicPr>
          <p:cNvPr id="32" name="Picture 31">
            <a:extLst>
              <a:ext uri="{FF2B5EF4-FFF2-40B4-BE49-F238E27FC236}">
                <a16:creationId xmlns:a16="http://schemas.microsoft.com/office/drawing/2014/main" id="{BCDBE8D3-7099-ABA8-F01D-56E7985196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6610" y="5558155"/>
            <a:ext cx="749762" cy="749762"/>
          </a:xfrm>
          <a:prstGeom prst="rect">
            <a:avLst/>
          </a:prstGeom>
        </p:spPr>
      </p:pic>
      <p:pic>
        <p:nvPicPr>
          <p:cNvPr id="33" name="045">
            <a:hlinkClick r:id="" action="ppaction://media"/>
            <a:extLst>
              <a:ext uri="{FF2B5EF4-FFF2-40B4-BE49-F238E27FC236}">
                <a16:creationId xmlns:a16="http://schemas.microsoft.com/office/drawing/2014/main" id="{3416C2CA-97CB-0A2B-85E6-DF11ECCFD5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23912" y="1205231"/>
            <a:ext cx="609600" cy="6096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765" fill="hold"/>
                                        <p:tgtEl>
                                          <p:spTgt spid="33"/>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randombar(horizontal)">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randombar(horizontal)">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randombar(horizontal)">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99185" y="1049020"/>
            <a:ext cx="1088834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sym typeface="+mn-ea"/>
              </a:rPr>
              <a:t>Listen again and choose the correct answers.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4" name="Text Box 3"/>
          <p:cNvSpPr txBox="1"/>
          <p:nvPr/>
        </p:nvSpPr>
        <p:spPr>
          <a:xfrm>
            <a:off x="1099185" y="2748280"/>
            <a:ext cx="3918585" cy="1076325"/>
          </a:xfrm>
          <a:prstGeom prst="rect">
            <a:avLst/>
          </a:prstGeom>
          <a:solidFill>
            <a:srgbClr val="FAF0D7"/>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dirty="0">
                <a:solidFill>
                  <a:schemeClr val="tx1"/>
                </a:solidFill>
              </a:rPr>
              <a:t>A. rivers and forests                     </a:t>
            </a:r>
          </a:p>
          <a:p>
            <a:r>
              <a:rPr lang="en-US" sz="3200" dirty="0">
                <a:solidFill>
                  <a:schemeClr val="tx1"/>
                </a:solidFill>
              </a:rPr>
              <a:t>C. climate change</a:t>
            </a:r>
            <a:r>
              <a:rPr lang="en-US" sz="3200" dirty="0"/>
              <a:t>                  </a:t>
            </a:r>
          </a:p>
        </p:txBody>
      </p:sp>
      <p:sp>
        <p:nvSpPr>
          <p:cNvPr id="5" name="Text Box 4"/>
          <p:cNvSpPr txBox="1"/>
          <p:nvPr/>
        </p:nvSpPr>
        <p:spPr>
          <a:xfrm>
            <a:off x="6988810" y="2748280"/>
            <a:ext cx="3928110" cy="583565"/>
          </a:xfrm>
          <a:prstGeom prst="rect">
            <a:avLst/>
          </a:prstGeom>
          <a:solidFill>
            <a:srgbClr val="FAF0D7"/>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dirty="0">
                <a:solidFill>
                  <a:schemeClr val="tx1"/>
                </a:solidFill>
              </a:rPr>
              <a:t>B. flora and fauna                   </a:t>
            </a:r>
          </a:p>
        </p:txBody>
      </p:sp>
      <p:sp>
        <p:nvSpPr>
          <p:cNvPr id="6" name="Text Box 5"/>
          <p:cNvSpPr txBox="1"/>
          <p:nvPr/>
        </p:nvSpPr>
        <p:spPr>
          <a:xfrm>
            <a:off x="445770" y="2026285"/>
            <a:ext cx="11259185" cy="583565"/>
          </a:xfrm>
          <a:prstGeom prst="rect">
            <a:avLst/>
          </a:prstGeom>
          <a:solidFill>
            <a:srgbClr val="8CC0DE"/>
          </a:solidFill>
        </p:spPr>
        <p:txBody>
          <a:bodyPr wrap="square" rtlCol="0" anchor="t">
            <a:spAutoFit/>
          </a:bodyPr>
          <a:lstStyle/>
          <a:p>
            <a:r>
              <a:rPr lang="en-US" sz="3200" b="1"/>
              <a:t>1. </a:t>
            </a:r>
            <a:r>
              <a:rPr lang="en-US" sz="3200"/>
              <a:t>The Amazon Rainforest is rich in ______.</a:t>
            </a:r>
          </a:p>
        </p:txBody>
      </p:sp>
      <p:sp>
        <p:nvSpPr>
          <p:cNvPr id="11" name="Text Box 10"/>
          <p:cNvSpPr txBox="1"/>
          <p:nvPr/>
        </p:nvSpPr>
        <p:spPr>
          <a:xfrm>
            <a:off x="445770" y="4046855"/>
            <a:ext cx="11259185" cy="1076325"/>
          </a:xfrm>
          <a:prstGeom prst="rect">
            <a:avLst/>
          </a:prstGeom>
          <a:solidFill>
            <a:srgbClr val="8CC0DE"/>
          </a:solidFill>
        </p:spPr>
        <p:txBody>
          <a:bodyPr wrap="square" rtlCol="0" anchor="t">
            <a:spAutoFit/>
          </a:bodyPr>
          <a:lstStyle/>
          <a:p>
            <a:r>
              <a:rPr lang="en-US" sz="3200" b="1" dirty="0"/>
              <a:t>2. </a:t>
            </a:r>
            <a:r>
              <a:rPr lang="en-US" sz="3200" dirty="0"/>
              <a:t>The threats to biodiversity are deforestation, fires, and extinction of rare animal ______.</a:t>
            </a:r>
          </a:p>
        </p:txBody>
      </p:sp>
      <p:sp>
        <p:nvSpPr>
          <p:cNvPr id="13" name="Text Box 12"/>
          <p:cNvSpPr txBox="1"/>
          <p:nvPr/>
        </p:nvSpPr>
        <p:spPr>
          <a:xfrm>
            <a:off x="1099185" y="5240655"/>
            <a:ext cx="3918585" cy="1076325"/>
          </a:xfrm>
          <a:prstGeom prst="rect">
            <a:avLst/>
          </a:prstGeom>
          <a:solidFill>
            <a:srgbClr val="FAF0D7"/>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dirty="0">
                <a:solidFill>
                  <a:schemeClr val="tx1"/>
                </a:solidFill>
              </a:rPr>
              <a:t>A. flora                    </a:t>
            </a:r>
          </a:p>
          <a:p>
            <a:r>
              <a:rPr lang="en-US" sz="3200" dirty="0">
                <a:solidFill>
                  <a:schemeClr val="tx1"/>
                </a:solidFill>
              </a:rPr>
              <a:t>C. species         </a:t>
            </a:r>
            <a:r>
              <a:rPr lang="en-US" sz="3200" dirty="0"/>
              <a:t>         </a:t>
            </a:r>
          </a:p>
        </p:txBody>
      </p:sp>
      <p:sp>
        <p:nvSpPr>
          <p:cNvPr id="14" name="Text Box 13"/>
          <p:cNvSpPr txBox="1"/>
          <p:nvPr/>
        </p:nvSpPr>
        <p:spPr>
          <a:xfrm>
            <a:off x="6988810" y="5240655"/>
            <a:ext cx="3928110" cy="583565"/>
          </a:xfrm>
          <a:prstGeom prst="rect">
            <a:avLst/>
          </a:prstGeom>
          <a:solidFill>
            <a:srgbClr val="FAF0D7"/>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dirty="0">
                <a:solidFill>
                  <a:schemeClr val="tx1"/>
                </a:solidFill>
              </a:rPr>
              <a:t>B. fauna                   </a:t>
            </a:r>
          </a:p>
        </p:txBody>
      </p:sp>
      <p:sp>
        <p:nvSpPr>
          <p:cNvPr id="22" name="Oval 21"/>
          <p:cNvSpPr/>
          <p:nvPr/>
        </p:nvSpPr>
        <p:spPr>
          <a:xfrm>
            <a:off x="6988810" y="2734310"/>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9" name="Oval 28"/>
          <p:cNvSpPr/>
          <p:nvPr/>
        </p:nvSpPr>
        <p:spPr>
          <a:xfrm>
            <a:off x="1052050" y="5800482"/>
            <a:ext cx="518407" cy="47117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9AF2A7D1-CEAB-1AF5-8ED1-A16CA7FD2E7D}"/>
              </a:ext>
            </a:extLst>
          </p:cNvPr>
          <p:cNvGrpSpPr/>
          <p:nvPr/>
        </p:nvGrpSpPr>
        <p:grpSpPr>
          <a:xfrm>
            <a:off x="-1172" y="-7620"/>
            <a:ext cx="12192000" cy="1083309"/>
            <a:chOff x="7620" y="-7620"/>
            <a:chExt cx="12192000" cy="1083309"/>
          </a:xfrm>
        </p:grpSpPr>
        <p:sp>
          <p:nvSpPr>
            <p:cNvPr id="7" name="Round Single Corner Rectangle 31">
              <a:extLst>
                <a:ext uri="{FF2B5EF4-FFF2-40B4-BE49-F238E27FC236}">
                  <a16:creationId xmlns:a16="http://schemas.microsoft.com/office/drawing/2014/main" id="{E0615AB6-937E-0422-EFC7-EF070859418D}"/>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32">
              <a:extLst>
                <a:ext uri="{FF2B5EF4-FFF2-40B4-BE49-F238E27FC236}">
                  <a16:creationId xmlns:a16="http://schemas.microsoft.com/office/drawing/2014/main" id="{2DCB46FB-1B01-D95A-0E63-890D2299F410}"/>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 Single Corner Rectangle 33">
              <a:extLst>
                <a:ext uri="{FF2B5EF4-FFF2-40B4-BE49-F238E27FC236}">
                  <a16:creationId xmlns:a16="http://schemas.microsoft.com/office/drawing/2014/main" id="{1D9FFA9B-DB83-E8D6-7EB4-8B662E1B56CF}"/>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TextBox 17">
            <a:extLst>
              <a:ext uri="{FF2B5EF4-FFF2-40B4-BE49-F238E27FC236}">
                <a16:creationId xmlns:a16="http://schemas.microsoft.com/office/drawing/2014/main" id="{917D781F-5731-F99B-AEE1-5CA9E233A239}"/>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pic>
        <p:nvPicPr>
          <p:cNvPr id="19" name="046">
            <a:hlinkClick r:id="" action="ppaction://media"/>
            <a:extLst>
              <a:ext uri="{FF2B5EF4-FFF2-40B4-BE49-F238E27FC236}">
                <a16:creationId xmlns:a16="http://schemas.microsoft.com/office/drawing/2014/main" id="{897FB8FD-00CE-C797-D722-B54DB5B915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36598" y="1075885"/>
            <a:ext cx="609600" cy="6096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2857"/>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par>
                          <p:cTn id="12" fill="hold">
                            <p:stCondLst>
                              <p:cond delay="1000"/>
                            </p:stCondLst>
                            <p:childTnLst>
                              <p:par>
                                <p:cTn id="13" presetID="41" presetClass="entr" presetSubtype="0" fill="hold" grpId="0" nodeType="afterEffect">
                                  <p:stCondLst>
                                    <p:cond delay="0"/>
                                  </p:stCondLst>
                                  <p:iterate type="lt">
                                    <p:tmPct val="375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par>
                                <p:cTn id="20" presetID="41" presetClass="entr" presetSubtype="0" fill="hold" grpId="0" nodeType="withEffect">
                                  <p:stCondLst>
                                    <p:cond delay="0"/>
                                  </p:stCondLst>
                                  <p:iterate type="lt">
                                    <p:tmPct val="5000"/>
                                  </p:iterate>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5"/>
                                        </p:tgtEl>
                                        <p:attrNameLst>
                                          <p:attrName>ppt_y</p:attrName>
                                        </p:attrNameLst>
                                      </p:cBhvr>
                                      <p:tavLst>
                                        <p:tav tm="0">
                                          <p:val>
                                            <p:strVal val="#ppt_y"/>
                                          </p:val>
                                        </p:tav>
                                        <p:tav tm="100000">
                                          <p:val>
                                            <p:strVal val="#ppt_y"/>
                                          </p:val>
                                        </p:tav>
                                      </p:tavLst>
                                    </p:anim>
                                    <p:anim calcmode="lin" valueType="num">
                                      <p:cBhvr>
                                        <p:cTn id="2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5"/>
                                        </p:tgtEl>
                                      </p:cBhvr>
                                    </p:animEffect>
                                  </p:childTnLst>
                                </p:cTn>
                              </p:par>
                              <p:par>
                                <p:cTn id="27" presetID="41" presetClass="entr" presetSubtype="0" fill="hold" grpId="0" nodeType="withEffect">
                                  <p:stCondLst>
                                    <p:cond delay="0"/>
                                  </p:stCondLst>
                                  <p:iterate type="lt">
                                    <p:tmPct val="1750"/>
                                  </p:iterate>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11"/>
                                        </p:tgtEl>
                                        <p:attrNameLst>
                                          <p:attrName>ppt_y</p:attrName>
                                        </p:attrNameLst>
                                      </p:cBhvr>
                                      <p:tavLst>
                                        <p:tav tm="0">
                                          <p:val>
                                            <p:strVal val="#ppt_y"/>
                                          </p:val>
                                        </p:tav>
                                        <p:tav tm="100000">
                                          <p:val>
                                            <p:strVal val="#ppt_y"/>
                                          </p:val>
                                        </p:tav>
                                      </p:tavLst>
                                    </p:anim>
                                    <p:anim calcmode="lin" valueType="num">
                                      <p:cBhvr>
                                        <p:cTn id="31"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11"/>
                                        </p:tgtEl>
                                      </p:cBhvr>
                                    </p:animEffect>
                                  </p:childTnLst>
                                </p:cTn>
                              </p:par>
                            </p:childTnLst>
                          </p:cTn>
                        </p:par>
                        <p:par>
                          <p:cTn id="34" fill="hold">
                            <p:stCondLst>
                              <p:cond delay="2200"/>
                            </p:stCondLst>
                            <p:childTnLst>
                              <p:par>
                                <p:cTn id="35" presetID="41" presetClass="entr" presetSubtype="0" fill="hold" grpId="0" nodeType="afterEffect">
                                  <p:stCondLst>
                                    <p:cond delay="0"/>
                                  </p:stCondLst>
                                  <p:iterate type="lt">
                                    <p:tmPct val="5000"/>
                                  </p:iterate>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13"/>
                                        </p:tgtEl>
                                        <p:attrNameLst>
                                          <p:attrName>ppt_y</p:attrName>
                                        </p:attrNameLst>
                                      </p:cBhvr>
                                      <p:tavLst>
                                        <p:tav tm="0">
                                          <p:val>
                                            <p:strVal val="#ppt_y"/>
                                          </p:val>
                                        </p:tav>
                                        <p:tav tm="100000">
                                          <p:val>
                                            <p:strVal val="#ppt_y"/>
                                          </p:val>
                                        </p:tav>
                                      </p:tavLst>
                                    </p:anim>
                                    <p:anim calcmode="lin" valueType="num">
                                      <p:cBhvr>
                                        <p:cTn id="3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13"/>
                                        </p:tgtEl>
                                      </p:cBhvr>
                                    </p:animEffect>
                                  </p:childTnLst>
                                </p:cTn>
                              </p:par>
                              <p:par>
                                <p:cTn id="42" presetID="41" presetClass="entr" presetSubtype="0" fill="hold" grpId="0" nodeType="withEffect">
                                  <p:stCondLst>
                                    <p:cond delay="0"/>
                                  </p:stCondLst>
                                  <p:iterate type="lt">
                                    <p:tmPct val="5000"/>
                                  </p:iterate>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14"/>
                                        </p:tgtEl>
                                        <p:attrNameLst>
                                          <p:attrName>ppt_y</p:attrName>
                                        </p:attrNameLst>
                                      </p:cBhvr>
                                      <p:tavLst>
                                        <p:tav tm="0">
                                          <p:val>
                                            <p:strVal val="#ppt_y"/>
                                          </p:val>
                                        </p:tav>
                                        <p:tav tm="100000">
                                          <p:val>
                                            <p:strVal val="#ppt_y"/>
                                          </p:val>
                                        </p:tav>
                                      </p:tavLst>
                                    </p:anim>
                                    <p:anim calcmode="lin" valueType="num">
                                      <p:cBhvr>
                                        <p:cTn id="46"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1055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19"/>
                </p:tgtEl>
              </p:cMediaNode>
            </p:audio>
          </p:childTnLst>
        </p:cTn>
      </p:par>
    </p:tnLst>
    <p:bldLst>
      <p:bldP spid="4" grpId="0" animBg="1"/>
      <p:bldP spid="4" grpId="1" animBg="1"/>
      <p:bldP spid="5" grpId="0" animBg="1"/>
      <p:bldP spid="5" grpId="1" animBg="1"/>
      <p:bldP spid="6" grpId="0" animBg="1"/>
      <p:bldP spid="6" grpId="1" animBg="1"/>
      <p:bldP spid="11" grpId="0" animBg="1"/>
      <p:bldP spid="11" grpId="1" animBg="1"/>
      <p:bldP spid="13" grpId="0" animBg="1"/>
      <p:bldP spid="13" grpId="1" animBg="1"/>
      <p:bldP spid="14" grpId="0" animBg="1"/>
      <p:bldP spid="14" grpId="1" animBg="1"/>
      <p:bldP spid="22" grpId="0" bldLvl="0" animBg="1"/>
      <p:bldP spid="22" grpId="1" animBg="1"/>
      <p:bldP spid="29" grpId="0" bldLvl="0" animBg="1"/>
      <p:bldP spid="29" grpId="1"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TotalTime>
  <Words>970</Words>
  <Application>Microsoft Office PowerPoint</Application>
  <PresentationFormat>Widescreen</PresentationFormat>
  <Paragraphs>139</Paragraphs>
  <Slides>17</Slides>
  <Notes>14</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Adobe Gothic Std B</vt:lpstr>
      <vt:lpstr>Arial</vt:lpstr>
      <vt:lpstr>Calibri</vt:lpstr>
      <vt:lpstr>Calibri Light</vt:lpstr>
      <vt:lpstr>Myriad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Windows 10</cp:lastModifiedBy>
  <cp:revision>332</cp:revision>
  <dcterms:created xsi:type="dcterms:W3CDTF">2020-12-09T02:04:00Z</dcterms:created>
  <dcterms:modified xsi:type="dcterms:W3CDTF">2025-02-27T22:25:29Z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A723FD78B3B74991B1F3F51F5BF441AD_13</vt:lpwstr>
  </property>
  <property fmtid="{D5CDD505-2E9C-101B-9397-08002B2CF9AE}" pid="3" name="KSOProductBuildVer">
    <vt:lpwstr>1033-12.2.0.13359</vt:lpwstr>
  </property>
</Properties>
</file>