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73" r:id="rId2"/>
    <p:sldId id="375" r:id="rId3"/>
    <p:sldId id="279" r:id="rId4"/>
    <p:sldId id="376" r:id="rId5"/>
    <p:sldId id="377" r:id="rId6"/>
    <p:sldId id="378" r:id="rId7"/>
    <p:sldId id="379" r:id="rId8"/>
    <p:sldId id="380" r:id="rId9"/>
    <p:sldId id="347" r:id="rId10"/>
    <p:sldId id="383" r:id="rId11"/>
    <p:sldId id="401" r:id="rId12"/>
    <p:sldId id="397" r:id="rId13"/>
    <p:sldId id="402" r:id="rId14"/>
    <p:sldId id="399" r:id="rId15"/>
    <p:sldId id="400" r:id="rId16"/>
    <p:sldId id="314" r:id="rId17"/>
    <p:sldId id="330" r:id="rId18"/>
    <p:sldId id="3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D7F"/>
    <a:srgbClr val="036171"/>
    <a:srgbClr val="7192A9"/>
    <a:srgbClr val="F7941E"/>
    <a:srgbClr val="0000FF"/>
    <a:srgbClr val="048DA4"/>
    <a:srgbClr val="CC3300"/>
    <a:srgbClr val="FFDAAB"/>
    <a:srgbClr val="0FB7BD"/>
    <a:srgbClr val="00A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0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54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2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1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5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32258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154191"/>
            <a:ext cx="964452" cy="916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39" y="2191054"/>
            <a:ext cx="7824235" cy="440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78925"/>
            <a:ext cx="10695887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Read the two news articles. Match the highlighted words with their meanings.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0635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9396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17" y="1647538"/>
            <a:ext cx="5131553" cy="5078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233" y="1647538"/>
            <a:ext cx="5279405" cy="50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41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78925"/>
            <a:ext cx="10695887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Read the two news articles. Match the highlighted words with their meanings.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0635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9396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594274"/>
              </p:ext>
            </p:extLst>
          </p:nvPr>
        </p:nvGraphicFramePr>
        <p:xfrm>
          <a:off x="487066" y="1695212"/>
          <a:ext cx="11451265" cy="5051683"/>
        </p:xfrm>
        <a:graphic>
          <a:graphicData uri="http://schemas.openxmlformats.org/drawingml/2006/table">
            <a:tbl>
              <a:tblPr firstRow="1" firstCol="1" bandRow="1"/>
              <a:tblGrid>
                <a:gridCol w="2224236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4561368">
                  <a:extLst>
                    <a:ext uri="{9D8B030D-6E8A-4147-A177-3AD203B41FA5}">
                      <a16:colId xmlns:a16="http://schemas.microsoft.com/office/drawing/2014/main" val="2112622886"/>
                    </a:ext>
                  </a:extLst>
                </a:gridCol>
                <a:gridCol w="4665661">
                  <a:extLst>
                    <a:ext uri="{9D8B030D-6E8A-4147-A177-3AD203B41FA5}">
                      <a16:colId xmlns:a16="http://schemas.microsoft.com/office/drawing/2014/main" val="3124485229"/>
                    </a:ext>
                  </a:extLst>
                </a:gridCol>
              </a:tblGrid>
              <a:tr h="6790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Highlighted words 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Meanings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679039">
                <a:tc>
                  <a:txBody>
                    <a:bodyPr/>
                    <a:lstStyle/>
                    <a:p>
                      <a:r>
                        <a:rPr lang="en-US" sz="3000" b="0" dirty="0"/>
                        <a:t>1. violently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764703">
                <a:tc>
                  <a:txBody>
                    <a:bodyPr/>
                    <a:lstStyle/>
                    <a:p>
                      <a:r>
                        <a:rPr lang="en-US" sz="3000" b="0" dirty="0"/>
                        <a:t>2. tsunami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888588">
                <a:tc>
                  <a:txBody>
                    <a:bodyPr/>
                    <a:lstStyle/>
                    <a:p>
                      <a:pPr algn="just"/>
                      <a:r>
                        <a:rPr lang="en-US" sz="3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000" b="0" dirty="0"/>
                        <a:t>missing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  <a:tr h="888588">
                <a:tc>
                  <a:txBody>
                    <a:bodyPr/>
                    <a:lstStyle/>
                    <a:p>
                      <a:r>
                        <a:rPr lang="en-US" sz="3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3000" b="0" dirty="0"/>
                        <a:t>trembling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  <a:tr h="888588">
                <a:tc>
                  <a:txBody>
                    <a:bodyPr/>
                    <a:lstStyle/>
                    <a:p>
                      <a:r>
                        <a:rPr lang="en-US" sz="3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3000" b="0" dirty="0"/>
                        <a:t>fear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29483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86965" y="2589384"/>
            <a:ext cx="3357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a. not yet found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86965" y="3395153"/>
            <a:ext cx="3357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b. slightly shaking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86965" y="4037553"/>
            <a:ext cx="4665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c. the bad feeling you have when you are frightened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6965" y="5141618"/>
            <a:ext cx="3357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d. very strongly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6965" y="5778905"/>
            <a:ext cx="3928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e. very large waves in the sea</a:t>
            </a:r>
          </a:p>
        </p:txBody>
      </p:sp>
    </p:spTree>
    <p:extLst>
      <p:ext uri="{BB962C8B-B14F-4D97-AF65-F5344CB8AC3E}">
        <p14:creationId xmlns:p14="http://schemas.microsoft.com/office/powerpoint/2010/main" val="2176965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3.7037E-6 L -0.38073 -0.370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38334 -0.39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3793 0.243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3793 0.25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37813 0.25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41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358" y="1330181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articles again and answer the questions.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066" y="2092929"/>
            <a:ext cx="113788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/>
              <a:t>Where </a:t>
            </a:r>
            <a:r>
              <a:rPr lang="en-US" sz="3200" dirty="0"/>
              <a:t>and when did the eruption happen? </a:t>
            </a:r>
          </a:p>
          <a:p>
            <a:r>
              <a:rPr lang="en-US" sz="3200"/>
              <a:t>=&gt; </a:t>
            </a:r>
          </a:p>
          <a:p>
            <a:endParaRPr lang="en-US" sz="3200" b="1">
              <a:solidFill>
                <a:srgbClr val="F7941E"/>
              </a:solidFill>
            </a:endParaRPr>
          </a:p>
          <a:p>
            <a:r>
              <a:rPr lang="en-US" sz="3200" b="1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What did the eruption cause? </a:t>
            </a:r>
          </a:p>
          <a:p>
            <a:r>
              <a:rPr lang="en-US" sz="3200"/>
              <a:t>=&gt;</a:t>
            </a:r>
            <a:endParaRPr lang="en-US" sz="3200" dirty="0"/>
          </a:p>
          <a:p>
            <a:endParaRPr lang="en-US" sz="3200" b="1">
              <a:solidFill>
                <a:srgbClr val="F7941E"/>
              </a:solidFill>
            </a:endParaRPr>
          </a:p>
          <a:p>
            <a:r>
              <a:rPr lang="en-US" sz="3200" b="1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What were the other effects of the eruption? </a:t>
            </a:r>
          </a:p>
          <a:p>
            <a:r>
              <a:rPr lang="en-US" sz="3200"/>
              <a:t>=&gt;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10938" y="2572797"/>
            <a:ext cx="6427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In the South Pacific last Saturday.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0938" y="4056411"/>
            <a:ext cx="197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 tsunami.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4358" y="5586193"/>
            <a:ext cx="9933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It destroyed hundreds of homes on some small islands, and more than twenty people on these islands are missing.</a:t>
            </a:r>
          </a:p>
        </p:txBody>
      </p:sp>
    </p:spTree>
    <p:extLst>
      <p:ext uri="{BB962C8B-B14F-4D97-AF65-F5344CB8AC3E}">
        <p14:creationId xmlns:p14="http://schemas.microsoft.com/office/powerpoint/2010/main" val="94620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357" y="1312843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articles again and answer the questions.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4357" y="2351959"/>
            <a:ext cx="113788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7941E"/>
                </a:solidFill>
              </a:rPr>
              <a:t>4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How long did the buildings shake? </a:t>
            </a:r>
          </a:p>
          <a:p>
            <a:r>
              <a:rPr lang="en-US" sz="3200"/>
              <a:t>=&gt;</a:t>
            </a:r>
            <a:endParaRPr lang="en-US" sz="3200" dirty="0"/>
          </a:p>
          <a:p>
            <a:endParaRPr lang="en-US" sz="3200">
              <a:solidFill>
                <a:srgbClr val="F7941E"/>
              </a:solidFill>
            </a:endParaRPr>
          </a:p>
          <a:p>
            <a:r>
              <a:rPr lang="en-US" sz="3200">
                <a:solidFill>
                  <a:srgbClr val="F7941E"/>
                </a:solidFill>
              </a:rPr>
              <a:t>5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What caused the shaking?</a:t>
            </a:r>
          </a:p>
          <a:p>
            <a:r>
              <a:rPr lang="en-US" sz="3200"/>
              <a:t>=&gt;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664854" y="2873074"/>
            <a:ext cx="531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For about 30 seconds.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64853" y="4321729"/>
            <a:ext cx="531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 strong earthquake in China.</a:t>
            </a:r>
          </a:p>
        </p:txBody>
      </p:sp>
    </p:spTree>
    <p:extLst>
      <p:ext uri="{BB962C8B-B14F-4D97-AF65-F5344CB8AC3E}">
        <p14:creationId xmlns:p14="http://schemas.microsoft.com/office/powerpoint/2010/main" val="1220208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4989" y="1161870"/>
            <a:ext cx="107065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Match the questions with the answers.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274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82383" y="115828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584" y="10413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7077"/>
          <a:stretch/>
        </p:blipFill>
        <p:spPr>
          <a:xfrm>
            <a:off x="1979368" y="1623533"/>
            <a:ext cx="1906832" cy="52344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3517"/>
          <a:stretch/>
        </p:blipFill>
        <p:spPr>
          <a:xfrm>
            <a:off x="7271237" y="1623534"/>
            <a:ext cx="2509247" cy="523446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886200" y="2154115"/>
            <a:ext cx="3385037" cy="196947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86200" y="3267755"/>
            <a:ext cx="3385037" cy="308311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86200" y="2154115"/>
            <a:ext cx="3385037" cy="196947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86200" y="3267755"/>
            <a:ext cx="3385037" cy="196947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886199" y="5055576"/>
            <a:ext cx="3385038" cy="137450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348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20550"/>
            <a:ext cx="10706519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groups. Prepare a short piece of news about the natural disaster in 4 or one you know of. Report the news to the class.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05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4" y="2027508"/>
            <a:ext cx="4810843" cy="270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244" t="16405" r="4827" b="7622"/>
          <a:stretch/>
        </p:blipFill>
        <p:spPr>
          <a:xfrm>
            <a:off x="3991724" y="3686576"/>
            <a:ext cx="4440099" cy="3015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48847" y="2288342"/>
            <a:ext cx="4071236" cy="2015936"/>
          </a:xfrm>
          <a:prstGeom prst="rect">
            <a:avLst/>
          </a:prstGeom>
          <a:solidFill>
            <a:srgbClr val="036D7F"/>
          </a:solidFill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Example</a:t>
            </a:r>
            <a:r>
              <a:rPr lang="en-US" sz="2500" dirty="0">
                <a:solidFill>
                  <a:schemeClr val="bg1"/>
                </a:solidFill>
              </a:rPr>
              <a:t>: </a:t>
            </a:r>
          </a:p>
          <a:p>
            <a:r>
              <a:rPr lang="en-US" sz="2500" dirty="0">
                <a:solidFill>
                  <a:schemeClr val="bg1"/>
                </a:solidFill>
              </a:rPr>
              <a:t>Five days of heavy rain caused a serious flood in a village in </a:t>
            </a:r>
            <a:r>
              <a:rPr lang="en-US" sz="2500" dirty="0" err="1">
                <a:solidFill>
                  <a:schemeClr val="bg1"/>
                </a:solidFill>
              </a:rPr>
              <a:t>Phu</a:t>
            </a:r>
            <a:r>
              <a:rPr lang="en-US" sz="2500" dirty="0">
                <a:solidFill>
                  <a:schemeClr val="bg1"/>
                </a:solidFill>
              </a:rPr>
              <a:t> Yen. The flood happened last week. … </a:t>
            </a:r>
          </a:p>
        </p:txBody>
      </p:sp>
    </p:spTree>
    <p:extLst>
      <p:ext uri="{BB962C8B-B14F-4D97-AF65-F5344CB8AC3E}">
        <p14:creationId xmlns:p14="http://schemas.microsoft.com/office/powerpoint/2010/main" val="900203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280664"/>
            <a:ext cx="16907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624005" y="1896217"/>
            <a:ext cx="86125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In this lesson, you have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learnt new words related to natural disasters.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/>
              <a:t>read </a:t>
            </a:r>
            <a:r>
              <a:rPr lang="en-US" sz="3200" dirty="0"/>
              <a:t>2 passages about volcano and earthquake.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/>
              <a:t>report </a:t>
            </a:r>
            <a:r>
              <a:rPr lang="en-US" sz="3200" dirty="0"/>
              <a:t>a short piece of news about the natural disaster. 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076" y="2771532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2002" y="126038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469568"/>
            <a:ext cx="7747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/>
              <a:t> Learn the words by heart.</a:t>
            </a:r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/>
              <a:t> Do </a:t>
            </a:r>
            <a:r>
              <a:rPr lang="en-US" sz="3600" dirty="0"/>
              <a:t>exercises in the workbook.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/>
              <a:t> Prepare </a:t>
            </a:r>
            <a:r>
              <a:rPr lang="en-US" sz="3600" dirty="0"/>
              <a:t>for Lesson 6 – Skills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7"/>
            <a:ext cx="5740800" cy="66343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Who’s faster?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92877" y="2088527"/>
            <a:ext cx="5755112" cy="160528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</a:t>
            </a:r>
            <a:r>
              <a:rPr lang="en-US">
                <a:solidFill>
                  <a:schemeClr val="tx1"/>
                </a:solidFill>
              </a:rPr>
              <a:t>headlines 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natural disasters.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Task 2</a:t>
            </a:r>
            <a:r>
              <a:rPr lang="en-GB">
                <a:solidFill>
                  <a:schemeClr val="tx1"/>
                </a:solidFill>
              </a:rPr>
              <a:t>: Read the articles. </a:t>
            </a:r>
            <a:r>
              <a:rPr lang="en-US">
                <a:solidFill>
                  <a:schemeClr val="tx1"/>
                </a:solidFill>
              </a:rPr>
              <a:t>Match </a:t>
            </a:r>
            <a:r>
              <a:rPr lang="en-US" dirty="0">
                <a:solidFill>
                  <a:schemeClr val="tx1"/>
                </a:solidFill>
              </a:rPr>
              <a:t>the highlighted words with their meanings.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articles again and answer the questions.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85074" y="550187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35089" y="268341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92800" y="423058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26447" y="554363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650257" cy="109163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2210757" y="2992220"/>
            <a:ext cx="1324332" cy="123836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3128714" y="4531310"/>
            <a:ext cx="1215690" cy="101232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3901842"/>
            <a:ext cx="5743692" cy="133106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</a:t>
            </a:r>
            <a:r>
              <a:rPr lang="en-US">
                <a:solidFill>
                  <a:schemeClr val="tx1"/>
                </a:solidFill>
              </a:rPr>
              <a:t>: Match </a:t>
            </a:r>
            <a:r>
              <a:rPr lang="en-US" dirty="0">
                <a:solidFill>
                  <a:schemeClr val="tx1"/>
                </a:solidFill>
              </a:rPr>
              <a:t>the questions with the answers. </a:t>
            </a:r>
          </a:p>
          <a:p>
            <a:r>
              <a:rPr lang="en-US" dirty="0">
                <a:solidFill>
                  <a:schemeClr val="tx1"/>
                </a:solidFill>
              </a:rPr>
              <a:t>Task 5</a:t>
            </a:r>
            <a:r>
              <a:rPr lang="en-US">
                <a:solidFill>
                  <a:schemeClr val="tx1"/>
                </a:solidFill>
              </a:rPr>
              <a:t>: Prepare </a:t>
            </a:r>
            <a:r>
              <a:rPr lang="en-US" dirty="0">
                <a:solidFill>
                  <a:schemeClr val="tx1"/>
                </a:solidFill>
              </a:rPr>
              <a:t>a short piece of news about the natural disaster in 4 or one you know of. Report the news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3252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Cloud 1"/>
          <p:cNvSpPr/>
          <p:nvPr/>
        </p:nvSpPr>
        <p:spPr>
          <a:xfrm>
            <a:off x="4209948" y="2321852"/>
            <a:ext cx="3594304" cy="2711302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/>
              <a:t>Natural disasters</a:t>
            </a:r>
          </a:p>
        </p:txBody>
      </p:sp>
      <p:cxnSp>
        <p:nvCxnSpPr>
          <p:cNvPr id="5" name="Straight Arrow Connector 4"/>
          <p:cNvCxnSpPr>
            <a:endCxn id="6" idx="1"/>
          </p:cNvCxnSpPr>
          <p:nvPr/>
        </p:nvCxnSpPr>
        <p:spPr>
          <a:xfrm flipV="1">
            <a:off x="7615218" y="2216345"/>
            <a:ext cx="1571312" cy="75561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86530" y="1923957"/>
            <a:ext cx="148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erupt</a:t>
            </a:r>
            <a:endParaRPr lang="en-US" sz="3200" b="1" dirty="0"/>
          </a:p>
        </p:txBody>
      </p:sp>
      <p:cxnSp>
        <p:nvCxnSpPr>
          <p:cNvPr id="11" name="Straight Arrow Connector 10"/>
          <p:cNvCxnSpPr>
            <a:endCxn id="12" idx="1"/>
          </p:cNvCxnSpPr>
          <p:nvPr/>
        </p:nvCxnSpPr>
        <p:spPr>
          <a:xfrm flipV="1">
            <a:off x="7795664" y="3186169"/>
            <a:ext cx="1399454" cy="6163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95118" y="2893781"/>
            <a:ext cx="201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warning</a:t>
            </a:r>
            <a:endParaRPr lang="en-US" sz="3200" b="1" dirty="0"/>
          </a:p>
        </p:txBody>
      </p:sp>
      <p:cxnSp>
        <p:nvCxnSpPr>
          <p:cNvPr id="14" name="Straight Arrow Connector 13"/>
          <p:cNvCxnSpPr>
            <a:endCxn id="15" idx="1"/>
          </p:cNvCxnSpPr>
          <p:nvPr/>
        </p:nvCxnSpPr>
        <p:spPr>
          <a:xfrm>
            <a:off x="7366420" y="4345117"/>
            <a:ext cx="1450629" cy="12757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17049" y="4180301"/>
            <a:ext cx="148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shake</a:t>
            </a:r>
            <a:endParaRPr lang="en-US" sz="32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40946" y="4893383"/>
            <a:ext cx="601692" cy="81720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21018" y="5721698"/>
            <a:ext cx="2996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emergency kit</a:t>
            </a:r>
            <a:endParaRPr lang="en-US" sz="3200" b="1" dirty="0"/>
          </a:p>
        </p:txBody>
      </p:sp>
      <p:cxnSp>
        <p:nvCxnSpPr>
          <p:cNvPr id="18" name="Straight Arrow Connector 17"/>
          <p:cNvCxnSpPr>
            <a:endCxn id="19" idx="0"/>
          </p:cNvCxnSpPr>
          <p:nvPr/>
        </p:nvCxnSpPr>
        <p:spPr>
          <a:xfrm flipH="1">
            <a:off x="2567842" y="4522815"/>
            <a:ext cx="1862310" cy="8953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4176" y="5418203"/>
            <a:ext cx="148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victim </a:t>
            </a:r>
            <a:endParaRPr lang="en-US" sz="3200" b="1" dirty="0"/>
          </a:p>
        </p:txBody>
      </p:sp>
      <p:cxnSp>
        <p:nvCxnSpPr>
          <p:cNvPr id="20" name="Straight Arrow Connector 19"/>
          <p:cNvCxnSpPr>
            <a:endCxn id="22" idx="0"/>
          </p:cNvCxnSpPr>
          <p:nvPr/>
        </p:nvCxnSpPr>
        <p:spPr>
          <a:xfrm flipH="1">
            <a:off x="1742874" y="3802493"/>
            <a:ext cx="2467076" cy="37780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439" y="4180300"/>
            <a:ext cx="266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rescue worker</a:t>
            </a:r>
            <a:endParaRPr lang="en-US" sz="3200" b="1" dirty="0"/>
          </a:p>
        </p:txBody>
      </p:sp>
      <p:cxnSp>
        <p:nvCxnSpPr>
          <p:cNvPr id="23" name="Straight Arrow Connector 22"/>
          <p:cNvCxnSpPr>
            <a:endCxn id="24" idx="3"/>
          </p:cNvCxnSpPr>
          <p:nvPr/>
        </p:nvCxnSpPr>
        <p:spPr>
          <a:xfrm flipH="1" flipV="1">
            <a:off x="2567842" y="2541497"/>
            <a:ext cx="2074159" cy="29238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84738" y="2249109"/>
            <a:ext cx="158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tornado </a:t>
            </a:r>
            <a:endParaRPr lang="en-US" sz="3200" b="1" dirty="0"/>
          </a:p>
        </p:txBody>
      </p:sp>
      <p:cxnSp>
        <p:nvCxnSpPr>
          <p:cNvPr id="25" name="Straight Arrow Connector 24"/>
          <p:cNvCxnSpPr>
            <a:endCxn id="26" idx="2"/>
          </p:cNvCxnSpPr>
          <p:nvPr/>
        </p:nvCxnSpPr>
        <p:spPr>
          <a:xfrm flipV="1">
            <a:off x="5882055" y="1858623"/>
            <a:ext cx="74563" cy="5886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1998" y="1273848"/>
            <a:ext cx="2629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landslide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2" grpId="0"/>
      <p:bldP spid="15" grpId="0"/>
      <p:bldP spid="17" grpId="0"/>
      <p:bldP spid="19" grpId="0"/>
      <p:bldP spid="22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47608" y="1456098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ash </a:t>
            </a:r>
            <a:r>
              <a:rPr lang="en-US" sz="600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142560" y="4715363"/>
            <a:ext cx="3776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tro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43349" y="3248231"/>
            <a:ext cx="1325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æʃ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33" y="1355008"/>
            <a:ext cx="7634945" cy="508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9179317" y="1397517"/>
            <a:ext cx="1706739" cy="848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ash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554" y="3357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101680" y="1005618"/>
            <a:ext cx="7942095" cy="74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tsunami </a:t>
            </a:r>
            <a:r>
              <a:rPr lang="en-US" sz="600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501296" y="4946889"/>
            <a:ext cx="3925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trận sóng thần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29336" y="3253901"/>
            <a:ext cx="3334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tsu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ˈnɑːmi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85" y="2141589"/>
            <a:ext cx="7407890" cy="456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tsunami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316" y="3364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1207" y="1302850"/>
            <a:ext cx="516176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tremble </a:t>
            </a:r>
            <a:r>
              <a:rPr lang="en-US" sz="600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737145" y="4942126"/>
            <a:ext cx="3378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rung lắc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99699" y="3394472"/>
            <a:ext cx="27473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ˈtrembl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36" y="1631570"/>
            <a:ext cx="7735847" cy="4859079"/>
          </a:xfrm>
          <a:prstGeom prst="rect">
            <a:avLst/>
          </a:prstGeom>
        </p:spPr>
      </p:pic>
      <p:pic>
        <p:nvPicPr>
          <p:cNvPr id="3" name="trembl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345" y="35051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72327"/>
              </p:ext>
            </p:extLst>
          </p:nvPr>
        </p:nvGraphicFramePr>
        <p:xfrm>
          <a:off x="1336658" y="2437060"/>
          <a:ext cx="10093342" cy="266002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40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0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57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21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+mn-lt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 (n)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/æʃ/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tsunami (n)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/tsuːˈnɑːmi/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trận sóng thần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tremble (v)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/ˈtrembl/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rung lắc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3" name="ash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4023" y="3050181"/>
            <a:ext cx="609600" cy="609600"/>
          </a:xfrm>
          <a:prstGeom prst="rect">
            <a:avLst/>
          </a:prstGeom>
        </p:spPr>
      </p:pic>
      <p:pic>
        <p:nvPicPr>
          <p:cNvPr id="14" name="tsunami__gb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4023" y="3767074"/>
            <a:ext cx="609600" cy="609600"/>
          </a:xfrm>
          <a:prstGeom prst="rect">
            <a:avLst/>
          </a:prstGeom>
        </p:spPr>
      </p:pic>
      <p:pic>
        <p:nvPicPr>
          <p:cNvPr id="15" name="trembl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4023" y="4376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588364"/>
              </p:ext>
            </p:extLst>
          </p:nvPr>
        </p:nvGraphicFramePr>
        <p:xfrm>
          <a:off x="287079" y="1860701"/>
          <a:ext cx="11536326" cy="392216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algn="ctr"/>
                      <a:r>
                        <a:rPr lang="en-US" sz="3000" b="1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>
                          <a:solidFill>
                            <a:srgbClr val="0070C0"/>
                          </a:solidFill>
                        </a:rPr>
                        <a:t>Meaning</a:t>
                      </a:r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3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 (n)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tsunami (n)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tremble (v)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0502" y="4940545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>
                <a:solidFill>
                  <a:srgbClr val="7030A0"/>
                </a:solidFill>
              </a:rPr>
              <a:t>tro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502" y="3060706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>
                <a:solidFill>
                  <a:srgbClr val="7030A0"/>
                </a:solidFill>
              </a:rPr>
              <a:t>trận sóng thần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0503" y="4011700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>
                <a:solidFill>
                  <a:srgbClr val="7030A0"/>
                </a:solidFill>
              </a:rPr>
              <a:t>rung lắc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28685 -0.2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28685 0.133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28516 0.14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294538"/>
            <a:ext cx="10759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Match the headlines (1 – 2) with the natural disasters (A – B).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540343"/>
              </p:ext>
            </p:extLst>
          </p:nvPr>
        </p:nvGraphicFramePr>
        <p:xfrm>
          <a:off x="382773" y="2402967"/>
          <a:ext cx="11536326" cy="36267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Headlines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Natural disasters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200"/>
                        <a:t>1.</a:t>
                      </a:r>
                      <a:r>
                        <a:rPr lang="en-US" sz="3200" baseline="0"/>
                        <a:t> </a:t>
                      </a:r>
                      <a:r>
                        <a:rPr lang="en-US" sz="3200"/>
                        <a:t>30 </a:t>
                      </a:r>
                      <a:r>
                        <a:rPr lang="en-US" sz="3200" dirty="0"/>
                        <a:t>seconds of a slight shaking in </a:t>
                      </a:r>
                      <a:r>
                        <a:rPr lang="en-US" sz="3200"/>
                        <a:t>Ha Noi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200" dirty="0"/>
                        <a:t>2. A thick layer of ash </a:t>
                      </a:r>
                      <a:r>
                        <a:rPr lang="en-US" sz="3200"/>
                        <a:t>covers Tonga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921256" y="3812145"/>
            <a:ext cx="39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</a:rPr>
              <a:t>A. volcanic eruption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1256" y="5154224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</a:rPr>
              <a:t>B. earthquake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0.30104 -0.1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30925 0.2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3950</TotalTime>
  <Words>650</Words>
  <Application>Microsoft Office PowerPoint</Application>
  <PresentationFormat>Widescreen</PresentationFormat>
  <Paragraphs>164</Paragraphs>
  <Slides>18</Slides>
  <Notes>15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10</cp:lastModifiedBy>
  <cp:revision>552</cp:revision>
  <dcterms:created xsi:type="dcterms:W3CDTF">2020-12-09T02:04:09Z</dcterms:created>
  <dcterms:modified xsi:type="dcterms:W3CDTF">2025-02-27T22:54:33Z</dcterms:modified>
</cp:coreProperties>
</file>