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346" r:id="rId3"/>
    <p:sldId id="354" r:id="rId4"/>
    <p:sldId id="356" r:id="rId5"/>
    <p:sldId id="363" r:id="rId6"/>
    <p:sldId id="359" r:id="rId7"/>
    <p:sldId id="340" r:id="rId8"/>
    <p:sldId id="366" r:id="rId9"/>
    <p:sldId id="313" r:id="rId10"/>
    <p:sldId id="333" r:id="rId11"/>
    <p:sldId id="365" r:id="rId12"/>
    <p:sldId id="344" r:id="rId13"/>
    <p:sldId id="314" r:id="rId14"/>
    <p:sldId id="330" r:id="rId15"/>
    <p:sldId id="36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41E"/>
    <a:srgbClr val="7192A9"/>
    <a:srgbClr val="0000FF"/>
    <a:srgbClr val="00A9A5"/>
    <a:srgbClr val="800000"/>
    <a:srgbClr val="CC3300"/>
    <a:srgbClr val="D60093"/>
    <a:srgbClr val="CC0066"/>
    <a:srgbClr val="FF3399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CF7C95-E03F-4457-A3B8-E0D77DE7AA91}" v="257" dt="2022-01-21T03:03:38.0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103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2057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0862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492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2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01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664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965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11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17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69942" y="1757476"/>
            <a:ext cx="3914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0915" y="237708"/>
            <a:ext cx="130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8762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ETHNIC GROUPS OF VIET NAM</a:t>
            </a: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787" y="2581651"/>
            <a:ext cx="6093197" cy="4062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2" name="Group 21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150250" y="88279"/>
            <a:ext cx="8871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NATURAL DISASTERS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2199101" y="121537"/>
            <a:ext cx="712319" cy="709214"/>
            <a:chOff x="2180974" y="148629"/>
            <a:chExt cx="712319" cy="709214"/>
          </a:xfrm>
        </p:grpSpPr>
        <p:sp>
          <p:nvSpPr>
            <p:cNvPr id="33" name="Oval 32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Chord 33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196843" y="95694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9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4107900" y="1737257"/>
            <a:ext cx="4153604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    </a:t>
            </a:r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906" y="1568861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30199" y="9367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4" name="Rectangle 3"/>
          <p:cNvSpPr/>
          <p:nvPr/>
        </p:nvSpPr>
        <p:spPr>
          <a:xfrm>
            <a:off x="514869" y="1900257"/>
            <a:ext cx="106844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sz="3200" b="1" dirty="0">
                <a:solidFill>
                  <a:srgbClr val="00B0F0"/>
                </a:solidFill>
              </a:rPr>
              <a:t>Example</a:t>
            </a:r>
            <a:r>
              <a:rPr lang="en-US" sz="3200" dirty="0">
                <a:solidFill>
                  <a:srgbClr val="00B0F0"/>
                </a:solidFill>
              </a:rPr>
              <a:t>: </a:t>
            </a:r>
            <a:r>
              <a:rPr lang="en-US" sz="3200" dirty="0"/>
              <a:t>you / play / football / 5 o’clock yesterday afternoon? </a:t>
            </a:r>
          </a:p>
          <a:p>
            <a:pPr marL="285750" indent="-285750">
              <a:lnSpc>
                <a:spcPct val="250000"/>
              </a:lnSpc>
              <a:buFont typeface="Symbol" panose="05050102010706020507" pitchFamily="18" charset="2"/>
              <a:buChar char="Þ"/>
            </a:pPr>
            <a:r>
              <a:rPr lang="en-US" sz="3200" dirty="0"/>
              <a:t> Were you playing football at 5 o’clock yesterday afternoon? </a:t>
            </a:r>
          </a:p>
          <a:p>
            <a:pPr marL="285750" indent="-285750">
              <a:lnSpc>
                <a:spcPct val="250000"/>
              </a:lnSpc>
              <a:buFont typeface="Symbol" panose="05050102010706020507" pitchFamily="18" charset="2"/>
              <a:buChar char="Þ"/>
            </a:pPr>
            <a:r>
              <a:rPr lang="en-US" sz="3200" dirty="0"/>
              <a:t> Yes, I was. / No, I wasn’t. I was doing my homework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0132" y="1201168"/>
            <a:ext cx="1131175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Form questions using the past continuous. Then in pairs, ask and answer the questions.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30199" y="118069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2984" y="107805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71778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7699" y="1881462"/>
            <a:ext cx="1131660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7941E"/>
                </a:solidFill>
              </a:rPr>
              <a:t>1. </a:t>
            </a:r>
            <a:r>
              <a:rPr lang="en-US" sz="3200" dirty="0"/>
              <a:t>you / have dinner / 7 o’clock yesterday evening?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</a:rPr>
              <a:t>=&gt; Were you having dinner at 7 o’clock yesterday evening?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7941E"/>
                </a:solidFill>
              </a:rPr>
              <a:t>2. </a:t>
            </a:r>
            <a:r>
              <a:rPr lang="en-US" sz="3200" dirty="0"/>
              <a:t>you / do / homework / 8 o’clock yesterday evening?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</a:rPr>
              <a:t>=&gt; Were you doing your homework at 8 o’clock yesterday evening?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7941E"/>
                </a:solidFill>
              </a:rPr>
              <a:t>3. </a:t>
            </a:r>
            <a:r>
              <a:rPr lang="en-US" sz="3200" dirty="0"/>
              <a:t>you / watch / film / 9 o’clock yesterday evening?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</a:rPr>
              <a:t>=&gt; Were you watching a film at 9 o’clock yesterday evening?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0132" y="1201168"/>
            <a:ext cx="1131175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Form questions using the past continuous. Then in pairs, ask and answer the questions.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30199" y="9367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330199" y="118069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2984" y="107805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452938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803" y="1186393"/>
            <a:ext cx="10175351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Work in groups. Take turns to say a sentence that describes what each person in the picture was doing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30199" y="93679"/>
            <a:ext cx="762295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4975490" y="2368497"/>
            <a:ext cx="6762239" cy="3706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- Mai was reading.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Phong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and Nick were playing chess.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- Lan and Ann were singing.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- Nam was cleaning the board.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and Ha were talking.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-195" t="876" r="816" b="1082"/>
          <a:stretch/>
        </p:blipFill>
        <p:spPr>
          <a:xfrm>
            <a:off x="123093" y="2042139"/>
            <a:ext cx="4536830" cy="462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845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28705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76198" y="132287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8983" y="119896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9717065"/>
              </p:ext>
            </p:extLst>
          </p:nvPr>
        </p:nvGraphicFramePr>
        <p:xfrm>
          <a:off x="2623059" y="2131309"/>
          <a:ext cx="7263324" cy="330077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263324">
                  <a:extLst>
                    <a:ext uri="{9D8B030D-6E8A-4147-A177-3AD203B41FA5}">
                      <a16:colId xmlns:a16="http://schemas.microsoft.com/office/drawing/2014/main" val="4026173448"/>
                    </a:ext>
                  </a:extLst>
                </a:gridCol>
              </a:tblGrid>
              <a:tr h="7636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</a:rPr>
                        <a:t>Structures: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9450243"/>
                  </a:ext>
                </a:extLst>
              </a:tr>
              <a:tr h="781457">
                <a:tc>
                  <a:txBody>
                    <a:bodyPr/>
                    <a:lstStyle/>
                    <a:p>
                      <a:pPr marL="107950" indent="-107950" algn="just"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(+)</a:t>
                      </a:r>
                      <a:r>
                        <a:rPr lang="en-US" sz="3200">
                          <a:solidFill>
                            <a:srgbClr val="00B050"/>
                          </a:solidFill>
                          <a:effectLst/>
                        </a:rPr>
                        <a:t>	</a:t>
                      </a:r>
                      <a:r>
                        <a:rPr lang="en-US" sz="3600" b="1">
                          <a:solidFill>
                            <a:srgbClr val="00B050"/>
                          </a:solidFill>
                          <a:effectLst/>
                        </a:rPr>
                        <a:t>S </a:t>
                      </a:r>
                      <a:r>
                        <a:rPr lang="en-US" sz="3600" b="1" dirty="0">
                          <a:solidFill>
                            <a:srgbClr val="00B050"/>
                          </a:solidFill>
                          <a:effectLst/>
                        </a:rPr>
                        <a:t>+ was/ were </a:t>
                      </a:r>
                      <a:r>
                        <a:rPr lang="en-US" sz="3600" b="1">
                          <a:solidFill>
                            <a:srgbClr val="00B050"/>
                          </a:solidFill>
                          <a:effectLst/>
                        </a:rPr>
                        <a:t>+ V-ing …</a:t>
                      </a:r>
                      <a:endParaRPr lang="en-US" sz="32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517688"/>
                  </a:ext>
                </a:extLst>
              </a:tr>
              <a:tr h="10928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(-)	</a:t>
                      </a:r>
                      <a:r>
                        <a:rPr lang="en-US" sz="3600" b="1">
                          <a:solidFill>
                            <a:srgbClr val="00B050"/>
                          </a:solidFill>
                          <a:effectLst/>
                        </a:rPr>
                        <a:t>S </a:t>
                      </a:r>
                      <a:r>
                        <a:rPr lang="en-US" sz="3600" b="1" dirty="0">
                          <a:solidFill>
                            <a:srgbClr val="00B050"/>
                          </a:solidFill>
                          <a:effectLst/>
                        </a:rPr>
                        <a:t>+ was/ were not </a:t>
                      </a:r>
                      <a:r>
                        <a:rPr lang="en-US" sz="3600" b="1">
                          <a:solidFill>
                            <a:srgbClr val="00B050"/>
                          </a:solidFill>
                          <a:effectLst/>
                        </a:rPr>
                        <a:t>+ V-ing </a:t>
                      </a:r>
                      <a:r>
                        <a:rPr lang="en-US" sz="3600" b="1" dirty="0">
                          <a:solidFill>
                            <a:srgbClr val="00B050"/>
                          </a:solidFill>
                          <a:effectLst/>
                        </a:rPr>
                        <a:t>…</a:t>
                      </a:r>
                      <a:endParaRPr lang="en-US" sz="32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71052241"/>
                  </a:ext>
                </a:extLst>
              </a:tr>
              <a:tr h="6628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(?)	</a:t>
                      </a:r>
                      <a:r>
                        <a:rPr lang="en-US" sz="3600" b="1">
                          <a:solidFill>
                            <a:srgbClr val="00B050"/>
                          </a:solidFill>
                          <a:effectLst/>
                        </a:rPr>
                        <a:t>Was</a:t>
                      </a:r>
                      <a:r>
                        <a:rPr lang="en-US" sz="3600" b="1" dirty="0">
                          <a:solidFill>
                            <a:srgbClr val="00B050"/>
                          </a:solidFill>
                          <a:effectLst/>
                        </a:rPr>
                        <a:t>/ were + S </a:t>
                      </a:r>
                      <a:r>
                        <a:rPr lang="en-US" sz="3600" b="1">
                          <a:solidFill>
                            <a:srgbClr val="00B050"/>
                          </a:solidFill>
                          <a:effectLst/>
                        </a:rPr>
                        <a:t>+ V-ing </a:t>
                      </a:r>
                      <a:r>
                        <a:rPr lang="en-US" sz="3600" b="1" dirty="0">
                          <a:solidFill>
                            <a:srgbClr val="00B050"/>
                          </a:solidFill>
                          <a:effectLst/>
                        </a:rPr>
                        <a:t>…?</a:t>
                      </a:r>
                      <a:endParaRPr lang="en-US" sz="32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950361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60084" y="1351440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67" y="2371003"/>
            <a:ext cx="745238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 Remember the structures and the use of the past continuous.</a:t>
            </a:r>
          </a:p>
          <a:p>
            <a:r>
              <a:rPr lang="en-US" sz="3200" dirty="0"/>
              <a:t>- Do exercises in the workbook.</a:t>
            </a:r>
          </a:p>
          <a:p>
            <a:r>
              <a:rPr lang="en-US" sz="3200" dirty="0"/>
              <a:t>- Prepare for Lesson 4 </a:t>
            </a:r>
            <a:r>
              <a:rPr lang="en-US" sz="3200"/>
              <a:t>- Communication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898" y="3124562"/>
            <a:ext cx="3332570" cy="333257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604692" y="133953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7478" y="123689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801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4267390" y="408187"/>
            <a:ext cx="4153604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    </a:t>
            </a:r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396" y="239791"/>
            <a:ext cx="964452" cy="91649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983988" y="1234228"/>
            <a:ext cx="5876738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Questions and answers.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975100" y="1967012"/>
            <a:ext cx="5894515" cy="63589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The past continuous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978565" y="2751737"/>
            <a:ext cx="5891050" cy="2146188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1: Complete the sentences by putting the verbs in brackets into the past continuous.</a:t>
            </a:r>
          </a:p>
          <a:p>
            <a:r>
              <a:rPr lang="en-GB" dirty="0">
                <a:solidFill>
                  <a:schemeClr val="tx1"/>
                </a:solidFill>
              </a:rPr>
              <a:t>Task 2: </a:t>
            </a:r>
            <a:r>
              <a:rPr lang="en-US" dirty="0">
                <a:solidFill>
                  <a:schemeClr val="tx1"/>
                </a:solidFill>
              </a:rPr>
              <a:t>Circle the correct answer to complete each sentence.</a:t>
            </a:r>
          </a:p>
          <a:p>
            <a:r>
              <a:rPr lang="en-US" dirty="0">
                <a:solidFill>
                  <a:schemeClr val="tx1"/>
                </a:solidFill>
              </a:rPr>
              <a:t>Task 3: Look at the picture and write what each person in Lan’s family was doing when the earthquake happened</a:t>
            </a:r>
            <a:r>
              <a:rPr lang="en-US">
                <a:solidFill>
                  <a:schemeClr val="tx1"/>
                </a:solidFill>
              </a:rPr>
              <a:t>. </a:t>
            </a:r>
          </a:p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4: Form questions using the past continuous</a:t>
            </a:r>
            <a:r>
              <a:rPr lang="en-US">
                <a:solidFill>
                  <a:schemeClr val="tx1"/>
                </a:solidFill>
              </a:rPr>
              <a:t>. Ask and answer.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975100" y="5118175"/>
            <a:ext cx="5879630" cy="562481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5</a:t>
            </a:r>
            <a:r>
              <a:rPr lang="en-US">
                <a:solidFill>
                  <a:schemeClr val="tx1"/>
                </a:solidFill>
              </a:rPr>
              <a:t>: Say sentences to describe what each person in the picture is doing.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992877" y="5866844"/>
            <a:ext cx="5876738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966875" y="1234448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202665" y="2038462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966875" y="3530047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3103077" y="5066328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PRODUCTION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41" name="Curved Connector 40"/>
          <p:cNvCxnSpPr>
            <a:stCxn id="37" idx="3"/>
            <a:endCxn id="38" idx="0"/>
          </p:cNvCxnSpPr>
          <p:nvPr/>
        </p:nvCxnSpPr>
        <p:spPr>
          <a:xfrm>
            <a:off x="2802789" y="1540551"/>
            <a:ext cx="1317833" cy="49791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Curved Connector 41"/>
          <p:cNvCxnSpPr>
            <a:stCxn id="38" idx="1"/>
            <a:endCxn id="39" idx="0"/>
          </p:cNvCxnSpPr>
          <p:nvPr/>
        </p:nvCxnSpPr>
        <p:spPr>
          <a:xfrm rot="10800000" flipV="1">
            <a:off x="1884833" y="2347265"/>
            <a:ext cx="1317833" cy="118278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Curved Connector 46"/>
          <p:cNvCxnSpPr>
            <a:stCxn id="39" idx="3"/>
            <a:endCxn id="40" idx="0"/>
          </p:cNvCxnSpPr>
          <p:nvPr/>
        </p:nvCxnSpPr>
        <p:spPr>
          <a:xfrm>
            <a:off x="2802789" y="3830771"/>
            <a:ext cx="1218245" cy="1235557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966875" y="5841163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49" name="Curved Connector 48"/>
          <p:cNvCxnSpPr>
            <a:stCxn id="40" idx="1"/>
            <a:endCxn id="48" idx="0"/>
          </p:cNvCxnSpPr>
          <p:nvPr/>
        </p:nvCxnSpPr>
        <p:spPr>
          <a:xfrm rot="10800000" flipV="1">
            <a:off x="1884833" y="5367051"/>
            <a:ext cx="1218245" cy="47411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5928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-22421"/>
            <a:ext cx="12192000" cy="1083309"/>
            <a:chOff x="0" y="-3"/>
            <a:chExt cx="12192000" cy="1083309"/>
          </a:xfrm>
        </p:grpSpPr>
        <p:sp>
          <p:nvSpPr>
            <p:cNvPr id="29" name="Round Single Corner Rectangle 2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ound Single Corner Rectangle 3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07835" y="132667"/>
            <a:ext cx="783282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WARM-UP: Questions </a:t>
            </a:r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answers</a:t>
            </a:r>
          </a:p>
        </p:txBody>
      </p:sp>
      <p:sp>
        <p:nvSpPr>
          <p:cNvPr id="5" name="Cloud 4"/>
          <p:cNvSpPr/>
          <p:nvPr/>
        </p:nvSpPr>
        <p:spPr>
          <a:xfrm>
            <a:off x="629051" y="1214232"/>
            <a:ext cx="7528121" cy="235633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What were you doing </a:t>
            </a:r>
            <a:r>
              <a:rPr lang="en-GB" sz="4000" b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 p.m. yesterday</a:t>
            </a:r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5060888" y="3317074"/>
            <a:ext cx="6862527" cy="292694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 was watching TV at 8 p.m. yesterday. 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879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41" y="-4837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36714" y="152888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661316" y="1423862"/>
            <a:ext cx="5242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7941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Form of the past continuous:</a:t>
            </a:r>
            <a:endParaRPr lang="en-US" sz="3200" dirty="0">
              <a:solidFill>
                <a:srgbClr val="F7941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03062" y="1940639"/>
            <a:ext cx="678968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en-US" sz="3600">
                <a:latin typeface="Times New Roman" panose="02020603050405020304" pitchFamily="18" charset="0"/>
                <a:ea typeface="Times New Roman" panose="02020603050405020304" pitchFamily="18" charset="0"/>
              </a:rPr>
              <a:t>(+)	</a:t>
            </a:r>
            <a:r>
              <a:rPr lang="en-US" sz="3600" b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 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was/ were </a:t>
            </a:r>
            <a:r>
              <a:rPr lang="en-US" sz="3600" b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V-ing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</a:p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en-US" sz="3600">
                <a:latin typeface="Times New Roman" panose="02020603050405020304" pitchFamily="18" charset="0"/>
                <a:ea typeface="Times New Roman" panose="02020603050405020304" pitchFamily="18" charset="0"/>
              </a:rPr>
              <a:t>(-)	</a:t>
            </a:r>
            <a:r>
              <a:rPr lang="en-US" sz="3600" b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 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was/ were not </a:t>
            </a:r>
            <a:r>
              <a:rPr lang="en-US" sz="3600" b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V-ing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</a:p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en-US" sz="3600">
                <a:latin typeface="Times New Roman" panose="02020603050405020304" pitchFamily="18" charset="0"/>
                <a:ea typeface="Times New Roman" panose="02020603050405020304" pitchFamily="18" charset="0"/>
              </a:rPr>
              <a:t>(?)	</a:t>
            </a:r>
            <a:r>
              <a:rPr lang="en-US" sz="3600" b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Was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 were + S </a:t>
            </a:r>
            <a:r>
              <a:rPr lang="en-US" sz="3600" b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V-ing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…?</a:t>
            </a:r>
          </a:p>
        </p:txBody>
      </p:sp>
    </p:spTree>
    <p:extLst>
      <p:ext uri="{BB962C8B-B14F-4D97-AF65-F5344CB8AC3E}">
        <p14:creationId xmlns:p14="http://schemas.microsoft.com/office/powerpoint/2010/main" val="791586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31207" y="13139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634413" y="1010073"/>
            <a:ext cx="56204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7941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 use of the past continuous:</a:t>
            </a:r>
            <a:endParaRPr lang="en-US" sz="3200" dirty="0">
              <a:solidFill>
                <a:srgbClr val="F7941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1320" y="1515717"/>
            <a:ext cx="1076664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We use the past continuous to describe:</a:t>
            </a:r>
          </a:p>
          <a:p>
            <a:r>
              <a:rPr lang="en-US" sz="2800"/>
              <a:t>- an </a:t>
            </a:r>
            <a:r>
              <a:rPr lang="en-US" sz="2800" dirty="0"/>
              <a:t>action that was happening at a particular time in the </a:t>
            </a:r>
            <a:r>
              <a:rPr lang="en-US" sz="2800"/>
              <a:t>past.</a:t>
            </a:r>
          </a:p>
          <a:p>
            <a:r>
              <a:rPr lang="en-US" sz="2800" b="1" i="1">
                <a:solidFill>
                  <a:srgbClr val="00B0F0"/>
                </a:solidFill>
              </a:rPr>
              <a:t>Example:</a:t>
            </a:r>
            <a:r>
              <a:rPr lang="en-US" sz="2800"/>
              <a:t> I </a:t>
            </a:r>
            <a:r>
              <a:rPr lang="en-US" sz="2800" b="1"/>
              <a:t>was having </a:t>
            </a:r>
            <a:r>
              <a:rPr lang="en-US" sz="2800"/>
              <a:t>dinner at 6 p.m. yesterday.</a:t>
            </a:r>
          </a:p>
          <a:p>
            <a:r>
              <a:rPr lang="en-US" sz="2800"/>
              <a:t>                  </a:t>
            </a:r>
            <a:r>
              <a:rPr lang="en-US" sz="2800" b="1"/>
              <a:t>Were</a:t>
            </a:r>
            <a:r>
              <a:rPr lang="en-US" sz="2800"/>
              <a:t> you </a:t>
            </a:r>
            <a:r>
              <a:rPr lang="en-US" sz="2800" b="1"/>
              <a:t>having</a:t>
            </a:r>
            <a:r>
              <a:rPr lang="en-US" sz="2800"/>
              <a:t> dinner at 6 p.m. yesterday? – Yes, I was.</a:t>
            </a:r>
          </a:p>
          <a:p>
            <a:endParaRPr lang="en-US" sz="600"/>
          </a:p>
          <a:p>
            <a:r>
              <a:rPr lang="en-US" sz="2800"/>
              <a:t>- </a:t>
            </a:r>
            <a:r>
              <a:rPr lang="en-US" sz="2800" dirty="0"/>
              <a:t>a past action that was happening when another action interrupted it. We use the past simple for the action that interrupted it.</a:t>
            </a:r>
          </a:p>
          <a:p>
            <a:r>
              <a:rPr lang="en-US" sz="2800" b="1" i="1">
                <a:solidFill>
                  <a:srgbClr val="00B0F0"/>
                </a:solidFill>
              </a:rPr>
              <a:t>Example:</a:t>
            </a:r>
            <a:r>
              <a:rPr lang="en-US" sz="2800"/>
              <a:t> When / While we </a:t>
            </a:r>
            <a:r>
              <a:rPr lang="en-US" sz="2800" b="1"/>
              <a:t>were watching </a:t>
            </a:r>
            <a:r>
              <a:rPr lang="en-US" sz="2800"/>
              <a:t>TV, we felt the earthquake.</a:t>
            </a:r>
          </a:p>
          <a:p>
            <a:r>
              <a:rPr lang="en-US" sz="2800"/>
              <a:t>                  What </a:t>
            </a:r>
            <a:r>
              <a:rPr lang="en-US" sz="2800" b="1"/>
              <a:t>were</a:t>
            </a:r>
            <a:r>
              <a:rPr lang="en-US" sz="2800"/>
              <a:t> they </a:t>
            </a:r>
            <a:r>
              <a:rPr lang="en-US" sz="2800" b="1"/>
              <a:t>doing</a:t>
            </a:r>
            <a:r>
              <a:rPr lang="en-US" sz="2800"/>
              <a:t> when they felt the earthquake? – They</a:t>
            </a:r>
            <a:br>
              <a:rPr lang="en-US" sz="2800"/>
            </a:br>
            <a:r>
              <a:rPr lang="en-US" sz="2800"/>
              <a:t>                  </a:t>
            </a:r>
            <a:r>
              <a:rPr lang="en-US" sz="2800" b="1"/>
              <a:t>were watching </a:t>
            </a:r>
            <a:r>
              <a:rPr lang="en-US" sz="2800"/>
              <a:t>TV.</a:t>
            </a:r>
            <a:endParaRPr lang="en-US" sz="2800" dirty="0"/>
          </a:p>
          <a:p>
            <a:r>
              <a:rPr lang="en-US" sz="2800" dirty="0">
                <a:solidFill>
                  <a:srgbClr val="00B050"/>
                </a:solidFill>
              </a:rPr>
              <a:t>Notes</a:t>
            </a:r>
            <a:r>
              <a:rPr lang="en-US" sz="2800">
                <a:solidFill>
                  <a:srgbClr val="00B050"/>
                </a:solidFill>
              </a:rPr>
              <a:t>:   </a:t>
            </a:r>
            <a:r>
              <a:rPr lang="en-US" sz="2800"/>
              <a:t>- </a:t>
            </a:r>
            <a:r>
              <a:rPr lang="en-US" sz="2800" dirty="0"/>
              <a:t>We can use </a:t>
            </a:r>
            <a:r>
              <a:rPr lang="en-US" sz="2800" i="1" dirty="0">
                <a:solidFill>
                  <a:srgbClr val="F7941E"/>
                </a:solidFill>
              </a:rPr>
              <a:t>when</a:t>
            </a:r>
            <a:r>
              <a:rPr lang="en-US" sz="2800" dirty="0"/>
              <a:t> or </a:t>
            </a:r>
            <a:r>
              <a:rPr lang="en-US" sz="2800" i="1" dirty="0">
                <a:solidFill>
                  <a:srgbClr val="F7941E"/>
                </a:solidFill>
              </a:rPr>
              <a:t>while</a:t>
            </a:r>
            <a:r>
              <a:rPr lang="en-US" sz="2800" dirty="0"/>
              <a:t> before the past continuous. </a:t>
            </a:r>
          </a:p>
          <a:p>
            <a:r>
              <a:rPr lang="en-US" sz="2800"/>
              <a:t>               - </a:t>
            </a:r>
            <a:r>
              <a:rPr lang="en-US" sz="2800" dirty="0"/>
              <a:t>We can only use </a:t>
            </a:r>
            <a:r>
              <a:rPr lang="en-US" sz="2800" i="1" dirty="0">
                <a:solidFill>
                  <a:srgbClr val="F7941E"/>
                </a:solidFill>
              </a:rPr>
              <a:t>when</a:t>
            </a:r>
            <a:r>
              <a:rPr lang="en-US" sz="2800" dirty="0"/>
              <a:t> before the past simple.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400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10937" y="1173814"/>
            <a:ext cx="10533363" cy="4770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Complete the sentences by putting the verbs in brackets into the past continuous.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30199" y="9367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08332" y="111672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1117" y="101408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8840" y="1955318"/>
            <a:ext cx="1169536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F7941E"/>
                </a:solidFill>
              </a:rPr>
              <a:t>1. </a:t>
            </a:r>
            <a:r>
              <a:rPr lang="en-US" sz="3200"/>
              <a:t>They </a:t>
            </a:r>
            <a:r>
              <a:rPr lang="en-US" sz="3200" dirty="0">
                <a:solidFill>
                  <a:srgbClr val="00B0F0"/>
                </a:solidFill>
              </a:rPr>
              <a:t>(help</a:t>
            </a:r>
            <a:r>
              <a:rPr lang="en-US" sz="3200">
                <a:solidFill>
                  <a:srgbClr val="00B0F0"/>
                </a:solidFill>
              </a:rPr>
              <a:t>) </a:t>
            </a:r>
            <a:r>
              <a:rPr lang="en-US" sz="3200"/>
              <a:t>____________ </a:t>
            </a:r>
            <a:r>
              <a:rPr lang="en-US" sz="3200" dirty="0"/>
              <a:t>the flood victims at 10 o’clock last </a:t>
            </a:r>
            <a:r>
              <a:rPr lang="en-US" sz="3200"/>
              <a:t>night.</a:t>
            </a:r>
          </a:p>
          <a:p>
            <a:r>
              <a:rPr lang="en-US" sz="1500"/>
              <a:t> </a:t>
            </a:r>
            <a:endParaRPr lang="en-US" sz="1500" dirty="0"/>
          </a:p>
          <a:p>
            <a:r>
              <a:rPr lang="en-US" sz="3200" b="1" dirty="0">
                <a:solidFill>
                  <a:srgbClr val="F7941E"/>
                </a:solidFill>
              </a:rPr>
              <a:t>2. </a:t>
            </a:r>
            <a:r>
              <a:rPr lang="en-US" sz="3200" dirty="0"/>
              <a:t>It </a:t>
            </a:r>
            <a:r>
              <a:rPr lang="en-US" sz="3200" dirty="0">
                <a:solidFill>
                  <a:srgbClr val="00B0F0"/>
                </a:solidFill>
              </a:rPr>
              <a:t>(not snow</a:t>
            </a:r>
            <a:r>
              <a:rPr lang="en-US" sz="3200">
                <a:solidFill>
                  <a:srgbClr val="00B0F0"/>
                </a:solidFill>
              </a:rPr>
              <a:t>)</a:t>
            </a:r>
            <a:r>
              <a:rPr lang="en-US" sz="3200"/>
              <a:t> ______________ </a:t>
            </a:r>
            <a:r>
              <a:rPr lang="en-US" sz="3200" dirty="0"/>
              <a:t>when I left home this afternoon</a:t>
            </a:r>
            <a:r>
              <a:rPr lang="en-US" sz="3200"/>
              <a:t>. </a:t>
            </a:r>
          </a:p>
          <a:p>
            <a:endParaRPr lang="en-US" sz="1500" dirty="0"/>
          </a:p>
          <a:p>
            <a:r>
              <a:rPr lang="en-US" sz="3200" b="1" dirty="0">
                <a:solidFill>
                  <a:srgbClr val="F7941E"/>
                </a:solidFill>
              </a:rPr>
              <a:t>3. </a:t>
            </a:r>
            <a:r>
              <a:rPr lang="en-US" sz="3200" dirty="0"/>
              <a:t>While she </a:t>
            </a:r>
            <a:r>
              <a:rPr lang="en-US" sz="3200" dirty="0">
                <a:solidFill>
                  <a:srgbClr val="00B0F0"/>
                </a:solidFill>
              </a:rPr>
              <a:t>(work) </a:t>
            </a:r>
            <a:r>
              <a:rPr lang="en-US" sz="3200" dirty="0"/>
              <a:t>____________ in the field, the tornado came</a:t>
            </a:r>
            <a:r>
              <a:rPr lang="en-US" sz="3200"/>
              <a:t>. </a:t>
            </a:r>
          </a:p>
          <a:p>
            <a:endParaRPr lang="en-US" sz="1500" dirty="0"/>
          </a:p>
          <a:p>
            <a:r>
              <a:rPr lang="en-US" sz="3200" b="1" dirty="0">
                <a:solidFill>
                  <a:srgbClr val="F7941E"/>
                </a:solidFill>
              </a:rPr>
              <a:t>4. </a:t>
            </a:r>
            <a:r>
              <a:rPr lang="en-US" sz="3200" dirty="0"/>
              <a:t>– What </a:t>
            </a:r>
            <a:r>
              <a:rPr lang="en-US" sz="3200"/>
              <a:t>you ______ </a:t>
            </a:r>
            <a:r>
              <a:rPr lang="en-US" sz="3200">
                <a:solidFill>
                  <a:srgbClr val="00B0F0"/>
                </a:solidFill>
              </a:rPr>
              <a:t>(</a:t>
            </a:r>
            <a:r>
              <a:rPr lang="en-US" sz="3200" dirty="0">
                <a:solidFill>
                  <a:srgbClr val="00B0F0"/>
                </a:solidFill>
              </a:rPr>
              <a:t>do</a:t>
            </a:r>
            <a:r>
              <a:rPr lang="en-US" sz="3200">
                <a:solidFill>
                  <a:srgbClr val="00B0F0"/>
                </a:solidFill>
              </a:rPr>
              <a:t>) </a:t>
            </a:r>
            <a:r>
              <a:rPr lang="en-US" sz="3200"/>
              <a:t>______ </a:t>
            </a:r>
            <a:r>
              <a:rPr lang="en-US" sz="3200" dirty="0"/>
              <a:t>at 9 o’clock yesterday morning</a:t>
            </a:r>
            <a:r>
              <a:rPr lang="en-US" sz="3200"/>
              <a:t>? </a:t>
            </a:r>
            <a:br>
              <a:rPr lang="en-US" sz="3200"/>
            </a:br>
            <a:r>
              <a:rPr lang="en-US" sz="3200"/>
              <a:t>    – </a:t>
            </a:r>
            <a:r>
              <a:rPr lang="en-US" sz="3200" dirty="0"/>
              <a:t>I </a:t>
            </a:r>
            <a:r>
              <a:rPr lang="en-US" sz="3200" dirty="0">
                <a:solidFill>
                  <a:srgbClr val="00B0F0"/>
                </a:solidFill>
              </a:rPr>
              <a:t>(watch) </a:t>
            </a:r>
            <a:r>
              <a:rPr lang="en-US" sz="3200" dirty="0"/>
              <a:t>____________ the news about a volcanic eruption</a:t>
            </a:r>
            <a:r>
              <a:rPr lang="en-US" sz="3200"/>
              <a:t>. </a:t>
            </a:r>
          </a:p>
          <a:p>
            <a:endParaRPr lang="en-US" sz="1500" dirty="0"/>
          </a:p>
          <a:p>
            <a:r>
              <a:rPr lang="en-US" sz="3200" b="1" dirty="0">
                <a:solidFill>
                  <a:srgbClr val="F7941E"/>
                </a:solidFill>
              </a:rPr>
              <a:t>5</a:t>
            </a:r>
            <a:r>
              <a:rPr lang="en-US" sz="3200" b="1">
                <a:solidFill>
                  <a:srgbClr val="F7941E"/>
                </a:solidFill>
              </a:rPr>
              <a:t>. </a:t>
            </a:r>
            <a:r>
              <a:rPr lang="en-US" sz="3200"/>
              <a:t>– ______ </a:t>
            </a:r>
            <a:r>
              <a:rPr lang="en-US" sz="3200" dirty="0"/>
              <a:t>you </a:t>
            </a:r>
            <a:r>
              <a:rPr lang="en-US" sz="3200" dirty="0">
                <a:solidFill>
                  <a:srgbClr val="00B0F0"/>
                </a:solidFill>
              </a:rPr>
              <a:t>(cry</a:t>
            </a:r>
            <a:r>
              <a:rPr lang="en-US" sz="3200">
                <a:solidFill>
                  <a:srgbClr val="00B0F0"/>
                </a:solidFill>
              </a:rPr>
              <a:t>) </a:t>
            </a:r>
            <a:r>
              <a:rPr lang="en-US" sz="3200"/>
              <a:t>______ </a:t>
            </a:r>
            <a:r>
              <a:rPr lang="en-US" sz="3200" dirty="0"/>
              <a:t>when I saw you two days ago</a:t>
            </a:r>
            <a:r>
              <a:rPr lang="en-US" sz="3200"/>
              <a:t>? </a:t>
            </a:r>
            <a:br>
              <a:rPr lang="en-US" sz="3200"/>
            </a:br>
            <a:r>
              <a:rPr lang="en-US" sz="3200"/>
              <a:t>    – </a:t>
            </a:r>
            <a:r>
              <a:rPr lang="en-US" sz="3200" dirty="0"/>
              <a:t>No, I wasn’t.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13576" y="1955318"/>
            <a:ext cx="242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were helping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95574" y="2693142"/>
            <a:ext cx="29004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wasn’t snowing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690157" y="3365493"/>
            <a:ext cx="2462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was working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855836" y="4103317"/>
            <a:ext cx="1077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7030A0"/>
                </a:solidFill>
              </a:rPr>
              <a:t>were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69553" y="4606628"/>
            <a:ext cx="2564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was watching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933301" y="5307297"/>
            <a:ext cx="1359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7030A0"/>
                </a:solidFill>
              </a:rPr>
              <a:t>crying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05208" y="4110306"/>
            <a:ext cx="1149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7030A0"/>
                </a:solidFill>
              </a:rPr>
              <a:t>doing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96838" y="5306110"/>
            <a:ext cx="1199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7030A0"/>
                </a:solidFill>
              </a:rPr>
              <a:t>Were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124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" grpId="0"/>
      <p:bldP spid="25" grpId="0"/>
      <p:bldP spid="26" grpId="0"/>
      <p:bldP spid="28" grpId="0"/>
      <p:bldP spid="29" grpId="0"/>
      <p:bldP spid="17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173" y="1249547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Circle the correct answer to complete each sentence.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30199" y="9367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32243" y="121260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5028" y="110996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Rectangle 1"/>
          <p:cNvSpPr/>
          <p:nvPr/>
        </p:nvSpPr>
        <p:spPr>
          <a:xfrm>
            <a:off x="487325" y="2265132"/>
            <a:ext cx="11217349" cy="358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F7941E"/>
                </a:solidFill>
              </a:rPr>
              <a:t>1. </a:t>
            </a:r>
            <a:r>
              <a:rPr lang="en-US" sz="3200"/>
              <a:t>We </a:t>
            </a:r>
            <a:r>
              <a:rPr lang="en-US" sz="3200" dirty="0">
                <a:solidFill>
                  <a:srgbClr val="F7941E"/>
                </a:solidFill>
              </a:rPr>
              <a:t>donated</a:t>
            </a:r>
            <a:r>
              <a:rPr lang="en-US" sz="3200" dirty="0"/>
              <a:t> / </a:t>
            </a:r>
            <a:r>
              <a:rPr lang="en-US" sz="3200" dirty="0">
                <a:solidFill>
                  <a:srgbClr val="F7941E"/>
                </a:solidFill>
              </a:rPr>
              <a:t>were donating </a:t>
            </a:r>
            <a:r>
              <a:rPr lang="en-US" sz="3200" dirty="0"/>
              <a:t>money to help the earthquake victims last month</a:t>
            </a:r>
            <a:r>
              <a:rPr lang="en-US" sz="3200"/>
              <a:t>. </a:t>
            </a:r>
          </a:p>
          <a:p>
            <a:endParaRPr lang="en-US" sz="1500" dirty="0"/>
          </a:p>
          <a:p>
            <a:r>
              <a:rPr lang="en-US" sz="3200" b="1" dirty="0">
                <a:solidFill>
                  <a:srgbClr val="F7941E"/>
                </a:solidFill>
              </a:rPr>
              <a:t>2. </a:t>
            </a:r>
            <a:r>
              <a:rPr lang="en-US" sz="3200" dirty="0"/>
              <a:t>– What </a:t>
            </a:r>
            <a:r>
              <a:rPr lang="en-US" sz="3200" dirty="0">
                <a:solidFill>
                  <a:srgbClr val="F7941E"/>
                </a:solidFill>
              </a:rPr>
              <a:t>did you do </a:t>
            </a:r>
            <a:r>
              <a:rPr lang="en-US" sz="3200" dirty="0"/>
              <a:t>/ </a:t>
            </a:r>
            <a:r>
              <a:rPr lang="en-US" sz="3200" dirty="0">
                <a:solidFill>
                  <a:srgbClr val="F7941E"/>
                </a:solidFill>
              </a:rPr>
              <a:t>were you doing </a:t>
            </a:r>
            <a:r>
              <a:rPr lang="en-US" sz="3200" dirty="0"/>
              <a:t>when the volcano erupted? – I </a:t>
            </a:r>
            <a:r>
              <a:rPr lang="en-US" sz="3200" dirty="0">
                <a:solidFill>
                  <a:srgbClr val="F7941E"/>
                </a:solidFill>
              </a:rPr>
              <a:t>slept</a:t>
            </a:r>
            <a:r>
              <a:rPr lang="en-US" sz="3200" dirty="0"/>
              <a:t> / </a:t>
            </a:r>
            <a:r>
              <a:rPr lang="en-US" sz="3200" dirty="0">
                <a:solidFill>
                  <a:srgbClr val="F7941E"/>
                </a:solidFill>
              </a:rPr>
              <a:t>was sleeping </a:t>
            </a:r>
            <a:r>
              <a:rPr lang="en-US" sz="3200" dirty="0"/>
              <a:t>in my bed</a:t>
            </a:r>
            <a:r>
              <a:rPr lang="en-US" sz="3200"/>
              <a:t>. </a:t>
            </a:r>
          </a:p>
          <a:p>
            <a:endParaRPr lang="en-US" sz="1500" dirty="0"/>
          </a:p>
          <a:p>
            <a:r>
              <a:rPr lang="en-US" sz="3200" b="1" dirty="0">
                <a:solidFill>
                  <a:srgbClr val="F7941E"/>
                </a:solidFill>
              </a:rPr>
              <a:t>3. </a:t>
            </a:r>
            <a:r>
              <a:rPr lang="en-US" sz="3200" dirty="0"/>
              <a:t>While they </a:t>
            </a:r>
            <a:r>
              <a:rPr lang="en-US" sz="3200" dirty="0">
                <a:solidFill>
                  <a:srgbClr val="F7941E"/>
                </a:solidFill>
              </a:rPr>
              <a:t>camped</a:t>
            </a:r>
            <a:r>
              <a:rPr lang="en-US" sz="3200" dirty="0"/>
              <a:t> / </a:t>
            </a:r>
            <a:r>
              <a:rPr lang="en-US" sz="3200" dirty="0">
                <a:solidFill>
                  <a:srgbClr val="F7941E"/>
                </a:solidFill>
              </a:rPr>
              <a:t>were camping </a:t>
            </a:r>
            <a:r>
              <a:rPr lang="en-US" sz="3200" dirty="0"/>
              <a:t>near the river, the </a:t>
            </a:r>
            <a:r>
              <a:rPr lang="en-US" sz="3200"/>
              <a:t>flood </a:t>
            </a:r>
            <a:br>
              <a:rPr lang="en-US" sz="3200"/>
            </a:br>
            <a:r>
              <a:rPr lang="en-US" sz="3200">
                <a:solidFill>
                  <a:srgbClr val="F7941E"/>
                </a:solidFill>
              </a:rPr>
              <a:t>was </a:t>
            </a:r>
            <a:r>
              <a:rPr lang="en-US" sz="3200" dirty="0">
                <a:solidFill>
                  <a:srgbClr val="F7941E"/>
                </a:solidFill>
              </a:rPr>
              <a:t>coming</a:t>
            </a:r>
            <a:r>
              <a:rPr lang="en-US" sz="3200" dirty="0"/>
              <a:t> / </a:t>
            </a:r>
            <a:r>
              <a:rPr lang="en-US" sz="3200" dirty="0">
                <a:solidFill>
                  <a:srgbClr val="F7941E"/>
                </a:solidFill>
              </a:rPr>
              <a:t>came</a:t>
            </a:r>
            <a:r>
              <a:rPr lang="en-US" sz="3200" dirty="0"/>
              <a:t> suddenly</a:t>
            </a:r>
            <a:r>
              <a:rPr lang="en-US" sz="3200"/>
              <a:t>. </a:t>
            </a:r>
          </a:p>
          <a:p>
            <a:endParaRPr lang="en-US" sz="500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579702" y="2735768"/>
            <a:ext cx="1475434" cy="13538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361149" y="3948158"/>
            <a:ext cx="2519466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225451" y="4440526"/>
            <a:ext cx="2076033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489271" y="5143504"/>
            <a:ext cx="2298390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865782" y="5640158"/>
            <a:ext cx="879741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0528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173" y="1249547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Circle the correct answer to complete each sentence.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30199" y="9367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32243" y="121260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5028" y="110996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Rectangle 1"/>
          <p:cNvSpPr/>
          <p:nvPr/>
        </p:nvSpPr>
        <p:spPr>
          <a:xfrm>
            <a:off x="632243" y="2316362"/>
            <a:ext cx="11217349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500" dirty="0"/>
          </a:p>
          <a:p>
            <a:r>
              <a:rPr lang="en-US" sz="3200" b="1" dirty="0">
                <a:solidFill>
                  <a:srgbClr val="F7941E"/>
                </a:solidFill>
              </a:rPr>
              <a:t>4. </a:t>
            </a:r>
            <a:r>
              <a:rPr lang="en-US" sz="3200" dirty="0"/>
              <a:t>After Tom </a:t>
            </a:r>
            <a:r>
              <a:rPr lang="en-US" sz="3200" dirty="0">
                <a:solidFill>
                  <a:srgbClr val="F7941E"/>
                </a:solidFill>
              </a:rPr>
              <a:t>ran</a:t>
            </a:r>
            <a:r>
              <a:rPr lang="en-US" sz="3200" dirty="0"/>
              <a:t> / </a:t>
            </a:r>
            <a:r>
              <a:rPr lang="en-US" sz="3200" dirty="0">
                <a:solidFill>
                  <a:srgbClr val="F7941E"/>
                </a:solidFill>
              </a:rPr>
              <a:t>was running</a:t>
            </a:r>
            <a:r>
              <a:rPr lang="en-US" sz="3200" dirty="0"/>
              <a:t> out of his house, he </a:t>
            </a:r>
            <a:r>
              <a:rPr lang="en-US" sz="3200" dirty="0">
                <a:solidFill>
                  <a:srgbClr val="F7941E"/>
                </a:solidFill>
              </a:rPr>
              <a:t>moved</a:t>
            </a:r>
            <a:r>
              <a:rPr lang="en-US" sz="3200" dirty="0"/>
              <a:t> / </a:t>
            </a:r>
            <a:r>
              <a:rPr lang="en-US" sz="3200" dirty="0">
                <a:solidFill>
                  <a:srgbClr val="F7941E"/>
                </a:solidFill>
              </a:rPr>
              <a:t>was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7941E"/>
                </a:solidFill>
              </a:rPr>
              <a:t>moving</a:t>
            </a:r>
            <a:r>
              <a:rPr lang="en-US" sz="3200" dirty="0"/>
              <a:t> quickly to a safer place</a:t>
            </a:r>
            <a:r>
              <a:rPr lang="en-US" sz="3200"/>
              <a:t>. </a:t>
            </a:r>
          </a:p>
          <a:p>
            <a:endParaRPr lang="en-US" sz="1500"/>
          </a:p>
          <a:p>
            <a:endParaRPr lang="en-US" sz="500" dirty="0"/>
          </a:p>
          <a:p>
            <a:r>
              <a:rPr lang="en-US" sz="3200" b="1" dirty="0">
                <a:solidFill>
                  <a:srgbClr val="F7941E"/>
                </a:solidFill>
              </a:rPr>
              <a:t>5. </a:t>
            </a:r>
            <a:r>
              <a:rPr lang="en-US" sz="3200" dirty="0"/>
              <a:t>I </a:t>
            </a:r>
            <a:r>
              <a:rPr lang="en-US" sz="3200" dirty="0">
                <a:solidFill>
                  <a:srgbClr val="F7941E"/>
                </a:solidFill>
              </a:rPr>
              <a:t>didn’t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7941E"/>
                </a:solidFill>
              </a:rPr>
              <a:t>read</a:t>
            </a:r>
            <a:r>
              <a:rPr lang="en-US" sz="3200" dirty="0"/>
              <a:t> / </a:t>
            </a:r>
            <a:r>
              <a:rPr lang="en-US" sz="3200" dirty="0">
                <a:solidFill>
                  <a:srgbClr val="F7941E"/>
                </a:solidFill>
              </a:rPr>
              <a:t>wasn’t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7941E"/>
                </a:solidFill>
              </a:rPr>
              <a:t>reading</a:t>
            </a:r>
            <a:r>
              <a:rPr lang="en-US" sz="3200" dirty="0"/>
              <a:t> a newspaper at 9 a.m. yesterday, but I </a:t>
            </a:r>
            <a:r>
              <a:rPr lang="en-US" sz="3200" dirty="0">
                <a:solidFill>
                  <a:srgbClr val="F7941E"/>
                </a:solidFill>
              </a:rPr>
              <a:t>watched</a:t>
            </a:r>
            <a:r>
              <a:rPr lang="en-US" sz="3200" dirty="0"/>
              <a:t> / </a:t>
            </a:r>
            <a:r>
              <a:rPr lang="en-US" sz="3200" dirty="0">
                <a:solidFill>
                  <a:srgbClr val="F7941E"/>
                </a:solidFill>
              </a:rPr>
              <a:t>was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7941E"/>
                </a:solidFill>
              </a:rPr>
              <a:t>watching</a:t>
            </a:r>
            <a:r>
              <a:rPr lang="en-US" sz="3200" dirty="0"/>
              <a:t> the news about the tornado.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2824375" y="2874184"/>
            <a:ext cx="610188" cy="5599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186983" y="2874184"/>
            <a:ext cx="1143979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434563" y="4159174"/>
            <a:ext cx="2447491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313700" y="4633958"/>
            <a:ext cx="2298390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916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8" y="1118618"/>
            <a:ext cx="10815315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/>
              <a:t>Look at the picture and write what each person in Lan’s family was doing when the earthquake happened. Use the given word and phrases from the box.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25" name="Round Single Corner Rectangle 2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30199" y="9367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487067" y="125494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9852" y="114167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4" name="Rectangle 3"/>
          <p:cNvSpPr/>
          <p:nvPr/>
        </p:nvSpPr>
        <p:spPr>
          <a:xfrm>
            <a:off x="4975291" y="3669127"/>
            <a:ext cx="72836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1. Lan’s grandparents were watching TV.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Lan’s/ Her mother was reading a book.</a:t>
            </a:r>
          </a:p>
          <a:p>
            <a:pPr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Lan’s/ Her father was drinking tea.</a:t>
            </a:r>
          </a:p>
          <a:p>
            <a:pPr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 Lan was talking on the phone.</a:t>
            </a:r>
          </a:p>
          <a:p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5. Lan’s/ Her brother was drawing.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492" t="8638" r="5225" b="7125"/>
          <a:stretch/>
        </p:blipFill>
        <p:spPr>
          <a:xfrm>
            <a:off x="4975291" y="2000321"/>
            <a:ext cx="5679830" cy="12382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947" t="3846" r="6303" b="4362"/>
          <a:stretch/>
        </p:blipFill>
        <p:spPr>
          <a:xfrm>
            <a:off x="0" y="2013830"/>
            <a:ext cx="4825822" cy="445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3762</TotalTime>
  <Words>993</Words>
  <Application>Microsoft Office PowerPoint</Application>
  <PresentationFormat>Widescreen</PresentationFormat>
  <Paragraphs>138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Adobe Gothic Std B</vt:lpstr>
      <vt:lpstr>Arial</vt:lpstr>
      <vt:lpstr>Calibri</vt:lpstr>
      <vt:lpstr>Calibri Light</vt:lpstr>
      <vt:lpstr>Myriad Pro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Windows 10</cp:lastModifiedBy>
  <cp:revision>432</cp:revision>
  <dcterms:created xsi:type="dcterms:W3CDTF">2020-12-09T02:04:09Z</dcterms:created>
  <dcterms:modified xsi:type="dcterms:W3CDTF">2025-02-27T22:51:47Z</dcterms:modified>
</cp:coreProperties>
</file>