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36" r:id="rId2"/>
    <p:sldId id="332" r:id="rId3"/>
    <p:sldId id="316" r:id="rId4"/>
    <p:sldId id="339" r:id="rId5"/>
    <p:sldId id="331" r:id="rId6"/>
    <p:sldId id="340" r:id="rId7"/>
    <p:sldId id="341" r:id="rId8"/>
    <p:sldId id="342" r:id="rId9"/>
    <p:sldId id="298" r:id="rId10"/>
    <p:sldId id="343" r:id="rId11"/>
    <p:sldId id="327" r:id="rId12"/>
    <p:sldId id="344" r:id="rId13"/>
    <p:sldId id="345" r:id="rId14"/>
    <p:sldId id="325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49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99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15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01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2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8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36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3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43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263845" y="1888060"/>
            <a:ext cx="119262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E0702A"/>
                </a:solidFill>
              </a:rPr>
              <a:t>1.</a:t>
            </a:r>
            <a:r>
              <a:rPr lang="en-US" sz="3600"/>
              <a:t> I </a:t>
            </a:r>
            <a:r>
              <a:rPr lang="en-US" sz="3600" dirty="0"/>
              <a:t>arrive at the station. I will call you right after. </a:t>
            </a:r>
            <a:r>
              <a:rPr lang="en-US" sz="3600" dirty="0">
                <a:solidFill>
                  <a:srgbClr val="E0702A"/>
                </a:solidFill>
              </a:rPr>
              <a:t>(as </a:t>
            </a:r>
            <a:r>
              <a:rPr lang="en-US" sz="3600">
                <a:solidFill>
                  <a:srgbClr val="E0702A"/>
                </a:solidFill>
              </a:rPr>
              <a:t>soon as)</a:t>
            </a:r>
          </a:p>
          <a:p>
            <a:endParaRPr lang="en-US" sz="3600"/>
          </a:p>
          <a:p>
            <a:endParaRPr lang="en-US" sz="3600"/>
          </a:p>
          <a:p>
            <a:endParaRPr lang="en-US" sz="3600" dirty="0"/>
          </a:p>
          <a:p>
            <a:r>
              <a:rPr lang="en-US" sz="3600" b="1">
                <a:solidFill>
                  <a:srgbClr val="E0702A"/>
                </a:solidFill>
              </a:rPr>
              <a:t>2</a:t>
            </a:r>
            <a:r>
              <a:rPr lang="en-US" sz="3600" b="1" dirty="0">
                <a:solidFill>
                  <a:srgbClr val="E0702A"/>
                </a:solidFill>
              </a:rPr>
              <a:t>. </a:t>
            </a:r>
            <a:r>
              <a:rPr lang="en-US" sz="3600" dirty="0"/>
              <a:t>Many Vietnamese women wear conical hats. They work in the </a:t>
            </a:r>
            <a:r>
              <a:rPr lang="en-US" sz="3600"/>
              <a:t>field. </a:t>
            </a:r>
            <a:r>
              <a:rPr lang="en-US" sz="3600">
                <a:solidFill>
                  <a:srgbClr val="E0702A"/>
                </a:solidFill>
              </a:rPr>
              <a:t>(when)</a:t>
            </a:r>
            <a:endParaRPr lang="en-US" sz="3600" dirty="0">
              <a:solidFill>
                <a:srgbClr val="E0702A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0" y="1174143"/>
            <a:ext cx="101275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the conjunction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brackets.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1589" y="121983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374" y="11003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718154" y="2502314"/>
            <a:ext cx="9704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I will call you as soon as I arrive at the station.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27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41589" y="3121691"/>
            <a:ext cx="9704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As soon as I arrive at the station, I will call you.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18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718154" y="5181918"/>
            <a:ext cx="10719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Many Vietnamese women wear conical hats when they work in the field.</a:t>
            </a:r>
            <a:endParaRPr lang="vi-VN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1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78" y="1259191"/>
            <a:ext cx="102154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the conjunction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brackets.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4373" y="12429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158" y="11233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329805" y="2186999"/>
            <a:ext cx="117777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E0702A"/>
                </a:solidFill>
              </a:rPr>
              <a:t>3</a:t>
            </a:r>
            <a:r>
              <a:rPr lang="en-US" sz="3600" b="1" dirty="0">
                <a:solidFill>
                  <a:srgbClr val="E0702A"/>
                </a:solidFill>
              </a:rPr>
              <a:t>. </a:t>
            </a:r>
            <a:r>
              <a:rPr lang="en-US" sz="3600" dirty="0"/>
              <a:t>My father taught me how to use the computer. Then he bought one for me. </a:t>
            </a:r>
            <a:r>
              <a:rPr lang="en-US" sz="3600" dirty="0">
                <a:solidFill>
                  <a:srgbClr val="E0702A"/>
                </a:solidFill>
              </a:rPr>
              <a:t>(</a:t>
            </a:r>
            <a:r>
              <a:rPr lang="en-US" sz="3600">
                <a:solidFill>
                  <a:srgbClr val="E0702A"/>
                </a:solidFill>
              </a:rPr>
              <a:t>before)</a:t>
            </a:r>
          </a:p>
          <a:p>
            <a:endParaRPr lang="en-US" sz="3600">
              <a:solidFill>
                <a:srgbClr val="E0702A"/>
              </a:solidFill>
            </a:endParaRPr>
          </a:p>
          <a:p>
            <a:endParaRPr lang="en-US" sz="3600">
              <a:solidFill>
                <a:srgbClr val="E0702A"/>
              </a:solidFill>
            </a:endParaRPr>
          </a:p>
          <a:p>
            <a:endParaRPr lang="en-US" sz="3600">
              <a:solidFill>
                <a:srgbClr val="E0702A"/>
              </a:solidFill>
            </a:endParaRPr>
          </a:p>
        </p:txBody>
      </p:sp>
      <p:sp>
        <p:nvSpPr>
          <p:cNvPr id="29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866299" y="3451509"/>
            <a:ext cx="11389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My father taught me how to use the computer before he bought one for me.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30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866299" y="4651838"/>
            <a:ext cx="10807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Before my father bought me a computer, he taught me how to use it.</a:t>
            </a:r>
            <a:endParaRPr lang="vi-VN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78" y="1259191"/>
            <a:ext cx="102154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the conjunction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brackets.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4373" y="12429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158" y="11233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356181" y="2719306"/>
            <a:ext cx="11566187" cy="246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E0702A"/>
                </a:solidFill>
              </a:rPr>
              <a:t>4. </a:t>
            </a:r>
            <a:r>
              <a:rPr lang="en-US" sz="3600"/>
              <a:t>Nick is reading a novel. Jack is reading a cartoon. </a:t>
            </a:r>
            <a:r>
              <a:rPr lang="en-US" sz="3600">
                <a:solidFill>
                  <a:srgbClr val="E0702A"/>
                </a:solidFill>
              </a:rPr>
              <a:t>(while)</a:t>
            </a:r>
          </a:p>
          <a:p>
            <a:endParaRPr lang="en-US" sz="3600">
              <a:solidFill>
                <a:srgbClr val="E0702A"/>
              </a:solidFill>
            </a:endParaRPr>
          </a:p>
          <a:p>
            <a:endParaRPr lang="en-US" sz="3600">
              <a:solidFill>
                <a:srgbClr val="E0702A"/>
              </a:solidFill>
            </a:endParaRPr>
          </a:p>
          <a:p>
            <a:endParaRPr lang="en-US" sz="1050">
              <a:solidFill>
                <a:srgbClr val="E0702A"/>
              </a:solidFill>
            </a:endParaRPr>
          </a:p>
          <a:p>
            <a:endParaRPr lang="en-US" sz="3600">
              <a:solidFill>
                <a:srgbClr val="E0702A"/>
              </a:solidFill>
            </a:endParaRPr>
          </a:p>
        </p:txBody>
      </p:sp>
      <p:sp>
        <p:nvSpPr>
          <p:cNvPr id="13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821302" y="3334957"/>
            <a:ext cx="1051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Nick is reading a novel while Jack is reading a cartoon.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821302" y="3946039"/>
            <a:ext cx="1044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While Nick is reading a novel, Jack is reading a cartoon.</a:t>
            </a:r>
            <a:endParaRPr lang="vi-VN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78" y="1259191"/>
            <a:ext cx="102154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the conjunction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brackets.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4373" y="12429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158" y="11233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623908" y="2080665"/>
            <a:ext cx="10260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E0702A"/>
                </a:solidFill>
              </a:rPr>
              <a:t>5. </a:t>
            </a:r>
            <a:r>
              <a:rPr lang="en-US" sz="3600"/>
              <a:t>The tornado hit. There were only a few houses left standing. </a:t>
            </a:r>
            <a:r>
              <a:rPr lang="en-US" sz="3600">
                <a:solidFill>
                  <a:srgbClr val="E0702A"/>
                </a:solidFill>
              </a:rPr>
              <a:t>(after)</a:t>
            </a:r>
          </a:p>
        </p:txBody>
      </p:sp>
      <p:sp>
        <p:nvSpPr>
          <p:cNvPr id="15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1144193" y="3280994"/>
            <a:ext cx="1026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After the tornado hit, there were only a few houses left standing.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18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1144193" y="4371129"/>
            <a:ext cx="9878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There were only a few houses left standing after the tornado hit.</a:t>
            </a:r>
            <a:endParaRPr lang="vi-VN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15" t="4976" r="2941" b="2987"/>
          <a:stretch/>
        </p:blipFill>
        <p:spPr>
          <a:xfrm>
            <a:off x="3390270" y="2486456"/>
            <a:ext cx="5229850" cy="437154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82346" y="1297478"/>
            <a:ext cx="299043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Matching game: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3904ADBA-CFA4-1F3C-E7D6-03C04C16EF9B}"/>
              </a:ext>
            </a:extLst>
          </p:cNvPr>
          <p:cNvSpPr txBox="1"/>
          <p:nvPr/>
        </p:nvSpPr>
        <p:spPr>
          <a:xfrm>
            <a:off x="8717262" y="4210005"/>
            <a:ext cx="3053711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Group B: </a:t>
            </a:r>
            <a:br>
              <a:rPr lang="en-US" sz="3200" b="1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adverb clauses 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of time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18B369A-97D5-9794-A73C-07BAC4A0E72B}"/>
              </a:ext>
            </a:extLst>
          </p:cNvPr>
          <p:cNvSpPr txBox="1"/>
          <p:nvPr/>
        </p:nvSpPr>
        <p:spPr>
          <a:xfrm>
            <a:off x="3104520" y="1891682"/>
            <a:ext cx="5801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two groups, A and B.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1A43933-C860-1ED1-8F65-4DBDCBC08263}"/>
              </a:ext>
            </a:extLst>
          </p:cNvPr>
          <p:cNvSpPr txBox="1"/>
          <p:nvPr/>
        </p:nvSpPr>
        <p:spPr>
          <a:xfrm>
            <a:off x="239417" y="3132787"/>
            <a:ext cx="33539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Group A:</a:t>
            </a:r>
            <a:br>
              <a:rPr lang="en-US" sz="3200" b="1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3200" b="1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main clauses</a:t>
            </a:r>
            <a:endParaRPr lang="en-US" sz="3200" b="1" dirty="0">
              <a:solidFill>
                <a:srgbClr val="E0702A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750" y="1188331"/>
            <a:ext cx="17716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8545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434919"/>
            <a:ext cx="78673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the Complex sentences with adverb clauses of time;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60" y="135859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9432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5194" y="2183668"/>
            <a:ext cx="6098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062"/>
          <a:stretch/>
        </p:blipFill>
        <p:spPr>
          <a:xfrm>
            <a:off x="-1905" y="880683"/>
            <a:ext cx="5069947" cy="5977317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7AF1ED4-DB74-06AF-EB91-20300443BA8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94257" y="2780310"/>
            <a:ext cx="3616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ADVERB CLAUSES OF TIME</a:t>
            </a:r>
          </a:p>
        </p:txBody>
      </p:sp>
      <p:sp>
        <p:nvSpPr>
          <p:cNvPr id="28" name="Hình chữ nhật: Góc Tròn 8">
            <a:extLst>
              <a:ext uri="{FF2B5EF4-FFF2-40B4-BE49-F238E27FC236}">
                <a16:creationId xmlns:a16="http://schemas.microsoft.com/office/drawing/2014/main" id="{F6E18B71-AE3D-1211-0E7C-7990A9AE6161}"/>
              </a:ext>
            </a:extLst>
          </p:cNvPr>
          <p:cNvSpPr/>
          <p:nvPr/>
        </p:nvSpPr>
        <p:spPr>
          <a:xfrm>
            <a:off x="8715234" y="1213603"/>
            <a:ext cx="3022497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29" name="Hình chữ nhật: Góc Tròn 9">
            <a:extLst>
              <a:ext uri="{FF2B5EF4-FFF2-40B4-BE49-F238E27FC236}">
                <a16:creationId xmlns:a16="http://schemas.microsoft.com/office/drawing/2014/main" id="{605233E4-90C7-E25B-D757-526173A44A0F}"/>
              </a:ext>
            </a:extLst>
          </p:cNvPr>
          <p:cNvSpPr/>
          <p:nvPr/>
        </p:nvSpPr>
        <p:spPr>
          <a:xfrm>
            <a:off x="8495585" y="1753888"/>
            <a:ext cx="2622108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0" name="Hình chữ nhật: Góc Tròn 10">
            <a:extLst>
              <a:ext uri="{FF2B5EF4-FFF2-40B4-BE49-F238E27FC236}">
                <a16:creationId xmlns:a16="http://schemas.microsoft.com/office/drawing/2014/main" id="{6E3AFD80-28E4-2350-3F8B-92CD78EB6413}"/>
              </a:ext>
            </a:extLst>
          </p:cNvPr>
          <p:cNvSpPr/>
          <p:nvPr/>
        </p:nvSpPr>
        <p:spPr>
          <a:xfrm>
            <a:off x="8405377" y="2286604"/>
            <a:ext cx="3702168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1" name="Hình chữ nhật: Góc Tròn 11">
            <a:extLst>
              <a:ext uri="{FF2B5EF4-FFF2-40B4-BE49-F238E27FC236}">
                <a16:creationId xmlns:a16="http://schemas.microsoft.com/office/drawing/2014/main" id="{DB5A562D-AB07-ED8F-42E9-69FB2DE773CD}"/>
              </a:ext>
            </a:extLst>
          </p:cNvPr>
          <p:cNvSpPr/>
          <p:nvPr/>
        </p:nvSpPr>
        <p:spPr>
          <a:xfrm>
            <a:off x="8452722" y="3237634"/>
            <a:ext cx="3559573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2" name="Hình chữ nhật: Góc Tròn 12">
            <a:extLst>
              <a:ext uri="{FF2B5EF4-FFF2-40B4-BE49-F238E27FC236}">
                <a16:creationId xmlns:a16="http://schemas.microsoft.com/office/drawing/2014/main" id="{CF55DB71-B635-D7A0-067D-A5D8BC157EE0}"/>
              </a:ext>
            </a:extLst>
          </p:cNvPr>
          <p:cNvSpPr/>
          <p:nvPr/>
        </p:nvSpPr>
        <p:spPr>
          <a:xfrm>
            <a:off x="5246724" y="4270678"/>
            <a:ext cx="6077768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3" name="Hình chữ nhật: Góc Tròn 13">
            <a:extLst>
              <a:ext uri="{FF2B5EF4-FFF2-40B4-BE49-F238E27FC236}">
                <a16:creationId xmlns:a16="http://schemas.microsoft.com/office/drawing/2014/main" id="{44CE990B-3F32-0ADB-B772-64FD0A321172}"/>
              </a:ext>
            </a:extLst>
          </p:cNvPr>
          <p:cNvSpPr/>
          <p:nvPr/>
        </p:nvSpPr>
        <p:spPr>
          <a:xfrm>
            <a:off x="4864313" y="3756868"/>
            <a:ext cx="1492525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4" name="Hình chữ nhật: Góc Tròn 15">
            <a:extLst>
              <a:ext uri="{FF2B5EF4-FFF2-40B4-BE49-F238E27FC236}">
                <a16:creationId xmlns:a16="http://schemas.microsoft.com/office/drawing/2014/main" id="{1584EDE8-C528-C8A2-2002-521DADFF3087}"/>
              </a:ext>
            </a:extLst>
          </p:cNvPr>
          <p:cNvSpPr/>
          <p:nvPr/>
        </p:nvSpPr>
        <p:spPr>
          <a:xfrm>
            <a:off x="5255516" y="5264781"/>
            <a:ext cx="5031484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5" name="Hình chữ nhật: Góc Tròn 10">
            <a:extLst>
              <a:ext uri="{FF2B5EF4-FFF2-40B4-BE49-F238E27FC236}">
                <a16:creationId xmlns:a16="http://schemas.microsoft.com/office/drawing/2014/main" id="{6E3AFD80-28E4-2350-3F8B-92CD78EB6413}"/>
              </a:ext>
            </a:extLst>
          </p:cNvPr>
          <p:cNvSpPr/>
          <p:nvPr/>
        </p:nvSpPr>
        <p:spPr>
          <a:xfrm>
            <a:off x="4864313" y="2755914"/>
            <a:ext cx="592864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21" name="Hộp Văn bản 7">
            <a:extLst>
              <a:ext uri="{FF2B5EF4-FFF2-40B4-BE49-F238E27FC236}">
                <a16:creationId xmlns:a16="http://schemas.microsoft.com/office/drawing/2014/main" id="{C2A8E241-42BF-88C5-D2C3-3F6736F89F42}"/>
              </a:ext>
            </a:extLst>
          </p:cNvPr>
          <p:cNvSpPr txBox="1"/>
          <p:nvPr/>
        </p:nvSpPr>
        <p:spPr>
          <a:xfrm>
            <a:off x="4799172" y="1128472"/>
            <a:ext cx="739282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300">
                <a:effectLst/>
                <a:ea typeface="Times New Roman" panose="02020603050405020304" pitchFamily="18" charset="0"/>
              </a:rPr>
              <a:t>1. </a:t>
            </a:r>
            <a:r>
              <a:rPr lang="en-US" sz="330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always take a bath before I go to bed.</a:t>
            </a:r>
          </a:p>
          <a:p>
            <a:r>
              <a:rPr lang="en-GB" sz="3300">
                <a:effectLst/>
                <a:ea typeface="Times New Roman" panose="02020603050405020304" pitchFamily="18" charset="0"/>
              </a:rPr>
              <a:t>2. </a:t>
            </a:r>
            <a:r>
              <a:rPr lang="en-US" sz="330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Will you wait here until I am ready?</a:t>
            </a:r>
          </a:p>
          <a:p>
            <a:r>
              <a:rPr lang="en-US" sz="330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I was not at home when he came to see me.</a:t>
            </a:r>
          </a:p>
          <a:p>
            <a:pPr lvl="0"/>
            <a:r>
              <a:rPr lang="en-US" sz="330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4. Do not disturb me when I am busy with my work.</a:t>
            </a:r>
            <a:endParaRPr lang="vi-VN" sz="3300">
              <a:ea typeface="Times New Roman" panose="02020603050405020304" pitchFamily="18" charset="0"/>
            </a:endParaRPr>
          </a:p>
          <a:p>
            <a:pPr lvl="0"/>
            <a:r>
              <a:rPr lang="en-GB" sz="3300">
                <a:effectLst/>
                <a:ea typeface="Times New Roman" panose="02020603050405020304" pitchFamily="18" charset="0"/>
              </a:rPr>
              <a:t>5. </a:t>
            </a:r>
            <a:r>
              <a:rPr lang="en-US" sz="330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soon as she finished that project, she started working on the next.</a:t>
            </a:r>
            <a:endParaRPr lang="vi-VN" sz="3300">
              <a:ea typeface="Times New Roman" panose="02020603050405020304" pitchFamily="18" charset="0"/>
            </a:endParaRPr>
          </a:p>
          <a:p>
            <a:r>
              <a:rPr lang="en-GB" sz="3300">
                <a:effectLst/>
                <a:ea typeface="Times New Roman" panose="02020603050405020304" pitchFamily="18" charset="0"/>
              </a:rPr>
              <a:t>6. </a:t>
            </a:r>
            <a:r>
              <a:rPr lang="en-US" sz="330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After I have finished my work, I will accompany you to the park.</a:t>
            </a:r>
            <a:endParaRPr lang="vi-VN" sz="330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76850" y="1211023"/>
            <a:ext cx="11218033" cy="95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AD4F0F"/>
                </a:solidFill>
              </a:rPr>
              <a:t>Complex sentences </a:t>
            </a:r>
            <a:r>
              <a:rPr lang="en-US" sz="4400" b="1">
                <a:solidFill>
                  <a:srgbClr val="AD4F0F"/>
                </a:solidFill>
              </a:rPr>
              <a:t>with adverb </a:t>
            </a:r>
            <a:r>
              <a:rPr lang="en-US" sz="4400" b="1" dirty="0">
                <a:solidFill>
                  <a:srgbClr val="AD4F0F"/>
                </a:solidFill>
              </a:rPr>
              <a:t>clauses of time</a:t>
            </a:r>
            <a:endParaRPr lang="en-US" sz="3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6D9CBDD-F62A-874F-D4AE-0AE86734E40D}"/>
              </a:ext>
            </a:extLst>
          </p:cNvPr>
          <p:cNvSpPr txBox="1"/>
          <p:nvPr/>
        </p:nvSpPr>
        <p:spPr>
          <a:xfrm>
            <a:off x="418125" y="2540107"/>
            <a:ext cx="113519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  <a:ea typeface="Times New Roman" panose="02020603050405020304" pitchFamily="18" charset="0"/>
              </a:rPr>
              <a:t>– A complex sentence contains one independent clause and at least one dependent </a:t>
            </a:r>
            <a:r>
              <a:rPr lang="en-US" sz="4000">
                <a:effectLst/>
                <a:ea typeface="Times New Roman" panose="02020603050405020304" pitchFamily="18" charset="0"/>
              </a:rPr>
              <a:t>clause.</a:t>
            </a:r>
          </a:p>
          <a:p>
            <a:endParaRPr lang="vi-VN" sz="4000" dirty="0">
              <a:effectLst/>
              <a:ea typeface="Times New Roman" panose="02020603050405020304" pitchFamily="18" charset="0"/>
            </a:endParaRPr>
          </a:p>
          <a:p>
            <a:r>
              <a:rPr lang="en-US" sz="4000" b="1" dirty="0">
                <a:effectLst/>
                <a:ea typeface="Times New Roman" panose="02020603050405020304" pitchFamily="18" charset="0"/>
              </a:rPr>
              <a:t>Example:</a:t>
            </a:r>
            <a:endParaRPr lang="vi-VN" sz="4000" dirty="0">
              <a:effectLst/>
              <a:ea typeface="Times New Roman" panose="02020603050405020304" pitchFamily="18" charset="0"/>
            </a:endParaRPr>
          </a:p>
          <a:p>
            <a:r>
              <a:rPr lang="en-US" sz="4000" i="1" dirty="0">
                <a:effectLst/>
                <a:ea typeface="Times New Roman" panose="02020603050405020304" pitchFamily="18" charset="0"/>
              </a:rPr>
              <a:t>The roads were slippery</a:t>
            </a:r>
            <a:r>
              <a:rPr lang="vi-VN" sz="4000" i="1" dirty="0">
                <a:effectLst/>
                <a:ea typeface="Times New Roman" panose="02020603050405020304" pitchFamily="18" charset="0"/>
              </a:rPr>
              <a:t> 	</a:t>
            </a:r>
            <a:r>
              <a:rPr lang="vi-VN" sz="4000" i="1">
                <a:effectLst/>
                <a:ea typeface="Times New Roman" panose="02020603050405020304" pitchFamily="18" charset="0"/>
              </a:rPr>
              <a:t>	</a:t>
            </a:r>
            <a:r>
              <a:rPr lang="en-US" sz="4000" i="1">
                <a:effectLst/>
                <a:ea typeface="Times New Roman" panose="02020603050405020304" pitchFamily="18" charset="0"/>
              </a:rPr>
              <a:t>when </a:t>
            </a:r>
            <a:r>
              <a:rPr lang="en-US" sz="4000" i="1" dirty="0">
                <a:effectLst/>
                <a:ea typeface="Times New Roman" panose="02020603050405020304" pitchFamily="18" charset="0"/>
              </a:rPr>
              <a:t>it rained.</a:t>
            </a:r>
            <a:endParaRPr lang="vi-VN" sz="4000" dirty="0">
              <a:effectLst/>
              <a:ea typeface="Times New Roman" panose="02020603050405020304" pitchFamily="18" charset="0"/>
            </a:endParaRPr>
          </a:p>
          <a:p>
            <a:r>
              <a:rPr lang="en-US" sz="4000" i="1" dirty="0">
                <a:solidFill>
                  <a:schemeClr val="accent6"/>
                </a:solidFill>
                <a:effectLst/>
                <a:ea typeface="Times New Roman" panose="02020603050405020304" pitchFamily="18" charset="0"/>
              </a:rPr>
              <a:t>independent clause</a:t>
            </a:r>
            <a:r>
              <a:rPr lang="en-US" sz="4000" dirty="0">
                <a:solidFill>
                  <a:schemeClr val="accent6"/>
                </a:solidFill>
                <a:effectLst/>
                <a:ea typeface="Times New Roman" panose="02020603050405020304" pitchFamily="18" charset="0"/>
              </a:rPr>
              <a:t> 			</a:t>
            </a:r>
            <a:r>
              <a:rPr lang="en-US" sz="4000" i="1">
                <a:solidFill>
                  <a:schemeClr val="accent6"/>
                </a:solidFill>
                <a:effectLst/>
                <a:ea typeface="Times New Roman" panose="02020603050405020304" pitchFamily="18" charset="0"/>
              </a:rPr>
              <a:t>dependent clause</a:t>
            </a:r>
            <a:endParaRPr lang="vi-VN" sz="4000" dirty="0">
              <a:solidFill>
                <a:schemeClr val="accent6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76850" y="1211023"/>
            <a:ext cx="11218033" cy="95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AD4F0F"/>
                </a:solidFill>
              </a:rPr>
              <a:t>Complex sentences </a:t>
            </a:r>
            <a:r>
              <a:rPr lang="en-US" sz="4400" b="1">
                <a:solidFill>
                  <a:srgbClr val="AD4F0F"/>
                </a:solidFill>
              </a:rPr>
              <a:t>with adverb </a:t>
            </a:r>
            <a:r>
              <a:rPr lang="en-US" sz="4400" b="1" dirty="0">
                <a:solidFill>
                  <a:srgbClr val="AD4F0F"/>
                </a:solidFill>
              </a:rPr>
              <a:t>clauses of time</a:t>
            </a:r>
            <a:endParaRPr lang="en-US" sz="3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6D9CBDD-F62A-874F-D4AE-0AE86734E40D}"/>
              </a:ext>
            </a:extLst>
          </p:cNvPr>
          <p:cNvSpPr txBox="1"/>
          <p:nvPr/>
        </p:nvSpPr>
        <p:spPr>
          <a:xfrm>
            <a:off x="418125" y="2540107"/>
            <a:ext cx="113519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ea typeface="Times New Roman" panose="02020603050405020304" pitchFamily="18" charset="0"/>
              </a:rPr>
              <a:t>– An adverb clause is a dependent clause.</a:t>
            </a:r>
          </a:p>
          <a:p>
            <a:endParaRPr lang="en-US" sz="4000">
              <a:ea typeface="Times New Roman" panose="02020603050405020304" pitchFamily="18" charset="0"/>
            </a:endParaRPr>
          </a:p>
          <a:p>
            <a:r>
              <a:rPr lang="en-US" sz="4000">
                <a:ea typeface="Times New Roman" panose="02020603050405020304" pitchFamily="18" charset="0"/>
              </a:rPr>
              <a:t>– An adverb clause of time shows when something happens. It is usually introduced by time connectors: </a:t>
            </a:r>
            <a:r>
              <a:rPr lang="en-US" sz="4000" i="1">
                <a:ea typeface="Times New Roman" panose="02020603050405020304" pitchFamily="18" charset="0"/>
              </a:rPr>
              <a:t>before, after, when, while, till / until, as soon as</a:t>
            </a:r>
            <a:r>
              <a:rPr lang="en-US" sz="4000">
                <a:ea typeface="Times New Roman" panose="02020603050405020304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408006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042457" y="1110936"/>
            <a:ext cx="1066376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sentences and write I.C if the underlined clause is an independent clause or D.C if it is a dependent clause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87067" y="12175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9B14CF8-CF6A-27E0-BCA7-D53E35BDB374}"/>
              </a:ext>
            </a:extLst>
          </p:cNvPr>
          <p:cNvSpPr txBox="1"/>
          <p:nvPr/>
        </p:nvSpPr>
        <p:spPr>
          <a:xfrm>
            <a:off x="1517314" y="2040622"/>
            <a:ext cx="971405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>
                <a:solidFill>
                  <a:srgbClr val="F26548"/>
                </a:solidFill>
                <a:effectLst/>
              </a:rPr>
              <a:t>1. </a:t>
            </a:r>
            <a:r>
              <a:rPr lang="en-US" sz="4400" b="0" i="0">
                <a:solidFill>
                  <a:srgbClr val="242021"/>
                </a:solidFill>
                <a:effectLst/>
              </a:rPr>
              <a:t>I’ll </a:t>
            </a:r>
            <a:r>
              <a:rPr lang="en-US" sz="4400" b="0" i="0" dirty="0">
                <a:solidFill>
                  <a:srgbClr val="242021"/>
                </a:solidFill>
                <a:effectLst/>
              </a:rPr>
              <a:t>wait for you here until you get </a:t>
            </a:r>
            <a:r>
              <a:rPr lang="en-US" sz="4400" b="0" i="0">
                <a:solidFill>
                  <a:srgbClr val="242021"/>
                </a:solidFill>
                <a:effectLst/>
              </a:rPr>
              <a:t>back.</a:t>
            </a:r>
          </a:p>
          <a:p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4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4400" b="0" i="0" dirty="0">
                <a:solidFill>
                  <a:srgbClr val="242021"/>
                </a:solidFill>
                <a:effectLst/>
              </a:rPr>
              <a:t>Make sure you lock the door when you go </a:t>
            </a:r>
            <a:r>
              <a:rPr lang="en-US" sz="4400" b="0" i="0">
                <a:solidFill>
                  <a:srgbClr val="242021"/>
                </a:solidFill>
                <a:effectLst/>
              </a:rPr>
              <a:t>out.</a:t>
            </a:r>
          </a:p>
          <a:p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4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4400" b="0" i="0" dirty="0">
                <a:solidFill>
                  <a:srgbClr val="242021"/>
                </a:solidFill>
                <a:effectLst/>
              </a:rPr>
              <a:t>You must get a permit before you build a campfire at a national park.</a:t>
            </a:r>
            <a:br>
              <a:rPr lang="en-US" sz="4400" b="0" i="0">
                <a:solidFill>
                  <a:srgbClr val="242021"/>
                </a:solidFill>
                <a:effectLst/>
              </a:rPr>
            </a:br>
            <a:endParaRPr lang="vi-VN" sz="4400" dirty="0"/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DFA83789-B079-A68F-C512-4A58C13D59B1}"/>
              </a:ext>
            </a:extLst>
          </p:cNvPr>
          <p:cNvCxnSpPr/>
          <p:nvPr/>
        </p:nvCxnSpPr>
        <p:spPr>
          <a:xfrm>
            <a:off x="6874373" y="2687329"/>
            <a:ext cx="4027743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1A480199-F364-DD44-A9BF-3AD64ED634B1}"/>
              </a:ext>
            </a:extLst>
          </p:cNvPr>
          <p:cNvSpPr/>
          <p:nvPr/>
        </p:nvSpPr>
        <p:spPr>
          <a:xfrm>
            <a:off x="471597" y="2000976"/>
            <a:ext cx="8281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I.C</a:t>
            </a:r>
            <a:endParaRPr lang="vi-VN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4C0380AF-6343-6797-A15D-C2C601300C78}"/>
              </a:ext>
            </a:extLst>
          </p:cNvPr>
          <p:cNvCxnSpPr>
            <a:cxnSpLocks/>
          </p:cNvCxnSpPr>
          <p:nvPr/>
        </p:nvCxnSpPr>
        <p:spPr>
          <a:xfrm>
            <a:off x="8769636" y="3706718"/>
            <a:ext cx="2272812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68A3904E-7ABB-4A57-BAA7-6B633439BAEA}"/>
              </a:ext>
            </a:extLst>
          </p:cNvPr>
          <p:cNvSpPr/>
          <p:nvPr/>
        </p:nvSpPr>
        <p:spPr>
          <a:xfrm>
            <a:off x="296370" y="3025649"/>
            <a:ext cx="10390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D.C</a:t>
            </a:r>
            <a:endParaRPr lang="vi-VN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AB335BDC-4C8B-6E97-01B2-FDA7EADD6EE6}"/>
              </a:ext>
            </a:extLst>
          </p:cNvPr>
          <p:cNvCxnSpPr>
            <a:cxnSpLocks/>
          </p:cNvCxnSpPr>
          <p:nvPr/>
        </p:nvCxnSpPr>
        <p:spPr>
          <a:xfrm>
            <a:off x="7285700" y="5425617"/>
            <a:ext cx="3756748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0C1858D3-07CA-9755-FFDF-46BBC7B9F5FF}"/>
              </a:ext>
            </a:extLst>
          </p:cNvPr>
          <p:cNvSpPr/>
          <p:nvPr/>
        </p:nvSpPr>
        <p:spPr>
          <a:xfrm>
            <a:off x="486975" y="4746686"/>
            <a:ext cx="8281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I.</a:t>
            </a:r>
            <a:r>
              <a:rPr lang="en-US"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2435EBA6-5B2F-1EFA-C1D7-79BC36F4F29D}"/>
              </a:ext>
            </a:extLst>
          </p:cNvPr>
          <p:cNvCxnSpPr>
            <a:cxnSpLocks/>
          </p:cNvCxnSpPr>
          <p:nvPr/>
        </p:nvCxnSpPr>
        <p:spPr>
          <a:xfrm>
            <a:off x="1586321" y="6122729"/>
            <a:ext cx="6545873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Đường nối Thẳng 17">
            <a:extLst>
              <a:ext uri="{FF2B5EF4-FFF2-40B4-BE49-F238E27FC236}">
                <a16:creationId xmlns:a16="http://schemas.microsoft.com/office/drawing/2014/main" id="{4C0380AF-6343-6797-A15D-C2C601300C78}"/>
              </a:ext>
            </a:extLst>
          </p:cNvPr>
          <p:cNvCxnSpPr>
            <a:cxnSpLocks/>
          </p:cNvCxnSpPr>
          <p:nvPr/>
        </p:nvCxnSpPr>
        <p:spPr>
          <a:xfrm>
            <a:off x="1622181" y="4374298"/>
            <a:ext cx="1516673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042457" y="1110936"/>
            <a:ext cx="1066376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sentences and write I.C if the underlined clause is an independent clause or D.C if it is a dependent clause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87067" y="12175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9B14CF8-CF6A-27E0-BCA7-D53E35BDB374}"/>
              </a:ext>
            </a:extLst>
          </p:cNvPr>
          <p:cNvSpPr txBox="1"/>
          <p:nvPr/>
        </p:nvSpPr>
        <p:spPr>
          <a:xfrm>
            <a:off x="1733415" y="2328483"/>
            <a:ext cx="928185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>
                <a:solidFill>
                  <a:srgbClr val="F26548"/>
                </a:solidFill>
                <a:effectLst/>
              </a:rPr>
              <a:t>4</a:t>
            </a:r>
            <a:r>
              <a:rPr lang="en-US" sz="44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4400" b="0" i="0" dirty="0">
                <a:solidFill>
                  <a:srgbClr val="242021"/>
                </a:solidFill>
                <a:effectLst/>
              </a:rPr>
              <a:t>Don’t use too much water while you are having a </a:t>
            </a:r>
            <a:r>
              <a:rPr lang="en-US" sz="4400" b="0" i="0">
                <a:solidFill>
                  <a:srgbClr val="242021"/>
                </a:solidFill>
                <a:effectLst/>
              </a:rPr>
              <a:t>shower.</a:t>
            </a:r>
          </a:p>
          <a:p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4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4400" b="0" i="0" dirty="0">
                <a:solidFill>
                  <a:srgbClr val="242021"/>
                </a:solidFill>
                <a:effectLst/>
              </a:rPr>
              <a:t>As soon as my friends come, we will pick up rubbish on the beach.</a:t>
            </a:r>
            <a:r>
              <a:rPr lang="en-US" sz="4400" dirty="0"/>
              <a:t> </a:t>
            </a:r>
            <a:endParaRPr lang="vi-VN" sz="4400" dirty="0"/>
          </a:p>
        </p:txBody>
      </p: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E54CE65B-C000-E3F2-3E40-B05F33A44063}"/>
              </a:ext>
            </a:extLst>
          </p:cNvPr>
          <p:cNvCxnSpPr>
            <a:cxnSpLocks/>
          </p:cNvCxnSpPr>
          <p:nvPr/>
        </p:nvCxnSpPr>
        <p:spPr>
          <a:xfrm>
            <a:off x="8437510" y="2933205"/>
            <a:ext cx="2218767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54A03CBA-ACE6-BBF0-2060-1541E08D9618}"/>
              </a:ext>
            </a:extLst>
          </p:cNvPr>
          <p:cNvSpPr/>
          <p:nvPr/>
        </p:nvSpPr>
        <p:spPr>
          <a:xfrm>
            <a:off x="505054" y="2246265"/>
            <a:ext cx="10390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D.</a:t>
            </a:r>
            <a:r>
              <a:rPr lang="en-US"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43599F55-D2FF-CBCA-A65D-DA7D39542412}"/>
              </a:ext>
            </a:extLst>
          </p:cNvPr>
          <p:cNvCxnSpPr>
            <a:cxnSpLocks/>
          </p:cNvCxnSpPr>
          <p:nvPr/>
        </p:nvCxnSpPr>
        <p:spPr>
          <a:xfrm flipV="1">
            <a:off x="1819494" y="3656158"/>
            <a:ext cx="4467006" cy="1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5A3241AB-666E-2340-3BA2-D682FF3B648D}"/>
              </a:ext>
            </a:extLst>
          </p:cNvPr>
          <p:cNvSpPr/>
          <p:nvPr/>
        </p:nvSpPr>
        <p:spPr>
          <a:xfrm>
            <a:off x="505054" y="3975087"/>
            <a:ext cx="10390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D.</a:t>
            </a:r>
            <a:r>
              <a:rPr lang="en-US"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A0C59423-428B-B8C3-F8D6-1F647328AA7C}"/>
              </a:ext>
            </a:extLst>
          </p:cNvPr>
          <p:cNvCxnSpPr>
            <a:cxnSpLocks/>
          </p:cNvCxnSpPr>
          <p:nvPr/>
        </p:nvCxnSpPr>
        <p:spPr>
          <a:xfrm>
            <a:off x="2353123" y="4665150"/>
            <a:ext cx="6298508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5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63959" y="1169845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6770" y="114305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555" y="10430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7E22F98-66D5-FFE9-167E-1278287F7B1C}"/>
              </a:ext>
            </a:extLst>
          </p:cNvPr>
          <p:cNvSpPr txBox="1"/>
          <p:nvPr/>
        </p:nvSpPr>
        <p:spPr>
          <a:xfrm>
            <a:off x="199401" y="2125524"/>
            <a:ext cx="1190814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>
                <a:solidFill>
                  <a:srgbClr val="F26548"/>
                </a:solidFill>
                <a:effectLst/>
              </a:rPr>
              <a:t>1. </a:t>
            </a:r>
            <a:r>
              <a:rPr lang="en-US" sz="3600" b="0" i="0">
                <a:solidFill>
                  <a:srgbClr val="242021"/>
                </a:solidFill>
                <a:effectLst/>
              </a:rPr>
              <a:t>I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was not at home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he came to see me yesterday.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when 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until   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as </a:t>
            </a:r>
            <a:r>
              <a:rPr lang="en-US" sz="3600" b="0" i="0">
                <a:solidFill>
                  <a:srgbClr val="242021"/>
                </a:solidFill>
                <a:effectLst/>
              </a:rPr>
              <a:t>soon as</a:t>
            </a:r>
          </a:p>
          <a:p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We called the forest guard unit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we saw the bush fire.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as soon as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while 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C</a:t>
            </a:r>
            <a:r>
              <a:rPr lang="en-US" sz="36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600" b="0" i="0">
                <a:solidFill>
                  <a:srgbClr val="242021"/>
                </a:solidFill>
                <a:effectLst/>
              </a:rPr>
              <a:t>until</a:t>
            </a:r>
          </a:p>
          <a:p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 went straight to the gym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 left home.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while 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before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C</a:t>
            </a:r>
            <a:r>
              <a:rPr lang="en-US" sz="36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600" b="0" i="0">
                <a:solidFill>
                  <a:srgbClr val="242021"/>
                </a:solidFill>
                <a:effectLst/>
              </a:rPr>
              <a:t>after</a:t>
            </a:r>
            <a:endParaRPr lang="vi-VN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66872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8E212046-F13E-D9DF-9CE9-D64313D583D8}"/>
              </a:ext>
            </a:extLst>
          </p:cNvPr>
          <p:cNvSpPr/>
          <p:nvPr/>
        </p:nvSpPr>
        <p:spPr>
          <a:xfrm>
            <a:off x="156845" y="2749549"/>
            <a:ext cx="562905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0736BE2-8A86-B0AB-A417-DCD20F3CFD18}"/>
              </a:ext>
            </a:extLst>
          </p:cNvPr>
          <p:cNvSpPr/>
          <p:nvPr/>
        </p:nvSpPr>
        <p:spPr>
          <a:xfrm>
            <a:off x="177041" y="4203016"/>
            <a:ext cx="542709" cy="5319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08F0C2B8-77E9-984E-7F97-4490EEE6BF5E}"/>
              </a:ext>
            </a:extLst>
          </p:cNvPr>
          <p:cNvSpPr/>
          <p:nvPr/>
        </p:nvSpPr>
        <p:spPr>
          <a:xfrm>
            <a:off x="9010196" y="5679809"/>
            <a:ext cx="552796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77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63959" y="1169845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6770" y="114305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555" y="10430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7E22F98-66D5-FFE9-167E-1278287F7B1C}"/>
              </a:ext>
            </a:extLst>
          </p:cNvPr>
          <p:cNvSpPr txBox="1"/>
          <p:nvPr/>
        </p:nvSpPr>
        <p:spPr>
          <a:xfrm>
            <a:off x="309641" y="2469336"/>
            <a:ext cx="1148635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>
                <a:solidFill>
                  <a:srgbClr val="F26548"/>
                </a:solidFill>
                <a:effectLst/>
              </a:rPr>
              <a:t>4</a:t>
            </a:r>
            <a:r>
              <a:rPr lang="en-US" sz="36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You can stay with us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you find a suitable place to stay.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as soon as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before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C</a:t>
            </a:r>
            <a:r>
              <a:rPr lang="en-US" sz="36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600" b="0" i="0">
                <a:solidFill>
                  <a:srgbClr val="242021"/>
                </a:solidFill>
                <a:effectLst/>
              </a:rPr>
              <a:t>until</a:t>
            </a:r>
          </a:p>
          <a:p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We cleaned up everything at the campsite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we left.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until   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before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while</a:t>
            </a:r>
            <a:r>
              <a:rPr lang="en-US" sz="3600" dirty="0"/>
              <a:t> </a:t>
            </a:r>
            <a:endParaRPr lang="vi-VN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66872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E901B56-660C-5D99-828E-F89A9985D9F5}"/>
              </a:ext>
            </a:extLst>
          </p:cNvPr>
          <p:cNvSpPr/>
          <p:nvPr/>
        </p:nvSpPr>
        <p:spPr>
          <a:xfrm>
            <a:off x="9215903" y="3631403"/>
            <a:ext cx="543391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221B989B-5A25-3954-C3B8-B256DCA4870C}"/>
              </a:ext>
            </a:extLst>
          </p:cNvPr>
          <p:cNvSpPr/>
          <p:nvPr/>
        </p:nvSpPr>
        <p:spPr>
          <a:xfrm>
            <a:off x="4672174" y="5096824"/>
            <a:ext cx="572895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838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86579" y="116153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184" y="1185445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clauses in the two columns to form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complex 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364" y="10588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3185"/>
          <a:stretch/>
        </p:blipFill>
        <p:spPr>
          <a:xfrm>
            <a:off x="1371600" y="1671019"/>
            <a:ext cx="2800350" cy="4993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6497" b="79880"/>
          <a:stretch/>
        </p:blipFill>
        <p:spPr>
          <a:xfrm>
            <a:off x="8340090" y="1647110"/>
            <a:ext cx="3200400" cy="1004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46497" t="20120" b="59736"/>
          <a:stretch/>
        </p:blipFill>
        <p:spPr>
          <a:xfrm>
            <a:off x="8340090" y="2651760"/>
            <a:ext cx="3200400" cy="1005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46497" t="39958" b="39898"/>
          <a:stretch/>
        </p:blipFill>
        <p:spPr>
          <a:xfrm>
            <a:off x="8340090" y="3640276"/>
            <a:ext cx="3200400" cy="1005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46497" t="59720" b="19869"/>
          <a:stretch/>
        </p:blipFill>
        <p:spPr>
          <a:xfrm>
            <a:off x="8340090" y="4646116"/>
            <a:ext cx="3200400" cy="10191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46497" t="79672"/>
          <a:stretch/>
        </p:blipFill>
        <p:spPr>
          <a:xfrm>
            <a:off x="8340090" y="5634632"/>
            <a:ext cx="3200400" cy="10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33802 -0.14189 " pathEditMode="relative" rAng="0" ptsTypes="AA">
                                      <p:cBhvr>
                                        <p:cTn id="6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33658 -0.28958 " pathEditMode="relative" rAng="0" ptsTypes="AA">
                                      <p:cBhvr>
                                        <p:cTn id="10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33645 -0.28727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33802 0.14861 " pathEditMode="relative" rAng="0" ptsTypes="AA">
                                      <p:cBhvr>
                                        <p:cTn id="18" dur="1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33723 0.58379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3693</TotalTime>
  <Words>875</Words>
  <Application>Microsoft Office PowerPoint</Application>
  <PresentationFormat>Widescreen</PresentationFormat>
  <Paragraphs>114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10</cp:lastModifiedBy>
  <cp:revision>224</cp:revision>
  <dcterms:created xsi:type="dcterms:W3CDTF">2020-12-09T02:04:09Z</dcterms:created>
  <dcterms:modified xsi:type="dcterms:W3CDTF">2025-02-27T22:18:54Z</dcterms:modified>
</cp:coreProperties>
</file>