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302" r:id="rId3"/>
    <p:sldId id="316" r:id="rId4"/>
    <p:sldId id="351" r:id="rId5"/>
    <p:sldId id="347" r:id="rId6"/>
    <p:sldId id="348" r:id="rId7"/>
    <p:sldId id="349" r:id="rId8"/>
    <p:sldId id="350" r:id="rId9"/>
    <p:sldId id="283" r:id="rId10"/>
    <p:sldId id="276" r:id="rId11"/>
    <p:sldId id="353" r:id="rId12"/>
    <p:sldId id="354" r:id="rId13"/>
    <p:sldId id="356" r:id="rId14"/>
    <p:sldId id="298" r:id="rId15"/>
    <p:sldId id="358" r:id="rId16"/>
    <p:sldId id="359" r:id="rId17"/>
    <p:sldId id="325" r:id="rId18"/>
    <p:sldId id="313" r:id="rId19"/>
    <p:sldId id="314" r:id="rId20"/>
    <p:sldId id="330" r:id="rId21"/>
    <p:sldId id="27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 LINH" initials="NL" lastIdx="2" clrIdx="0">
    <p:extLst>
      <p:ext uri="{19B8F6BF-5375-455C-9EA6-DF929625EA0E}">
        <p15:presenceInfo xmlns:p15="http://schemas.microsoft.com/office/powerpoint/2012/main" userId="a6fb245461e99cb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CDCD"/>
    <a:srgbClr val="7192A9"/>
    <a:srgbClr val="EF4B66"/>
    <a:srgbClr val="F7A5A5"/>
    <a:srgbClr val="F37D91"/>
    <a:srgbClr val="F26649"/>
    <a:srgbClr val="F3F6F6"/>
    <a:srgbClr val="D8E5E5"/>
    <a:srgbClr val="3B87CD"/>
    <a:srgbClr val="E070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08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97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7183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614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89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8995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126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22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42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621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742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4.png"/><Relationship Id="rId5" Type="http://schemas.openxmlformats.org/officeDocument/2006/relationships/image" Target="../media/image7.jp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4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notesSlide" Target="../notesSlides/notesSlide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94503" y="1839389"/>
            <a:ext cx="3581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2: A CLOSER LOOK 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0" y="88279"/>
            <a:ext cx="8264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ENVIRONMENTAL PROTECTION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7</a:t>
            </a:r>
          </a:p>
        </p:txBody>
      </p:sp>
      <p:pic>
        <p:nvPicPr>
          <p:cNvPr id="18" name="Hình ảnh 10">
            <a:extLst>
              <a:ext uri="{FF2B5EF4-FFF2-40B4-BE49-F238E27FC236}">
                <a16:creationId xmlns:a16="http://schemas.microsoft.com/office/drawing/2014/main" id="{C19281FA-C07C-BDEF-5B24-12AC89ECB9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055" y="2957257"/>
            <a:ext cx="5715000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28492" y="1276012"/>
            <a:ext cx="612003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Label each picture with a phrase from the list.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3101" y="125554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5886" y="115290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271333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371" t="3580" r="4866" b="3638"/>
          <a:stretch/>
        </p:blipFill>
        <p:spPr>
          <a:xfrm>
            <a:off x="3602051" y="1758148"/>
            <a:ext cx="4450669" cy="18505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101" y="3170656"/>
            <a:ext cx="3366280" cy="223982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521016" y="5520072"/>
            <a:ext cx="33970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chemeClr val="accent2"/>
                </a:solidFill>
              </a:rPr>
              <a:t>1.</a:t>
            </a:r>
            <a:r>
              <a:rPr lang="en-US" sz="3600"/>
              <a:t> ____________</a:t>
            </a:r>
            <a:endParaRPr lang="en-GB" sz="36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2407" t="3067" r="2228" b="3273"/>
          <a:stretch/>
        </p:blipFill>
        <p:spPr>
          <a:xfrm>
            <a:off x="7780631" y="2789560"/>
            <a:ext cx="3653351" cy="2219325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6359237" y="5868079"/>
            <a:ext cx="53499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accent2"/>
                </a:solidFill>
              </a:rPr>
              <a:t>2.</a:t>
            </a:r>
            <a:r>
              <a:rPr lang="en-US" sz="3600"/>
              <a:t> ____________</a:t>
            </a:r>
            <a:r>
              <a:rPr lang="en-GB" sz="3600"/>
              <a:t>________</a:t>
            </a:r>
            <a:endParaRPr lang="en-US" sz="3600"/>
          </a:p>
        </p:txBody>
      </p:sp>
      <p:sp>
        <p:nvSpPr>
          <p:cNvPr id="30" name="Hộp Văn bản 21">
            <a:extLst>
              <a:ext uri="{FF2B5EF4-FFF2-40B4-BE49-F238E27FC236}">
                <a16:creationId xmlns:a16="http://schemas.microsoft.com/office/drawing/2014/main" id="{CC1D9FBC-D964-BCE2-59EE-CC901F423D4C}"/>
              </a:ext>
            </a:extLst>
          </p:cNvPr>
          <p:cNvSpPr txBox="1"/>
          <p:nvPr/>
        </p:nvSpPr>
        <p:spPr>
          <a:xfrm>
            <a:off x="1076231" y="5410476"/>
            <a:ext cx="42616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picking</a:t>
            </a:r>
            <a:r>
              <a:rPr lang="vi-VN" sz="4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0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</a:t>
            </a:r>
            <a:r>
              <a:rPr lang="vi-VN" sz="4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0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rubbish</a:t>
            </a:r>
            <a:r>
              <a:rPr lang="vi-VN" sz="4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1" name="Hộp Văn bản 21">
            <a:extLst>
              <a:ext uri="{FF2B5EF4-FFF2-40B4-BE49-F238E27FC236}">
                <a16:creationId xmlns:a16="http://schemas.microsoft.com/office/drawing/2014/main" id="{CC1D9FBC-D964-BCE2-59EE-CC901F423D4C}"/>
              </a:ext>
            </a:extLst>
          </p:cNvPr>
          <p:cNvSpPr txBox="1"/>
          <p:nvPr/>
        </p:nvSpPr>
        <p:spPr>
          <a:xfrm>
            <a:off x="7116118" y="5120001"/>
            <a:ext cx="53530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protecting </a:t>
            </a:r>
            <a:endParaRPr lang="en-US" sz="4000" b="1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4000" b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endangered species</a:t>
            </a:r>
            <a:endParaRPr lang="vi-VN" sz="40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28492" y="1276012"/>
            <a:ext cx="612003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Label each picture with a phrase from the list.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3101" y="125554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5886" y="115290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271333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371" t="3580" r="4866" b="3638"/>
          <a:stretch/>
        </p:blipFill>
        <p:spPr>
          <a:xfrm>
            <a:off x="3602051" y="1758148"/>
            <a:ext cx="4450669" cy="1850564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487067" y="5827527"/>
            <a:ext cx="38555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chemeClr val="accent2"/>
                </a:solidFill>
              </a:rPr>
              <a:t>3.</a:t>
            </a:r>
            <a:r>
              <a:rPr lang="en-US" sz="3600"/>
              <a:t> ______________</a:t>
            </a:r>
            <a:endParaRPr lang="en-GB" sz="3600"/>
          </a:p>
        </p:txBody>
      </p:sp>
      <p:sp>
        <p:nvSpPr>
          <p:cNvPr id="29" name="Rectangle 28"/>
          <p:cNvSpPr/>
          <p:nvPr/>
        </p:nvSpPr>
        <p:spPr>
          <a:xfrm>
            <a:off x="6853547" y="5705898"/>
            <a:ext cx="33970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chemeClr val="accent2"/>
                </a:solidFill>
              </a:rPr>
              <a:t>4.</a:t>
            </a:r>
            <a:r>
              <a:rPr lang="en-US" sz="3600"/>
              <a:t> ____________</a:t>
            </a:r>
            <a:endParaRPr lang="en-GB" sz="36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067" y="3504205"/>
            <a:ext cx="3840136" cy="21875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3547" y="3447612"/>
            <a:ext cx="4043680" cy="2187438"/>
          </a:xfrm>
          <a:prstGeom prst="rect">
            <a:avLst/>
          </a:prstGeom>
        </p:spPr>
      </p:pic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CC1D9FBC-D964-BCE2-59EE-CC901F423D4C}"/>
              </a:ext>
            </a:extLst>
          </p:cNvPr>
          <p:cNvSpPr txBox="1"/>
          <p:nvPr/>
        </p:nvSpPr>
        <p:spPr>
          <a:xfrm>
            <a:off x="957707" y="5754014"/>
            <a:ext cx="44729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cutting down trees</a:t>
            </a:r>
            <a:endParaRPr lang="vi-VN" sz="40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Hộp Văn bản 21">
            <a:extLst>
              <a:ext uri="{FF2B5EF4-FFF2-40B4-BE49-F238E27FC236}">
                <a16:creationId xmlns:a16="http://schemas.microsoft.com/office/drawing/2014/main" id="{CC1D9FBC-D964-BCE2-59EE-CC901F423D4C}"/>
              </a:ext>
            </a:extLst>
          </p:cNvPr>
          <p:cNvSpPr txBox="1"/>
          <p:nvPr/>
        </p:nvSpPr>
        <p:spPr>
          <a:xfrm>
            <a:off x="7492964" y="5617167"/>
            <a:ext cx="34042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saving water</a:t>
            </a:r>
            <a:endParaRPr lang="vi-VN" sz="40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12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28492" y="1276012"/>
            <a:ext cx="612003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Label each picture with a phrase from the list.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3101" y="125554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5886" y="115290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271333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371" t="3580" r="4866" b="3638"/>
          <a:stretch/>
        </p:blipFill>
        <p:spPr>
          <a:xfrm>
            <a:off x="3602051" y="1758148"/>
            <a:ext cx="4450669" cy="1850564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6094095" y="4390256"/>
            <a:ext cx="43140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chemeClr val="accent2"/>
                </a:solidFill>
              </a:rPr>
              <a:t>5.</a:t>
            </a:r>
            <a:r>
              <a:rPr lang="en-US" sz="3600"/>
              <a:t> ________________</a:t>
            </a:r>
            <a:endParaRPr lang="en-GB" sz="36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4899" y="3644560"/>
            <a:ext cx="4214813" cy="2264555"/>
          </a:xfrm>
          <a:prstGeom prst="rect">
            <a:avLst/>
          </a:prstGeom>
        </p:spPr>
      </p:pic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CC1D9FBC-D964-BCE2-59EE-CC901F423D4C}"/>
              </a:ext>
            </a:extLst>
          </p:cNvPr>
          <p:cNvSpPr txBox="1"/>
          <p:nvPr/>
        </p:nvSpPr>
        <p:spPr>
          <a:xfrm>
            <a:off x="6767599" y="4281646"/>
            <a:ext cx="43500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building a campfire</a:t>
            </a:r>
            <a:endParaRPr lang="vi-VN" sz="40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07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28492" y="1276012"/>
            <a:ext cx="709158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Tick the actions above that protect the environment.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3101" y="125554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5886" y="115290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271333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371" t="3580" r="4866" b="3638"/>
          <a:stretch/>
        </p:blipFill>
        <p:spPr>
          <a:xfrm>
            <a:off x="1354151" y="2326163"/>
            <a:ext cx="9155179" cy="38066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280" y="3714749"/>
            <a:ext cx="761695" cy="7616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635" y="4391024"/>
            <a:ext cx="761695" cy="76169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347" y="5152719"/>
            <a:ext cx="761695" cy="76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042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286579" y="120469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3116" y="1242537"/>
            <a:ext cx="921575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Match each word or phrase in column A with its meaning in column B.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0510" y="10993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62586"/>
          <a:stretch/>
        </p:blipFill>
        <p:spPr>
          <a:xfrm>
            <a:off x="1667031" y="1609723"/>
            <a:ext cx="2123919" cy="51808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37414"/>
          <a:stretch/>
        </p:blipFill>
        <p:spPr>
          <a:xfrm>
            <a:off x="6638924" y="1609722"/>
            <a:ext cx="3552945" cy="5180827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3790950" y="2419350"/>
            <a:ext cx="2847974" cy="21145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790950" y="2381926"/>
            <a:ext cx="2847973" cy="1069937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790950" y="4419262"/>
            <a:ext cx="2847973" cy="1972054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790948" y="3374839"/>
            <a:ext cx="2847975" cy="2252633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790949" y="5617842"/>
            <a:ext cx="2847974" cy="78817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82202" y="1059985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with a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word or phrase from the box.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9596" y="103298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2381" y="93034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2A4732-B9E1-4BC6-8A58-97A9179BF36B}"/>
              </a:ext>
            </a:extLst>
          </p:cNvPr>
          <p:cNvSpPr txBox="1"/>
          <p:nvPr/>
        </p:nvSpPr>
        <p:spPr>
          <a:xfrm>
            <a:off x="241841" y="1647797"/>
            <a:ext cx="1179975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latin typeface="ChronicaPro-Book"/>
              </a:rPr>
              <a:t>habitat    cutting down trees     ecosystem      endangered species      carbon dioxide</a:t>
            </a:r>
            <a:endParaRPr lang="en-US" sz="2400" dirty="0">
              <a:latin typeface="ChronicaPro-Book"/>
            </a:endParaRPr>
          </a:p>
        </p:txBody>
      </p:sp>
      <p:sp>
        <p:nvSpPr>
          <p:cNvPr id="25" name="Hộp Văn bản 5">
            <a:extLst>
              <a:ext uri="{FF2B5EF4-FFF2-40B4-BE49-F238E27FC236}">
                <a16:creationId xmlns:a16="http://schemas.microsoft.com/office/drawing/2014/main" id="{7031D8DD-1F0E-DF29-916C-73D2D9948659}"/>
              </a:ext>
            </a:extLst>
          </p:cNvPr>
          <p:cNvSpPr txBox="1"/>
          <p:nvPr/>
        </p:nvSpPr>
        <p:spPr>
          <a:xfrm>
            <a:off x="579597" y="2521415"/>
            <a:ext cx="11432698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b="1">
                <a:solidFill>
                  <a:schemeClr val="accent2"/>
                </a:solidFill>
              </a:rPr>
              <a:t>1.</a:t>
            </a:r>
            <a:r>
              <a:rPr lang="en-US" sz="3600"/>
              <a:t> People in my neighbourhood are doing a lot to save _________________.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b="1">
                <a:solidFill>
                  <a:schemeClr val="accent2"/>
                </a:solidFill>
              </a:rPr>
              <a:t>2. </a:t>
            </a:r>
            <a:r>
              <a:rPr lang="en-US" sz="3600"/>
              <a:t>Con Dao National Park provides a rich ________ for marine life.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b="1">
                <a:solidFill>
                  <a:schemeClr val="accent2"/>
                </a:solidFill>
              </a:rPr>
              <a:t>3. </a:t>
            </a:r>
            <a:r>
              <a:rPr lang="en-US" sz="3600"/>
              <a:t>Forests help release oxygen and absorb _____________; they also provide homes for many species.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32381" y="3014944"/>
            <a:ext cx="4211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7030A0"/>
                </a:solidFill>
              </a:rPr>
              <a:t>endangered species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358251" y="3737132"/>
            <a:ext cx="1989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7030A0"/>
                </a:solidFill>
              </a:rPr>
              <a:t>habitat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444863" y="5014405"/>
            <a:ext cx="3315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7030A0"/>
                </a:solidFill>
              </a:rPr>
              <a:t>carbon dioxide</a:t>
            </a:r>
            <a:endParaRPr lang="en-U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28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82202" y="1059985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with a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word or phrase from the box.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9596" y="103298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2381" y="93034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2A4732-B9E1-4BC6-8A58-97A9179BF36B}"/>
              </a:ext>
            </a:extLst>
          </p:cNvPr>
          <p:cNvSpPr txBox="1"/>
          <p:nvPr/>
        </p:nvSpPr>
        <p:spPr>
          <a:xfrm>
            <a:off x="241841" y="1647797"/>
            <a:ext cx="1179975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latin typeface="ChronicaPro-Book"/>
              </a:rPr>
              <a:t>habitat    cutting down trees     ecosystem      endangered species      carbon dioxide</a:t>
            </a:r>
            <a:endParaRPr lang="en-US" sz="2400" dirty="0">
              <a:latin typeface="ChronicaPro-Book"/>
            </a:endParaRPr>
          </a:p>
        </p:txBody>
      </p:sp>
      <p:sp>
        <p:nvSpPr>
          <p:cNvPr id="25" name="Hộp Văn bản 5">
            <a:extLst>
              <a:ext uri="{FF2B5EF4-FFF2-40B4-BE49-F238E27FC236}">
                <a16:creationId xmlns:a16="http://schemas.microsoft.com/office/drawing/2014/main" id="{7031D8DD-1F0E-DF29-916C-73D2D9948659}"/>
              </a:ext>
            </a:extLst>
          </p:cNvPr>
          <p:cNvSpPr txBox="1"/>
          <p:nvPr/>
        </p:nvSpPr>
        <p:spPr>
          <a:xfrm>
            <a:off x="632382" y="2714330"/>
            <a:ext cx="10129404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b="1">
                <a:solidFill>
                  <a:schemeClr val="accent2"/>
                </a:solidFill>
              </a:rPr>
              <a:t>4.</a:t>
            </a:r>
            <a:r>
              <a:rPr lang="en-US" sz="3600"/>
              <a:t> ________________ is a serious environmental concern as it harms natural habitats.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b="1">
                <a:solidFill>
                  <a:schemeClr val="accent2"/>
                </a:solidFill>
              </a:rPr>
              <a:t>5.</a:t>
            </a:r>
            <a:r>
              <a:rPr lang="en-US" sz="3600"/>
              <a:t> An __________ may be a whole forest, or a small pond, and it can be of any size.</a:t>
            </a:r>
            <a:endParaRPr lang="vi-VN" sz="3600" dirty="0"/>
          </a:p>
        </p:txBody>
      </p:sp>
      <p:sp>
        <p:nvSpPr>
          <p:cNvPr id="26" name="TextBox 25"/>
          <p:cNvSpPr txBox="1"/>
          <p:nvPr/>
        </p:nvSpPr>
        <p:spPr>
          <a:xfrm>
            <a:off x="1029416" y="2711719"/>
            <a:ext cx="3959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7030A0"/>
                </a:solidFill>
              </a:rPr>
              <a:t>Cutting down trees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73872" y="3944131"/>
            <a:ext cx="2470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ecosystem</a:t>
            </a:r>
          </a:p>
        </p:txBody>
      </p:sp>
    </p:spTree>
    <p:extLst>
      <p:ext uri="{BB962C8B-B14F-4D97-AF65-F5344CB8AC3E}">
        <p14:creationId xmlns:p14="http://schemas.microsoft.com/office/powerpoint/2010/main" val="3722629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142370"/>
            <a:ext cx="8768582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repeat the words. Pay attention to the sounds /bl/ and /kl/.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graphicFrame>
        <p:nvGraphicFramePr>
          <p:cNvPr id="10" name="Bảng 9">
            <a:extLst>
              <a:ext uri="{FF2B5EF4-FFF2-40B4-BE49-F238E27FC236}">
                <a16:creationId xmlns:a16="http://schemas.microsoft.com/office/drawing/2014/main" id="{75D596DB-E074-E9DF-4420-9635BF85A8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732738"/>
              </p:ext>
            </p:extLst>
          </p:nvPr>
        </p:nvGraphicFramePr>
        <p:xfrm>
          <a:off x="3311852" y="2277667"/>
          <a:ext cx="5489248" cy="3920910"/>
        </p:xfrm>
        <a:graphic>
          <a:graphicData uri="http://schemas.openxmlformats.org/drawingml/2006/table">
            <a:tbl>
              <a:tblPr/>
              <a:tblGrid>
                <a:gridCol w="2744624">
                  <a:extLst>
                    <a:ext uri="{9D8B030D-6E8A-4147-A177-3AD203B41FA5}">
                      <a16:colId xmlns:a16="http://schemas.microsoft.com/office/drawing/2014/main" val="4220563180"/>
                    </a:ext>
                  </a:extLst>
                </a:gridCol>
                <a:gridCol w="2744624">
                  <a:extLst>
                    <a:ext uri="{9D8B030D-6E8A-4147-A177-3AD203B41FA5}">
                      <a16:colId xmlns:a16="http://schemas.microsoft.com/office/drawing/2014/main" val="2944765766"/>
                    </a:ext>
                  </a:extLst>
                </a:gridCol>
              </a:tblGrid>
              <a:tr h="692415">
                <a:tc>
                  <a:txBody>
                    <a:bodyPr/>
                    <a:lstStyle/>
                    <a:p>
                      <a:pPr algn="ctr"/>
                      <a:r>
                        <a:rPr lang="vi-VN" sz="3600" b="1" i="0">
                          <a:solidFill>
                            <a:srgbClr val="24202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/bl/ </a:t>
                      </a:r>
                      <a:endParaRPr lang="vi-VN" sz="3600" b="1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b="1" i="0">
                          <a:solidFill>
                            <a:srgbClr val="24202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/kl/</a:t>
                      </a:r>
                      <a:endParaRPr lang="vi-VN" sz="3600" b="1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9540703"/>
                  </a:ext>
                </a:extLst>
              </a:tr>
              <a:tr h="3228495">
                <a:tc>
                  <a:txBody>
                    <a:bodyPr/>
                    <a:lstStyle/>
                    <a:p>
                      <a:r>
                        <a:rPr lang="vi-VN" sz="4000" b="0" i="0" dirty="0" err="1">
                          <a:solidFill>
                            <a:srgbClr val="F2654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</a:t>
                      </a:r>
                      <a:r>
                        <a:rPr lang="vi-VN" sz="4000" b="0" i="0" dirty="0" err="1">
                          <a:solidFill>
                            <a:srgbClr val="24202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ock</a:t>
                      </a:r>
                      <a:br>
                        <a:rPr lang="vi-VN" sz="4000" b="0" i="0" dirty="0">
                          <a:solidFill>
                            <a:srgbClr val="24202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vi-VN" sz="4000" b="0" i="0" dirty="0" err="1">
                          <a:solidFill>
                            <a:srgbClr val="F2654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</a:t>
                      </a:r>
                      <a:r>
                        <a:rPr lang="vi-VN" sz="4000" b="0" i="0" dirty="0" err="1">
                          <a:solidFill>
                            <a:srgbClr val="24202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ast</a:t>
                      </a:r>
                      <a:br>
                        <a:rPr lang="vi-VN" sz="4000" b="0" i="0" dirty="0">
                          <a:solidFill>
                            <a:srgbClr val="24202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vi-VN" sz="4000" b="0" i="0" dirty="0" err="1">
                          <a:solidFill>
                            <a:srgbClr val="F2654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</a:t>
                      </a:r>
                      <a:r>
                        <a:rPr lang="vi-VN" sz="4000" b="0" i="0" dirty="0" err="1">
                          <a:solidFill>
                            <a:srgbClr val="24202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anket</a:t>
                      </a:r>
                      <a:br>
                        <a:rPr lang="vi-VN" sz="4000" b="0" i="0" dirty="0">
                          <a:solidFill>
                            <a:srgbClr val="24202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vi-VN" sz="4000" b="0" i="0" dirty="0" err="1">
                          <a:solidFill>
                            <a:srgbClr val="F2654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</a:t>
                      </a:r>
                      <a:r>
                        <a:rPr lang="vi-VN" sz="4000" b="0" i="0" dirty="0" err="1">
                          <a:solidFill>
                            <a:srgbClr val="24202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ack</a:t>
                      </a:r>
                      <a:br>
                        <a:rPr lang="vi-VN" sz="4000" b="0" i="0" dirty="0">
                          <a:solidFill>
                            <a:srgbClr val="24202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vi-VN" sz="4000" b="0" i="0" dirty="0" err="1">
                          <a:solidFill>
                            <a:srgbClr val="24202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</a:t>
                      </a:r>
                      <a:r>
                        <a:rPr lang="vi-VN" sz="4000" b="0" i="0" dirty="0" err="1">
                          <a:solidFill>
                            <a:srgbClr val="F2654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</a:t>
                      </a:r>
                      <a:r>
                        <a:rPr lang="vi-VN" sz="4000" b="0" i="0" dirty="0" err="1">
                          <a:solidFill>
                            <a:srgbClr val="24202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</a:t>
                      </a:r>
                      <a:endParaRPr lang="vi-VN" sz="4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0" i="0" dirty="0">
                          <a:solidFill>
                            <a:srgbClr val="F2654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</a:t>
                      </a:r>
                      <a:r>
                        <a:rPr lang="en-US" sz="4000" b="0" i="0" dirty="0">
                          <a:solidFill>
                            <a:srgbClr val="24202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ean</a:t>
                      </a:r>
                      <a:br>
                        <a:rPr lang="en-US" sz="4000" b="0" i="0" dirty="0">
                          <a:solidFill>
                            <a:srgbClr val="24202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4000" b="0" i="0" dirty="0">
                          <a:solidFill>
                            <a:srgbClr val="F2654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</a:t>
                      </a:r>
                      <a:r>
                        <a:rPr lang="en-US" sz="4000" b="0" i="0" dirty="0">
                          <a:solidFill>
                            <a:srgbClr val="24202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own</a:t>
                      </a:r>
                      <a:br>
                        <a:rPr lang="en-US" sz="4000" b="0" i="0" dirty="0">
                          <a:solidFill>
                            <a:srgbClr val="24202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4000" b="0" i="0" dirty="0">
                          <a:solidFill>
                            <a:srgbClr val="F2654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</a:t>
                      </a:r>
                      <a:r>
                        <a:rPr lang="en-US" sz="4000" b="0" i="0" dirty="0">
                          <a:solidFill>
                            <a:srgbClr val="24202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ub</a:t>
                      </a:r>
                      <a:br>
                        <a:rPr lang="en-US" sz="4000" b="0" i="0" dirty="0">
                          <a:solidFill>
                            <a:srgbClr val="24202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4000" b="0" i="0" dirty="0">
                          <a:solidFill>
                            <a:srgbClr val="F2654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</a:t>
                      </a:r>
                      <a:r>
                        <a:rPr lang="en-US" sz="4000" b="0" i="0" dirty="0">
                          <a:solidFill>
                            <a:srgbClr val="24202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ass</a:t>
                      </a:r>
                      <a:br>
                        <a:rPr lang="en-US" sz="4000" b="0" i="0" dirty="0">
                          <a:solidFill>
                            <a:srgbClr val="24202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4000" b="0" i="0" dirty="0">
                          <a:solidFill>
                            <a:srgbClr val="F2654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</a:t>
                      </a:r>
                      <a:r>
                        <a:rPr lang="en-US" sz="4000" b="0" i="0" dirty="0">
                          <a:solidFill>
                            <a:srgbClr val="24202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ear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5268859"/>
                  </a:ext>
                </a:extLst>
              </a:tr>
            </a:tbl>
          </a:graphicData>
        </a:graphic>
      </p:graphicFrame>
      <p:sp>
        <p:nvSpPr>
          <p:cNvPr id="20" name="Rectangle 1">
            <a:extLst>
              <a:ext uri="{FF2B5EF4-FFF2-40B4-BE49-F238E27FC236}">
                <a16:creationId xmlns:a16="http://schemas.microsoft.com/office/drawing/2014/main" id="{4D38B1F5-1209-E4A1-FDF7-E33417557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5050" y="33988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Track 4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56917" y="14017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7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905" y="-28462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673" y="1239693"/>
            <a:ext cx="10322353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Listen and </a:t>
            </a:r>
            <a:r>
              <a:rPr lang="en-US" sz="2800" b="1" dirty="0" err="1"/>
              <a:t>practise</a:t>
            </a:r>
            <a:r>
              <a:rPr lang="en-US" sz="2800" b="1" dirty="0"/>
              <a:t> the sentences. Underline the words with /bl/, and circle the words with /kl/. 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1752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1824" y="12042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pic>
        <p:nvPicPr>
          <p:cNvPr id="2" name="Track 4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91700" y="1831730"/>
            <a:ext cx="609600" cy="609600"/>
          </a:xfrm>
          <a:prstGeom prst="rect">
            <a:avLst/>
          </a:prstGeom>
        </p:spPr>
      </p:pic>
      <p:sp>
        <p:nvSpPr>
          <p:cNvPr id="13" name="Hộp Văn bản 5">
            <a:extLst>
              <a:ext uri="{FF2B5EF4-FFF2-40B4-BE49-F238E27FC236}">
                <a16:creationId xmlns:a16="http://schemas.microsoft.com/office/drawing/2014/main" id="{7031D8DD-1F0E-DF29-916C-73D2D9948659}"/>
              </a:ext>
            </a:extLst>
          </p:cNvPr>
          <p:cNvSpPr txBox="1"/>
          <p:nvPr/>
        </p:nvSpPr>
        <p:spPr>
          <a:xfrm>
            <a:off x="826292" y="2634761"/>
            <a:ext cx="9988245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800" b="1">
                <a:solidFill>
                  <a:schemeClr val="accent2"/>
                </a:solidFill>
              </a:rPr>
              <a:t>1.</a:t>
            </a:r>
            <a:r>
              <a:rPr lang="en-US" sz="3800"/>
              <a:t> Look! There are black clouds all over!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800" b="1">
                <a:solidFill>
                  <a:schemeClr val="accent2"/>
                </a:solidFill>
              </a:rPr>
              <a:t>2. </a:t>
            </a:r>
            <a:r>
              <a:rPr lang="en-US" sz="3800"/>
              <a:t>A truck blocked the way to the club.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800" b="1">
                <a:solidFill>
                  <a:schemeClr val="accent2"/>
                </a:solidFill>
              </a:rPr>
              <a:t>3. </a:t>
            </a:r>
            <a:r>
              <a:rPr lang="en-US" sz="3800"/>
              <a:t>The students painted the classroom blue.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800" b="1">
                <a:solidFill>
                  <a:schemeClr val="accent2"/>
                </a:solidFill>
              </a:rPr>
              <a:t>4.</a:t>
            </a:r>
            <a:r>
              <a:rPr lang="en-US" sz="3800"/>
              <a:t> The wind blew the clock down.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800" b="1">
                <a:solidFill>
                  <a:schemeClr val="accent2"/>
                </a:solidFill>
              </a:rPr>
              <a:t>5.</a:t>
            </a:r>
            <a:r>
              <a:rPr lang="en-US" sz="3800"/>
              <a:t> We cleaned up the environment after the blast.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545623" y="3209192"/>
            <a:ext cx="109903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892669" y="3956538"/>
            <a:ext cx="15298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475784" y="4668714"/>
            <a:ext cx="94077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314700" y="5398477"/>
            <a:ext cx="94077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626111" y="6137031"/>
            <a:ext cx="10125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5644662" y="2687512"/>
            <a:ext cx="1371600" cy="62425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7376747" y="3434858"/>
            <a:ext cx="975945" cy="62425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6330462" y="4138515"/>
            <a:ext cx="2145322" cy="62425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5021434" y="4861183"/>
            <a:ext cx="1221104" cy="62425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2093596" y="5591909"/>
            <a:ext cx="1722266" cy="62425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514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 animBg="1"/>
      <p:bldP spid="25" grpId="0" animBg="1"/>
      <p:bldP spid="26" grpId="0" animBg="1"/>
      <p:bldP spid="29" grpId="0" animBg="1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628983" y="2142915"/>
            <a:ext cx="83655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Vocabulary: The lexical items related to </a:t>
            </a:r>
            <a:r>
              <a:rPr lang="en-US" sz="3200"/>
              <a:t>Environmental protection</a:t>
            </a:r>
            <a:endParaRPr lang="en-US" sz="32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Pronunciation</a:t>
            </a:r>
            <a:r>
              <a:rPr lang="en-US" sz="3200"/>
              <a:t>: Words </a:t>
            </a:r>
            <a:r>
              <a:rPr lang="en-US" sz="3200" dirty="0"/>
              <a:t>that contain the sounds: /bl/ and /kl/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333" y="1348194"/>
            <a:ext cx="3712065" cy="249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21427" y="2744397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VOCABULARY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49766" y="4534107"/>
            <a:ext cx="2055309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PRONUNCIATION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Jumbled words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74527" y="2153176"/>
            <a:ext cx="5755112" cy="1800051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Label each picture with a phrase from the list.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Match each word or phrase in column A with its meaning in column B.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Complete the sentences with the words from the box.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1034309" cy="1335244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9" idx="0"/>
          </p:cNvCxnSpPr>
          <p:nvPr/>
        </p:nvCxnSpPr>
        <p:spPr>
          <a:xfrm rot="10800000" flipV="1">
            <a:off x="1477421" y="3053201"/>
            <a:ext cx="1144006" cy="1480906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2: A CLOSER LOOK 1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709891" y="5776671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19" idx="3"/>
            <a:endCxn id="27" idx="0"/>
          </p:cNvCxnSpPr>
          <p:nvPr/>
        </p:nvCxnSpPr>
        <p:spPr>
          <a:xfrm>
            <a:off x="2505075" y="4834831"/>
            <a:ext cx="1122773" cy="941840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736267"/>
            <a:ext cx="574080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  <p:sp>
        <p:nvSpPr>
          <p:cNvPr id="8" name="Rectangle 22">
            <a:extLst>
              <a:ext uri="{FF2B5EF4-FFF2-40B4-BE49-F238E27FC236}">
                <a16:creationId xmlns:a16="http://schemas.microsoft.com/office/drawing/2014/main" id="{2B296B37-31A1-E0D3-0223-6CF67DA34147}"/>
              </a:ext>
            </a:extLst>
          </p:cNvPr>
          <p:cNvSpPr/>
          <p:nvPr/>
        </p:nvSpPr>
        <p:spPr>
          <a:xfrm>
            <a:off x="5588839" y="4227134"/>
            <a:ext cx="5743692" cy="1215395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Listen and repeat the words. Pay attention to the sounds /bl/ and /kl/.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Listen and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practise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sentences. Underline the words with /bl/, and circle the words with /kl/.</a:t>
            </a: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9944" y="2198184"/>
            <a:ext cx="81498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/>
              <a:t>Do exercises in the workbook.</a:t>
            </a:r>
            <a:endParaRPr lang="en-US" sz="3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601" y="3473121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facebook.com/www.tienganhglobalsuccess.vn/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4619763" y="1121091"/>
            <a:ext cx="3831666" cy="5786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7400"/>
              </a:lnSpc>
            </a:pP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AHTTABI</a:t>
            </a:r>
          </a:p>
          <a:p>
            <a:pPr algn="ctr">
              <a:lnSpc>
                <a:spcPts val="7400"/>
              </a:lnSpc>
            </a:pP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PLTINOOLU </a:t>
            </a:r>
          </a:p>
          <a:p>
            <a:pPr algn="ctr">
              <a:lnSpc>
                <a:spcPts val="7400"/>
              </a:lnSpc>
            </a:pP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XEOGYN </a:t>
            </a:r>
          </a:p>
          <a:p>
            <a:pPr algn="ctr">
              <a:lnSpc>
                <a:spcPts val="7400"/>
              </a:lnSpc>
            </a:pP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EEERLAS </a:t>
            </a:r>
          </a:p>
          <a:p>
            <a:pPr algn="ctr">
              <a:lnSpc>
                <a:spcPts val="7400"/>
              </a:lnSpc>
            </a:pP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BBSOAR </a:t>
            </a:r>
          </a:p>
          <a:p>
            <a:pPr algn="ctr">
              <a:lnSpc>
                <a:spcPts val="7400"/>
              </a:lnSpc>
            </a:pP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MECYSSOET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341320" y="2088981"/>
            <a:ext cx="36164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JUMBLED</a:t>
            </a:r>
            <a:endParaRPr lang="en-US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0">
            <a:extLst>
              <a:ext uri="{FF2B5EF4-FFF2-40B4-BE49-F238E27FC236}">
                <a16:creationId xmlns:a16="http://schemas.microsoft.com/office/drawing/2014/main" id="{B92BC8A1-F305-5B44-DC37-C270156D5572}"/>
              </a:ext>
            </a:extLst>
          </p:cNvPr>
          <p:cNvSpPr txBox="1"/>
          <p:nvPr/>
        </p:nvSpPr>
        <p:spPr>
          <a:xfrm>
            <a:off x="8190051" y="1121091"/>
            <a:ext cx="3875117" cy="5786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7400"/>
              </a:lnSpc>
            </a:pP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-&gt; HABITAT</a:t>
            </a:r>
          </a:p>
          <a:p>
            <a:pPr>
              <a:lnSpc>
                <a:spcPts val="7400"/>
              </a:lnSpc>
            </a:pP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-&gt; POLLUTION</a:t>
            </a:r>
          </a:p>
          <a:p>
            <a:pPr>
              <a:lnSpc>
                <a:spcPts val="7400"/>
              </a:lnSpc>
            </a:pP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-&gt; OXYGEN</a:t>
            </a:r>
          </a:p>
          <a:p>
            <a:pPr>
              <a:lnSpc>
                <a:spcPts val="7400"/>
              </a:lnSpc>
            </a:pP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-&gt; RELEASE</a:t>
            </a:r>
          </a:p>
          <a:p>
            <a:pPr>
              <a:lnSpc>
                <a:spcPts val="7400"/>
              </a:lnSpc>
            </a:pP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-&gt; ABSORB</a:t>
            </a:r>
          </a:p>
          <a:p>
            <a:pPr>
              <a:lnSpc>
                <a:spcPts val="7400"/>
              </a:lnSpc>
            </a:pP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-&gt; ECOSYSTEM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067" y="3000375"/>
            <a:ext cx="3269045" cy="317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487067" y="1431794"/>
            <a:ext cx="6213567" cy="99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ecosystem</a:t>
            </a:r>
            <a:r>
              <a:rPr lang="en-US" sz="6000" b="1" dirty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74622" y="4917235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hệ</a:t>
            </a:r>
            <a:r>
              <a:rPr lang="en-US" sz="4800" dirty="0"/>
              <a:t> </a:t>
            </a:r>
            <a:r>
              <a:rPr lang="en-US" sz="4800" dirty="0" err="1"/>
              <a:t>sinh</a:t>
            </a:r>
            <a:r>
              <a:rPr lang="en-US" sz="4800" dirty="0"/>
              <a:t> </a:t>
            </a:r>
            <a:r>
              <a:rPr lang="en-US" sz="4800" dirty="0" err="1"/>
              <a:t>thái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240027" y="3492122"/>
            <a:ext cx="38854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/ˈiːkəʊsɪstəm/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C19281FA-C07C-BDEF-5B24-12AC89ECB9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892" y="2976419"/>
            <a:ext cx="6704108" cy="3515932"/>
          </a:xfrm>
          <a:prstGeom prst="rect">
            <a:avLst/>
          </a:prstGeom>
        </p:spPr>
      </p:pic>
      <p:pic>
        <p:nvPicPr>
          <p:cNvPr id="3" name="ecosystem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65022" y="36028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17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2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287519" y="1242374"/>
            <a:ext cx="6580005" cy="1081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marine life </a:t>
            </a:r>
            <a:r>
              <a:rPr lang="en-US" sz="6000" b="1" dirty="0">
                <a:solidFill>
                  <a:srgbClr val="AD4F0F"/>
                </a:solidFill>
              </a:rPr>
              <a:t>(n)</a:t>
            </a:r>
            <a:endParaRPr lang="en-US" sz="48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49011" y="4724153"/>
            <a:ext cx="4593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/>
              <a:t>sinh vật biển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214234" y="3207354"/>
            <a:ext cx="40635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/mə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ˈriːn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laɪf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2FAA5E78-C477-3EC0-1FFB-E9F9E4F70A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095" y="2755698"/>
            <a:ext cx="5846445" cy="3614166"/>
          </a:xfrm>
          <a:prstGeom prst="rect">
            <a:avLst/>
          </a:prstGeom>
        </p:spPr>
      </p:pic>
      <p:pic>
        <p:nvPicPr>
          <p:cNvPr id="11" name="marine life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4634" y="33990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29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487067" y="1576279"/>
            <a:ext cx="6496413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absorb</a:t>
            </a:r>
            <a:r>
              <a:rPr lang="en-US" sz="6000" b="1" dirty="0">
                <a:solidFill>
                  <a:srgbClr val="AD4F0F"/>
                </a:solidFill>
              </a:rPr>
              <a:t> (v)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89912" y="4851807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thẩm</a:t>
            </a:r>
            <a:r>
              <a:rPr lang="en-US" sz="4800" dirty="0"/>
              <a:t> </a:t>
            </a:r>
            <a:r>
              <a:rPr lang="en-US" sz="4800" dirty="0" err="1"/>
              <a:t>thấu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2080285" y="3434752"/>
            <a:ext cx="25394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/əbˈzɔːb/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703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3649" y="1905000"/>
            <a:ext cx="4879325" cy="4352925"/>
          </a:xfrm>
          <a:prstGeom prst="rect">
            <a:avLst/>
          </a:prstGeom>
        </p:spPr>
      </p:pic>
      <p:pic>
        <p:nvPicPr>
          <p:cNvPr id="4" name="absorb__gb_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5112" y="35454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42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167657" y="1484909"/>
            <a:ext cx="9043018" cy="1236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b="1" dirty="0">
                <a:solidFill>
                  <a:srgbClr val="AD4F0F"/>
                </a:solidFill>
              </a:rPr>
              <a:t>harmful substance </a:t>
            </a:r>
            <a:r>
              <a:rPr lang="en-US" sz="6000" b="1" dirty="0">
                <a:solidFill>
                  <a:srgbClr val="AD4F0F"/>
                </a:solidFill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76140" y="4816415"/>
            <a:ext cx="47363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tác</a:t>
            </a:r>
            <a:r>
              <a:rPr lang="en-US" sz="4800" dirty="0"/>
              <a:t> </a:t>
            </a:r>
            <a:r>
              <a:rPr lang="en-US" sz="4800" dirty="0" err="1"/>
              <a:t>nhân</a:t>
            </a:r>
            <a:r>
              <a:rPr lang="en-US" sz="4800" dirty="0"/>
              <a:t> </a:t>
            </a:r>
            <a:r>
              <a:rPr lang="en-US" sz="4800" dirty="0" err="1"/>
              <a:t>gây</a:t>
            </a:r>
            <a:r>
              <a:rPr lang="en-US" sz="4800" dirty="0"/>
              <a:t> </a:t>
            </a:r>
            <a:r>
              <a:rPr lang="en-US" sz="4800" dirty="0" err="1"/>
              <a:t>hại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054814" y="3353562"/>
            <a:ext cx="59450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hɑːmfl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 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sʌbstəns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703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77E19CE7-9EFE-7884-6196-9435F33001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008" y="2543388"/>
            <a:ext cx="4304654" cy="4209837"/>
          </a:xfrm>
          <a:prstGeom prst="rect">
            <a:avLst/>
          </a:prstGeom>
        </p:spPr>
      </p:pic>
      <p:pic>
        <p:nvPicPr>
          <p:cNvPr id="11" name="harmful substance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36472" y="34642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73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77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70468" y="1717771"/>
            <a:ext cx="7454857" cy="1236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extinction</a:t>
            </a:r>
            <a:r>
              <a:rPr lang="en-US" sz="6000" b="1" dirty="0">
                <a:solidFill>
                  <a:srgbClr val="AD4F0F"/>
                </a:solidFill>
              </a:rPr>
              <a:t> </a:t>
            </a:r>
            <a:r>
              <a:rPr lang="en-US" sz="6600" b="1" dirty="0">
                <a:solidFill>
                  <a:srgbClr val="AD4F0F"/>
                </a:solidFill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37278" y="5016691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sự</a:t>
            </a:r>
            <a:r>
              <a:rPr lang="en-US" sz="4800" dirty="0"/>
              <a:t> </a:t>
            </a:r>
            <a:r>
              <a:rPr lang="en-US" sz="4800" dirty="0" err="1"/>
              <a:t>tuyệt</a:t>
            </a:r>
            <a:r>
              <a:rPr lang="en-US" sz="4800" dirty="0"/>
              <a:t> </a:t>
            </a:r>
            <a:r>
              <a:rPr lang="en-US" sz="4800" dirty="0" err="1"/>
              <a:t>chủng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819743" y="3462884"/>
            <a:ext cx="32859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ɪkˈstɪŋkʃn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703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1ACC4C3E-7EF4-0DDC-4405-7F4BFBB462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840" y="1237181"/>
            <a:ext cx="3609975" cy="5534025"/>
          </a:xfrm>
          <a:prstGeom prst="rect">
            <a:avLst/>
          </a:prstGeom>
        </p:spPr>
      </p:pic>
      <p:pic>
        <p:nvPicPr>
          <p:cNvPr id="3" name="extinction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1618" y="35735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72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2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968769"/>
              </p:ext>
            </p:extLst>
          </p:nvPr>
        </p:nvGraphicFramePr>
        <p:xfrm>
          <a:off x="1003828" y="1751896"/>
          <a:ext cx="10921472" cy="402648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292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2169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EF4B66"/>
                          </a:solidFill>
                          <a:latin typeface="+mn-lt"/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EF4B66"/>
                          </a:solidFill>
                          <a:latin typeface="+mn-lt"/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EF4B66"/>
                          </a:solidFill>
                          <a:latin typeface="+mn-lt"/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6863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ecosystem (n) </a:t>
                      </a:r>
                      <a:endParaRPr lang="en-US" sz="32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/ˈiːkəʊsɪstəm/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hệ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sinh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thái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666863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marine life (n) </a:t>
                      </a:r>
                      <a:endParaRPr lang="en-US" sz="32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/mə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ˈriːn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laɪf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sinh vật</a:t>
                      </a:r>
                      <a:r>
                        <a:rPr lang="en-US" sz="320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biển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26415072"/>
                  </a:ext>
                </a:extLst>
              </a:tr>
              <a:tr h="666863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 absorb (v) </a:t>
                      </a:r>
                      <a:endParaRPr lang="en-US" sz="32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/əbzɔːʳb/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thẩm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thấu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3090687457"/>
                  </a:ext>
                </a:extLst>
              </a:tr>
              <a:tr h="666863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 harmful substance (n) </a:t>
                      </a:r>
                      <a:endParaRPr lang="en-US" sz="32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hɑːmfl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ˈ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sʌbstəns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tác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nhân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gây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hại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463010817"/>
                  </a:ext>
                </a:extLst>
              </a:tr>
              <a:tr h="666863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 extinction (n) </a:t>
                      </a:r>
                      <a:endParaRPr lang="en-US" sz="32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/ɪk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ˈstɪŋkʃn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sự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tuyệt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chủng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53724817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9767" y="193087"/>
            <a:ext cx="778120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 </a:t>
            </a:r>
          </a:p>
        </p:txBody>
      </p:sp>
      <p:pic>
        <p:nvPicPr>
          <p:cNvPr id="12" name="ecosystem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64997" y="2459820"/>
            <a:ext cx="609600" cy="609600"/>
          </a:xfrm>
          <a:prstGeom prst="rect">
            <a:avLst/>
          </a:prstGeom>
        </p:spPr>
      </p:pic>
      <p:pic>
        <p:nvPicPr>
          <p:cNvPr id="5" name="marine life 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64997" y="3155538"/>
            <a:ext cx="609600" cy="609600"/>
          </a:xfrm>
          <a:prstGeom prst="rect">
            <a:avLst/>
          </a:prstGeom>
        </p:spPr>
      </p:pic>
      <p:pic>
        <p:nvPicPr>
          <p:cNvPr id="13" name="absorb__gb_2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64997" y="3834426"/>
            <a:ext cx="609600" cy="609600"/>
          </a:xfrm>
          <a:prstGeom prst="rect">
            <a:avLst/>
          </a:prstGeom>
        </p:spPr>
      </p:pic>
      <p:pic>
        <p:nvPicPr>
          <p:cNvPr id="7" name="harmful substance 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64997" y="4487502"/>
            <a:ext cx="609600" cy="609600"/>
          </a:xfrm>
          <a:prstGeom prst="rect">
            <a:avLst/>
          </a:prstGeom>
        </p:spPr>
      </p:pic>
      <p:pic>
        <p:nvPicPr>
          <p:cNvPr id="15" name="extinction__gb_1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64997" y="51687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9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77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20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3752</TotalTime>
  <Words>709</Words>
  <Application>Microsoft Office PowerPoint</Application>
  <PresentationFormat>Widescreen</PresentationFormat>
  <Paragraphs>162</Paragraphs>
  <Slides>21</Slides>
  <Notes>18</Notes>
  <HiddenSlides>0</HiddenSlides>
  <MMClips>12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Adobe Gothic Std B</vt:lpstr>
      <vt:lpstr>Arial</vt:lpstr>
      <vt:lpstr>Calibri</vt:lpstr>
      <vt:lpstr>Calibri Light</vt:lpstr>
      <vt:lpstr>ChronicaPro-Book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Windows 10</cp:lastModifiedBy>
  <cp:revision>231</cp:revision>
  <dcterms:created xsi:type="dcterms:W3CDTF">2020-12-09T02:04:09Z</dcterms:created>
  <dcterms:modified xsi:type="dcterms:W3CDTF">2025-02-27T22:20:36Z</dcterms:modified>
</cp:coreProperties>
</file>