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2" r:id="rId2"/>
    <p:sldId id="351" r:id="rId3"/>
    <p:sldId id="356" r:id="rId4"/>
    <p:sldId id="355" r:id="rId5"/>
    <p:sldId id="315" r:id="rId6"/>
    <p:sldId id="326" r:id="rId7"/>
    <p:sldId id="349" r:id="rId8"/>
    <p:sldId id="357" r:id="rId9"/>
    <p:sldId id="358" r:id="rId10"/>
    <p:sldId id="359" r:id="rId11"/>
    <p:sldId id="360" r:id="rId12"/>
    <p:sldId id="361" r:id="rId13"/>
    <p:sldId id="362" r:id="rId14"/>
    <p:sldId id="363" r:id="rId15"/>
    <p:sldId id="364" r:id="rId16"/>
    <p:sldId id="365"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63" d="100"/>
          <a:sy n="63"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FC2BDC-BE3C-41E0-A861-81889A591822}" type="datetimeFigureOut">
              <a:rPr lang="en-US" smtClean="0"/>
              <a:t>2/21/2024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6D0F33-FA7E-4781-A2BF-7D845DB97132}" type="slidenum">
              <a:rPr lang="en-US" smtClean="0"/>
              <a:t>‹#›</a:t>
            </a:fld>
            <a:endParaRPr lang="en-US"/>
          </a:p>
        </p:txBody>
      </p:sp>
    </p:spTree>
    <p:extLst>
      <p:ext uri="{BB962C8B-B14F-4D97-AF65-F5344CB8AC3E}">
        <p14:creationId xmlns:p14="http://schemas.microsoft.com/office/powerpoint/2010/main" val="278914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020974-66D7-48CD-9810-AF62A4527D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455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AB8568-79F8-4F4D-98E6-F06748B4EB52}"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6269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60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5748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9BEC9864-7CD8-4531-AE9D-6C0EE12BC52C}" type="slidenum">
              <a:rPr lang="en-US" altLang="en-US"/>
              <a:pPr/>
              <a:t>‹#›</a:t>
            </a:fld>
            <a:endParaRPr lang="en-US" altLang="en-US"/>
          </a:p>
        </p:txBody>
      </p:sp>
    </p:spTree>
    <p:extLst>
      <p:ext uri="{BB962C8B-B14F-4D97-AF65-F5344CB8AC3E}">
        <p14:creationId xmlns:p14="http://schemas.microsoft.com/office/powerpoint/2010/main" val="3539603826"/>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4150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AB8568-79F8-4F4D-98E6-F06748B4EB52}"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78203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B8568-79F8-4F4D-98E6-F06748B4EB52}"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1013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B8568-79F8-4F4D-98E6-F06748B4EB52}"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83130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B8568-79F8-4F4D-98E6-F06748B4EB52}"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289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B8568-79F8-4F4D-98E6-F06748B4EB52}"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412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8019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58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B8568-79F8-4F4D-98E6-F06748B4EB52}"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231-FA6E-401D-ADB6-FBD8C0494AF8}" type="slidenum">
              <a:rPr lang="en-US" smtClean="0"/>
              <a:t>‹#›</a:t>
            </a:fld>
            <a:endParaRPr lang="en-US"/>
          </a:p>
        </p:txBody>
      </p:sp>
    </p:spTree>
    <p:extLst>
      <p:ext uri="{BB962C8B-B14F-4D97-AF65-F5344CB8AC3E}">
        <p14:creationId xmlns:p14="http://schemas.microsoft.com/office/powerpoint/2010/main" val="41128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a:extLst>
              <a:ext uri="{FF2B5EF4-FFF2-40B4-BE49-F238E27FC236}">
                <a16:creationId xmlns:a16="http://schemas.microsoft.com/office/drawing/2014/main" id="{2C2837ED-69A5-489E-A908-9A769151D848}"/>
              </a:ext>
            </a:extLst>
          </p:cNvPr>
          <p:cNvSpPr txBox="1">
            <a:spLocks noChangeArrowheads="1"/>
          </p:cNvSpPr>
          <p:nvPr/>
        </p:nvSpPr>
        <p:spPr bwMode="auto">
          <a:xfrm>
            <a:off x="5105400" y="63246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grpSp>
        <p:nvGrpSpPr>
          <p:cNvPr id="276" name="Group 142"/>
          <p:cNvGrpSpPr>
            <a:grpSpLocks/>
          </p:cNvGrpSpPr>
          <p:nvPr/>
        </p:nvGrpSpPr>
        <p:grpSpPr bwMode="auto">
          <a:xfrm rot="10800000">
            <a:off x="109129" y="116615"/>
            <a:ext cx="1998663" cy="1241425"/>
            <a:chOff x="4560" y="3538"/>
            <a:chExt cx="1259" cy="782"/>
          </a:xfrm>
        </p:grpSpPr>
        <p:sp>
          <p:nvSpPr>
            <p:cNvPr id="277"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 name="Group 142"/>
          <p:cNvGrpSpPr>
            <a:grpSpLocks/>
          </p:cNvGrpSpPr>
          <p:nvPr/>
        </p:nvGrpSpPr>
        <p:grpSpPr bwMode="auto">
          <a:xfrm rot="-5400000">
            <a:off x="10520943" y="511175"/>
            <a:ext cx="1998662" cy="1241425"/>
            <a:chOff x="4560" y="3538"/>
            <a:chExt cx="1259" cy="782"/>
          </a:xfrm>
        </p:grpSpPr>
        <p:sp>
          <p:nvSpPr>
            <p:cNvPr id="411"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 name="TextBox 2"/>
          <p:cNvSpPr txBox="1"/>
          <p:nvPr/>
        </p:nvSpPr>
        <p:spPr>
          <a:xfrm>
            <a:off x="1815692" y="2035392"/>
            <a:ext cx="8478235" cy="1323439"/>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BÀI 17. THỜI TIẾT VÀ KHÍ HẬU BIẾN ĐỔI KHÍ HẬU</a:t>
            </a:r>
            <a:r>
              <a:rPr lang="vi-VN" sz="4000" b="1" dirty="0">
                <a:solidFill>
                  <a:srgbClr val="002060"/>
                </a:solidFill>
                <a:latin typeface="Times New Roman" pitchFamily="18" charset="0"/>
                <a:cs typeface="Times New Roman" pitchFamily="18" charset="0"/>
              </a:rPr>
              <a:t> ( TIẾT 2)</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46704101"/>
      </p:ext>
    </p:extLst>
  </p:cSld>
  <p:clrMapOvr>
    <a:masterClrMapping/>
  </p:clrMapOvr>
  <mc:AlternateContent xmlns:mc="http://schemas.openxmlformats.org/markup-compatibility/2006" xmlns:p14="http://schemas.microsoft.com/office/powerpoint/2010/main">
    <mc:Choice Requires="p14">
      <p:transition spd="slow" p14:dur="2000" advTm="8222"/>
    </mc:Choice>
    <mc:Fallback xmlns="">
      <p:transition spd="slow" advTm="8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35589"/>
            <a:ext cx="2867025" cy="263106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r>
                <a:rPr lang="vi-VN" b="1" dirty="0">
                  <a:latin typeface="+mj-lt"/>
                </a:rPr>
                <a:t>Băng tan</a:t>
              </a:r>
              <a:endParaRPr lang="en-US" b="1" dirty="0">
                <a:latin typeface="+mj-lt"/>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r>
                <a:rPr lang="vi-VN" b="1" dirty="0">
                  <a:latin typeface="+mj-lt"/>
                </a:rPr>
                <a:t>Trái Đất nóng lên</a:t>
              </a:r>
              <a:endParaRPr lang="en-US" b="1" dirty="0">
                <a:latin typeface="+mj-lt"/>
              </a:endParaRPr>
            </a:p>
          </p:txBody>
        </p:sp>
      </p:grpSp>
      <p:grpSp>
        <p:nvGrpSpPr>
          <p:cNvPr id="38" name="Group 37"/>
          <p:cNvGrpSpPr/>
          <p:nvPr/>
        </p:nvGrpSpPr>
        <p:grpSpPr>
          <a:xfrm>
            <a:off x="7164533" y="606289"/>
            <a:ext cx="4750376" cy="2667939"/>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r>
                <a:rPr lang="vi-VN" b="1" dirty="0">
                  <a:latin typeface="+mj-lt"/>
                </a:rPr>
                <a:t>Hạn hán</a:t>
              </a:r>
              <a:endParaRPr lang="en-US" b="1" dirty="0">
                <a:latin typeface="+mj-lt"/>
              </a:endParaRPr>
            </a:p>
          </p:txBody>
        </p:sp>
      </p:grpSp>
      <p:grpSp>
        <p:nvGrpSpPr>
          <p:cNvPr id="37" name="Group 36"/>
          <p:cNvGrpSpPr/>
          <p:nvPr/>
        </p:nvGrpSpPr>
        <p:grpSpPr>
          <a:xfrm>
            <a:off x="3172690" y="749443"/>
            <a:ext cx="3380509" cy="297729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r>
                <a:rPr lang="vi-VN" b="1" dirty="0">
                  <a:latin typeface="+mj-lt"/>
                </a:rPr>
                <a:t>Sự biến đổi của bão</a:t>
              </a:r>
              <a:endParaRPr lang="en-US" b="1" dirty="0">
                <a:latin typeface="+mj-lt"/>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712436"/>
            <a:ext cx="2867025" cy="2631066"/>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r>
              <a:rPr lang="vi-VN" b="1" dirty="0">
                <a:latin typeface="+mj-lt"/>
              </a:rPr>
              <a:t>Nhiệt độ tăng</a:t>
            </a:r>
            <a:endParaRPr lang="en-US" b="1" dirty="0">
              <a:latin typeface="+mj-lt"/>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r>
              <a:rPr lang="vi-VN" b="1" dirty="0">
                <a:latin typeface="+mj-lt"/>
                <a:hlinkClick r:id="rId8" action="ppaction://hlinkfile"/>
              </a:rPr>
              <a:t>Còn ở Việt Nam thì BĐKH biểu hiện như thế nào?</a:t>
            </a:r>
            <a:endParaRPr lang="en-US" b="1" dirty="0">
              <a:latin typeface="+mj-lt"/>
            </a:endParaRPr>
          </a:p>
        </p:txBody>
      </p:sp>
    </p:spTree>
    <p:extLst>
      <p:ext uri="{BB962C8B-B14F-4D97-AF65-F5344CB8AC3E}">
        <p14:creationId xmlns:p14="http://schemas.microsoft.com/office/powerpoint/2010/main" val="278354013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Biểu hiện bởi sự nóng lên toàn cầu, mực nước biển 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954107"/>
          </a:xfrm>
          <a:prstGeom prst="rect">
            <a:avLst/>
          </a:prstGeom>
          <a:noFill/>
        </p:spPr>
        <p:txBody>
          <a:bodyPr wrap="square" rtlCol="0">
            <a:spAutoFit/>
          </a:bodyPr>
          <a:lstStyle/>
          <a:p>
            <a:r>
              <a:rPr lang="vi-VN" sz="2800" dirty="0" err="1">
                <a:latin typeface="Times New Roman" panose="02020603050405020304" pitchFamily="18" charset="0"/>
                <a:cs typeface="Times New Roman" panose="02020603050405020304" pitchFamily="18" charset="0"/>
              </a:rPr>
              <a:t>L</a:t>
            </a:r>
            <a:r>
              <a:rPr lang="en-US" sz="2800" dirty="0" err="1">
                <a:latin typeface="Times New Roman" panose="02020603050405020304" pitchFamily="18" charset="0"/>
                <a:cs typeface="Times New Roman" panose="02020603050405020304" pitchFamily="18" charset="0"/>
              </a:rPr>
              <a:t>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Bão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r>
              <a:rPr lang="en-US" sz="2800" dirty="0">
                <a:latin typeface="Times New Roman" panose="02020603050405020304" pitchFamily="18" charset="0"/>
                <a:cs typeface="Times New Roman" panose="02020603050405020304" pitchFamily="18" charset="0"/>
              </a:rPr>
              <a:t>, bang tan, TĐ </a:t>
            </a:r>
            <a:r>
              <a:rPr lang="en-US" sz="2800" dirty="0" err="1">
                <a:latin typeface="Times New Roman" panose="02020603050405020304" pitchFamily="18" charset="0"/>
                <a:cs typeface="Times New Roman" panose="02020603050405020304" pitchFamily="18" charset="0"/>
              </a:rPr>
              <a:t>nóng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a:t>
            </a:r>
            <a:r>
              <a:rPr lang="en-US" sz="1600" dirty="0"/>
              <a:t>.</a:t>
            </a:r>
          </a:p>
        </p:txBody>
      </p:sp>
    </p:spTree>
    <p:extLst>
      <p:ext uri="{BB962C8B-B14F-4D97-AF65-F5344CB8AC3E}">
        <p14:creationId xmlns:p14="http://schemas.microsoft.com/office/powerpoint/2010/main" val="27089485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606286"/>
            <a:ext cx="11975548" cy="28712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spTree>
    <p:extLst>
      <p:ext uri="{BB962C8B-B14F-4D97-AF65-F5344CB8AC3E}">
        <p14:creationId xmlns:p14="http://schemas.microsoft.com/office/powerpoint/2010/main" val="18580472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Biểu hiện bởi sự nóng lên toàn cầu, mực nước biển 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26459" y="5387037"/>
            <a:ext cx="7916159"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04165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288"/>
            <a:ext cx="4308764" cy="35916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764" y="606288"/>
            <a:ext cx="3754581" cy="35916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606288"/>
            <a:ext cx="4128655" cy="35916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spTree>
    <p:extLst>
      <p:ext uri="{BB962C8B-B14F-4D97-AF65-F5344CB8AC3E}">
        <p14:creationId xmlns:p14="http://schemas.microsoft.com/office/powerpoint/2010/main" val="41208818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a:solidFill>
                  <a:srgbClr val="FF0000"/>
                </a:solidFill>
                <a:latin typeface="Times New Roman" panose="02020603050405020304" pitchFamily="18" charset="0"/>
                <a:cs typeface="Times New Roman" panose="02020603050405020304" pitchFamily="18" charset="0"/>
              </a:rPr>
              <a:t>Luyện tập</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a:latin typeface="+mj-lt"/>
              </a:rPr>
              <a:t>Em hãy nêu một số hoạt động mà bản thân và gia đình có thể làm để góp phần ứng phó với biến đổi khí hậu</a:t>
            </a:r>
            <a:endParaRPr lang="en-US" sz="2400" dirty="0">
              <a:latin typeface="+mj-lt"/>
            </a:endParaRPr>
          </a:p>
        </p:txBody>
      </p:sp>
    </p:spTree>
    <p:extLst>
      <p:ext uri="{BB962C8B-B14F-4D97-AF65-F5344CB8AC3E}">
        <p14:creationId xmlns:p14="http://schemas.microsoft.com/office/powerpoint/2010/main" val="3227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i="1" dirty="0">
                <a:solidFill>
                  <a:srgbClr val="FF0000"/>
                </a:solidFill>
                <a:latin typeface="Times New Roman" panose="02020603050405020304" pitchFamily="18" charset="0"/>
                <a:cs typeface="Times New Roman" panose="02020603050405020304" pitchFamily="18" charset="0"/>
              </a:rPr>
              <a:t>Vận dụng</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a:t>
            </a:r>
            <a:r>
              <a:rPr kumimoji="0" lang="vi-VN" sz="24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hãy chuẩn bị một số nội dung để tuyên truyền về biến đổi khí hậu và ứng phó với biến đổi khí hậu cho gia điình cũng như người xung quanh</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8748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a:latin typeface="+mj-lt"/>
              </a:rPr>
              <a:t>Câu 1: Thời tiết là gì? Khí hậu là gì? Quan sát thời tiết ngoài trời hôm nay và dự báo về tình hình thời tiết trong ngày.</a:t>
            </a:r>
            <a:endParaRPr lang="en-US" sz="2400" dirty="0">
              <a:latin typeface="+mj-lt"/>
            </a:endParaRPr>
          </a:p>
        </p:txBody>
      </p:sp>
      <p:sp>
        <p:nvSpPr>
          <p:cNvPr id="7" name="TextBox 6">
            <a:extLst>
              <a:ext uri="{FF2B5EF4-FFF2-40B4-BE49-F238E27FC236}">
                <a16:creationId xmlns:a16="http://schemas.microsoft.com/office/drawing/2014/main" id="{74DF2403-9FC4-4B2C-9D7F-A6D926D40384}"/>
              </a:ext>
            </a:extLst>
          </p:cNvPr>
          <p:cNvSpPr txBox="1"/>
          <p:nvPr/>
        </p:nvSpPr>
        <p:spPr>
          <a:xfrm>
            <a:off x="3713017" y="1973224"/>
            <a:ext cx="4759623" cy="523220"/>
          </a:xfrm>
          <a:prstGeom prst="rect">
            <a:avLst/>
          </a:prstGeom>
          <a:noFill/>
        </p:spPr>
        <p:txBody>
          <a:bodyPr wrap="square" rtlCol="0">
            <a:spAutoFit/>
          </a:bodyPr>
          <a:lstStyle/>
          <a:p>
            <a:pPr algn="ctr"/>
            <a:r>
              <a:rPr lang="vi-VN" sz="2800" i="1" dirty="0">
                <a:solidFill>
                  <a:srgbClr val="FF0000"/>
                </a:solidFill>
                <a:latin typeface="Times New Roman" panose="02020603050405020304" pitchFamily="18" charset="0"/>
                <a:cs typeface="Times New Roman" panose="02020603050405020304" pitchFamily="18" charset="0"/>
              </a:rPr>
              <a:t>Trả lời </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1155" y="2978725"/>
            <a:ext cx="9942802"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Thời tiết là trạng thái của khí quyển tại một thời điềm và khu vực cụ thể được xác định bẳng nhiệt độ, độ ẩm, lượng mưa, mây, gió.... Thời tiết luôn thay đổi</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8136" y="4267200"/>
            <a:ext cx="10317308"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Khí hậu ở một nơi là tồng hợp các yếu tố thời tiết (nhiệt độ, độ ẩm, lượng mưa, gió,...) của nơi đó, trong một thời gian dài và đã trở thành quy luật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461665"/>
          </a:xfrm>
          <a:prstGeom prst="rect">
            <a:avLst/>
          </a:prstGeom>
          <a:noFill/>
        </p:spPr>
        <p:txBody>
          <a:bodyPr wrap="square" rtlCol="0">
            <a:spAutoFit/>
          </a:bodyPr>
          <a:lstStyle/>
          <a:p>
            <a:r>
              <a:rPr lang="vi-VN" sz="2400" dirty="0">
                <a:latin typeface="+mj-lt"/>
              </a:rPr>
              <a:t>Câu 2: Hoàn thành bảng sau: </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35858839"/>
              </p:ext>
            </p:extLst>
          </p:nvPr>
        </p:nvGraphicFramePr>
        <p:xfrm>
          <a:off x="1731818" y="2130880"/>
          <a:ext cx="9185564" cy="4422320"/>
        </p:xfrm>
        <a:graphic>
          <a:graphicData uri="http://schemas.openxmlformats.org/drawingml/2006/table">
            <a:tbl>
              <a:tblPr firstRow="1" firstCol="1" bandRow="1">
                <a:tableStyleId>{5C22544A-7EE6-4342-B048-85BDC9FD1C3A}</a:tableStyleId>
              </a:tblPr>
              <a:tblGrid>
                <a:gridCol w="3075709">
                  <a:extLst>
                    <a:ext uri="{9D8B030D-6E8A-4147-A177-3AD203B41FA5}">
                      <a16:colId xmlns:a16="http://schemas.microsoft.com/office/drawing/2014/main" val="3634280830"/>
                    </a:ext>
                  </a:extLst>
                </a:gridCol>
                <a:gridCol w="6109855">
                  <a:extLst>
                    <a:ext uri="{9D8B030D-6E8A-4147-A177-3AD203B41FA5}">
                      <a16:colId xmlns:a16="http://schemas.microsoft.com/office/drawing/2014/main" val="2654559799"/>
                    </a:ext>
                  </a:extLst>
                </a:gridCol>
              </a:tblGrid>
              <a:tr h="842284">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Tên đới khí hậu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Phạm vi và đặc điểm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7453991"/>
                  </a:ext>
                </a:extLst>
              </a:tr>
              <a:tr h="3580036">
                <a:tc>
                  <a:txBody>
                    <a:bodyPr/>
                    <a:lstStyle/>
                    <a:p>
                      <a:pPr algn="ctr">
                        <a:lnSpc>
                          <a:spcPct val="115000"/>
                        </a:lnSpc>
                        <a:spcAft>
                          <a:spcPts val="0"/>
                        </a:spcAft>
                      </a:pPr>
                      <a:r>
                        <a:rPr lang="nl-NL" sz="3200" dirty="0">
                          <a:solidFill>
                            <a:schemeClr val="tx1"/>
                          </a:solidFill>
                          <a:effectLst/>
                          <a:latin typeface="Times New Roman" panose="02020603050405020304" pitchFamily="18" charset="0"/>
                          <a:cs typeface="Times New Roman" panose="02020603050405020304" pitchFamily="18" charset="0"/>
                        </a:rPr>
                        <a:t> </a:t>
                      </a:r>
                      <a:r>
                        <a:rPr lang="vi-VN" sz="3200" dirty="0">
                          <a:solidFill>
                            <a:schemeClr val="tx1"/>
                          </a:solidFill>
                          <a:effectLst/>
                          <a:latin typeface="Times New Roman" panose="02020603050405020304" pitchFamily="18" charset="0"/>
                          <a:cs typeface="Times New Roman" panose="02020603050405020304" pitchFamily="18" charset="0"/>
                        </a:rPr>
                        <a:t>Đới</a:t>
                      </a:r>
                      <a:r>
                        <a:rPr lang="vi-VN" sz="3200" baseline="0" dirty="0">
                          <a:solidFill>
                            <a:schemeClr val="tx1"/>
                          </a:solidFill>
                          <a:effectLst/>
                          <a:latin typeface="Times New Roman" panose="02020603050405020304" pitchFamily="18" charset="0"/>
                          <a:cs typeface="Times New Roman" panose="02020603050405020304" pitchFamily="18" charset="0"/>
                        </a:rPr>
                        <a:t> nóng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14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927564"/>
                  </a:ext>
                </a:extLst>
              </a:tr>
            </a:tbl>
          </a:graphicData>
        </a:graphic>
      </p:graphicFrame>
      <p:sp>
        <p:nvSpPr>
          <p:cNvPr id="4" name="TextBox 3"/>
          <p:cNvSpPr txBox="1"/>
          <p:nvPr/>
        </p:nvSpPr>
        <p:spPr>
          <a:xfrm>
            <a:off x="5053808" y="4724403"/>
            <a:ext cx="5576894"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Quanh năm nóng, nhiệt độ trung bình năm không thấp hơn 20°C</a:t>
            </a:r>
            <a:r>
              <a:rPr lang="nl-NL"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Gió thổi thường xuyên là gió Mậu dịch.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62945" y="3501243"/>
            <a:ext cx="5767757" cy="830997"/>
          </a:xfrm>
          <a:prstGeom prst="rect">
            <a:avLst/>
          </a:prstGeom>
          <a:noFill/>
        </p:spPr>
        <p:txBody>
          <a:bodyPr wrap="square" rtlCol="0">
            <a:spAutoFit/>
          </a:bodyPr>
          <a:lstStyle/>
          <a:p>
            <a:r>
              <a:rPr lang="vi-VN" sz="2400" dirty="0">
                <a:latin typeface="+mj-lt"/>
              </a:rPr>
              <a:t>- Vị trí: Nằm giữa hai đường chí tuyến ( nội chí tuyến)</a:t>
            </a:r>
            <a:endParaRPr lang="en-US" sz="2400" dirty="0">
              <a:latin typeface="+mj-lt"/>
            </a:endParaRPr>
          </a:p>
        </p:txBody>
      </p:sp>
    </p:spTree>
    <p:extLst>
      <p:ext uri="{BB962C8B-B14F-4D97-AF65-F5344CB8AC3E}">
        <p14:creationId xmlns:p14="http://schemas.microsoft.com/office/powerpoint/2010/main" val="325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7012" y="346361"/>
            <a:ext cx="2499402" cy="584775"/>
          </a:xfrm>
          <a:prstGeom prst="rect">
            <a:avLst/>
          </a:prstGeom>
          <a:noFill/>
        </p:spPr>
        <p:txBody>
          <a:bodyPr wrap="none" rtlCol="0">
            <a:spAutoFit/>
          </a:bodyPr>
          <a:lstStyle/>
          <a:p>
            <a:r>
              <a:rPr lang="vi-VN" sz="3200" dirty="0">
                <a:solidFill>
                  <a:schemeClr val="accent2"/>
                </a:solidFill>
                <a:latin typeface="+mj-lt"/>
              </a:rPr>
              <a:t>KHỞI ĐỘNG</a:t>
            </a:r>
            <a:endParaRPr lang="en-US" sz="3200" dirty="0">
              <a:solidFill>
                <a:schemeClr val="accent2"/>
              </a:solidFill>
              <a:latin typeface="+mj-lt"/>
            </a:endParaRPr>
          </a:p>
        </p:txBody>
      </p:sp>
      <p:sp>
        <p:nvSpPr>
          <p:cNvPr id="7" name="TextBox 6"/>
          <p:cNvSpPr txBox="1"/>
          <p:nvPr/>
        </p:nvSpPr>
        <p:spPr>
          <a:xfrm>
            <a:off x="3685314" y="872834"/>
            <a:ext cx="5346335" cy="461665"/>
          </a:xfrm>
          <a:prstGeom prst="rect">
            <a:avLst/>
          </a:prstGeom>
          <a:noFill/>
        </p:spPr>
        <p:txBody>
          <a:bodyPr wrap="none" rtlCol="0">
            <a:spAutoFit/>
          </a:bodyPr>
          <a:lstStyle/>
          <a:p>
            <a:r>
              <a:rPr lang="vi-VN" sz="2400" dirty="0">
                <a:latin typeface="+mj-lt"/>
              </a:rPr>
              <a:t>Quan sát hình ảnh sau để tìm từ chìa khóa</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55" y="1327435"/>
            <a:ext cx="3713453" cy="26626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56" y="1433507"/>
            <a:ext cx="3796578" cy="2556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654" y="1334499"/>
            <a:ext cx="3775363" cy="2655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6" y="3990107"/>
            <a:ext cx="3180508" cy="286789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765" y="3990108"/>
            <a:ext cx="3322898" cy="2867892"/>
          </a:xfrm>
          <a:prstGeom prst="rect">
            <a:avLst/>
          </a:prstGeom>
        </p:spPr>
      </p:pic>
      <p:sp>
        <p:nvSpPr>
          <p:cNvPr id="13" name="Right Arrow 12"/>
          <p:cNvSpPr/>
          <p:nvPr/>
        </p:nvSpPr>
        <p:spPr>
          <a:xfrm>
            <a:off x="6664031" y="5140036"/>
            <a:ext cx="1233055" cy="623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0889" y="4216111"/>
            <a:ext cx="4261111" cy="2641889"/>
          </a:xfrm>
          <a:prstGeom prst="rect">
            <a:avLst/>
          </a:prstGeom>
        </p:spPr>
      </p:pic>
    </p:spTree>
    <p:extLst>
      <p:ext uri="{BB962C8B-B14F-4D97-AF65-F5344CB8AC3E}">
        <p14:creationId xmlns:p14="http://schemas.microsoft.com/office/powerpoint/2010/main" val="16047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5" name="Rectangle 2"/>
          <p:cNvSpPr>
            <a:spLocks noGrp="1" noChangeArrowheads="1"/>
          </p:cNvSpPr>
          <p:nvPr>
            <p:ph sz="quarter" idx="4294967295"/>
          </p:nvPr>
        </p:nvSpPr>
        <p:spPr>
          <a:xfrm>
            <a:off x="-86118" y="673153"/>
            <a:ext cx="4953000" cy="457200"/>
          </a:xfrm>
        </p:spPr>
        <p:txBody>
          <a:bodyPr>
            <a:normAutofit lnSpcReduction="10000"/>
          </a:bodyPr>
          <a:lstStyle/>
          <a:p>
            <a:pPr marL="609600" indent="-609600">
              <a:spcBef>
                <a:spcPct val="50000"/>
              </a:spcBef>
              <a:buNone/>
            </a:pPr>
            <a:r>
              <a:rPr lang="nl-NL" b="1" dirty="0">
                <a:latin typeface="Times New Roman" panose="02020603050405020304" pitchFamily="18" charset="0"/>
                <a:cs typeface="Times New Roman" panose="02020603050405020304" pitchFamily="18" charset="0"/>
              </a:rPr>
              <a:t>3. Biến </a:t>
            </a:r>
            <a:r>
              <a:rPr lang="vi-VN" b="1" dirty="0">
                <a:latin typeface="Times New Roman" panose="02020603050405020304" pitchFamily="18" charset="0"/>
                <a:cs typeface="Times New Roman" panose="02020603050405020304" pitchFamily="18" charset="0"/>
              </a:rPr>
              <a:t>đổi</a:t>
            </a:r>
            <a:r>
              <a:rPr lang="nl-NL" b="1" dirty="0">
                <a:latin typeface="Times New Roman" panose="02020603050405020304" pitchFamily="18" charset="0"/>
                <a:cs typeface="Times New Roman" panose="02020603050405020304" pitchFamily="18" charset="0"/>
              </a:rPr>
              <a:t> khí hậu</a:t>
            </a:r>
            <a:endParaRPr lang="en-US" dirty="0">
              <a:latin typeface="Times New Roman" panose="02020603050405020304" pitchFamily="18" charset="0"/>
              <a:cs typeface="Times New Roman" panose="02020603050405020304" pitchFamily="18" charset="0"/>
            </a:endParaRPr>
          </a:p>
          <a:p>
            <a:pPr marL="609600" indent="-609600">
              <a:spcBef>
                <a:spcPct val="50000"/>
              </a:spcBef>
              <a:buNone/>
            </a:pPr>
            <a:endParaRPr lang="en-US" altLang="en-US" sz="2600" b="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254678" y="658219"/>
            <a:ext cx="27709" cy="6251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782781"/>
            <a:ext cx="5091545" cy="5091545"/>
          </a:xfrm>
          <a:prstGeom prst="rect">
            <a:avLst/>
          </a:prstGeom>
        </p:spPr>
      </p:pic>
      <p:sp>
        <p:nvSpPr>
          <p:cNvPr id="8" name="TextBox 7"/>
          <p:cNvSpPr txBox="1"/>
          <p:nvPr/>
        </p:nvSpPr>
        <p:spPr>
          <a:xfrm>
            <a:off x="5957457" y="6248400"/>
            <a:ext cx="4033476" cy="461665"/>
          </a:xfrm>
          <a:prstGeom prst="rect">
            <a:avLst/>
          </a:prstGeom>
          <a:noFill/>
        </p:spPr>
        <p:txBody>
          <a:bodyPr wrap="none" rtlCol="0">
            <a:spAutoFit/>
          </a:bodyPr>
          <a:lstStyle/>
          <a:p>
            <a:r>
              <a:rPr lang="vi-VN" sz="2400" i="1" dirty="0">
                <a:solidFill>
                  <a:srgbClr val="FF0000"/>
                </a:solidFill>
                <a:latin typeface="+mj-lt"/>
              </a:rPr>
              <a:t>Em hiểu biến đổi khí hậu là gì?</a:t>
            </a:r>
            <a:endParaRPr lang="en-US" sz="2400" i="1" dirty="0">
              <a:solidFill>
                <a:srgbClr val="FF0000"/>
              </a:solidFill>
              <a:latin typeface="+mj-lt"/>
            </a:endParaRPr>
          </a:p>
        </p:txBody>
      </p:sp>
      <p:sp>
        <p:nvSpPr>
          <p:cNvPr id="9" name="TextBox 8"/>
          <p:cNvSpPr txBox="1"/>
          <p:nvPr/>
        </p:nvSpPr>
        <p:spPr>
          <a:xfrm>
            <a:off x="13849" y="1122214"/>
            <a:ext cx="4128660" cy="304698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BĐKH là sự thay đổi khí hậu trong một khoảng thời gian dài do tác động của các điều kiện tự nhiên và hoạ</a:t>
            </a: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 động của con người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765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659298"/>
            <a:ext cx="3555116" cy="457200"/>
          </a:xfrm>
        </p:spPr>
        <p:txBody>
          <a:bodyPr/>
          <a:lstStyle/>
          <a:p>
            <a:pPr marL="609600" indent="-609600">
              <a:spcBef>
                <a:spcPct val="50000"/>
              </a:spcBef>
              <a:buNone/>
            </a:pPr>
            <a:r>
              <a:rPr lang="vi-VN" altLang="en-US" sz="26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9" name="Rectangle 8"/>
          <p:cNvSpPr/>
          <p:nvPr/>
        </p:nvSpPr>
        <p:spPr>
          <a:xfrm>
            <a:off x="1330037" y="1166191"/>
            <a:ext cx="9504218" cy="707886"/>
          </a:xfrm>
          <a:prstGeom prst="rect">
            <a:avLst/>
          </a:prstGeom>
        </p:spPr>
        <p:txBody>
          <a:bodyPr wrap="square">
            <a:spAutoFit/>
          </a:bodyPr>
          <a:lstStyle/>
          <a:p>
            <a:pPr algn="just">
              <a:spcAft>
                <a:spcPts val="0"/>
              </a:spcAft>
            </a:pPr>
            <a:r>
              <a:rPr lang="nl-NL" sz="2000" b="1" dirty="0">
                <a:latin typeface="Times New Roman" panose="02020603050405020304" pitchFamily="18" charset="0"/>
                <a:ea typeface="Calibri" panose="020F0502020204030204" pitchFamily="34" charset="0"/>
                <a:cs typeface="Times New Roman" panose="02020603050405020304" pitchFamily="18" charset="0"/>
              </a:rPr>
              <a:t>Quan sát hình 2, hình 3, hình 4 và dựa vào nội dung SGK mục 3 trang 151,152, hoàn thành bài tập sau: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1748046"/>
            <a:ext cx="2540183" cy="369332"/>
          </a:xfrm>
          <a:prstGeom prst="rect">
            <a:avLst/>
          </a:prstGeom>
        </p:spPr>
        <p:txBody>
          <a:bodyPr wrap="none">
            <a:spAutoFit/>
          </a:bodyPr>
          <a:lstStyle/>
          <a:p>
            <a:pPr algn="ctr">
              <a:spcAft>
                <a:spcPts val="0"/>
              </a:spcAft>
            </a:pPr>
            <a:r>
              <a:rPr lang="nl-NL" b="1" dirty="0">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85210418"/>
              </p:ext>
            </p:extLst>
          </p:nvPr>
        </p:nvGraphicFramePr>
        <p:xfrm>
          <a:off x="1579418" y="2433978"/>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val="1044474444"/>
                    </a:ext>
                  </a:extLst>
                </a:gridCol>
                <a:gridCol w="4184883">
                  <a:extLst>
                    <a:ext uri="{9D8B030D-6E8A-4147-A177-3AD203B41FA5}">
                      <a16:colId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Tree>
    <p:extLst>
      <p:ext uri="{BB962C8B-B14F-4D97-AF65-F5344CB8AC3E}">
        <p14:creationId xmlns:p14="http://schemas.microsoft.com/office/powerpoint/2010/main" val="317586434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152754124"/>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83374"/>
          </a:xfrm>
          <a:prstGeom prst="rect">
            <a:avLst/>
          </a:prstGeom>
          <a:noFill/>
        </p:spPr>
        <p:txBody>
          <a:bodyPr wrap="square" rtlCol="0">
            <a:spAutoFit/>
          </a:bodyPr>
          <a:lstStyle/>
          <a:p>
            <a:pPr algn="ct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Có nhiều nguyên nhân</a:t>
            </a:r>
            <a:r>
              <a:rPr lang="en-US" sz="2800" dirty="0">
                <a:latin typeface="Times New Roman" panose="02020603050405020304" pitchFamily="18" charset="0"/>
                <a:ea typeface="Calibri" panose="020F0502020204030204" pitchFamily="34" charset="0"/>
                <a:cs typeface="Times New Roman" panose="02020603050405020304" pitchFamily="18" charset="0"/>
              </a:rPr>
              <a:t> do con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nhiên</a:t>
            </a:r>
            <a:r>
              <a:rPr lang="vi-VN" sz="2800" dirty="0">
                <a:latin typeface="Times New Roman" panose="02020603050405020304" pitchFamily="18" charset="0"/>
                <a:ea typeface="Calibri" panose="020F0502020204030204" pitchFamily="34" charset="0"/>
                <a:cs typeface="Times New Roman" panose="02020603050405020304" pitchFamily="18" charset="0"/>
              </a:rPr>
              <a:t> nhưng chủ yếu là do tăng nhanh của khí CO2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26263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grpSp>
        <p:nvGrpSpPr>
          <p:cNvPr id="4" name="Group 3"/>
          <p:cNvGrpSpPr/>
          <p:nvPr/>
        </p:nvGrpSpPr>
        <p:grpSpPr>
          <a:xfrm>
            <a:off x="50800" y="703274"/>
            <a:ext cx="3828473" cy="3171256"/>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r>
                <a:rPr lang="vi-VN" b="1" dirty="0">
                  <a:latin typeface="+mj-lt"/>
                </a:rPr>
                <a:t>Núi lửa</a:t>
              </a:r>
              <a:endParaRPr lang="en-US" b="1" dirty="0">
                <a:latin typeface="+mj-lt"/>
              </a:endParaRPr>
            </a:p>
          </p:txBody>
        </p:sp>
      </p:grpSp>
      <p:grpSp>
        <p:nvGrpSpPr>
          <p:cNvPr id="7" name="Group 6"/>
          <p:cNvGrpSpPr/>
          <p:nvPr/>
        </p:nvGrpSpPr>
        <p:grpSpPr>
          <a:xfrm>
            <a:off x="4017818" y="703274"/>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r>
                <a:rPr lang="vi-VN" b="1" dirty="0">
                  <a:latin typeface="+mj-lt"/>
                </a:rPr>
                <a:t>Khí thải</a:t>
              </a:r>
              <a:endParaRPr lang="en-US" b="1" dirty="0">
                <a:latin typeface="+mj-lt"/>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r>
                <a:rPr lang="vi-VN" b="1" dirty="0">
                  <a:latin typeface="+mj-lt"/>
                </a:rPr>
                <a:t>Thay đổi  của quĩ đạo TĐ</a:t>
              </a:r>
              <a:endParaRPr lang="en-US" b="1" dirty="0">
                <a:latin typeface="+mj-lt"/>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r>
                <a:rPr lang="vi-VN" b="1" dirty="0">
                  <a:latin typeface="+mj-lt"/>
                </a:rPr>
                <a:t>Phá rừng</a:t>
              </a:r>
              <a:endParaRPr lang="en-US" b="1" dirty="0">
                <a:latin typeface="+mj-lt"/>
              </a:endParaRPr>
            </a:p>
          </p:txBody>
        </p:sp>
      </p:grpSp>
      <p:grpSp>
        <p:nvGrpSpPr>
          <p:cNvPr id="24" name="Group 23"/>
          <p:cNvGrpSpPr/>
          <p:nvPr/>
        </p:nvGrpSpPr>
        <p:grpSpPr>
          <a:xfrm>
            <a:off x="8509778" y="710477"/>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r>
                <a:rPr lang="vi-VN" b="1" dirty="0">
                  <a:latin typeface="+mj-lt"/>
                </a:rPr>
                <a:t>Rác thải sinh hoạt</a:t>
              </a:r>
              <a:endParaRPr lang="en-US" b="1" dirty="0">
                <a:latin typeface="+mj-lt"/>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r>
                <a:rPr lang="vi-VN" b="1" dirty="0">
                  <a:latin typeface="+mj-lt"/>
                </a:rPr>
                <a:t>Khí thải </a:t>
              </a:r>
              <a:endParaRPr lang="en-US" b="1" dirty="0">
                <a:latin typeface="+mj-lt"/>
              </a:endParaRPr>
            </a:p>
          </p:txBody>
        </p:sp>
      </p:grpSp>
    </p:spTree>
    <p:extLst>
      <p:ext uri="{BB962C8B-B14F-4D97-AF65-F5344CB8AC3E}">
        <p14:creationId xmlns:p14="http://schemas.microsoft.com/office/powerpoint/2010/main" val="40031438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0" y="0"/>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0" y="619808"/>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531389277"/>
              </p:ext>
            </p:extLst>
          </p:nvPr>
        </p:nvGraphicFramePr>
        <p:xfrm>
          <a:off x="228600" y="111261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r>
              <a:rPr lang="vi-VN" sz="2800" dirty="0">
                <a:latin typeface="+mj-lt"/>
              </a:rPr>
              <a:t>Biểu hiện bởi sự nóng lên toàn cầu, mực nước biển dâng và gia tăng các hiện tượng khí tượng thuỷ văn cực đoan.</a:t>
            </a:r>
            <a:endParaRPr lang="en-US" sz="2800" dirty="0">
              <a:latin typeface="+mj-lt"/>
            </a:endParaRPr>
          </a:p>
        </p:txBody>
      </p:sp>
    </p:spTree>
    <p:extLst>
      <p:ext uri="{BB962C8B-B14F-4D97-AF65-F5344CB8AC3E}">
        <p14:creationId xmlns:p14="http://schemas.microsoft.com/office/powerpoint/2010/main" val="30385541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 - &amp;quot;CHỦ ĐỀ: “THỜI TIẾT VÀ KHÍ HẬU”  Nội dung chính&amp;quot;&quot;/&gt;&lt;property id=&quot;20307&quot; value=&quot;321&quot;/&gt;&lt;/object&gt;&lt;object type=&quot;3&quot; unique_id=&quot;10005&quot;&gt;&lt;property id=&quot;20148&quot; value=&quot;5&quot;/&gt;&lt;property id=&quot;20300&quot; value=&quot;Slide 3&quot;/&gt;&lt;property id=&quot;20307&quot; value=&quot;315&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2&quot;/&gt;&lt;/object&gt;&lt;object type=&quot;3&quot; unique_id=&quot;10008&quot;&gt;&lt;property id=&quot;20148&quot; value=&quot;5&quot;/&gt;&lt;property id=&quot;20300&quot; value=&quot;Slide 6&quot;/&gt;&lt;property id=&quot;20307&quot; value=&quot;311&quot;/&gt;&lt;/object&gt;&lt;object type=&quot;3&quot; unique_id=&quot;10009&quot;&gt;&lt;property id=&quot;20148&quot; value=&quot;5&quot;/&gt;&lt;property id=&quot;20300&quot; value=&quot;Slide 7&quot;/&gt;&lt;property id=&quot;20307&quot; value=&quot;323&quot;/&gt;&lt;/object&gt;&lt;object type=&quot;3&quot; unique_id=&quot;10010&quot;&gt;&lt;property id=&quot;20148&quot; value=&quot;5&quot;/&gt;&lt;property id=&quot;20300&quot; value=&quot;Slide 8&quot;/&gt;&lt;property id=&quot;20307&quot; value=&quot;317&quot;/&gt;&lt;/object&gt;&lt;object type=&quot;3&quot; unique_id=&quot;10011&quot;&gt;&lt;property id=&quot;20148&quot; value=&quot;5&quot;/&gt;&lt;property id=&quot;20300&quot; value=&quot;Slide 9&quot;/&gt;&lt;property id=&quot;20307&quot; value=&quot;313&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314&quot;/&gt;&lt;/object&gt;&lt;object type=&quot;3&quot; unique_id=&quot;10015&quot;&gt;&lt;property id=&quot;20148&quot; value=&quot;5&quot;/&gt;&lt;property id=&quot;20300&quot; value=&quot;Slide 13&quot;/&gt;&lt;property id=&quot;20307&quot; value=&quot;295&quot;/&gt;&lt;/object&gt;&lt;object type=&quot;3&quot; unique_id=&quot;10016&quot;&gt;&lt;property id=&quot;20148&quot; value=&quot;5&quot;/&gt;&lt;property id=&quot;20300&quot; value=&quot;Slide 14&quot;/&gt;&lt;property id=&quot;20307&quot; value=&quot;296&quot;/&gt;&lt;/object&gt;&lt;object type=&quot;3&quot; unique_id=&quot;10017&quot;&gt;&lt;property id=&quot;20148&quot; value=&quot;5&quot;/&gt;&lt;property id=&quot;20300&quot; value=&quot;Slide 15&quot;/&gt;&lt;property id=&quot;20307&quot; value=&quot;318&quot;/&gt;&lt;/object&gt;&lt;object type=&quot;3&quot; unique_id=&quot;10018&quot;&gt;&lt;property id=&quot;20148&quot; value=&quot;5&quot;/&gt;&lt;property id=&quot;20300&quot; value=&quot;Slide 16&quot;/&gt;&lt;property id=&quot;20307&quot; value=&quot;297&quot;/&gt;&lt;/object&gt;&lt;object type=&quot;3&quot; unique_id=&quot;10019&quot;&gt;&lt;property id=&quot;20148&quot; value=&quot;5&quot;/&gt;&lt;property id=&quot;20300&quot; value=&quot;Slide 17&quot;/&gt;&lt;property id=&quot;20307&quot; value=&quot;298&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299&quot;/&gt;&lt;/object&gt;&lt;object type=&quot;3&quot; unique_id=&quot;10022&quot;&gt;&lt;property id=&quot;20148&quot; value=&quot;5&quot;/&gt;&lt;property id=&quot;20300&quot; value=&quot;Slide 20&quot;/&gt;&lt;property id=&quot;20307&quot; value=&quot;300&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02&quot;/&gt;&lt;/object&gt;&lt;object type=&quot;3&quot; unique_id=&quot;10025&quot;&gt;&lt;property id=&quot;20148&quot; value=&quot;5&quot;/&gt;&lt;property id=&quot;20300&quot; value=&quot;Slide 23&quot;/&gt;&lt;property id=&quot;20307&quot; value=&quot;303&quot;/&gt;&lt;/object&gt;&lt;object type=&quot;3&quot; unique_id=&quot;10026&quot;&gt;&lt;property id=&quot;20148&quot; value=&quot;5&quot;/&gt;&lt;property id=&quot;20300&quot; value=&quot;Slide 24&quot;/&gt;&lt;property id=&quot;20307&quot; value=&quot;304&quot;/&gt;&lt;/object&gt;&lt;object type=&quot;3&quot; unique_id=&quot;10027&quot;&gt;&lt;property id=&quot;20148&quot; value=&quot;5&quot;/&gt;&lt;property id=&quot;20300&quot; value=&quot;Slide 25&quot;/&gt;&lt;property id=&quot;20307&quot; value=&quot;305&quot;/&gt;&lt;/object&gt;&lt;object type=&quot;3&quot; unique_id=&quot;10028&quot;&gt;&lt;property id=&quot;20148&quot; value=&quot;5&quot;/&gt;&lt;property id=&quot;20300&quot; value=&quot;Slide 26&quot;/&gt;&lt;property id=&quot;20307&quot; value=&quot;306&quot;/&gt;&lt;/object&gt;&lt;object type=&quot;3&quot; unique_id=&quot;10029&quot;&gt;&lt;property id=&quot;20148&quot; value=&quot;5&quot;/&gt;&lt;property id=&quot;20300&quot; value=&quot;Slide 27&quot;/&gt;&lt;property id=&quot;20307&quot; value=&quot;307&quot;/&gt;&lt;/object&gt;&lt;object type=&quot;3&quot; unique_id=&quot;10030&quot;&gt;&lt;property id=&quot;20148&quot; value=&quot;5&quot;/&gt;&lt;property id=&quot;20300&quot; value=&quot;Slide 28&quot;/&gt;&lt;property id=&quot;20307&quot; value=&quot;308&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quot;/&gt;&lt;property id=&quot;20307&quot; value=&quot;310&quot;/&gt;&lt;/object&gt;&lt;/object&gt;&lt;object type=&quot;8&quot; unique_id=&quot;1006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6711</TotalTime>
  <Words>776</Words>
  <Application>Microsoft Office PowerPoint</Application>
  <PresentationFormat>Widescreen</PresentationFormat>
  <Paragraphs>88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微软雅黑</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Khuất Thị Mai Hương</cp:lastModifiedBy>
  <cp:revision>213</cp:revision>
  <cp:lastPrinted>2021-03-24T05:00:36Z</cp:lastPrinted>
  <dcterms:created xsi:type="dcterms:W3CDTF">2020-04-18T08:54:08Z</dcterms:created>
  <dcterms:modified xsi:type="dcterms:W3CDTF">2024-02-21T09:18:05Z</dcterms:modified>
</cp:coreProperties>
</file>