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0" r:id="rId2"/>
    <p:sldId id="256" r:id="rId3"/>
    <p:sldId id="337" r:id="rId4"/>
    <p:sldId id="338" r:id="rId5"/>
    <p:sldId id="339" r:id="rId6"/>
    <p:sldId id="264" r:id="rId7"/>
    <p:sldId id="333" r:id="rId8"/>
    <p:sldId id="344" r:id="rId9"/>
    <p:sldId id="265" r:id="rId10"/>
    <p:sldId id="340" r:id="rId11"/>
    <p:sldId id="342" r:id="rId12"/>
    <p:sldId id="266" r:id="rId13"/>
    <p:sldId id="343" r:id="rId14"/>
    <p:sldId id="341" r:id="rId15"/>
    <p:sldId id="323" r:id="rId16"/>
    <p:sldId id="325" r:id="rId17"/>
    <p:sldId id="327" r:id="rId18"/>
    <p:sldId id="345" r:id="rId19"/>
    <p:sldId id="347" r:id="rId20"/>
    <p:sldId id="346" r:id="rId21"/>
    <p:sldId id="31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25" autoAdjust="0"/>
  </p:normalViewPr>
  <p:slideViewPr>
    <p:cSldViewPr snapToGrid="0">
      <p:cViewPr>
        <p:scale>
          <a:sx n="80" d="100"/>
          <a:sy n="80" d="100"/>
        </p:scale>
        <p:origin x="-31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A87166-6D05-4EF4-80E9-63B674863213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C60C6-2C3F-481D-A75B-43B2398F9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C60C6-2C3F-481D-A75B-43B2398F96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886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Chúng ta cần khai thác và sử dụng khoáng sản nh</a:t>
            </a:r>
            <a:r>
              <a:rPr lang="vi-VN"/>
              <a:t>ư</a:t>
            </a:r>
            <a:r>
              <a:rPr lang="en-US"/>
              <a:t> thế nào? Việc kha</a:t>
            </a:r>
            <a:r>
              <a:rPr lang="vi-VN"/>
              <a:t>I </a:t>
            </a:r>
            <a:r>
              <a:rPr lang="en-US"/>
              <a:t>thác ks ảnh h</a:t>
            </a:r>
            <a:r>
              <a:rPr lang="vi-VN"/>
              <a:t>ư</a:t>
            </a:r>
            <a:r>
              <a:rPr lang="en-US"/>
              <a:t>ởng ntn đến môi tr</a:t>
            </a:r>
            <a:r>
              <a:rPr lang="vi-VN"/>
              <a:t>ư</a:t>
            </a:r>
            <a:r>
              <a:rPr lang="en-US"/>
              <a:t>ờng?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C60C6-2C3F-481D-A75B-43B2398F969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785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Hoàn</a:t>
            </a:r>
            <a:r>
              <a:rPr lang="en-US" baseline="0"/>
              <a:t> thành bài nào GV linh động viết vào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B50541-4D6E-4C5A-B402-3EEF74715E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4A0BF1D-26E9-4665-9A55-B1EA8D3C71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6B752CF-28A2-4607-AD55-F74B6DF0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CD5B-9F43-4BE5-88BB-80C7560A4936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D4CAE0C-A376-458D-B17F-55050281C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F827639-552E-4C82-9757-1BD63B5FD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5E9C-C9A3-40E9-8077-EF2631809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1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7BB8FB-8E3A-4E8D-B41E-2C962DF7D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F55B443-5281-4631-933E-AB597D6A39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23F9786-C891-4BF7-B20C-8F6204D93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CD5B-9F43-4BE5-88BB-80C7560A4936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E16641-16B5-44FF-BDE5-D3E5E0920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24E0C5-6660-4A25-A209-3589F7F6D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5E9C-C9A3-40E9-8077-EF2631809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748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1433645-9369-438F-B3E0-161789ECF2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9A98D17-2371-4A48-B743-8AB087B2BB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5D6142D-A3A9-4AC2-8E2A-DB6359453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CD5B-9F43-4BE5-88BB-80C7560A4936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848E3E6-B858-4DB1-98F5-A85E06C82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15D35B-B592-46C8-AEE7-A7A35D3F1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5E9C-C9A3-40E9-8077-EF2631809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54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39D511-2AC1-4650-B2D8-10A787F85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862999-2261-43A6-B3C3-BF633CFDC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4AFAC5-723C-4D83-ABEC-AA0602098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CD5B-9F43-4BE5-88BB-80C7560A4936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77A73E-BF69-4430-85D8-2BD8603B2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C71D5A8-0109-43DD-A392-A466811EE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5E9C-C9A3-40E9-8077-EF2631809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190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72ECC7-93AA-450D-B9CF-CE692E125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CE73FC0-39C9-474A-B887-49982F702E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77D51D4-EECD-4AC7-B806-0B382A530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CD5B-9F43-4BE5-88BB-80C7560A4936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473685-6F10-4E73-8A0D-D10A35358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B2EDFA-1730-4141-9843-C2987518E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5E9C-C9A3-40E9-8077-EF2631809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52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CAAE1E-34B3-4FAB-9BE8-E2C157B61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FAC217-570F-4F0C-9D0D-EC07CF965A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F28C0F2-933F-4702-875A-2B9CA8A330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2C78BE3-74B4-43BC-9E06-DC453DAC3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CD5B-9F43-4BE5-88BB-80C7560A4936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F0FA997-10E1-46D1-9B82-FDAD4D08E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4FE912C-B228-4094-9877-C7587DB17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5E9C-C9A3-40E9-8077-EF2631809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682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43751C-CC5C-4B13-9395-75F38569E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7EA0DEC-7F3B-4F35-AFD2-6421B14A7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A3D1192-C0AB-4294-BE78-8236A6AF6F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BEF68C9-C77E-4D71-A689-83EF914292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F36D6A3-0BDF-4B43-8B3E-3CFE7499D5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F737A44-7BEF-4BD5-ADC4-732AFE59B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CD5B-9F43-4BE5-88BB-80C7560A4936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A7F5AE5-0CAF-4E05-9027-FA260B073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5A2E573-92DA-438D-9BC6-907B3DE6B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5E9C-C9A3-40E9-8077-EF2631809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24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A2DF65-94E3-4CD6-B5C7-356B9A782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F78DBF2-CCD3-4974-9FD9-907357420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CD5B-9F43-4BE5-88BB-80C7560A4936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24CAF11-D7A2-4282-8321-B10C5FC8F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6AA2532-0EEA-4E2C-9A80-DBB83271E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5E9C-C9A3-40E9-8077-EF2631809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194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BB5C84-3BA4-48C6-BEDC-48DFA7045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CD5B-9F43-4BE5-88BB-80C7560A4936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EB8C117-2688-420D-A30B-8D7FA6B41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F0404BD-C457-4F9C-9059-DA6036510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5E9C-C9A3-40E9-8077-EF2631809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72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F701E5-54CB-4FB2-A2C9-CA492F4B2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2C56E8B-7A8B-491B-95EE-D7B7D674A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B54DA31-C11A-4824-9C33-24911949C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A43DB59-9215-483B-9EAE-FDC8A04ED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CD5B-9F43-4BE5-88BB-80C7560A4936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0CADC00-1309-4472-9531-B97E0DDCF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F0887B1-8CEF-4C1E-AED8-179E2B664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5E9C-C9A3-40E9-8077-EF2631809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640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D74A65-1BFB-4912-846E-4BBB4A210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2AD8E8C-3AE8-474B-8A59-2C5DDB22E8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19F38AF-41EF-4258-B6F4-B40511ADB8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6D39222-3603-40E9-B1C0-2872FD51C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CD5B-9F43-4BE5-88BB-80C7560A4936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9C75D77-1A83-4F2E-A858-2280BA0E2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A8A6E72-2B41-4DC6-9978-6F994D3C2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5E9C-C9A3-40E9-8077-EF2631809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007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B4155C6-D395-44A1-B94E-98553A761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C466A9B-2B12-40E1-9636-EE2F7C91B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3D51C2-170C-4D43-99F9-077A2C6676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0CD5B-9F43-4BE5-88BB-80C7560A4936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4D16F96-7DF7-4E63-ABD8-3095F9929B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6D8E7E-6F18-40AE-BA71-2862956B0C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85E9C-C9A3-40E9-8077-EF2631809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2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B86AF7C-A218-46C3-B579-EBC3341BFB65}"/>
              </a:ext>
            </a:extLst>
          </p:cNvPr>
          <p:cNvSpPr txBox="1"/>
          <p:nvPr/>
        </p:nvSpPr>
        <p:spPr>
          <a:xfrm>
            <a:off x="363255" y="157969"/>
            <a:ext cx="11790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 19. BÀI 13. </a:t>
            </a:r>
            <a:r>
              <a:rPr lang="vi-VN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vi-VN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DẠNG ĐỊA </a:t>
            </a:r>
            <a:r>
              <a:rPr lang="vi-VN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endParaRPr lang="vi-VN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 TRÁI ĐẤT. KHOÁNG SẢN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3324EAF-1EB7-47F9-8E62-AB3A64941C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667" t="34815" r="26500" b="35815"/>
          <a:stretch/>
        </p:blipFill>
        <p:spPr>
          <a:xfrm>
            <a:off x="724627" y="1646592"/>
            <a:ext cx="5076733" cy="26276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BABC032-C0BD-42C9-B59A-05C8D59184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67" t="36296" r="41500" b="29704"/>
          <a:stretch/>
        </p:blipFill>
        <p:spPr>
          <a:xfrm>
            <a:off x="724627" y="4274288"/>
            <a:ext cx="5076734" cy="268531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CC63509-0F41-4835-8692-B2B64CDEBC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082" t="25892" r="27180" b="46622"/>
          <a:stretch/>
        </p:blipFill>
        <p:spPr>
          <a:xfrm>
            <a:off x="6156961" y="1646591"/>
            <a:ext cx="5340646" cy="24591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C7C4268-98A0-490A-9BCE-7968CE55523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384" t="39846" r="41744" b="29672"/>
          <a:stretch/>
        </p:blipFill>
        <p:spPr>
          <a:xfrm>
            <a:off x="6156961" y="4032732"/>
            <a:ext cx="5482887" cy="295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56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A79CA08-1603-40D5-88CB-9DA2E0D3B53F}"/>
              </a:ext>
            </a:extLst>
          </p:cNvPr>
          <p:cNvGrpSpPr/>
          <p:nvPr/>
        </p:nvGrpSpPr>
        <p:grpSpPr>
          <a:xfrm>
            <a:off x="3958284" y="1035437"/>
            <a:ext cx="6011981" cy="4557851"/>
            <a:chOff x="3089309" y="1672040"/>
            <a:chExt cx="7128580" cy="4215887"/>
          </a:xfrm>
        </p:grpSpPr>
        <p:sp>
          <p:nvSpPr>
            <p:cNvPr id="5" name="Cloud 4">
              <a:extLst>
                <a:ext uri="{FF2B5EF4-FFF2-40B4-BE49-F238E27FC236}">
                  <a16:creationId xmlns:a16="http://schemas.microsoft.com/office/drawing/2014/main" xmlns="" id="{128A0CF2-6EBD-46F8-9FC7-4A244A532AC4}"/>
                </a:ext>
              </a:extLst>
            </p:cNvPr>
            <p:cNvSpPr/>
            <p:nvPr/>
          </p:nvSpPr>
          <p:spPr>
            <a:xfrm>
              <a:off x="3089309" y="1672040"/>
              <a:ext cx="7128580" cy="4215887"/>
            </a:xfrm>
            <a:prstGeom prst="cloud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8A3687B8-3356-41D3-8DF2-C22EA25FF501}"/>
                </a:ext>
              </a:extLst>
            </p:cNvPr>
            <p:cNvSpPr txBox="1"/>
            <p:nvPr/>
          </p:nvSpPr>
          <p:spPr>
            <a:xfrm>
              <a:off x="3089309" y="3013501"/>
              <a:ext cx="6911164" cy="1451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4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4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4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gọi</a:t>
              </a:r>
              <a:r>
                <a:rPr lang="en-US" sz="4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4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mỏ</a:t>
              </a:r>
              <a:r>
                <a:rPr lang="en-US" sz="4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khoáng</a:t>
              </a:r>
              <a:r>
                <a:rPr lang="en-US" sz="4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sản</a:t>
              </a:r>
              <a:r>
                <a:rPr lang="en-US" sz="4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Google Shape;147;p19">
            <a:extLst>
              <a:ext uri="{FF2B5EF4-FFF2-40B4-BE49-F238E27FC236}">
                <a16:creationId xmlns:a16="http://schemas.microsoft.com/office/drawing/2014/main" xmlns="" id="{D9DA27AC-3DFB-4C4F-9CED-3C927355965E}"/>
              </a:ext>
            </a:extLst>
          </p:cNvPr>
          <p:cNvSpPr txBox="1"/>
          <p:nvPr/>
        </p:nvSpPr>
        <p:spPr>
          <a:xfrm>
            <a:off x="489460" y="1945392"/>
            <a:ext cx="11702540" cy="8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Mỏ</a:t>
            </a: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khoáng</a:t>
            </a: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khoáng</a:t>
            </a: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trữ</a:t>
            </a: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khai</a:t>
            </a: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thác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đích</a:t>
            </a: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4400" b="1" dirty="0">
                <a:solidFill>
                  <a:srgbClr val="0070C0"/>
                </a:solidFill>
              </a:rPr>
              <a:t> </a:t>
            </a:r>
            <a:endParaRPr lang="en-US" sz="4400" dirty="0">
              <a:solidFill>
                <a:srgbClr val="0070C0"/>
              </a:solidFill>
            </a:endParaRPr>
          </a:p>
          <a:p>
            <a:endParaRPr lang="en-US" sz="44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4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34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Ô nhiễm môi trường từ khai thác khoáng sản (Bài 2): Nhiều hệ lụy chưa được  xử lý triệt để - Tạp chí điện tử Môi trường và Cuộc sống">
            <a:extLst>
              <a:ext uri="{FF2B5EF4-FFF2-40B4-BE49-F238E27FC236}">
                <a16:creationId xmlns:a16="http://schemas.microsoft.com/office/drawing/2014/main" xmlns="" id="{46BC7A42-990D-4CEC-A8A6-76F25492DD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DF82E291-76A3-40D1-B1DA-21DB0F32CE76}"/>
              </a:ext>
            </a:extLst>
          </p:cNvPr>
          <p:cNvGrpSpPr/>
          <p:nvPr/>
        </p:nvGrpSpPr>
        <p:grpSpPr>
          <a:xfrm>
            <a:off x="1299057" y="1052966"/>
            <a:ext cx="4462226" cy="2667278"/>
            <a:chOff x="1299057" y="1052966"/>
            <a:chExt cx="4462226" cy="2667278"/>
          </a:xfrm>
        </p:grpSpPr>
        <p:pic>
          <p:nvPicPr>
            <p:cNvPr id="13" name="Picture 12" descr="A picture containing ground, outdoor, mountain, power shovel&#10;&#10;Description automatically generated">
              <a:extLst>
                <a:ext uri="{FF2B5EF4-FFF2-40B4-BE49-F238E27FC236}">
                  <a16:creationId xmlns:a16="http://schemas.microsoft.com/office/drawing/2014/main" xmlns="" id="{AAC1949F-1D9C-4E93-96C8-02D3D56997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9057" y="1052966"/>
              <a:ext cx="4462226" cy="265294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EA258932-9A14-482B-984E-C512F0765635}"/>
                </a:ext>
              </a:extLst>
            </p:cNvPr>
            <p:cNvSpPr txBox="1"/>
            <p:nvPr/>
          </p:nvSpPr>
          <p:spPr>
            <a:xfrm>
              <a:off x="1299057" y="3350912"/>
              <a:ext cx="446222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Khai thác than đá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FDE86E97-86B2-494E-93EE-26DD8F2EADF3}"/>
              </a:ext>
            </a:extLst>
          </p:cNvPr>
          <p:cNvGrpSpPr/>
          <p:nvPr/>
        </p:nvGrpSpPr>
        <p:grpSpPr>
          <a:xfrm>
            <a:off x="6588113" y="1052966"/>
            <a:ext cx="4462226" cy="2700069"/>
            <a:chOff x="6588113" y="1052966"/>
            <a:chExt cx="4462226" cy="2700069"/>
          </a:xfrm>
        </p:grpSpPr>
        <p:pic>
          <p:nvPicPr>
            <p:cNvPr id="11" name="Picture 10" descr="A picture containing grass, ground, outdoor, table&#10;&#10;Description automatically generated">
              <a:extLst>
                <a:ext uri="{FF2B5EF4-FFF2-40B4-BE49-F238E27FC236}">
                  <a16:creationId xmlns:a16="http://schemas.microsoft.com/office/drawing/2014/main" xmlns="" id="{CC6AF009-FD7E-4D15-BACB-E50F39DCA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8113" y="1052966"/>
              <a:ext cx="4462226" cy="270006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1525B654-5A0A-4C54-8A2D-BA7C8A498AB7}"/>
                </a:ext>
              </a:extLst>
            </p:cNvPr>
            <p:cNvSpPr txBox="1"/>
            <p:nvPr/>
          </p:nvSpPr>
          <p:spPr>
            <a:xfrm>
              <a:off x="6588113" y="3383703"/>
              <a:ext cx="446222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Khai thác Bô-Xít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16D6CA65-52B3-4985-B6A0-39AEFB0E0676}"/>
              </a:ext>
            </a:extLst>
          </p:cNvPr>
          <p:cNvGrpSpPr/>
          <p:nvPr/>
        </p:nvGrpSpPr>
        <p:grpSpPr>
          <a:xfrm>
            <a:off x="6588112" y="4038833"/>
            <a:ext cx="4570734" cy="2895620"/>
            <a:chOff x="6588112" y="4038833"/>
            <a:chExt cx="4570734" cy="2895620"/>
          </a:xfrm>
        </p:grpSpPr>
        <p:pic>
          <p:nvPicPr>
            <p:cNvPr id="15" name="Picture 14" descr="A picture containing water, outdoor&#10;&#10;Description automatically generated">
              <a:extLst>
                <a:ext uri="{FF2B5EF4-FFF2-40B4-BE49-F238E27FC236}">
                  <a16:creationId xmlns:a16="http://schemas.microsoft.com/office/drawing/2014/main" xmlns="" id="{8C7633D3-C423-4FC3-B469-1860083A8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8113" y="4038833"/>
              <a:ext cx="4570733" cy="2526288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F274B1C4-D35E-4241-8EC7-9FAFD6035709}"/>
                </a:ext>
              </a:extLst>
            </p:cNvPr>
            <p:cNvSpPr txBox="1"/>
            <p:nvPr/>
          </p:nvSpPr>
          <p:spPr>
            <a:xfrm>
              <a:off x="6588112" y="6565121"/>
              <a:ext cx="457073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Khai thác Dầu khí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7E2776DF-4D86-419D-A6FC-05C2073B46FF}"/>
              </a:ext>
            </a:extLst>
          </p:cNvPr>
          <p:cNvGrpSpPr/>
          <p:nvPr/>
        </p:nvGrpSpPr>
        <p:grpSpPr>
          <a:xfrm>
            <a:off x="1181320" y="4038833"/>
            <a:ext cx="4579963" cy="2774714"/>
            <a:chOff x="1181320" y="4038833"/>
            <a:chExt cx="4579963" cy="2774714"/>
          </a:xfrm>
        </p:grpSpPr>
        <p:pic>
          <p:nvPicPr>
            <p:cNvPr id="17" name="Picture 16" descr="A picture containing outdoor, ground, nature, mountain&#10;&#10;Description automatically generated">
              <a:extLst>
                <a:ext uri="{FF2B5EF4-FFF2-40B4-BE49-F238E27FC236}">
                  <a16:creationId xmlns:a16="http://schemas.microsoft.com/office/drawing/2014/main" xmlns="" id="{545BD842-AB45-4648-9793-6F33D5986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9057" y="4038833"/>
              <a:ext cx="4462226" cy="2526288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1F73F4B3-111B-4306-911F-2494673AF3DA}"/>
                </a:ext>
              </a:extLst>
            </p:cNvPr>
            <p:cNvSpPr txBox="1"/>
            <p:nvPr/>
          </p:nvSpPr>
          <p:spPr>
            <a:xfrm>
              <a:off x="1181320" y="6444215"/>
              <a:ext cx="457073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Khai thác vàng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678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xmlns="" id="{E68FA8FF-8EE7-4883-A9C1-3F1860EA710F}"/>
              </a:ext>
            </a:extLst>
          </p:cNvPr>
          <p:cNvSpPr/>
          <p:nvPr/>
        </p:nvSpPr>
        <p:spPr>
          <a:xfrm>
            <a:off x="3817214" y="1478331"/>
            <a:ext cx="6214025" cy="2467778"/>
          </a:xfrm>
          <a:prstGeom prst="wedgeRoundRectCallout">
            <a:avLst>
              <a:gd name="adj1" fmla="val -51122"/>
              <a:gd name="adj2" fmla="val 9709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Khoáng sản đ</a:t>
            </a:r>
            <a:r>
              <a: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ợc phân loại nh</a:t>
            </a:r>
            <a:r>
              <a: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thế nào?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DCBC8A3-7649-4273-986D-94BE1C9DECE2}"/>
              </a:ext>
            </a:extLst>
          </p:cNvPr>
          <p:cNvSpPr txBox="1"/>
          <p:nvPr/>
        </p:nvSpPr>
        <p:spPr>
          <a:xfrm>
            <a:off x="4488711" y="5795332"/>
            <a:ext cx="854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EDB2856A-4D15-4C19-A135-F609B7CA5B34}"/>
              </a:ext>
            </a:extLst>
          </p:cNvPr>
          <p:cNvSpPr/>
          <p:nvPr/>
        </p:nvSpPr>
        <p:spPr>
          <a:xfrm>
            <a:off x="-673006" y="1603447"/>
            <a:ext cx="4481444" cy="455216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1" tIns="60910" rIns="121821" bIns="60910" rtlCol="0" anchor="ctr"/>
          <a:lstStyle/>
          <a:p>
            <a:pPr algn="ctr"/>
            <a:r>
              <a:rPr lang="en-US" sz="4329" b="1">
                <a:latin typeface="Arial" pitchFamily="34" charset="0"/>
                <a:cs typeface="Arial" pitchFamily="34" charset="0"/>
              </a:rPr>
              <a:t>  </a:t>
            </a:r>
            <a:r>
              <a:rPr lang="en-US" sz="5400" b="1">
                <a:latin typeface="Arial" pitchFamily="34" charset="0"/>
                <a:cs typeface="Arial" pitchFamily="34" charset="0"/>
              </a:rPr>
              <a:t>Khoáng sản</a:t>
            </a:r>
          </a:p>
        </p:txBody>
      </p:sp>
      <p:sp>
        <p:nvSpPr>
          <p:cNvPr id="17" name="Block Arc 16">
            <a:extLst>
              <a:ext uri="{FF2B5EF4-FFF2-40B4-BE49-F238E27FC236}">
                <a16:creationId xmlns:a16="http://schemas.microsoft.com/office/drawing/2014/main" xmlns="" id="{D7639253-63C7-4CCB-8BE2-557D20647C44}"/>
              </a:ext>
            </a:extLst>
          </p:cNvPr>
          <p:cNvSpPr/>
          <p:nvPr/>
        </p:nvSpPr>
        <p:spPr>
          <a:xfrm>
            <a:off x="-3047449" y="407780"/>
            <a:ext cx="7290338" cy="7297088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xmlns="" id="{72379ADA-1611-4B62-AA0B-11E546135EEA}"/>
              </a:ext>
            </a:extLst>
          </p:cNvPr>
          <p:cNvSpPr/>
          <p:nvPr/>
        </p:nvSpPr>
        <p:spPr>
          <a:xfrm>
            <a:off x="3825274" y="1888856"/>
            <a:ext cx="3917325" cy="1083733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9514" tIns="94750" rIns="94750" bIns="94750" numCol="1" spcCol="2541" anchor="ctr" anchorCtr="0">
            <a:noAutofit/>
          </a:bodyPr>
          <a:lstStyle/>
          <a:p>
            <a:pPr defTabSz="16579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30" b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Năng lượng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ADEDA65C-F24D-4FE0-B0D5-251CB540095E}"/>
              </a:ext>
            </a:extLst>
          </p:cNvPr>
          <p:cNvSpPr/>
          <p:nvPr/>
        </p:nvSpPr>
        <p:spPr>
          <a:xfrm>
            <a:off x="3148567" y="1753389"/>
            <a:ext cx="1353413" cy="135466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821" tIns="60910" rIns="121821" bIns="60910"/>
          <a:lstStyle/>
          <a:p>
            <a:pPr algn="ctr">
              <a:spcBef>
                <a:spcPts val="799"/>
              </a:spcBef>
            </a:pPr>
            <a:r>
              <a:rPr lang="en-US" sz="5328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xmlns="" id="{E2BED789-758A-4DF5-981A-120D40AC6FD0}"/>
              </a:ext>
            </a:extLst>
          </p:cNvPr>
          <p:cNvSpPr/>
          <p:nvPr/>
        </p:nvSpPr>
        <p:spPr>
          <a:xfrm>
            <a:off x="4218847" y="3514455"/>
            <a:ext cx="3523752" cy="1083733"/>
          </a:xfrm>
          <a:custGeom>
            <a:avLst/>
            <a:gdLst>
              <a:gd name="connsiteX0" fmla="*/ 0 w 6475780"/>
              <a:gd name="connsiteY0" fmla="*/ 0 h 812800"/>
              <a:gd name="connsiteX1" fmla="*/ 6475780 w 6475780"/>
              <a:gd name="connsiteY1" fmla="*/ 0 h 812800"/>
              <a:gd name="connsiteX2" fmla="*/ 6475780 w 6475780"/>
              <a:gd name="connsiteY2" fmla="*/ 812800 h 812800"/>
              <a:gd name="connsiteX3" fmla="*/ 0 w 6475780"/>
              <a:gd name="connsiteY3" fmla="*/ 812800 h 812800"/>
              <a:gd name="connsiteX4" fmla="*/ 0 w 6475780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5780" h="812800">
                <a:moveTo>
                  <a:pt x="0" y="0"/>
                </a:moveTo>
                <a:lnTo>
                  <a:pt x="6475780" y="0"/>
                </a:lnTo>
                <a:lnTo>
                  <a:pt x="6475780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9514" tIns="94750" rIns="94750" bIns="94750" numCol="1" spcCol="2541" anchor="ctr" anchorCtr="0">
            <a:noAutofit/>
          </a:bodyPr>
          <a:lstStyle/>
          <a:p>
            <a:pPr defTabSz="16579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3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Kim loại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6AC661A1-FEFE-4EC9-B4BC-08D70535ADCF}"/>
              </a:ext>
            </a:extLst>
          </p:cNvPr>
          <p:cNvSpPr/>
          <p:nvPr/>
        </p:nvSpPr>
        <p:spPr>
          <a:xfrm>
            <a:off x="3542140" y="3378987"/>
            <a:ext cx="1353413" cy="135466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821" tIns="60910" rIns="121821" bIns="60910"/>
          <a:lstStyle/>
          <a:p>
            <a:pPr algn="ctr"/>
            <a:r>
              <a:rPr lang="en-US" sz="5328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2" name="Freeform 9">
            <a:extLst>
              <a:ext uri="{FF2B5EF4-FFF2-40B4-BE49-F238E27FC236}">
                <a16:creationId xmlns:a16="http://schemas.microsoft.com/office/drawing/2014/main" xmlns="" id="{DD178235-1F74-40C5-BE5D-EFEB5DCDAC28}"/>
              </a:ext>
            </a:extLst>
          </p:cNvPr>
          <p:cNvSpPr/>
          <p:nvPr/>
        </p:nvSpPr>
        <p:spPr>
          <a:xfrm>
            <a:off x="3825274" y="5275519"/>
            <a:ext cx="3917325" cy="923330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3399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9514" tIns="94750" rIns="94750" bIns="94750" numCol="1" spcCol="2541" anchor="ctr" anchorCtr="0">
            <a:noAutofit/>
          </a:bodyPr>
          <a:lstStyle/>
          <a:p>
            <a:pPr defTabSz="16579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30" b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Phi kim loại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149CC41F-A1E1-4676-B4E1-0BF20D79CA49}"/>
              </a:ext>
            </a:extLst>
          </p:cNvPr>
          <p:cNvSpPr/>
          <p:nvPr/>
        </p:nvSpPr>
        <p:spPr>
          <a:xfrm>
            <a:off x="3148567" y="5004588"/>
            <a:ext cx="1353413" cy="1354666"/>
          </a:xfrm>
          <a:prstGeom prst="ellipse">
            <a:avLst/>
          </a:prstGeom>
          <a:solidFill>
            <a:srgbClr val="3399FF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821" tIns="60910" rIns="121821" bIns="60910"/>
          <a:lstStyle/>
          <a:p>
            <a:pPr algn="ctr"/>
            <a:r>
              <a:rPr lang="en-US" sz="4795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8F21F362-8F76-4277-BC32-7B2F7E17CBD9}"/>
              </a:ext>
            </a:extLst>
          </p:cNvPr>
          <p:cNvGrpSpPr/>
          <p:nvPr/>
        </p:nvGrpSpPr>
        <p:grpSpPr>
          <a:xfrm>
            <a:off x="7949234" y="1248363"/>
            <a:ext cx="2063155" cy="1743416"/>
            <a:chOff x="8225684" y="1737467"/>
            <a:chExt cx="2063155" cy="1743416"/>
          </a:xfrm>
        </p:grpSpPr>
        <p:pic>
          <p:nvPicPr>
            <p:cNvPr id="25" name="Picture 24" descr="A picture containing text, umbrella, accessory, businesscard&#10;&#10;Description automatically generated">
              <a:extLst>
                <a:ext uri="{FF2B5EF4-FFF2-40B4-BE49-F238E27FC236}">
                  <a16:creationId xmlns:a16="http://schemas.microsoft.com/office/drawing/2014/main" xmlns="" id="{6D4DAB20-EDA2-4F10-BCD3-446E849116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77" t="17224" r="6186" b="26591"/>
            <a:stretch/>
          </p:blipFill>
          <p:spPr>
            <a:xfrm>
              <a:off x="8225684" y="1737467"/>
              <a:ext cx="2063155" cy="1435061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DC28A43F-E7FF-4C75-BF56-1FBAA5D54F06}"/>
                </a:ext>
              </a:extLst>
            </p:cNvPr>
            <p:cNvSpPr txBox="1"/>
            <p:nvPr/>
          </p:nvSpPr>
          <p:spPr>
            <a:xfrm>
              <a:off x="8355299" y="3111551"/>
              <a:ext cx="18519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Than đá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BE69A9BD-7A5B-4A02-B16B-7E99362EEBA3}"/>
              </a:ext>
            </a:extLst>
          </p:cNvPr>
          <p:cNvGrpSpPr/>
          <p:nvPr/>
        </p:nvGrpSpPr>
        <p:grpSpPr>
          <a:xfrm>
            <a:off x="7855560" y="3338868"/>
            <a:ext cx="2350108" cy="1522325"/>
            <a:chOff x="8355299" y="3445195"/>
            <a:chExt cx="2350108" cy="1522325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AFB73FBB-4607-44B1-9C25-A7BB2DEFD2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8104" t="65544" r="57066" b="18225"/>
            <a:stretch/>
          </p:blipFill>
          <p:spPr>
            <a:xfrm>
              <a:off x="8355299" y="3445195"/>
              <a:ext cx="2065668" cy="1271693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547A053C-F14D-43BA-8C3B-67559AE29273}"/>
                </a:ext>
              </a:extLst>
            </p:cNvPr>
            <p:cNvSpPr txBox="1"/>
            <p:nvPr/>
          </p:nvSpPr>
          <p:spPr>
            <a:xfrm>
              <a:off x="8986410" y="4598188"/>
              <a:ext cx="17189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Vàng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A753A417-3396-40CA-8913-2E45088FCBA1}"/>
              </a:ext>
            </a:extLst>
          </p:cNvPr>
          <p:cNvGrpSpPr/>
          <p:nvPr/>
        </p:nvGrpSpPr>
        <p:grpSpPr>
          <a:xfrm>
            <a:off x="9921227" y="3253802"/>
            <a:ext cx="2063764" cy="1754191"/>
            <a:chOff x="9921227" y="3445195"/>
            <a:chExt cx="2063764" cy="1754191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73C44F1F-3CBF-456D-82E6-07311D5972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2971" t="29651" r="43136" b="41574"/>
            <a:stretch/>
          </p:blipFill>
          <p:spPr>
            <a:xfrm>
              <a:off x="9921227" y="3445195"/>
              <a:ext cx="1944707" cy="1676902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B10A8734-9838-4176-ACBE-FEA793314D40}"/>
                </a:ext>
              </a:extLst>
            </p:cNvPr>
            <p:cNvSpPr txBox="1"/>
            <p:nvPr/>
          </p:nvSpPr>
          <p:spPr>
            <a:xfrm>
              <a:off x="10040284" y="4830054"/>
              <a:ext cx="194470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Quặng Ni-ken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9282C851-8B62-4D7E-AE6B-992585D78552}"/>
              </a:ext>
            </a:extLst>
          </p:cNvPr>
          <p:cNvGrpSpPr/>
          <p:nvPr/>
        </p:nvGrpSpPr>
        <p:grpSpPr>
          <a:xfrm>
            <a:off x="7855560" y="5049948"/>
            <a:ext cx="3917325" cy="1790482"/>
            <a:chOff x="7855560" y="5049948"/>
            <a:chExt cx="3917325" cy="179048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ED43C7D8-02FA-46B0-B09E-FD7309A2FC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2793" t="58692" r="27917" b="10966"/>
            <a:stretch/>
          </p:blipFill>
          <p:spPr>
            <a:xfrm>
              <a:off x="7855560" y="5049948"/>
              <a:ext cx="3917325" cy="1611899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4177E599-68B5-4FA7-BD84-740AF5A64C35}"/>
                </a:ext>
              </a:extLst>
            </p:cNvPr>
            <p:cNvSpPr txBox="1"/>
            <p:nvPr/>
          </p:nvSpPr>
          <p:spPr>
            <a:xfrm>
              <a:off x="7855561" y="6471098"/>
              <a:ext cx="391732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Đá vôi                   Muối mỏ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744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9" grpId="0" animBg="1"/>
      <p:bldP spid="18" grpId="0" animBg="1"/>
      <p:bldP spid="20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47;p19">
            <a:extLst>
              <a:ext uri="{FF2B5EF4-FFF2-40B4-BE49-F238E27FC236}">
                <a16:creationId xmlns:a16="http://schemas.microsoft.com/office/drawing/2014/main" xmlns="" id="{D9DA27AC-3DFB-4C4F-9CED-3C927355965E}"/>
              </a:ext>
            </a:extLst>
          </p:cNvPr>
          <p:cNvSpPr txBox="1"/>
          <p:nvPr/>
        </p:nvSpPr>
        <p:spPr>
          <a:xfrm>
            <a:off x="489460" y="1945392"/>
            <a:ext cx="11702540" cy="8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fontAlgn="base"/>
            <a:r>
              <a:rPr lang="en-US" sz="4400" dirty="0">
                <a:solidFill>
                  <a:srgbClr val="0070C0"/>
                </a:solidFill>
              </a:rPr>
              <a:t>- </a:t>
            </a:r>
            <a:r>
              <a:rPr lang="en-US" sz="4400" dirty="0" err="1">
                <a:solidFill>
                  <a:srgbClr val="0070C0"/>
                </a:solidFill>
              </a:rPr>
              <a:t>Khoáng</a:t>
            </a:r>
            <a:r>
              <a:rPr lang="en-US" sz="4400" dirty="0">
                <a:solidFill>
                  <a:srgbClr val="0070C0"/>
                </a:solidFill>
              </a:rPr>
              <a:t> </a:t>
            </a:r>
            <a:r>
              <a:rPr lang="en-US" sz="4400" dirty="0" err="1">
                <a:solidFill>
                  <a:srgbClr val="0070C0"/>
                </a:solidFill>
              </a:rPr>
              <a:t>sản</a:t>
            </a:r>
            <a:r>
              <a:rPr lang="en-US" sz="4400" dirty="0">
                <a:solidFill>
                  <a:srgbClr val="0070C0"/>
                </a:solidFill>
              </a:rPr>
              <a:t> </a:t>
            </a:r>
            <a:r>
              <a:rPr lang="en-US" sz="4400" dirty="0" err="1">
                <a:solidFill>
                  <a:srgbClr val="0070C0"/>
                </a:solidFill>
              </a:rPr>
              <a:t>gồm</a:t>
            </a:r>
            <a:r>
              <a:rPr lang="en-US" sz="4400" dirty="0">
                <a:solidFill>
                  <a:srgbClr val="0070C0"/>
                </a:solidFill>
              </a:rPr>
              <a:t> 3 </a:t>
            </a:r>
            <a:r>
              <a:rPr lang="en-US" sz="4400" dirty="0" err="1">
                <a:solidFill>
                  <a:srgbClr val="0070C0"/>
                </a:solidFill>
              </a:rPr>
              <a:t>loại</a:t>
            </a:r>
            <a:r>
              <a:rPr lang="en-US" sz="4400" dirty="0">
                <a:solidFill>
                  <a:srgbClr val="0070C0"/>
                </a:solidFill>
              </a:rPr>
              <a:t>: </a:t>
            </a:r>
            <a:r>
              <a:rPr lang="en-US" sz="4400" dirty="0" err="1">
                <a:solidFill>
                  <a:srgbClr val="0070C0"/>
                </a:solidFill>
              </a:rPr>
              <a:t>khoáng</a:t>
            </a:r>
            <a:r>
              <a:rPr lang="en-US" sz="4400" dirty="0">
                <a:solidFill>
                  <a:srgbClr val="0070C0"/>
                </a:solidFill>
              </a:rPr>
              <a:t> </a:t>
            </a:r>
            <a:r>
              <a:rPr lang="en-US" sz="4400" dirty="0" err="1">
                <a:solidFill>
                  <a:srgbClr val="0070C0"/>
                </a:solidFill>
              </a:rPr>
              <a:t>sản</a:t>
            </a:r>
            <a:r>
              <a:rPr lang="en-US" sz="4400" dirty="0">
                <a:solidFill>
                  <a:srgbClr val="0070C0"/>
                </a:solidFill>
              </a:rPr>
              <a:t> </a:t>
            </a:r>
            <a:r>
              <a:rPr lang="en-US" sz="4400" dirty="0" err="1">
                <a:solidFill>
                  <a:srgbClr val="0070C0"/>
                </a:solidFill>
              </a:rPr>
              <a:t>năng</a:t>
            </a:r>
            <a:r>
              <a:rPr lang="en-US" sz="4400" dirty="0">
                <a:solidFill>
                  <a:srgbClr val="0070C0"/>
                </a:solidFill>
              </a:rPr>
              <a:t> </a:t>
            </a:r>
            <a:r>
              <a:rPr lang="en-US" sz="4400" dirty="0" err="1">
                <a:solidFill>
                  <a:srgbClr val="0070C0"/>
                </a:solidFill>
              </a:rPr>
              <a:t>lượng</a:t>
            </a:r>
            <a:r>
              <a:rPr lang="en-US" sz="4400" dirty="0">
                <a:solidFill>
                  <a:srgbClr val="0070C0"/>
                </a:solidFill>
              </a:rPr>
              <a:t>, </a:t>
            </a:r>
            <a:r>
              <a:rPr lang="en-US" sz="4400" dirty="0" err="1">
                <a:solidFill>
                  <a:srgbClr val="0070C0"/>
                </a:solidFill>
              </a:rPr>
              <a:t>khoáng</a:t>
            </a:r>
            <a:r>
              <a:rPr lang="en-US" sz="4400" dirty="0">
                <a:solidFill>
                  <a:srgbClr val="0070C0"/>
                </a:solidFill>
              </a:rPr>
              <a:t> </a:t>
            </a:r>
            <a:r>
              <a:rPr lang="en-US" sz="4400" dirty="0" err="1">
                <a:solidFill>
                  <a:srgbClr val="0070C0"/>
                </a:solidFill>
              </a:rPr>
              <a:t>sản</a:t>
            </a:r>
            <a:r>
              <a:rPr lang="en-US" sz="4400" dirty="0">
                <a:solidFill>
                  <a:srgbClr val="0070C0"/>
                </a:solidFill>
              </a:rPr>
              <a:t> </a:t>
            </a:r>
            <a:r>
              <a:rPr lang="en-US" sz="4400" dirty="0" err="1">
                <a:solidFill>
                  <a:srgbClr val="0070C0"/>
                </a:solidFill>
              </a:rPr>
              <a:t>kim</a:t>
            </a:r>
            <a:r>
              <a:rPr lang="en-US" sz="4400" dirty="0">
                <a:solidFill>
                  <a:srgbClr val="0070C0"/>
                </a:solidFill>
              </a:rPr>
              <a:t> </a:t>
            </a:r>
            <a:r>
              <a:rPr lang="en-US" sz="4400" dirty="0" err="1">
                <a:solidFill>
                  <a:srgbClr val="0070C0"/>
                </a:solidFill>
              </a:rPr>
              <a:t>loại</a:t>
            </a:r>
            <a:r>
              <a:rPr lang="en-US" sz="4400" dirty="0">
                <a:solidFill>
                  <a:srgbClr val="0070C0"/>
                </a:solidFill>
              </a:rPr>
              <a:t>, </a:t>
            </a:r>
            <a:r>
              <a:rPr lang="en-US" sz="4400" dirty="0" err="1">
                <a:solidFill>
                  <a:srgbClr val="0070C0"/>
                </a:solidFill>
              </a:rPr>
              <a:t>khoáng</a:t>
            </a:r>
            <a:r>
              <a:rPr lang="en-US" sz="4400" dirty="0">
                <a:solidFill>
                  <a:srgbClr val="0070C0"/>
                </a:solidFill>
              </a:rPr>
              <a:t> </a:t>
            </a:r>
            <a:r>
              <a:rPr lang="en-US" sz="4400" dirty="0" err="1">
                <a:solidFill>
                  <a:srgbClr val="0070C0"/>
                </a:solidFill>
              </a:rPr>
              <a:t>sản</a:t>
            </a:r>
            <a:r>
              <a:rPr lang="en-US" sz="4400" dirty="0">
                <a:solidFill>
                  <a:srgbClr val="0070C0"/>
                </a:solidFill>
              </a:rPr>
              <a:t> phi </a:t>
            </a:r>
            <a:r>
              <a:rPr lang="en-US" sz="4400" dirty="0" err="1">
                <a:solidFill>
                  <a:srgbClr val="0070C0"/>
                </a:solidFill>
              </a:rPr>
              <a:t>kim</a:t>
            </a:r>
            <a:r>
              <a:rPr lang="en-US" sz="4400" dirty="0">
                <a:solidFill>
                  <a:srgbClr val="0070C0"/>
                </a:solidFill>
              </a:rPr>
              <a:t> </a:t>
            </a:r>
            <a:r>
              <a:rPr lang="en-US" sz="4400" dirty="0" err="1">
                <a:solidFill>
                  <a:srgbClr val="0070C0"/>
                </a:solidFill>
              </a:rPr>
              <a:t>loại</a:t>
            </a:r>
            <a:r>
              <a:rPr lang="en-US" sz="4400" dirty="0">
                <a:solidFill>
                  <a:srgbClr val="0070C0"/>
                </a:solidFill>
              </a:rPr>
              <a:t>.</a:t>
            </a:r>
          </a:p>
          <a:p>
            <a:r>
              <a:rPr lang="vi-VN" sz="4400" b="1" dirty="0">
                <a:solidFill>
                  <a:srgbClr val="0070C0"/>
                </a:solidFill>
              </a:rPr>
              <a:t> </a:t>
            </a:r>
            <a:endParaRPr lang="en-US" sz="4400" dirty="0">
              <a:solidFill>
                <a:srgbClr val="0070C0"/>
              </a:solidFill>
            </a:endParaRPr>
          </a:p>
          <a:p>
            <a:endParaRPr lang="en-US" sz="44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1" descr="book9">
            <a:extLst>
              <a:ext uri="{FF2B5EF4-FFF2-40B4-BE49-F238E27FC236}">
                <a16:creationId xmlns:a16="http://schemas.microsoft.com/office/drawing/2014/main" xmlns="" id="{243D3537-7EA7-4391-BE8E-8B7DD36ACB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7" y="1052186"/>
            <a:ext cx="1235292" cy="89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676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47;p19">
            <a:extLst>
              <a:ext uri="{FF2B5EF4-FFF2-40B4-BE49-F238E27FC236}">
                <a16:creationId xmlns:a16="http://schemas.microsoft.com/office/drawing/2014/main" xmlns="" id="{D9DA27AC-3DFB-4C4F-9CED-3C927355965E}"/>
              </a:ext>
            </a:extLst>
          </p:cNvPr>
          <p:cNvSpPr txBox="1"/>
          <p:nvPr/>
        </p:nvSpPr>
        <p:spPr>
          <a:xfrm>
            <a:off x="489460" y="1945392"/>
            <a:ext cx="11702540" cy="8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4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(5p) </a:t>
            </a:r>
            <a:r>
              <a:rPr lang="en-US" sz="4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thiện</a:t>
            </a: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SGK T 137.</a:t>
            </a:r>
            <a:endParaRPr lang="en-US" sz="4400" dirty="0">
              <a:solidFill>
                <a:srgbClr val="0070C0"/>
              </a:solidFill>
            </a:endParaRPr>
          </a:p>
          <a:p>
            <a:endParaRPr lang="en-US" sz="44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4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32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7">
            <a:extLst>
              <a:ext uri="{FF2B5EF4-FFF2-40B4-BE49-F238E27FC236}">
                <a16:creationId xmlns:a16="http://schemas.microsoft.com/office/drawing/2014/main" xmlns="" id="{744560CE-47A6-445C-8676-84B5DBB94E21}"/>
              </a:ext>
            </a:extLst>
          </p:cNvPr>
          <p:cNvSpPr/>
          <p:nvPr/>
        </p:nvSpPr>
        <p:spPr>
          <a:xfrm>
            <a:off x="1422400" y="96520"/>
            <a:ext cx="9448800" cy="2068468"/>
          </a:xfrm>
          <a:prstGeom prst="roundRect">
            <a:avLst/>
          </a:prstGeom>
          <a:solidFill>
            <a:srgbClr val="1CC4D6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00EB891-E37B-44A8-A3C0-C3DDD8A13322}"/>
              </a:ext>
            </a:extLst>
          </p:cNvPr>
          <p:cNvSpPr/>
          <p:nvPr/>
        </p:nvSpPr>
        <p:spPr>
          <a:xfrm>
            <a:off x="4744720" y="5658217"/>
            <a:ext cx="6115430" cy="75861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Đáp án: Than đá, cát, đá vôi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200FA57-0B35-4733-8F30-C1CA966CA5C5}"/>
              </a:ext>
            </a:extLst>
          </p:cNvPr>
          <p:cNvSpPr txBox="1"/>
          <p:nvPr/>
        </p:nvSpPr>
        <p:spPr>
          <a:xfrm>
            <a:off x="1574800" y="373169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Trong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các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đối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 t</a:t>
            </a:r>
            <a:r>
              <a:rPr lang="vi-VN" sz="4400" b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ư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ợng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sau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đối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 t</a:t>
            </a:r>
            <a:r>
              <a:rPr lang="vi-VN" sz="4400" b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ư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ợng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nào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là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khoáng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sản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98C0E81-D215-4D18-98DC-4AECF21BA78A}"/>
              </a:ext>
            </a:extLst>
          </p:cNvPr>
          <p:cNvSpPr/>
          <p:nvPr/>
        </p:nvSpPr>
        <p:spPr>
          <a:xfrm>
            <a:off x="1422400" y="2201336"/>
            <a:ext cx="9292322" cy="24916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Nhựa</a:t>
            </a:r>
            <a:r>
              <a:rPr lang="en-US" sz="4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than </a:t>
            </a:r>
            <a:r>
              <a:rPr lang="en-US" sz="4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4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gỗ</a:t>
            </a:r>
            <a:r>
              <a:rPr lang="en-US" sz="4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cát</a:t>
            </a:r>
            <a:r>
              <a:rPr lang="en-US" sz="4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xi </a:t>
            </a:r>
            <a:r>
              <a:rPr lang="en-US" sz="4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măng</a:t>
            </a:r>
            <a:r>
              <a:rPr lang="en-US" sz="4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thép</a:t>
            </a:r>
            <a:r>
              <a:rPr lang="en-US" sz="4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4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vôi</a:t>
            </a:r>
            <a:endParaRPr lang="en-US" sz="4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1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7">
            <a:extLst>
              <a:ext uri="{FF2B5EF4-FFF2-40B4-BE49-F238E27FC236}">
                <a16:creationId xmlns:a16="http://schemas.microsoft.com/office/drawing/2014/main" xmlns="" id="{744560CE-47A6-445C-8676-84B5DBB94E21}"/>
              </a:ext>
            </a:extLst>
          </p:cNvPr>
          <p:cNvSpPr/>
          <p:nvPr/>
        </p:nvSpPr>
        <p:spPr>
          <a:xfrm>
            <a:off x="1445761" y="296834"/>
            <a:ext cx="9448800" cy="2608925"/>
          </a:xfrm>
          <a:prstGeom prst="roundRect">
            <a:avLst/>
          </a:prstGeom>
          <a:solidFill>
            <a:srgbClr val="1CC4D6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200FA57-0B35-4733-8F30-C1CA966CA5C5}"/>
              </a:ext>
            </a:extLst>
          </p:cNvPr>
          <p:cNvSpPr txBox="1"/>
          <p:nvPr/>
        </p:nvSpPr>
        <p:spPr>
          <a:xfrm>
            <a:off x="1648961" y="236664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K</a:t>
            </a:r>
            <a:r>
              <a:rPr lang="en-US" sz="5400" b="1" dirty="0" err="1" smtClean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ể</a:t>
            </a:r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tên</a:t>
            </a:r>
            <a:r>
              <a:rPr lang="en-US" sz="5400" b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ít</a:t>
            </a:r>
            <a:r>
              <a:rPr lang="en-US" sz="5400" b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nhất</a:t>
            </a:r>
            <a:r>
              <a:rPr lang="en-US" sz="5400" b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một</a:t>
            </a:r>
            <a:r>
              <a:rPr lang="en-US" sz="5400" b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vật</a:t>
            </a:r>
            <a:r>
              <a:rPr lang="en-US" sz="5400" b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dụng</a:t>
            </a:r>
            <a:r>
              <a:rPr lang="en-US" sz="5400" b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hàng</a:t>
            </a:r>
            <a:r>
              <a:rPr lang="en-US" sz="5400" b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ngày</a:t>
            </a:r>
            <a:r>
              <a:rPr lang="en-US" sz="5400" b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em</a:t>
            </a:r>
            <a:r>
              <a:rPr lang="en-US" sz="5400" b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th</a:t>
            </a:r>
            <a:r>
              <a:rPr lang="vi-VN" sz="5400" b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ư</a:t>
            </a:r>
            <a:r>
              <a:rPr lang="en-US" sz="5400" b="1" dirty="0" err="1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ờng</a:t>
            </a:r>
            <a:r>
              <a:rPr lang="en-US" sz="5400" b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sử</a:t>
            </a:r>
            <a:r>
              <a:rPr lang="en-US" sz="5400" b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dụng</a:t>
            </a:r>
            <a:r>
              <a:rPr lang="en-US" sz="5400" b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 đ</a:t>
            </a:r>
            <a:r>
              <a:rPr lang="vi-VN" sz="5400" b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ư</a:t>
            </a:r>
            <a:r>
              <a:rPr lang="en-US" sz="5400" b="1" dirty="0" err="1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ợc</a:t>
            </a:r>
            <a:r>
              <a:rPr lang="en-US" sz="5400" b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làm</a:t>
            </a:r>
            <a:r>
              <a:rPr lang="en-US" sz="5400" b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từ</a:t>
            </a:r>
            <a:r>
              <a:rPr lang="en-US" sz="5400" b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khoáng</a:t>
            </a:r>
            <a:r>
              <a:rPr lang="en-US" sz="5400" b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sản</a:t>
            </a:r>
            <a:r>
              <a:rPr lang="en-US" sz="5400" b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98C0E81-D215-4D18-98DC-4AECF21BA78A}"/>
              </a:ext>
            </a:extLst>
          </p:cNvPr>
          <p:cNvSpPr/>
          <p:nvPr/>
        </p:nvSpPr>
        <p:spPr>
          <a:xfrm>
            <a:off x="1500639" y="3524411"/>
            <a:ext cx="9292322" cy="24916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 bi, dao kéo, gương, </a:t>
            </a:r>
          </a:p>
          <a:p>
            <a:pPr algn="ctr"/>
            <a:r>
              <a:rPr lang="en-US" sz="44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 hồ, ti vi...</a:t>
            </a:r>
            <a:endParaRPr lang="en-US" sz="4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54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7">
            <a:extLst>
              <a:ext uri="{FF2B5EF4-FFF2-40B4-BE49-F238E27FC236}">
                <a16:creationId xmlns:a16="http://schemas.microsoft.com/office/drawing/2014/main" xmlns="" id="{744560CE-47A6-445C-8676-84B5DBB94E21}"/>
              </a:ext>
            </a:extLst>
          </p:cNvPr>
          <p:cNvSpPr/>
          <p:nvPr/>
        </p:nvSpPr>
        <p:spPr>
          <a:xfrm>
            <a:off x="1422400" y="96520"/>
            <a:ext cx="9448800" cy="3477875"/>
          </a:xfrm>
          <a:prstGeom prst="roundRect">
            <a:avLst/>
          </a:prstGeom>
          <a:solidFill>
            <a:srgbClr val="1CC4D6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200FA57-0B35-4733-8F30-C1CA966CA5C5}"/>
              </a:ext>
            </a:extLst>
          </p:cNvPr>
          <p:cNvSpPr txBox="1"/>
          <p:nvPr/>
        </p:nvSpPr>
        <p:spPr>
          <a:xfrm>
            <a:off x="1574800" y="96519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Sắp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xếp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khoáng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sản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sau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đây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vào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3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nhóm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khoáng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sản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đúng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vàng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nước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khoáng,kim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cương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, than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bùn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khí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thiên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cao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lanh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ni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-ken, </a:t>
            </a:r>
          </a:p>
          <a:p>
            <a:pPr algn="ctr"/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phốt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phát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bô-xít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ea typeface="AvantGarde" pitchFamily="2" charset="0"/>
              <a:cs typeface="Times New Roman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98C0E81-D215-4D18-98DC-4AECF21BA78A}"/>
              </a:ext>
            </a:extLst>
          </p:cNvPr>
          <p:cNvSpPr/>
          <p:nvPr/>
        </p:nvSpPr>
        <p:spPr>
          <a:xfrm>
            <a:off x="1063256" y="3658639"/>
            <a:ext cx="10254984" cy="29607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DABF9C3-CFAD-4156-89A7-FE44F00F050A}"/>
              </a:ext>
            </a:extLst>
          </p:cNvPr>
          <p:cNvSpPr txBox="1"/>
          <p:nvPr/>
        </p:nvSpPr>
        <p:spPr>
          <a:xfrm>
            <a:off x="1063256" y="3782387"/>
            <a:ext cx="11663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Khoáng</a:t>
            </a:r>
            <a:r>
              <a:rPr lang="en-US" sz="3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3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3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than </a:t>
            </a:r>
            <a:r>
              <a:rPr lang="en-US" sz="3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bùn</a:t>
            </a:r>
            <a:r>
              <a:rPr lang="en-US" sz="3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3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3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endParaRPr lang="en-US" sz="3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AA4D252-3A0F-42CD-BE43-61C041E82765}"/>
              </a:ext>
            </a:extLst>
          </p:cNvPr>
          <p:cNvSpPr txBox="1"/>
          <p:nvPr/>
        </p:nvSpPr>
        <p:spPr>
          <a:xfrm>
            <a:off x="1063256" y="4483917"/>
            <a:ext cx="11663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Khoáng sản kim loại: vàng, ni-ken, bô-xít</a:t>
            </a:r>
          </a:p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7C35FC8-9800-485C-A10F-EE859DB61B49}"/>
              </a:ext>
            </a:extLst>
          </p:cNvPr>
          <p:cNvSpPr txBox="1"/>
          <p:nvPr/>
        </p:nvSpPr>
        <p:spPr>
          <a:xfrm>
            <a:off x="1063256" y="5274645"/>
            <a:ext cx="116636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Khoáng sản phi kim loại: kim c</a:t>
            </a:r>
            <a:r>
              <a:rPr lang="vi-VN" sz="36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6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ơng, cao lanh,</a:t>
            </a:r>
          </a:p>
          <a:p>
            <a:r>
              <a:rPr lang="en-US" sz="36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phốt phát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12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2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eoxu\Desktop\h26.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7" y="0"/>
            <a:ext cx="10146082" cy="573692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590526"/>
              </p:ext>
            </p:extLst>
          </p:nvPr>
        </p:nvGraphicFramePr>
        <p:xfrm>
          <a:off x="313153" y="5960591"/>
          <a:ext cx="11699309" cy="182270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446737"/>
                <a:gridCol w="3351973"/>
                <a:gridCol w="3900599"/>
              </a:tblGrid>
              <a:tr h="0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Khoáng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năng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endParaRPr lang="en-US" sz="2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nhiên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liệu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Khoáng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kim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Khoáng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phi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kim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50928" y="5506088"/>
            <a:ext cx="77187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Sắp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xếp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khoáng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sản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bảng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chú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giải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theo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mẫu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sau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36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eoxu\Desktop\h26.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7" y="-1077238"/>
            <a:ext cx="12500974" cy="82170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50928" y="5506088"/>
            <a:ext cx="77187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Sắp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xếp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khoáng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sản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bảng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chú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giải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theo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mẫu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sau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87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Connector 3">
            <a:extLst>
              <a:ext uri="{FF2B5EF4-FFF2-40B4-BE49-F238E27FC236}">
                <a16:creationId xmlns:a16="http://schemas.microsoft.com/office/drawing/2014/main" xmlns="" id="{17DDF15A-DDB5-4911-BFAA-C00F1FB6173E}"/>
              </a:ext>
            </a:extLst>
          </p:cNvPr>
          <p:cNvSpPr/>
          <p:nvPr/>
        </p:nvSpPr>
        <p:spPr>
          <a:xfrm>
            <a:off x="81593" y="84805"/>
            <a:ext cx="1055966" cy="1029104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32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8257C52C-A494-404A-838F-393A1E9FD87B}"/>
              </a:ext>
            </a:extLst>
          </p:cNvPr>
          <p:cNvSpPr/>
          <p:nvPr/>
        </p:nvSpPr>
        <p:spPr>
          <a:xfrm>
            <a:off x="1171092" y="156723"/>
            <a:ext cx="6558773" cy="82147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96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96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996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96" b="1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996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96" b="1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3996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96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996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96" b="1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endParaRPr lang="en-US" sz="3996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xmlns="" id="{4C9EAC13-CC7B-48DC-881B-541A09761831}"/>
              </a:ext>
            </a:extLst>
          </p:cNvPr>
          <p:cNvSpPr/>
          <p:nvPr/>
        </p:nvSpPr>
        <p:spPr>
          <a:xfrm>
            <a:off x="-127590" y="1532723"/>
            <a:ext cx="5603358" cy="4301520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EEE0954-EF43-4A79-B0E7-92918E38C885}"/>
              </a:ext>
            </a:extLst>
          </p:cNvPr>
          <p:cNvSpPr txBox="1"/>
          <p:nvPr/>
        </p:nvSpPr>
        <p:spPr>
          <a:xfrm>
            <a:off x="355147" y="2275126"/>
            <a:ext cx="46552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nhô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rệt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&gt; 500m so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694CEB4-1497-425D-A327-AF95078DEA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667" t="34815" r="26500" b="32444"/>
          <a:stretch/>
        </p:blipFill>
        <p:spPr>
          <a:xfrm>
            <a:off x="5173249" y="1299874"/>
            <a:ext cx="6688899" cy="481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57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431742"/>
              </p:ext>
            </p:extLst>
          </p:nvPr>
        </p:nvGraphicFramePr>
        <p:xfrm>
          <a:off x="475989" y="408866"/>
          <a:ext cx="10709752" cy="539800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569538"/>
                <a:gridCol w="3569538"/>
                <a:gridCol w="3570676"/>
              </a:tblGrid>
              <a:tr h="0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Khoáng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năng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nhiên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liệu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Khoáng sản kim loại</a:t>
                      </a:r>
                      <a:endParaRPr lang="en-US" sz="280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Khoáng sản phi kim loại</a:t>
                      </a:r>
                      <a:endParaRPr lang="en-US" sz="280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Than</a:t>
                      </a:r>
                    </a:p>
                    <a:p>
                      <a:pPr marL="0" marR="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Dầu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mỏ</a:t>
                      </a: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đốt</a:t>
                      </a: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Than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bùn</a:t>
                      </a: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Sắt</a:t>
                      </a: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Mangan</a:t>
                      </a: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Titan</a:t>
                      </a:r>
                    </a:p>
                    <a:p>
                      <a:pPr marL="0" marR="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Crôm</a:t>
                      </a: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Boxit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Chì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kẽm</a:t>
                      </a: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Vàng</a:t>
                      </a: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Đất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hiếm</a:t>
                      </a: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Cát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thủy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tinh</a:t>
                      </a: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Apatit</a:t>
                      </a: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Đá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quý</a:t>
                      </a: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331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-735946" y="1731680"/>
            <a:ext cx="3410603" cy="34137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1" tIns="60910" rIns="121821" bIns="60910" rtlCol="0" anchor="ctr"/>
          <a:lstStyle/>
          <a:p>
            <a:pPr algn="ctr"/>
            <a:r>
              <a:rPr lang="en-US" sz="4329" b="1">
                <a:latin typeface="Arial" pitchFamily="34" charset="0"/>
                <a:cs typeface="Arial" pitchFamily="34" charset="0"/>
              </a:rPr>
              <a:t>  Dặn dò</a:t>
            </a:r>
          </a:p>
        </p:txBody>
      </p:sp>
      <p:sp>
        <p:nvSpPr>
          <p:cNvPr id="5" name="Block Arc 4"/>
          <p:cNvSpPr/>
          <p:nvPr/>
        </p:nvSpPr>
        <p:spPr>
          <a:xfrm>
            <a:off x="-3898054" y="-219541"/>
            <a:ext cx="7290338" cy="7297088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2974669" y="1261535"/>
            <a:ext cx="9019958" cy="1083733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9514" tIns="94750" rIns="94750" bIns="94750" numCol="1" spcCol="2541" anchor="ctr" anchorCtr="0">
            <a:noAutofit/>
          </a:bodyPr>
          <a:lstStyle/>
          <a:p>
            <a:pPr defTabSz="16579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30" b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Xem lại bài đã học</a:t>
            </a:r>
          </a:p>
        </p:txBody>
      </p:sp>
      <p:sp>
        <p:nvSpPr>
          <p:cNvPr id="7" name="Oval 6"/>
          <p:cNvSpPr/>
          <p:nvPr/>
        </p:nvSpPr>
        <p:spPr>
          <a:xfrm>
            <a:off x="2297962" y="1126068"/>
            <a:ext cx="1353413" cy="135466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821" tIns="60910" rIns="121821" bIns="60910"/>
          <a:lstStyle/>
          <a:p>
            <a:pPr algn="ctr">
              <a:spcBef>
                <a:spcPts val="799"/>
              </a:spcBef>
            </a:pPr>
            <a:r>
              <a:rPr lang="en-US" sz="5328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8" name="Freeform 7"/>
          <p:cNvSpPr/>
          <p:nvPr/>
        </p:nvSpPr>
        <p:spPr>
          <a:xfrm>
            <a:off x="3368241" y="2887134"/>
            <a:ext cx="8626387" cy="1083733"/>
          </a:xfrm>
          <a:custGeom>
            <a:avLst/>
            <a:gdLst>
              <a:gd name="connsiteX0" fmla="*/ 0 w 6475780"/>
              <a:gd name="connsiteY0" fmla="*/ 0 h 812800"/>
              <a:gd name="connsiteX1" fmla="*/ 6475780 w 6475780"/>
              <a:gd name="connsiteY1" fmla="*/ 0 h 812800"/>
              <a:gd name="connsiteX2" fmla="*/ 6475780 w 6475780"/>
              <a:gd name="connsiteY2" fmla="*/ 812800 h 812800"/>
              <a:gd name="connsiteX3" fmla="*/ 0 w 6475780"/>
              <a:gd name="connsiteY3" fmla="*/ 812800 h 812800"/>
              <a:gd name="connsiteX4" fmla="*/ 0 w 6475780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5780" h="812800">
                <a:moveTo>
                  <a:pt x="0" y="0"/>
                </a:moveTo>
                <a:lnTo>
                  <a:pt x="6475780" y="0"/>
                </a:lnTo>
                <a:lnTo>
                  <a:pt x="6475780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99CC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9514" tIns="94750" rIns="94750" bIns="94750" numCol="1" spcCol="2541" anchor="ctr" anchorCtr="0">
            <a:noAutofit/>
          </a:bodyPr>
          <a:lstStyle/>
          <a:p>
            <a:pPr defTabSz="16579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30" b="1" dirty="0" err="1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Hoàn</a:t>
            </a:r>
            <a:r>
              <a:rPr lang="en-US" sz="3730" b="1" dirty="0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0" b="1" dirty="0" err="1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3730" b="1" dirty="0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0" b="1" dirty="0" err="1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730" b="1" dirty="0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0" b="1" dirty="0" err="1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730" b="1" dirty="0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0" b="1" dirty="0" err="1" smtClean="0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Sgk</a:t>
            </a:r>
            <a:r>
              <a:rPr lang="en-US" sz="3730" b="1" dirty="0" smtClean="0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0" b="1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730" b="1" smtClean="0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BT2</a:t>
            </a:r>
            <a:r>
              <a:rPr lang="en-US" sz="3730" b="1" dirty="0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9" name="Oval 8"/>
          <p:cNvSpPr/>
          <p:nvPr/>
        </p:nvSpPr>
        <p:spPr>
          <a:xfrm>
            <a:off x="2691535" y="2751666"/>
            <a:ext cx="1353413" cy="1354666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821" tIns="60910" rIns="121821" bIns="60910"/>
          <a:lstStyle/>
          <a:p>
            <a:pPr algn="ctr"/>
            <a:r>
              <a:rPr lang="en-US" sz="5328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" name="Freeform 9"/>
          <p:cNvSpPr/>
          <p:nvPr/>
        </p:nvSpPr>
        <p:spPr>
          <a:xfrm>
            <a:off x="2974669" y="4241800"/>
            <a:ext cx="9019958" cy="1761065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3399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9514" tIns="94750" rIns="94750" bIns="94750" numCol="1" spcCol="2541" anchor="ctr" anchorCtr="0">
            <a:noAutofit/>
          </a:bodyPr>
          <a:lstStyle/>
          <a:p>
            <a:pPr defTabSz="16579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30" b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Chuẩn bị bài 1</a:t>
            </a:r>
            <a:r>
              <a:rPr lang="vi-VN" sz="3730" b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3730" b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vi-VN" sz="3730" b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Thực hành: Đọc lược đồ địa hình tỉ lệ lớn và lát cắt địa hình đơn giản</a:t>
            </a:r>
            <a:endParaRPr lang="en-US" sz="3730" b="1">
              <a:solidFill>
                <a:srgbClr val="3399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297962" y="4377267"/>
            <a:ext cx="1353413" cy="1354666"/>
          </a:xfrm>
          <a:prstGeom prst="ellipse">
            <a:avLst/>
          </a:prstGeom>
          <a:solidFill>
            <a:srgbClr val="3399FF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821" tIns="60910" rIns="121821" bIns="60910"/>
          <a:lstStyle/>
          <a:p>
            <a:pPr algn="ctr"/>
            <a:r>
              <a:rPr lang="en-US" sz="4795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687" y="97855"/>
            <a:ext cx="2943674" cy="205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5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>
            <a:extLst>
              <a:ext uri="{FF2B5EF4-FFF2-40B4-BE49-F238E27FC236}">
                <a16:creationId xmlns:a16="http://schemas.microsoft.com/office/drawing/2014/main" xmlns="" id="{4C9EAC13-CC7B-48DC-881B-541A09761831}"/>
              </a:ext>
            </a:extLst>
          </p:cNvPr>
          <p:cNvSpPr/>
          <p:nvPr/>
        </p:nvSpPr>
        <p:spPr>
          <a:xfrm>
            <a:off x="-127591" y="1532723"/>
            <a:ext cx="5877037" cy="4301520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sườn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thoải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200m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32FADC4-4E07-4062-B2E7-6D308CC006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82" t="25892" r="27180" b="42015"/>
          <a:stretch/>
        </p:blipFill>
        <p:spPr>
          <a:xfrm>
            <a:off x="5749446" y="1066534"/>
            <a:ext cx="6125228" cy="54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47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>
            <a:extLst>
              <a:ext uri="{FF2B5EF4-FFF2-40B4-BE49-F238E27FC236}">
                <a16:creationId xmlns:a16="http://schemas.microsoft.com/office/drawing/2014/main" xmlns="" id="{4C9EAC13-CC7B-48DC-881B-541A09761831}"/>
              </a:ext>
            </a:extLst>
          </p:cNvPr>
          <p:cNvSpPr/>
          <p:nvPr/>
        </p:nvSpPr>
        <p:spPr>
          <a:xfrm>
            <a:off x="-127591" y="1724682"/>
            <a:ext cx="6390605" cy="4400545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500 - 1000m so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BC25AEE-CC20-44F4-AED0-E1589B7D2C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384" t="39846" r="41744" b="26046"/>
          <a:stretch/>
        </p:blipFill>
        <p:spPr>
          <a:xfrm>
            <a:off x="5398719" y="626301"/>
            <a:ext cx="6538586" cy="549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15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>
            <a:extLst>
              <a:ext uri="{FF2B5EF4-FFF2-40B4-BE49-F238E27FC236}">
                <a16:creationId xmlns:a16="http://schemas.microsoft.com/office/drawing/2014/main" xmlns="" id="{4C9EAC13-CC7B-48DC-881B-541A09761831}"/>
              </a:ext>
            </a:extLst>
          </p:cNvPr>
          <p:cNvSpPr/>
          <p:nvPr/>
        </p:nvSpPr>
        <p:spPr>
          <a:xfrm>
            <a:off x="-127591" y="1532723"/>
            <a:ext cx="5877037" cy="4301520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200m so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6FEC798-EC42-44B4-89BC-FA792834DB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67" t="36296" r="41500" b="26371"/>
          <a:stretch/>
        </p:blipFill>
        <p:spPr>
          <a:xfrm>
            <a:off x="4997885" y="212943"/>
            <a:ext cx="7052153" cy="598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45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31D2FC4-FA10-42D1-A821-81BA2E99BA1A}"/>
              </a:ext>
            </a:extLst>
          </p:cNvPr>
          <p:cNvSpPr txBox="1"/>
          <p:nvPr/>
        </p:nvSpPr>
        <p:spPr>
          <a:xfrm>
            <a:off x="148856" y="79767"/>
            <a:ext cx="11536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1,2,3,4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SGK,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(4p),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625458"/>
              </p:ext>
            </p:extLst>
          </p:nvPr>
        </p:nvGraphicFramePr>
        <p:xfrm>
          <a:off x="148856" y="1246910"/>
          <a:ext cx="11863603" cy="501244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30256"/>
                <a:gridCol w="2914694"/>
                <a:gridCol w="2372475"/>
                <a:gridCol w="2372475"/>
                <a:gridCol w="2373703"/>
              </a:tblGrid>
              <a:tr h="1194781">
                <a:tc>
                  <a:txBody>
                    <a:bodyPr/>
                    <a:lstStyle/>
                    <a:p>
                      <a:pPr marL="0" marR="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2800" dirty="0" err="1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8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dạng</a:t>
                      </a:r>
                      <a:r>
                        <a:rPr lang="en-US" sz="28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8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Núi</a:t>
                      </a: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Đồi</a:t>
                      </a: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Cao nguyên</a:t>
                      </a:r>
                      <a:endParaRPr lang="en-US" sz="280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Đồng bằng</a:t>
                      </a:r>
                      <a:endParaRPr lang="en-US" sz="280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47640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347355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622672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Ví</a:t>
                      </a:r>
                      <a:r>
                        <a:rPr lang="en-US" sz="28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</a:t>
                      </a: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6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028790"/>
              </p:ext>
            </p:extLst>
          </p:nvPr>
        </p:nvGraphicFramePr>
        <p:xfrm>
          <a:off x="162841" y="901795"/>
          <a:ext cx="10935217" cy="539800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186817"/>
                <a:gridCol w="2186817"/>
                <a:gridCol w="2186817"/>
                <a:gridCol w="2186817"/>
                <a:gridCol w="2187949"/>
              </a:tblGrid>
              <a:tr h="869397">
                <a:tc>
                  <a:txBody>
                    <a:bodyPr/>
                    <a:lstStyle/>
                    <a:p>
                      <a:pPr marL="0" marR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2800" dirty="0" err="1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8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dạng</a:t>
                      </a:r>
                      <a:r>
                        <a:rPr lang="en-US" sz="28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8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endParaRPr lang="en-US" sz="2800" dirty="0" smtClean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Núi</a:t>
                      </a: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Đồi</a:t>
                      </a:r>
                      <a:endParaRPr lang="en-US" sz="280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Cao nguyên</a:t>
                      </a:r>
                      <a:endParaRPr lang="en-US" sz="280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Đồng bằng</a:t>
                      </a:r>
                      <a:endParaRPr lang="en-US" sz="280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478387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Trên 500 m so với mực nước biển</a:t>
                      </a:r>
                      <a:endParaRPr lang="en-US" sz="280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 200 m trở xuống so với địa hình xung quanh</a:t>
                      </a:r>
                      <a:endParaRPr lang="en-US" sz="280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Thường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500 m so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mực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Dưới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200 m so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mực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478387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Nhô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rõ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rệt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đỉnh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nhọn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sườn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dốc</a:t>
                      </a: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Đỉnh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tròn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sườn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thoải</a:t>
                      </a: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Bề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tương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phẳng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sườn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dốc</a:t>
                      </a: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thấp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bề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tương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phẳng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hoặc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hơi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gợn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sóng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052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EC90D8C-8DBE-4AB5-9F48-321B604372ED}"/>
              </a:ext>
            </a:extLst>
          </p:cNvPr>
          <p:cNvSpPr txBox="1"/>
          <p:nvPr/>
        </p:nvSpPr>
        <p:spPr>
          <a:xfrm>
            <a:off x="225174" y="0"/>
            <a:ext cx="11358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ở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E632BB10-F03C-4D63-9BB3-2A2D75CBE708}"/>
              </a:ext>
            </a:extLst>
          </p:cNvPr>
          <p:cNvSpPr/>
          <p:nvPr/>
        </p:nvSpPr>
        <p:spPr>
          <a:xfrm>
            <a:off x="86714" y="952086"/>
            <a:ext cx="4412512" cy="967563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 Dạng địa hình thấp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F93B1866-0EBC-40B1-B27A-1461A9E70B9D}"/>
              </a:ext>
            </a:extLst>
          </p:cNvPr>
          <p:cNvSpPr/>
          <p:nvPr/>
        </p:nvSpPr>
        <p:spPr>
          <a:xfrm>
            <a:off x="86714" y="2166453"/>
            <a:ext cx="4412512" cy="1226289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b, Bề mặt t</a:t>
            </a:r>
            <a:r>
              <a:rPr lang="vi-VN" sz="28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ơng đối bằng phẳng hoặc gợn sóng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0B5DF126-AB7D-4EDA-9C5B-45B1A7292705}"/>
              </a:ext>
            </a:extLst>
          </p:cNvPr>
          <p:cNvSpPr/>
          <p:nvPr/>
        </p:nvSpPr>
        <p:spPr>
          <a:xfrm>
            <a:off x="86714" y="3723640"/>
            <a:ext cx="4412512" cy="1226289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c, Th</a:t>
            </a:r>
            <a:r>
              <a:rPr lang="vi-VN" sz="28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ờng cao trên 500m</a:t>
            </a:r>
          </a:p>
          <a:p>
            <a:pPr algn="ctr"/>
            <a:r>
              <a:rPr lang="en-US" sz="28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với mực n</a:t>
            </a:r>
            <a:r>
              <a:rPr lang="vi-VN" sz="28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ớc biển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AD00292F-01CA-4B6D-A3BD-97E218BF0B44}"/>
              </a:ext>
            </a:extLst>
          </p:cNvPr>
          <p:cNvSpPr/>
          <p:nvPr/>
        </p:nvSpPr>
        <p:spPr>
          <a:xfrm>
            <a:off x="86714" y="5418351"/>
            <a:ext cx="4412512" cy="1226289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d, Có thể rộng tới hàng triệu Km</a:t>
            </a:r>
            <a:r>
              <a:rPr lang="en-US" sz="2800" baseline="300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55E09037-1D53-4F41-B503-AEB911A449BF}"/>
              </a:ext>
            </a:extLst>
          </p:cNvPr>
          <p:cNvSpPr/>
          <p:nvPr/>
        </p:nvSpPr>
        <p:spPr>
          <a:xfrm>
            <a:off x="9016409" y="999460"/>
            <a:ext cx="3001926" cy="967563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e, Dạng địa hình cao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F33B06F1-1FF3-441D-B10E-D39E939B3FAD}"/>
              </a:ext>
            </a:extLst>
          </p:cNvPr>
          <p:cNvSpPr/>
          <p:nvPr/>
        </p:nvSpPr>
        <p:spPr>
          <a:xfrm>
            <a:off x="9016409" y="2692400"/>
            <a:ext cx="3001926" cy="175768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g, Hầu hết có độ cao d</a:t>
            </a:r>
            <a:r>
              <a:rPr lang="vi-VN" sz="28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ới 200m so với mực n</a:t>
            </a:r>
            <a:r>
              <a:rPr lang="vi-VN" sz="28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ớc biển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37F2DFBF-00FD-475E-A698-5A30036A8961}"/>
              </a:ext>
            </a:extLst>
          </p:cNvPr>
          <p:cNvSpPr/>
          <p:nvPr/>
        </p:nvSpPr>
        <p:spPr>
          <a:xfrm>
            <a:off x="9016409" y="5033216"/>
            <a:ext cx="3001926" cy="1601264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h, Có s</a:t>
            </a:r>
            <a:r>
              <a:rPr lang="vi-VN" sz="28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ờn dốc xuống vùng đất xung quanh</a:t>
            </a:r>
          </a:p>
        </p:txBody>
      </p:sp>
      <p:sp>
        <p:nvSpPr>
          <p:cNvPr id="15" name="Flowchart: Preparation 14">
            <a:extLst>
              <a:ext uri="{FF2B5EF4-FFF2-40B4-BE49-F238E27FC236}">
                <a16:creationId xmlns:a16="http://schemas.microsoft.com/office/drawing/2014/main" xmlns="" id="{ADBB81ED-65D3-4AB8-8323-C38567B5D8B0}"/>
              </a:ext>
            </a:extLst>
          </p:cNvPr>
          <p:cNvSpPr/>
          <p:nvPr/>
        </p:nvSpPr>
        <p:spPr>
          <a:xfrm>
            <a:off x="5561654" y="4486520"/>
            <a:ext cx="2392326" cy="1863662"/>
          </a:xfrm>
          <a:prstGeom prst="flowChartPreparation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Preparation 15">
            <a:extLst>
              <a:ext uri="{FF2B5EF4-FFF2-40B4-BE49-F238E27FC236}">
                <a16:creationId xmlns:a16="http://schemas.microsoft.com/office/drawing/2014/main" xmlns="" id="{B0C126F0-1A35-4DA5-9597-9753F4419B6C}"/>
              </a:ext>
            </a:extLst>
          </p:cNvPr>
          <p:cNvSpPr/>
          <p:nvPr/>
        </p:nvSpPr>
        <p:spPr>
          <a:xfrm>
            <a:off x="5644234" y="1634594"/>
            <a:ext cx="2392326" cy="1863662"/>
          </a:xfrm>
          <a:prstGeom prst="flowChartPreparation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0EFE076-24E8-4FA2-AD3F-0D8730D31BD9}"/>
              </a:ext>
            </a:extLst>
          </p:cNvPr>
          <p:cNvSpPr txBox="1"/>
          <p:nvPr/>
        </p:nvSpPr>
        <p:spPr>
          <a:xfrm>
            <a:off x="5967464" y="1967023"/>
            <a:ext cx="17458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</a:p>
          <a:p>
            <a:pPr algn="ctr"/>
            <a:r>
              <a:rPr lang="en-US"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80E5306-52F6-4D74-9D57-C3A254296BE7}"/>
              </a:ext>
            </a:extLst>
          </p:cNvPr>
          <p:cNvSpPr txBox="1"/>
          <p:nvPr/>
        </p:nvSpPr>
        <p:spPr>
          <a:xfrm>
            <a:off x="5967464" y="4879741"/>
            <a:ext cx="17458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ĐỒNG</a:t>
            </a:r>
          </a:p>
          <a:p>
            <a:pPr algn="ctr"/>
            <a:r>
              <a:rPr lang="en-US"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xmlns="" id="{4D9B0D1A-F7E5-4576-8370-C1769C10FF44}"/>
              </a:ext>
            </a:extLst>
          </p:cNvPr>
          <p:cNvSpPr/>
          <p:nvPr/>
        </p:nvSpPr>
        <p:spPr>
          <a:xfrm>
            <a:off x="4468746" y="2773679"/>
            <a:ext cx="93094" cy="861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xmlns="" id="{9D6E8706-472C-4F95-ABA8-798526E39164}"/>
              </a:ext>
            </a:extLst>
          </p:cNvPr>
          <p:cNvSpPr/>
          <p:nvPr/>
        </p:nvSpPr>
        <p:spPr>
          <a:xfrm>
            <a:off x="4509386" y="6061789"/>
            <a:ext cx="93094" cy="861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xmlns="" id="{C7E9DC5C-A110-426B-8F4D-12279800C2E6}"/>
              </a:ext>
            </a:extLst>
          </p:cNvPr>
          <p:cNvSpPr/>
          <p:nvPr/>
        </p:nvSpPr>
        <p:spPr>
          <a:xfrm>
            <a:off x="4458586" y="4280059"/>
            <a:ext cx="93094" cy="861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xmlns="" id="{3DF0703E-5EC5-4DB7-9F38-D27B9B853589}"/>
              </a:ext>
            </a:extLst>
          </p:cNvPr>
          <p:cNvSpPr/>
          <p:nvPr/>
        </p:nvSpPr>
        <p:spPr>
          <a:xfrm>
            <a:off x="4438266" y="1361439"/>
            <a:ext cx="93094" cy="861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xmlns="" id="{B9FA5FDD-5862-47A1-8A40-8923683A9B05}"/>
              </a:ext>
            </a:extLst>
          </p:cNvPr>
          <p:cNvSpPr/>
          <p:nvPr/>
        </p:nvSpPr>
        <p:spPr>
          <a:xfrm>
            <a:off x="8949306" y="1432559"/>
            <a:ext cx="93094" cy="861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xmlns="" id="{A4D81CBC-675D-4F6F-8CE5-115547312DC2}"/>
              </a:ext>
            </a:extLst>
          </p:cNvPr>
          <p:cNvSpPr/>
          <p:nvPr/>
        </p:nvSpPr>
        <p:spPr>
          <a:xfrm>
            <a:off x="8984030" y="3449442"/>
            <a:ext cx="93094" cy="861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xmlns="" id="{626C0353-7BE5-4F18-BC40-C366086F336D}"/>
              </a:ext>
            </a:extLst>
          </p:cNvPr>
          <p:cNvSpPr/>
          <p:nvPr/>
        </p:nvSpPr>
        <p:spPr>
          <a:xfrm>
            <a:off x="8976222" y="5795936"/>
            <a:ext cx="93094" cy="861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xmlns="" id="{7D8CEF8A-BDCC-433D-A4AC-1CFB5A59F7A6}"/>
              </a:ext>
            </a:extLst>
          </p:cNvPr>
          <p:cNvSpPr/>
          <p:nvPr/>
        </p:nvSpPr>
        <p:spPr>
          <a:xfrm>
            <a:off x="7927143" y="5352907"/>
            <a:ext cx="93094" cy="861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xmlns="" id="{8E4BDD3E-8F93-406A-A0BE-62515118542D}"/>
              </a:ext>
            </a:extLst>
          </p:cNvPr>
          <p:cNvSpPr/>
          <p:nvPr/>
        </p:nvSpPr>
        <p:spPr>
          <a:xfrm>
            <a:off x="5527729" y="5398978"/>
            <a:ext cx="93094" cy="861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xmlns="" id="{72ABF345-93E2-4486-9940-B34EC0A96A45}"/>
              </a:ext>
            </a:extLst>
          </p:cNvPr>
          <p:cNvSpPr/>
          <p:nvPr/>
        </p:nvSpPr>
        <p:spPr>
          <a:xfrm>
            <a:off x="5626974" y="2467926"/>
            <a:ext cx="93094" cy="861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xmlns="" id="{6EDAC99F-ADE1-49A3-ADB5-9C1131E61A0E}"/>
              </a:ext>
            </a:extLst>
          </p:cNvPr>
          <p:cNvSpPr/>
          <p:nvPr/>
        </p:nvSpPr>
        <p:spPr>
          <a:xfrm>
            <a:off x="7948422" y="2545885"/>
            <a:ext cx="93094" cy="861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8C048032-23A3-402F-9D97-B678D750247E}"/>
              </a:ext>
            </a:extLst>
          </p:cNvPr>
          <p:cNvCxnSpPr>
            <a:stCxn id="23" idx="5"/>
            <a:endCxn id="28" idx="1"/>
          </p:cNvCxnSpPr>
          <p:nvPr/>
        </p:nvCxnSpPr>
        <p:spPr>
          <a:xfrm>
            <a:off x="4517727" y="1434994"/>
            <a:ext cx="1023635" cy="39766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87667BDF-1183-4134-AF1F-049445BB1DDA}"/>
              </a:ext>
            </a:extLst>
          </p:cNvPr>
          <p:cNvCxnSpPr>
            <a:cxnSpLocks/>
            <a:endCxn id="30" idx="6"/>
          </p:cNvCxnSpPr>
          <p:nvPr/>
        </p:nvCxnSpPr>
        <p:spPr>
          <a:xfrm flipH="1">
            <a:off x="8041516" y="1447614"/>
            <a:ext cx="953944" cy="114135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F88457B8-47D5-414B-8AC0-CC5EFA24076F}"/>
              </a:ext>
            </a:extLst>
          </p:cNvPr>
          <p:cNvCxnSpPr>
            <a:cxnSpLocks/>
          </p:cNvCxnSpPr>
          <p:nvPr/>
        </p:nvCxnSpPr>
        <p:spPr>
          <a:xfrm>
            <a:off x="4530911" y="2823428"/>
            <a:ext cx="1565089" cy="166309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7CA85E0C-5DD2-4938-B158-EEAEC4DAE0DA}"/>
              </a:ext>
            </a:extLst>
          </p:cNvPr>
          <p:cNvCxnSpPr>
            <a:cxnSpLocks/>
            <a:stCxn id="22" idx="6"/>
            <a:endCxn id="16" idx="1"/>
          </p:cNvCxnSpPr>
          <p:nvPr/>
        </p:nvCxnSpPr>
        <p:spPr>
          <a:xfrm flipV="1">
            <a:off x="4551680" y="2566425"/>
            <a:ext cx="1092554" cy="17567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5E62F790-8345-484D-BF35-0244C05DFE01}"/>
              </a:ext>
            </a:extLst>
          </p:cNvPr>
          <p:cNvCxnSpPr>
            <a:cxnSpLocks/>
            <a:stCxn id="21" idx="7"/>
            <a:endCxn id="28" idx="0"/>
          </p:cNvCxnSpPr>
          <p:nvPr/>
        </p:nvCxnSpPr>
        <p:spPr>
          <a:xfrm flipV="1">
            <a:off x="4588847" y="5398978"/>
            <a:ext cx="985429" cy="67543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xmlns="" id="{FE71C137-18A4-4F8B-AAC6-32E0D6A3D2B5}"/>
              </a:ext>
            </a:extLst>
          </p:cNvPr>
          <p:cNvCxnSpPr>
            <a:cxnSpLocks/>
            <a:endCxn id="27" idx="4"/>
          </p:cNvCxnSpPr>
          <p:nvPr/>
        </p:nvCxnSpPr>
        <p:spPr>
          <a:xfrm flipH="1">
            <a:off x="7973690" y="3535617"/>
            <a:ext cx="1042718" cy="19034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xmlns="" id="{6864E0F8-6FB1-4CAE-986F-0B1DA3B53553}"/>
              </a:ext>
            </a:extLst>
          </p:cNvPr>
          <p:cNvCxnSpPr>
            <a:cxnSpLocks/>
            <a:stCxn id="26" idx="7"/>
            <a:endCxn id="30" idx="5"/>
          </p:cNvCxnSpPr>
          <p:nvPr/>
        </p:nvCxnSpPr>
        <p:spPr>
          <a:xfrm flipH="1" flipV="1">
            <a:off x="8027883" y="2619440"/>
            <a:ext cx="1027800" cy="318911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81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/>
      <p:bldP spid="18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xmlns="" id="{B665C399-6994-4919-ADDB-872966ACFA45}"/>
              </a:ext>
            </a:extLst>
          </p:cNvPr>
          <p:cNvSpPr/>
          <p:nvPr/>
        </p:nvSpPr>
        <p:spPr>
          <a:xfrm>
            <a:off x="71831" y="43501"/>
            <a:ext cx="1005017" cy="991936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79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79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9BE27955-9C4A-4C8A-A767-E65AE4623808}"/>
              </a:ext>
            </a:extLst>
          </p:cNvPr>
          <p:cNvSpPr/>
          <p:nvPr/>
        </p:nvSpPr>
        <p:spPr>
          <a:xfrm>
            <a:off x="1181320" y="117932"/>
            <a:ext cx="3815979" cy="792389"/>
          </a:xfrm>
          <a:prstGeom prst="roundRect">
            <a:avLst/>
          </a:prstGeom>
          <a:solidFill>
            <a:srgbClr val="0070C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996" b="1">
                <a:latin typeface="Arial" panose="020B0604020202020204" pitchFamily="34" charset="0"/>
                <a:cs typeface="Arial" panose="020B0604020202020204" pitchFamily="34" charset="0"/>
              </a:rPr>
              <a:t>  Khoáng sản</a:t>
            </a:r>
            <a:endParaRPr lang="en-US" sz="3996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A79CA08-1603-40D5-88CB-9DA2E0D3B53F}"/>
              </a:ext>
            </a:extLst>
          </p:cNvPr>
          <p:cNvGrpSpPr/>
          <p:nvPr/>
        </p:nvGrpSpPr>
        <p:grpSpPr>
          <a:xfrm>
            <a:off x="3958284" y="1035437"/>
            <a:ext cx="6011981" cy="4557851"/>
            <a:chOff x="3089309" y="1672040"/>
            <a:chExt cx="7128580" cy="4215887"/>
          </a:xfrm>
        </p:grpSpPr>
        <p:sp>
          <p:nvSpPr>
            <p:cNvPr id="5" name="Cloud 4">
              <a:extLst>
                <a:ext uri="{FF2B5EF4-FFF2-40B4-BE49-F238E27FC236}">
                  <a16:creationId xmlns:a16="http://schemas.microsoft.com/office/drawing/2014/main" xmlns="" id="{128A0CF2-6EBD-46F8-9FC7-4A244A532AC4}"/>
                </a:ext>
              </a:extLst>
            </p:cNvPr>
            <p:cNvSpPr/>
            <p:nvPr/>
          </p:nvSpPr>
          <p:spPr>
            <a:xfrm>
              <a:off x="3089309" y="1672040"/>
              <a:ext cx="7128580" cy="4215887"/>
            </a:xfrm>
            <a:prstGeom prst="cloud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8A3687B8-3356-41D3-8DF2-C22EA25FF501}"/>
                </a:ext>
              </a:extLst>
            </p:cNvPr>
            <p:cNvSpPr txBox="1"/>
            <p:nvPr/>
          </p:nvSpPr>
          <p:spPr>
            <a:xfrm>
              <a:off x="3089309" y="3013501"/>
              <a:ext cx="6911163" cy="1495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Khoáng sản</a:t>
              </a:r>
            </a:p>
            <a:p>
              <a:pPr algn="ctr"/>
              <a:r>
                <a:rPr lang="en-US" sz="4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là gì?</a:t>
              </a:r>
            </a:p>
          </p:txBody>
        </p:sp>
      </p:grpSp>
      <p:sp>
        <p:nvSpPr>
          <p:cNvPr id="7" name="Google Shape;147;p19">
            <a:extLst>
              <a:ext uri="{FF2B5EF4-FFF2-40B4-BE49-F238E27FC236}">
                <a16:creationId xmlns:a16="http://schemas.microsoft.com/office/drawing/2014/main" xmlns="" id="{D9DA27AC-3DFB-4C4F-9CED-3C927355965E}"/>
              </a:ext>
            </a:extLst>
          </p:cNvPr>
          <p:cNvSpPr txBox="1"/>
          <p:nvPr/>
        </p:nvSpPr>
        <p:spPr>
          <a:xfrm>
            <a:off x="489460" y="1945392"/>
            <a:ext cx="11702540" cy="8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Khoáng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khoáng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khoáng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vỏ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thác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vi-VN" sz="4400" b="1" dirty="0">
                <a:solidFill>
                  <a:srgbClr val="0070C0"/>
                </a:solidFill>
              </a:rPr>
              <a:t> </a:t>
            </a:r>
            <a:endParaRPr lang="en-US" sz="4400" dirty="0">
              <a:solidFill>
                <a:srgbClr val="0070C0"/>
              </a:solidFill>
            </a:endParaRPr>
          </a:p>
          <a:p>
            <a:endParaRPr lang="en-US" sz="44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4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1" descr="book9">
            <a:extLst>
              <a:ext uri="{FF2B5EF4-FFF2-40B4-BE49-F238E27FC236}">
                <a16:creationId xmlns:a16="http://schemas.microsoft.com/office/drawing/2014/main" xmlns="" id="{243D3537-7EA7-4391-BE8E-8B7DD36ACB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7" y="1243360"/>
            <a:ext cx="914400" cy="702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93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</TotalTime>
  <Words>879</Words>
  <Application>Microsoft Office PowerPoint</Application>
  <PresentationFormat>Custom</PresentationFormat>
  <Paragraphs>132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HP</cp:lastModifiedBy>
  <cp:revision>99</cp:revision>
  <dcterms:created xsi:type="dcterms:W3CDTF">2021-07-20T14:40:59Z</dcterms:created>
  <dcterms:modified xsi:type="dcterms:W3CDTF">2022-12-05T04:24:06Z</dcterms:modified>
</cp:coreProperties>
</file>