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20"/>
  </p:notesMasterIdLst>
  <p:sldIdLst>
    <p:sldId id="258" r:id="rId4"/>
    <p:sldId id="261" r:id="rId5"/>
    <p:sldId id="260" r:id="rId6"/>
    <p:sldId id="269" r:id="rId7"/>
    <p:sldId id="262" r:id="rId8"/>
    <p:sldId id="264" r:id="rId9"/>
    <p:sldId id="266" r:id="rId10"/>
    <p:sldId id="268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4" autoAdjust="0"/>
    <p:restoredTop sz="94660"/>
  </p:normalViewPr>
  <p:slideViewPr>
    <p:cSldViewPr snapToGrid="0">
      <p:cViewPr>
        <p:scale>
          <a:sx n="78" d="100"/>
          <a:sy n="78" d="100"/>
        </p:scale>
        <p:origin x="256" y="-1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1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1" y="0"/>
            <a:ext cx="12192001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44" y="-266985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555" y="1080338"/>
            <a:ext cx="991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4460" y="3291047"/>
            <a:ext cx="1130662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2: BÀI 1: HỆ THỐNG KINH, VĨ TUYẾN. TỌA ĐỘ ĐỊA LÍ</a:t>
            </a: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7125" y="5615057"/>
            <a:ext cx="4118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viên:.............</a:t>
            </a:r>
            <a:endParaRPr lang="en-US" sz="4000" b="1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20" y="610692"/>
            <a:ext cx="7931145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4" y="496392"/>
              <a:ext cx="4630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Kinh độ, vĩ độ và tọa độ địa lí</a:t>
              </a:r>
              <a:endParaRPr lang="zh-CN" altLang="en-US" sz="32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391883" y="1566895"/>
            <a:ext cx="6020792" cy="480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Quan sát hình 4 và đọc thông tin trong mục 2, em hãy:</a:t>
            </a:r>
            <a:endParaRPr lang="en-US" sz="280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1. Nêu khái niệm: kinh độ, vĩ độ, tọa độ địa lí của một điểm.</a:t>
            </a:r>
            <a:endParaRPr lang="en-US" sz="280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2. Xác định tọa độ địa lí của các điểm A, B, C trên hình 4</a:t>
            </a:r>
            <a:endParaRPr lang="en-US" sz="2800">
              <a:solidFill>
                <a:srgbClr val="00B0F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71" y="1328890"/>
            <a:ext cx="5239345" cy="519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1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20" y="610692"/>
            <a:ext cx="8184565" cy="625183"/>
            <a:chOff x="994820" y="496392"/>
            <a:chExt cx="6074765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4" y="496392"/>
              <a:ext cx="56621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Kinh độ, vĩ độ và tọa độ địa lí</a:t>
              </a:r>
              <a:endParaRPr lang="zh-CN" altLang="en-US" sz="32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391883" y="1519395"/>
            <a:ext cx="6020792" cy="440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gốc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qua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Vĩ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vĩ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gốc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vĩ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qua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Tọa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địa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lí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nơi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vĩ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</a:p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A: (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Vĩ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độ;kinh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       A : (60</a:t>
            </a:r>
            <a:r>
              <a:rPr lang="nl-NL" sz="2400" b="1" baseline="300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nl-NL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B; 120</a:t>
            </a:r>
            <a:r>
              <a:rPr lang="nl-NL" sz="2400" b="1" baseline="300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 </a:t>
            </a:r>
            <a:r>
              <a:rPr lang="nl-NL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Đ)</a:t>
            </a:r>
            <a:endParaRPr lang="en-US" sz="24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71" y="1328890"/>
            <a:ext cx="5239345" cy="519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7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609178" cy="769441"/>
            <a:chOff x="994820" y="448892"/>
            <a:chExt cx="6028633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5427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97" name="Rectangle 96"/>
          <p:cNvSpPr/>
          <p:nvPr/>
        </p:nvSpPr>
        <p:spPr>
          <a:xfrm>
            <a:off x="209801" y="953085"/>
            <a:ext cx="1171129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 tập 1. </a:t>
            </a:r>
            <a:r>
              <a:rPr lang="en-US" sz="28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 biết nếu vẽ các đường kinh tuyến, vĩ tuyến cách nhau </a:t>
            </a:r>
            <a:r>
              <a:rPr lang="nl-NL" sz="28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</a:t>
            </a:r>
            <a:r>
              <a:rPr lang="nl-NL" sz="2800" b="1" baseline="30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nl-NL" sz="28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thì trên quả địa cầu có bao nhiêu kinh tuyến, vĩ tuyến.</a:t>
            </a:r>
            <a:endParaRPr lang="en-US" sz="2800" b="1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46" y="2006930"/>
            <a:ext cx="5668047" cy="452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" name="Rectangle 97"/>
          <p:cNvSpPr/>
          <p:nvPr/>
        </p:nvSpPr>
        <p:spPr>
          <a:xfrm>
            <a:off x="389195" y="2262696"/>
            <a:ext cx="5676251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Nếu cách nhau </a:t>
            </a: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nl-NL" sz="2400" i="1" baseline="3000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ta vẽ 1 kinh tuyến thì có 360 kinh tuyến.</a:t>
            </a:r>
            <a:endParaRPr lang="en-US" sz="2400" i="1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Nếu cách nhau </a:t>
            </a: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nl-NL" sz="2400" i="1" baseline="3000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ta vẽ 1 vĩ tuyến thì có:</a:t>
            </a:r>
            <a:endParaRPr lang="en-US" sz="2400" i="1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+ 90 vĩ tuyến Bắc</a:t>
            </a:r>
            <a:endParaRPr lang="en-US" sz="2400" i="1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+ 90 vĩ tuyến Nam</a:t>
            </a:r>
            <a:endParaRPr lang="en-US" sz="2400" i="1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Vĩ tuyến 0</a:t>
            </a:r>
            <a:r>
              <a:rPr lang="nl-NL" sz="2400" i="1" baseline="3000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endParaRPr lang="en-US" sz="2400" i="1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--&gt; Vậy có tất cả 181 vĩ tuyến</a:t>
            </a:r>
            <a:endParaRPr lang="en-US" sz="2400" i="1">
              <a:solidFill>
                <a:schemeClr val="bg1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609178" cy="769441"/>
            <a:chOff x="994820" y="448892"/>
            <a:chExt cx="6028634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448892"/>
              <a:ext cx="5427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342" y="962373"/>
            <a:ext cx="7678572" cy="559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5279" y="1095133"/>
            <a:ext cx="1741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 tập 2. 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5279" y="1618353"/>
            <a:ext cx="3075443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A (30</a:t>
            </a:r>
            <a:r>
              <a:rPr lang="nl-NL" sz="2400" b="1" baseline="300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0 </a:t>
            </a: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B, 30</a:t>
            </a:r>
            <a:r>
              <a:rPr lang="nl-NL" sz="2400" b="1" baseline="300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Đ)</a:t>
            </a:r>
            <a:endParaRPr lang="en-US" sz="2400" b="1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B ( 20</a:t>
            </a:r>
            <a:r>
              <a:rPr lang="nl-NL" sz="2400" b="1" baseline="300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B, 0</a:t>
            </a:r>
            <a:r>
              <a:rPr lang="nl-NL" sz="2400" b="1" baseline="300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)</a:t>
            </a:r>
            <a:endParaRPr lang="en-US" sz="2400" b="1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600"/>
              </a:spcAft>
            </a:pP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</a:rPr>
              <a:t>C (30</a:t>
            </a:r>
            <a:r>
              <a:rPr lang="nl-NL" sz="2400" b="1" baseline="3000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</a:rPr>
              <a:t>N, 20</a:t>
            </a:r>
            <a:r>
              <a:rPr lang="nl-NL" sz="2400" b="1" baseline="3000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</a:rPr>
              <a:t>Đ)</a:t>
            </a:r>
          </a:p>
          <a:p>
            <a:pPr lvl="0">
              <a:spcAft>
                <a:spcPts val="600"/>
              </a:spcAft>
            </a:pP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</a:rPr>
              <a:t>D (20</a:t>
            </a:r>
            <a:r>
              <a:rPr lang="nl-NL" sz="2400" b="1" baseline="3000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</a:rPr>
              <a:t>T, 10</a:t>
            </a:r>
            <a:r>
              <a:rPr lang="nl-NL" sz="2400" b="1" baseline="3000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</a:rPr>
              <a:t>B)</a:t>
            </a:r>
          </a:p>
          <a:p>
            <a:pPr lvl="0">
              <a:spcAft>
                <a:spcPts val="600"/>
              </a:spcAft>
            </a:pP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</a:rPr>
              <a:t>E (30</a:t>
            </a:r>
            <a:r>
              <a:rPr lang="nl-NL" sz="2400" b="1" baseline="3000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</a:rPr>
              <a:t>T, 10</a:t>
            </a:r>
            <a:r>
              <a:rPr lang="nl-NL" sz="2400" b="1" baseline="3000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</a:rPr>
              <a:t>N)</a:t>
            </a:r>
          </a:p>
        </p:txBody>
      </p:sp>
    </p:spTree>
    <p:extLst>
      <p:ext uri="{BB962C8B-B14F-4D97-AF65-F5344CB8AC3E}">
        <p14:creationId xmlns:p14="http://schemas.microsoft.com/office/powerpoint/2010/main" val="30289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609178" cy="769441"/>
            <a:chOff x="994820" y="448892"/>
            <a:chExt cx="6028634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448892"/>
              <a:ext cx="5427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5279" y="1095133"/>
            <a:ext cx="1741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 tập 3. 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248" y="1095133"/>
            <a:ext cx="7592074" cy="543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5279" y="1741564"/>
            <a:ext cx="349107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(1) Vòng cực bắc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(2) Chí tuyến bắc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(3) Xích đạo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(4) Chí tuyến nam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(5) Vòng cực nam</a:t>
            </a:r>
            <a:endParaRPr lang="en-US" sz="2800" b="1">
              <a:solidFill>
                <a:schemeClr val="bg1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500641" cy="769441"/>
            <a:chOff x="994820" y="448892"/>
            <a:chExt cx="5886671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4579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VẬN DỤNG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699331" y="1348120"/>
            <a:ext cx="8917209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Aft>
                <a:spcPts val="0"/>
              </a:spcAft>
            </a:pPr>
            <a:r>
              <a:rPr lang="en-US" sz="4400" b="1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Tra cứu thông tin, ghi tọa độ địa lí các điểm cực (Bắc, Nam, Đông, Tây) trên phần đất liền nước ta.</a:t>
            </a:r>
            <a:endParaRPr lang="en-US" sz="4400">
              <a:solidFill>
                <a:srgbClr val="00B0F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700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87134" y="2256209"/>
              <a:ext cx="9717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Cô</a:t>
              </a:r>
              <a:endParaRPr lang="zh-CN" altLang="en-US" sz="48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74300" y="1678431"/>
            <a:ext cx="1446958" cy="1168595"/>
            <a:chOff x="2974300" y="1678431"/>
            <a:chExt cx="1446958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74300" y="1884762"/>
              <a:ext cx="141737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8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804224" y="2203500"/>
              <a:ext cx="124585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48378" y="1967332"/>
            <a:ext cx="1555234" cy="1168595"/>
            <a:chOff x="6448378" y="1967332"/>
            <a:chExt cx="1555234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48378" y="2175921"/>
              <a:ext cx="155523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Thầy</a:t>
              </a:r>
              <a:endParaRPr lang="zh-CN" altLang="en-US" sz="48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5008" y="1380133"/>
            <a:ext cx="7148945" cy="5163171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994820" y="610692"/>
            <a:ext cx="3731017" cy="769441"/>
            <a:chOff x="994820" y="496392"/>
            <a:chExt cx="5886671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496392"/>
              <a:ext cx="42697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MỞ ĐẦU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2" name="矩形 101"/>
          <p:cNvSpPr/>
          <p:nvPr/>
        </p:nvSpPr>
        <p:spPr>
          <a:xfrm>
            <a:off x="1286126" y="2129994"/>
            <a:ext cx="4773168" cy="36379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Ngày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nay,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các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con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tàu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ra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khơi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đều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có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gắn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các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thiết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bị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định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vị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để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thông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báo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vị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trí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của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con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tàu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.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Vậy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dựa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vào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đâu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để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người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ta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xác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định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được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vị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trí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của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con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tàu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khi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đang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lênh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đênh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trên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biển</a:t>
            </a:r>
            <a:r>
              <a:rPr lang="en-US" altLang="zh-CN" sz="2400" b="1" i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?</a:t>
            </a:r>
            <a:endParaRPr lang="zh-CN" altLang="en-US" sz="2400" b="1" i="1" dirty="0">
              <a:solidFill>
                <a:srgbClr val="FFFF00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78" y="3486193"/>
            <a:ext cx="4432173" cy="302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6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383193" y="2959841"/>
            <a:ext cx="4568879" cy="620959"/>
            <a:chOff x="3630593" y="2338141"/>
            <a:chExt cx="4568879" cy="620959"/>
          </a:xfrm>
        </p:grpSpPr>
        <p:sp>
          <p:nvSpPr>
            <p:cNvPr id="23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630593" y="2338141"/>
              <a:ext cx="45688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Hệ thống kinh, vĩ tuyến</a:t>
              </a:r>
              <a:endParaRPr lang="zh-CN" altLang="en-US" sz="28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925817" y="3905866"/>
            <a:ext cx="5483617" cy="573459"/>
            <a:chOff x="3173217" y="2385641"/>
            <a:chExt cx="5483617" cy="573459"/>
          </a:xfrm>
        </p:grpSpPr>
        <p:sp>
          <p:nvSpPr>
            <p:cNvPr id="28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173217" y="2385641"/>
              <a:ext cx="54836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Kinh độ, vĩ độ và tọa độ địa lí</a:t>
              </a:r>
              <a:endParaRPr lang="zh-CN" altLang="en-US" sz="28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2568575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2150972" y="492210"/>
            <a:ext cx="8459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1: HỆ THỐNG KINH, VĨ TUYẾN. </a:t>
            </a:r>
          </a:p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TỌA ĐỘ ĐỊA LÍ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383193" y="2959841"/>
            <a:ext cx="4568879" cy="620959"/>
            <a:chOff x="3630593" y="2338141"/>
            <a:chExt cx="4568879" cy="620959"/>
          </a:xfrm>
        </p:grpSpPr>
        <p:sp>
          <p:nvSpPr>
            <p:cNvPr id="23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630593" y="2338141"/>
              <a:ext cx="45688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Hệ thống kinh, vĩ tuyến</a:t>
              </a:r>
              <a:endParaRPr lang="zh-CN" altLang="en-US" sz="28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2568575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2150972" y="492210"/>
            <a:ext cx="8459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1: HỆ THỐNG KINH, VĨ TUYẾN. </a:t>
            </a:r>
          </a:p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TỌA ĐỘ ĐỊA LÍ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7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63139" y="1721670"/>
            <a:ext cx="5671702" cy="371658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994821" y="610692"/>
            <a:ext cx="6486634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4" y="496392"/>
              <a:ext cx="4329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Hệ thống kinh, vĩ tuyến</a:t>
              </a:r>
              <a:endParaRPr lang="zh-CN" altLang="en-US" sz="32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2" name="矩形 101"/>
          <p:cNvSpPr/>
          <p:nvPr/>
        </p:nvSpPr>
        <p:spPr>
          <a:xfrm>
            <a:off x="998154" y="2502323"/>
            <a:ext cx="4363685" cy="18651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i="1">
                <a:solidFill>
                  <a:prstClr val="white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Quả Địa Cầu là mô hình thu nhỏ của Trái Đất. Trên quả Địa Cầu, có thể hiện cực Bắc, cực Nam và hệ thống kinh, vĩ tuyến.</a:t>
            </a: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47" y="1181555"/>
            <a:ext cx="5296876" cy="529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332509" y="5402625"/>
            <a:ext cx="6198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Times New Roman"/>
                <a:ea typeface="Calibri"/>
              </a:rPr>
              <a:t>? Em hãy nhận xét về hình dạng quả Địa Cầu</a:t>
            </a:r>
            <a:endParaRPr lang="en-US" sz="36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21" y="610692"/>
            <a:ext cx="6486634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4" y="496392"/>
              <a:ext cx="4329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Hệ thống kinh, vĩ tuyến</a:t>
              </a:r>
              <a:endParaRPr lang="zh-CN" altLang="en-US" sz="32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69" y="1341913"/>
            <a:ext cx="6590805" cy="526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292925" y="1301426"/>
            <a:ext cx="4920343" cy="5264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 sát hình 2 và đọc thông tin trong mục 1, em hãy:</a:t>
            </a:r>
            <a:endParaRPr lang="en-US" sz="2800">
              <a:solidFill>
                <a:srgbClr val="0070C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 Xác định đường kinh tuyến gốc và vĩ tuyến gốc. Cho biết thế nào là kinh tuyến tây, kinh tuyến đông, vĩ tuyến bắc, vĩ tuyến nam.</a:t>
            </a:r>
            <a:endParaRPr lang="en-US" sz="2800">
              <a:solidFill>
                <a:srgbClr val="0070C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 So sánh độ dài các đường kinh tuyến với nhau và độ dài các đường vĩ tuyến với nhau.</a:t>
            </a:r>
            <a:endParaRPr lang="en-US" sz="2800">
              <a:solidFill>
                <a:srgbClr val="0070C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21" y="610692"/>
            <a:ext cx="6486634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4" y="496392"/>
              <a:ext cx="4329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Hệ thống kinh, vĩ tuyến</a:t>
              </a:r>
              <a:endParaRPr lang="zh-CN" altLang="en-US" sz="32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69" y="1341913"/>
            <a:ext cx="6590805" cy="526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56582"/>
              </p:ext>
            </p:extLst>
          </p:nvPr>
        </p:nvGraphicFramePr>
        <p:xfrm>
          <a:off x="359562" y="1881968"/>
          <a:ext cx="4651825" cy="4637584"/>
        </p:xfrm>
        <a:graphic>
          <a:graphicData uri="http://schemas.openxmlformats.org/drawingml/2006/table">
            <a:tbl>
              <a:tblPr firstRow="1" firstCol="1" bandRow="1"/>
              <a:tblGrid>
                <a:gridCol w="2325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5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Kinh tuyến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Vĩ tuyến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1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Khái niệm:.....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Khái niệm:.....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1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KT gốc:.....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VT gốc:.....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1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KT Tây:.....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VT Bắc:.....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1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KT Đông:.....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VT Nam:.....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31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So sánh độ dài các đường KT:.....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So sánh độ dài các đường VT:.....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76913" y="1403468"/>
            <a:ext cx="3526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PHIẾU HỌC TẬP SỐ 1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270446" y="-125558"/>
            <a:ext cx="6486634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4" y="496392"/>
              <a:ext cx="4329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Hệ thống kinh, vĩ tuyến</a:t>
              </a:r>
              <a:endParaRPr lang="zh-CN" altLang="en-US" sz="32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548923"/>
              </p:ext>
            </p:extLst>
          </p:nvPr>
        </p:nvGraphicFramePr>
        <p:xfrm>
          <a:off x="270445" y="719666"/>
          <a:ext cx="11640508" cy="61321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3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0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00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953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tuyến</a:t>
                      </a:r>
                      <a:endParaRPr 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Vĩ</a:t>
                      </a:r>
                      <a:r>
                        <a:rPr lang="en-US" sz="2400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tuyến</a:t>
                      </a:r>
                      <a:endParaRPr 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70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Khái niệm: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Khái niệm:</a:t>
                      </a:r>
                    </a:p>
                    <a:p>
                      <a:endParaRPr 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070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KT gốc: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VT gốc: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622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KT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Nửa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VT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Nửa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KT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Nửa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VT Nam,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Nửa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5328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 sánh độ dài các đường KT: 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 sánh độ dài các đường VT: </a:t>
                      </a:r>
                      <a:endParaRPr 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51316" y="1243269"/>
            <a:ext cx="3657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KT là nửa đường tròn nối 2 cực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vi-VN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trên bề mặt quả Địa Cầu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51316" y="2351460"/>
            <a:ext cx="3645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 KT 0</a:t>
            </a:r>
            <a:r>
              <a:rPr lang="nl-NL" sz="2400" i="1" baseline="30000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vi-VN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(đi qua đài thiên văn Grin-uých, Anh)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3192" y="3259484"/>
            <a:ext cx="3645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KT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nằm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bên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KT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gốc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NC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Tây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NC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nằm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bên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KT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gốc</a:t>
            </a:r>
            <a:endParaRPr lang="en-US" sz="24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4033" y="4480377"/>
            <a:ext cx="3657597" cy="13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KT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nằm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bên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phải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KT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gốc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NC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NC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nằm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bên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phải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KT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gốc</a:t>
            </a:r>
            <a:endParaRPr lang="en-US" sz="2400" i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4977" y="5934530"/>
            <a:ext cx="3645722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2400" i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bằng nhau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80827" y="1160169"/>
            <a:ext cx="3740728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VT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vòng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tròn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bao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quanh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quả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Địa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Cầu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vuông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góc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KT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827" y="2545200"/>
            <a:ext cx="332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nl-NL" sz="2400" i="1" baseline="30000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lang="nl-NL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(xích đạo)</a:t>
            </a:r>
            <a:endParaRPr lang="en-US" sz="24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1661" y="3256832"/>
            <a:ext cx="3740728" cy="1125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vĩ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tuyến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nằm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xích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đạo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đến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cực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Bắc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NC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Bắc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NC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nằm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xích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đạo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đến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cực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Bắc</a:t>
            </a:r>
            <a:endParaRPr lang="en-US" sz="2000" i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13540" y="4500984"/>
            <a:ext cx="3728849" cy="1125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vĩ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tuyến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nằm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xích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đạo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đến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cực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Nam. NC Nam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NC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nằm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xích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đạo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đến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cực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80832" y="5945026"/>
            <a:ext cx="3740723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giảm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dần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xích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đạo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cực</a:t>
            </a:r>
            <a:endParaRPr lang="en-US" sz="2400" i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4925817" y="3905866"/>
            <a:ext cx="5483617" cy="573459"/>
            <a:chOff x="3173217" y="2385641"/>
            <a:chExt cx="5483617" cy="573459"/>
          </a:xfrm>
        </p:grpSpPr>
        <p:sp>
          <p:nvSpPr>
            <p:cNvPr id="28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173217" y="2385641"/>
              <a:ext cx="54836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Kinh độ, vĩ độ và tọa độ địa lí</a:t>
              </a:r>
              <a:endParaRPr lang="zh-CN" altLang="en-US" sz="28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2568575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2150972" y="492210"/>
            <a:ext cx="8459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1: HỆ THỐNG KINH, VĨ TUYẾN. </a:t>
            </a:r>
          </a:p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TỌA ĐỘ ĐỊA LÍ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14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934</Words>
  <Application>Microsoft Office PowerPoint</Application>
  <PresentationFormat>Widescreen</PresentationFormat>
  <Paragraphs>121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方正静蕾简体</vt:lpstr>
      <vt:lpstr>汉仪喵魂体W</vt:lpstr>
      <vt:lpstr>Office Theme</vt:lpstr>
      <vt:lpstr>包图主题2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Khuất Thị Mai Hương</cp:lastModifiedBy>
  <cp:revision>58</cp:revision>
  <dcterms:created xsi:type="dcterms:W3CDTF">2020-11-02T15:38:20Z</dcterms:created>
  <dcterms:modified xsi:type="dcterms:W3CDTF">2023-09-20T01:48:28Z</dcterms:modified>
</cp:coreProperties>
</file>