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5.svg" ContentType="image/svg+xml"/>
  <Override PartName="/ppt/media/image3.svg" ContentType="image/svg+xml"/>
  <Override PartName="/ppt/media/image30.svg" ContentType="image/svg+xml"/>
  <Override PartName="/ppt/media/image5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3"/>
    <p:sldId id="266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89" r:id="rId12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0CB19B-3AE3-4245-ABF9-58A679BA25ED}">
          <p14:sldIdLst>
            <p14:sldId id="269"/>
            <p14:sldId id="266"/>
            <p14:sldId id="270"/>
            <p14:sldId id="272"/>
            <p14:sldId id="273"/>
            <p14:sldId id="274"/>
            <p14:sldId id="275"/>
            <p14:sldId id="276"/>
            <p14:sldId id="277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52" d="100"/>
          <a:sy n="52" d="100"/>
        </p:scale>
        <p:origin x="850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6.png"/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1.png"/><Relationship Id="rId11" Type="http://schemas.openxmlformats.org/officeDocument/2006/relationships/image" Target="../media/image30.sv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svg"/><Relationship Id="rId7" Type="http://schemas.openxmlformats.org/officeDocument/2006/relationships/image" Target="../media/image1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svg"/><Relationship Id="rId11" Type="http://schemas.openxmlformats.org/officeDocument/2006/relationships/image" Target="../media/image18.png"/><Relationship Id="rId10" Type="http://schemas.openxmlformats.org/officeDocument/2006/relationships/image" Target="../media/image17.sv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6.png"/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1.png"/><Relationship Id="rId11" Type="http://schemas.openxmlformats.org/officeDocument/2006/relationships/image" Target="../media/image30.sv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sv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37.png"/><Relationship Id="rId15" Type="http://schemas.openxmlformats.org/officeDocument/2006/relationships/image" Target="../media/image36.png"/><Relationship Id="rId14" Type="http://schemas.openxmlformats.org/officeDocument/2006/relationships/image" Target="../media/image35.png"/><Relationship Id="rId13" Type="http://schemas.openxmlformats.org/officeDocument/2006/relationships/image" Target="../media/image34.png"/><Relationship Id="rId12" Type="http://schemas.openxmlformats.org/officeDocument/2006/relationships/image" Target="../media/image33.png"/><Relationship Id="rId11" Type="http://schemas.openxmlformats.org/officeDocument/2006/relationships/image" Target="../media/image32.png"/><Relationship Id="rId10" Type="http://schemas.openxmlformats.org/officeDocument/2006/relationships/image" Target="../media/image19.sv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sv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8.png"/><Relationship Id="rId11" Type="http://schemas.openxmlformats.org/officeDocument/2006/relationships/image" Target="../media/image34.png"/><Relationship Id="rId10" Type="http://schemas.openxmlformats.org/officeDocument/2006/relationships/image" Target="../media/image19.sv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sv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19.sv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sv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10" Type="http://schemas.openxmlformats.org/officeDocument/2006/relationships/image" Target="../media/image19.sv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sv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45.png"/><Relationship Id="rId14" Type="http://schemas.openxmlformats.org/officeDocument/2006/relationships/image" Target="../media/image44.png"/><Relationship Id="rId13" Type="http://schemas.openxmlformats.org/officeDocument/2006/relationships/image" Target="../media/image43.png"/><Relationship Id="rId12" Type="http://schemas.microsoft.com/office/2007/relationships/media" Target="../media/media1.mp3"/><Relationship Id="rId11" Type="http://schemas.openxmlformats.org/officeDocument/2006/relationships/audio" Target="../media/media1.mp3"/><Relationship Id="rId10" Type="http://schemas.openxmlformats.org/officeDocument/2006/relationships/image" Target="../media/image19.sv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19.svg"/><Relationship Id="rId7" Type="http://schemas.openxmlformats.org/officeDocument/2006/relationships/image" Target="../media/image18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7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104529" y="6191128"/>
            <a:ext cx="7315200" cy="36309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62903" y="5105492"/>
            <a:ext cx="3525097" cy="425176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070952" y="2175611"/>
            <a:ext cx="10146096" cy="3796191"/>
            <a:chOff x="0" y="0"/>
            <a:chExt cx="2672223" cy="9998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72223" cy="999820"/>
            </a:xfrm>
            <a:custGeom>
              <a:avLst/>
              <a:gdLst/>
              <a:ahLst/>
              <a:cxnLst/>
              <a:rect l="l" t="t" r="r" b="b"/>
              <a:pathLst>
                <a:path w="2672223" h="999820">
                  <a:moveTo>
                    <a:pt x="38152" y="0"/>
                  </a:moveTo>
                  <a:lnTo>
                    <a:pt x="2634071" y="0"/>
                  </a:lnTo>
                  <a:cubicBezTo>
                    <a:pt x="2644189" y="0"/>
                    <a:pt x="2653893" y="4020"/>
                    <a:pt x="2661048" y="11175"/>
                  </a:cubicBezTo>
                  <a:cubicBezTo>
                    <a:pt x="2668203" y="18329"/>
                    <a:pt x="2672223" y="28034"/>
                    <a:pt x="2672223" y="38152"/>
                  </a:cubicBezTo>
                  <a:lnTo>
                    <a:pt x="2672223" y="961668"/>
                  </a:lnTo>
                  <a:cubicBezTo>
                    <a:pt x="2672223" y="971786"/>
                    <a:pt x="2668203" y="981490"/>
                    <a:pt x="2661048" y="988645"/>
                  </a:cubicBezTo>
                  <a:cubicBezTo>
                    <a:pt x="2653893" y="995800"/>
                    <a:pt x="2644189" y="999820"/>
                    <a:pt x="2634071" y="999820"/>
                  </a:cubicBezTo>
                  <a:lnTo>
                    <a:pt x="38152" y="999820"/>
                  </a:lnTo>
                  <a:cubicBezTo>
                    <a:pt x="28034" y="999820"/>
                    <a:pt x="18329" y="995800"/>
                    <a:pt x="11175" y="988645"/>
                  </a:cubicBezTo>
                  <a:cubicBezTo>
                    <a:pt x="4020" y="981490"/>
                    <a:pt x="0" y="971786"/>
                    <a:pt x="0" y="961668"/>
                  </a:cubicBezTo>
                  <a:lnTo>
                    <a:pt x="0" y="38152"/>
                  </a:lnTo>
                  <a:cubicBezTo>
                    <a:pt x="0" y="28034"/>
                    <a:pt x="4020" y="18329"/>
                    <a:pt x="11175" y="11175"/>
                  </a:cubicBezTo>
                  <a:cubicBezTo>
                    <a:pt x="18329" y="4020"/>
                    <a:pt x="28034" y="0"/>
                    <a:pt x="38152" y="0"/>
                  </a:cubicBezTo>
                  <a:close/>
                </a:path>
              </a:pathLst>
            </a:custGeom>
            <a:solidFill>
              <a:srgbClr val="AFE5E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54587" y="1881261"/>
            <a:ext cx="1978826" cy="5887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210671" y="2991438"/>
            <a:ext cx="9717652" cy="2308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</a:t>
            </a:r>
            <a:r>
              <a:rPr lang="vi-VN" sz="5000" b="1" dirty="0">
                <a:latin typeface="Arial" panose="020B0604020202020204" pitchFamily="34" charset="0"/>
                <a:cs typeface="Arial" panose="020B0604020202020204" pitchFamily="34" charset="0"/>
              </a:rPr>
              <a:t>TIẾT HỌC ĐẠO ĐỨC LỚP 3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307" y="4595803"/>
            <a:ext cx="2755077" cy="15434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25515" y="2469962"/>
            <a:ext cx="3487214" cy="31823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891401"/>
            <a:ext cx="8075857" cy="4260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7912" y="5692867"/>
            <a:ext cx="4788958" cy="37353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9357254"/>
            <a:ext cx="18305601" cy="1050547"/>
          </a:xfrm>
          <a:prstGeom prst="rect">
            <a:avLst/>
          </a:prstGeom>
          <a:solidFill>
            <a:srgbClr val="A7CB42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58359" y="5621866"/>
            <a:ext cx="4788958" cy="37353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14945" y="9554447"/>
            <a:ext cx="3111048" cy="53536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070952" y="2175611"/>
            <a:ext cx="10146096" cy="3796191"/>
            <a:chOff x="0" y="0"/>
            <a:chExt cx="2672223" cy="9998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72223" cy="999820"/>
            </a:xfrm>
            <a:custGeom>
              <a:avLst/>
              <a:gdLst/>
              <a:ahLst/>
              <a:cxnLst/>
              <a:rect l="l" t="t" r="r" b="b"/>
              <a:pathLst>
                <a:path w="2672223" h="999820">
                  <a:moveTo>
                    <a:pt x="38152" y="0"/>
                  </a:moveTo>
                  <a:lnTo>
                    <a:pt x="2634071" y="0"/>
                  </a:lnTo>
                  <a:cubicBezTo>
                    <a:pt x="2644189" y="0"/>
                    <a:pt x="2653893" y="4020"/>
                    <a:pt x="2661048" y="11175"/>
                  </a:cubicBezTo>
                  <a:cubicBezTo>
                    <a:pt x="2668203" y="18329"/>
                    <a:pt x="2672223" y="28034"/>
                    <a:pt x="2672223" y="38152"/>
                  </a:cubicBezTo>
                  <a:lnTo>
                    <a:pt x="2672223" y="961668"/>
                  </a:lnTo>
                  <a:cubicBezTo>
                    <a:pt x="2672223" y="971786"/>
                    <a:pt x="2668203" y="981490"/>
                    <a:pt x="2661048" y="988645"/>
                  </a:cubicBezTo>
                  <a:cubicBezTo>
                    <a:pt x="2653893" y="995800"/>
                    <a:pt x="2644189" y="999820"/>
                    <a:pt x="2634071" y="999820"/>
                  </a:cubicBezTo>
                  <a:lnTo>
                    <a:pt x="38152" y="999820"/>
                  </a:lnTo>
                  <a:cubicBezTo>
                    <a:pt x="28034" y="999820"/>
                    <a:pt x="18329" y="995800"/>
                    <a:pt x="11175" y="988645"/>
                  </a:cubicBezTo>
                  <a:cubicBezTo>
                    <a:pt x="4020" y="981490"/>
                    <a:pt x="0" y="971786"/>
                    <a:pt x="0" y="961668"/>
                  </a:cubicBezTo>
                  <a:lnTo>
                    <a:pt x="0" y="38152"/>
                  </a:lnTo>
                  <a:cubicBezTo>
                    <a:pt x="0" y="28034"/>
                    <a:pt x="4020" y="18329"/>
                    <a:pt x="11175" y="11175"/>
                  </a:cubicBezTo>
                  <a:cubicBezTo>
                    <a:pt x="18329" y="4020"/>
                    <a:pt x="28034" y="0"/>
                    <a:pt x="38152" y="0"/>
                  </a:cubicBezTo>
                  <a:close/>
                </a:path>
              </a:pathLst>
            </a:custGeom>
            <a:solidFill>
              <a:srgbClr val="AFE5E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4587" y="1881261"/>
            <a:ext cx="1978826" cy="5887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4539997" y="3137122"/>
            <a:ext cx="9241583" cy="216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04801" y="5066688"/>
            <a:ext cx="4313410" cy="47496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12260" y="5651734"/>
            <a:ext cx="4788959" cy="40255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99628" y="5066688"/>
            <a:ext cx="4313410" cy="4749676"/>
          </a:xfrm>
          <a:prstGeom prst="rect">
            <a:avLst/>
          </a:prstGeom>
        </p:spPr>
      </p:pic>
      <p:pic>
        <p:nvPicPr>
          <p:cNvPr id="23" name="Picture 9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58148" y="1380083"/>
            <a:ext cx="7315200" cy="1591056"/>
          </a:xfrm>
          <a:prstGeom prst="rect">
            <a:avLst/>
          </a:prstGeom>
        </p:spPr>
      </p:pic>
      <p:pic>
        <p:nvPicPr>
          <p:cNvPr id="24" name="Picture 9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962705" y="1448574"/>
            <a:ext cx="8025727" cy="1591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55" y="5826243"/>
            <a:ext cx="8080804" cy="4263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grpSp>
        <p:nvGrpSpPr>
          <p:cNvPr id="4" name="Group 4"/>
          <p:cNvGrpSpPr/>
          <p:nvPr/>
        </p:nvGrpSpPr>
        <p:grpSpPr>
          <a:xfrm>
            <a:off x="513962" y="2174626"/>
            <a:ext cx="16992600" cy="6717284"/>
            <a:chOff x="0" y="0"/>
            <a:chExt cx="3108538" cy="17691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08538" cy="1769161"/>
            </a:xfrm>
            <a:custGeom>
              <a:avLst/>
              <a:gdLst/>
              <a:ahLst/>
              <a:cxnLst/>
              <a:rect l="l" t="t" r="r" b="b"/>
              <a:pathLst>
                <a:path w="3108538" h="1769161">
                  <a:moveTo>
                    <a:pt x="32797" y="0"/>
                  </a:moveTo>
                  <a:lnTo>
                    <a:pt x="3075741" y="0"/>
                  </a:lnTo>
                  <a:cubicBezTo>
                    <a:pt x="3084440" y="0"/>
                    <a:pt x="3092782" y="3455"/>
                    <a:pt x="3098932" y="9606"/>
                  </a:cubicBezTo>
                  <a:cubicBezTo>
                    <a:pt x="3105083" y="15757"/>
                    <a:pt x="3108538" y="24099"/>
                    <a:pt x="3108538" y="32797"/>
                  </a:cubicBezTo>
                  <a:lnTo>
                    <a:pt x="3108538" y="1736364"/>
                  </a:lnTo>
                  <a:cubicBezTo>
                    <a:pt x="3108538" y="1754477"/>
                    <a:pt x="3093855" y="1769161"/>
                    <a:pt x="3075741" y="1769161"/>
                  </a:cubicBezTo>
                  <a:lnTo>
                    <a:pt x="32797" y="1769161"/>
                  </a:lnTo>
                  <a:cubicBezTo>
                    <a:pt x="24099" y="1769161"/>
                    <a:pt x="15757" y="1765706"/>
                    <a:pt x="9606" y="1759555"/>
                  </a:cubicBezTo>
                  <a:cubicBezTo>
                    <a:pt x="3455" y="1753404"/>
                    <a:pt x="0" y="1745062"/>
                    <a:pt x="0" y="1736364"/>
                  </a:cubicBezTo>
                  <a:lnTo>
                    <a:pt x="0" y="32797"/>
                  </a:lnTo>
                  <a:cubicBezTo>
                    <a:pt x="0" y="14684"/>
                    <a:pt x="14684" y="0"/>
                    <a:pt x="32797" y="0"/>
                  </a:cubicBezTo>
                  <a:close/>
                </a:path>
              </a:pathLst>
            </a:custGeom>
            <a:solidFill>
              <a:srgbClr val="AFE5E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54587" y="1881261"/>
            <a:ext cx="1978826" cy="5887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202765" y="7872752"/>
            <a:ext cx="3598959" cy="16816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71241" y="8169717"/>
            <a:ext cx="1524954" cy="2086380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11119" y="393715"/>
            <a:ext cx="771190" cy="853322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54400" y="663449"/>
            <a:ext cx="771190" cy="853322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016139" flipH="1">
            <a:off x="16374746" y="2193882"/>
            <a:ext cx="1676216" cy="58667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1129567" flipH="1">
            <a:off x="34151" y="1709762"/>
            <a:ext cx="1676216" cy="5866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18620" y="2706343"/>
            <a:ext cx="376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6771" y="4068888"/>
            <a:ext cx="2790825" cy="3390900"/>
          </a:xfrm>
          <a:prstGeom prst="round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4"/>
          <a:srcRect t="5570"/>
          <a:stretch>
            <a:fillRect/>
          </a:stretch>
        </p:blipFill>
        <p:spPr>
          <a:xfrm>
            <a:off x="4327650" y="5094047"/>
            <a:ext cx="3964927" cy="2673322"/>
          </a:xfrm>
          <a:prstGeom prst="round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5"/>
          <a:srcRect l="4452" t="4291" r="5009"/>
          <a:stretch>
            <a:fillRect/>
          </a:stretch>
        </p:blipFill>
        <p:spPr>
          <a:xfrm>
            <a:off x="8552793" y="4224282"/>
            <a:ext cx="3937656" cy="2633460"/>
          </a:xfrm>
          <a:prstGeom prst="round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778319" y="5289075"/>
            <a:ext cx="3937657" cy="2656543"/>
          </a:xfrm>
          <a:prstGeom prst="round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33552" y="3353538"/>
            <a:ext cx="151305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endParaRPr lang="en-US" sz="3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9467" y="7625108"/>
            <a:ext cx="2100313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Bác Hồ</a:t>
            </a:r>
            <a:endParaRPr lang="en-US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69746" y="7983267"/>
            <a:ext cx="3266965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Múa rối nước</a:t>
            </a:r>
            <a:endParaRPr lang="en-US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10262" y="7103687"/>
            <a:ext cx="3102090" cy="1608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Tượng Nữ thần tự do</a:t>
            </a:r>
            <a:endParaRPr lang="en-US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285903" y="8169717"/>
            <a:ext cx="310209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Chùa Một cột</a:t>
            </a:r>
            <a:endParaRPr lang="en-US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998" y="2120221"/>
            <a:ext cx="1923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 animBg="1"/>
      <p:bldP spid="34" grpId="0" animBg="1"/>
      <p:bldP spid="35" grpId="0" animBg="1"/>
      <p:bldP spid="3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7912" y="5692867"/>
            <a:ext cx="4788958" cy="37353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9357254"/>
            <a:ext cx="18305601" cy="1050547"/>
          </a:xfrm>
          <a:prstGeom prst="rect">
            <a:avLst/>
          </a:prstGeom>
          <a:solidFill>
            <a:srgbClr val="A7CB42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58359" y="5621866"/>
            <a:ext cx="4788958" cy="37353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14945" y="9554447"/>
            <a:ext cx="3111048" cy="53536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070952" y="2175611"/>
            <a:ext cx="10146096" cy="3796191"/>
            <a:chOff x="0" y="0"/>
            <a:chExt cx="2672223" cy="9998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72223" cy="999820"/>
            </a:xfrm>
            <a:custGeom>
              <a:avLst/>
              <a:gdLst/>
              <a:ahLst/>
              <a:cxnLst/>
              <a:rect l="l" t="t" r="r" b="b"/>
              <a:pathLst>
                <a:path w="2672223" h="999820">
                  <a:moveTo>
                    <a:pt x="38152" y="0"/>
                  </a:moveTo>
                  <a:lnTo>
                    <a:pt x="2634071" y="0"/>
                  </a:lnTo>
                  <a:cubicBezTo>
                    <a:pt x="2644189" y="0"/>
                    <a:pt x="2653893" y="4020"/>
                    <a:pt x="2661048" y="11175"/>
                  </a:cubicBezTo>
                  <a:cubicBezTo>
                    <a:pt x="2668203" y="18329"/>
                    <a:pt x="2672223" y="28034"/>
                    <a:pt x="2672223" y="38152"/>
                  </a:cubicBezTo>
                  <a:lnTo>
                    <a:pt x="2672223" y="961668"/>
                  </a:lnTo>
                  <a:cubicBezTo>
                    <a:pt x="2672223" y="971786"/>
                    <a:pt x="2668203" y="981490"/>
                    <a:pt x="2661048" y="988645"/>
                  </a:cubicBezTo>
                  <a:cubicBezTo>
                    <a:pt x="2653893" y="995800"/>
                    <a:pt x="2644189" y="999820"/>
                    <a:pt x="2634071" y="999820"/>
                  </a:cubicBezTo>
                  <a:lnTo>
                    <a:pt x="38152" y="999820"/>
                  </a:lnTo>
                  <a:cubicBezTo>
                    <a:pt x="28034" y="999820"/>
                    <a:pt x="18329" y="995800"/>
                    <a:pt x="11175" y="988645"/>
                  </a:cubicBezTo>
                  <a:cubicBezTo>
                    <a:pt x="4020" y="981490"/>
                    <a:pt x="0" y="971786"/>
                    <a:pt x="0" y="961668"/>
                  </a:cubicBezTo>
                  <a:lnTo>
                    <a:pt x="0" y="38152"/>
                  </a:lnTo>
                  <a:cubicBezTo>
                    <a:pt x="0" y="28034"/>
                    <a:pt x="4020" y="18329"/>
                    <a:pt x="11175" y="11175"/>
                  </a:cubicBezTo>
                  <a:cubicBezTo>
                    <a:pt x="18329" y="4020"/>
                    <a:pt x="28034" y="0"/>
                    <a:pt x="38152" y="0"/>
                  </a:cubicBezTo>
                  <a:close/>
                </a:path>
              </a:pathLst>
            </a:custGeom>
            <a:solidFill>
              <a:srgbClr val="AFE5E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4587" y="1881261"/>
            <a:ext cx="1978826" cy="5887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4013835" y="2306320"/>
            <a:ext cx="10415905" cy="346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ĐẠO ĐỨC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BÀI 1: EM KHÁM PHÁ ĐẤT NƯỚC VIỆT NAM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28601" y="5066688"/>
            <a:ext cx="4313410" cy="47496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12260" y="5651734"/>
            <a:ext cx="4788959" cy="40255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99628" y="5066688"/>
            <a:ext cx="4313410" cy="4749676"/>
          </a:xfrm>
          <a:prstGeom prst="rect">
            <a:avLst/>
          </a:prstGeom>
        </p:spPr>
      </p:pic>
      <p:pic>
        <p:nvPicPr>
          <p:cNvPr id="23" name="Picture 9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58148" y="1380083"/>
            <a:ext cx="7315200" cy="1591056"/>
          </a:xfrm>
          <a:prstGeom prst="rect">
            <a:avLst/>
          </a:prstGeom>
        </p:spPr>
      </p:pic>
      <p:pic>
        <p:nvPicPr>
          <p:cNvPr id="24" name="Picture 9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962705" y="1448574"/>
            <a:ext cx="8025727" cy="15910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9151" y="5782746"/>
            <a:ext cx="3316511" cy="4115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1833880"/>
            <a:ext cx="79565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BÍCH SƠN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81600" y="1866900"/>
            <a:ext cx="8077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TRƯỜNG TIỂU HỌC BÍCH SƠN</a:t>
            </a:r>
            <a:endParaRPr 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grpSp>
        <p:nvGrpSpPr>
          <p:cNvPr id="4" name="Group 4"/>
          <p:cNvGrpSpPr/>
          <p:nvPr/>
        </p:nvGrpSpPr>
        <p:grpSpPr>
          <a:xfrm>
            <a:off x="533400" y="663449"/>
            <a:ext cx="16992600" cy="8229446"/>
            <a:chOff x="0" y="0"/>
            <a:chExt cx="3108538" cy="17691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08538" cy="1769161"/>
            </a:xfrm>
            <a:custGeom>
              <a:avLst/>
              <a:gdLst/>
              <a:ahLst/>
              <a:cxnLst/>
              <a:rect l="l" t="t" r="r" b="b"/>
              <a:pathLst>
                <a:path w="3108538" h="1769161">
                  <a:moveTo>
                    <a:pt x="32797" y="0"/>
                  </a:moveTo>
                  <a:lnTo>
                    <a:pt x="3075741" y="0"/>
                  </a:lnTo>
                  <a:cubicBezTo>
                    <a:pt x="3084440" y="0"/>
                    <a:pt x="3092782" y="3455"/>
                    <a:pt x="3098932" y="9606"/>
                  </a:cubicBezTo>
                  <a:cubicBezTo>
                    <a:pt x="3105083" y="15757"/>
                    <a:pt x="3108538" y="24099"/>
                    <a:pt x="3108538" y="32797"/>
                  </a:cubicBezTo>
                  <a:lnTo>
                    <a:pt x="3108538" y="1736364"/>
                  </a:lnTo>
                  <a:cubicBezTo>
                    <a:pt x="3108538" y="1754477"/>
                    <a:pt x="3093855" y="1769161"/>
                    <a:pt x="3075741" y="1769161"/>
                  </a:cubicBezTo>
                  <a:lnTo>
                    <a:pt x="32797" y="1769161"/>
                  </a:lnTo>
                  <a:cubicBezTo>
                    <a:pt x="24099" y="1769161"/>
                    <a:pt x="15757" y="1765706"/>
                    <a:pt x="9606" y="1759555"/>
                  </a:cubicBezTo>
                  <a:cubicBezTo>
                    <a:pt x="3455" y="1753404"/>
                    <a:pt x="0" y="1745062"/>
                    <a:pt x="0" y="1736364"/>
                  </a:cubicBezTo>
                  <a:lnTo>
                    <a:pt x="0" y="32797"/>
                  </a:lnTo>
                  <a:cubicBezTo>
                    <a:pt x="0" y="14684"/>
                    <a:pt x="14684" y="0"/>
                    <a:pt x="32797" y="0"/>
                  </a:cubicBezTo>
                  <a:close/>
                </a:path>
              </a:pathLst>
            </a:custGeom>
            <a:solidFill>
              <a:srgbClr val="AFE5E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40287" y="486223"/>
            <a:ext cx="1978826" cy="5887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202765" y="7872752"/>
            <a:ext cx="3598959" cy="16816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71241" y="8169717"/>
            <a:ext cx="1524954" cy="2086380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9418" y="110325"/>
            <a:ext cx="771190" cy="853322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01968" y="148175"/>
            <a:ext cx="771190" cy="853322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16139" flipH="1">
            <a:off x="16916492" y="1371609"/>
            <a:ext cx="1676216" cy="58667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129567" flipH="1">
            <a:off x="-592004" y="1580942"/>
            <a:ext cx="1676216" cy="5866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8182" y="932065"/>
            <a:ext cx="376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47754" y="1855236"/>
            <a:ext cx="100967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Kể chuyện theo tranh và trả lời câu hỏi</a:t>
            </a:r>
            <a:endParaRPr lang="en-US" sz="3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/>
          <a:srcRect l="4814" b="7222"/>
          <a:stretch>
            <a:fillRect/>
          </a:stretch>
        </p:blipFill>
        <p:spPr>
          <a:xfrm>
            <a:off x="8090211" y="2773813"/>
            <a:ext cx="4580022" cy="30430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842" y="1398650"/>
            <a:ext cx="5308215" cy="48498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758" y="5844671"/>
            <a:ext cx="8529412" cy="314814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49807" y="4689087"/>
            <a:ext cx="57223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22842" r="12725" b="21355"/>
          <a:stretch>
            <a:fillRect/>
          </a:stretch>
        </p:blipFill>
        <p:spPr>
          <a:xfrm>
            <a:off x="3588470" y="6287671"/>
            <a:ext cx="4580023" cy="28945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01262" y="7067001"/>
            <a:ext cx="4443113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Chú ý kể chuyện diễn cảm các vai kể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942" y="4339725"/>
            <a:ext cx="7297809" cy="901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Quốc hiệu của Việt Nam là gì?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526590">
            <a:off x="665164" y="3088837"/>
            <a:ext cx="1219200" cy="1219200"/>
          </a:xfrm>
          <a:prstGeom prst="rect">
            <a:avLst/>
          </a:prstGeom>
        </p:spPr>
      </p:pic>
      <p:pic>
        <p:nvPicPr>
          <p:cNvPr id="1026" name="Picture 2" descr="Question mark 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904">
            <a:off x="6810963" y="313879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7" grpId="0"/>
      <p:bldP spid="30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grpSp>
        <p:nvGrpSpPr>
          <p:cNvPr id="4" name="Group 4"/>
          <p:cNvGrpSpPr/>
          <p:nvPr/>
        </p:nvGrpSpPr>
        <p:grpSpPr>
          <a:xfrm>
            <a:off x="533400" y="663449"/>
            <a:ext cx="16992600" cy="8229446"/>
            <a:chOff x="0" y="0"/>
            <a:chExt cx="3108538" cy="17691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08538" cy="1769161"/>
            </a:xfrm>
            <a:custGeom>
              <a:avLst/>
              <a:gdLst/>
              <a:ahLst/>
              <a:cxnLst/>
              <a:rect l="l" t="t" r="r" b="b"/>
              <a:pathLst>
                <a:path w="3108538" h="1769161">
                  <a:moveTo>
                    <a:pt x="32797" y="0"/>
                  </a:moveTo>
                  <a:lnTo>
                    <a:pt x="3075741" y="0"/>
                  </a:lnTo>
                  <a:cubicBezTo>
                    <a:pt x="3084440" y="0"/>
                    <a:pt x="3092782" y="3455"/>
                    <a:pt x="3098932" y="9606"/>
                  </a:cubicBezTo>
                  <a:cubicBezTo>
                    <a:pt x="3105083" y="15757"/>
                    <a:pt x="3108538" y="24099"/>
                    <a:pt x="3108538" y="32797"/>
                  </a:cubicBezTo>
                  <a:lnTo>
                    <a:pt x="3108538" y="1736364"/>
                  </a:lnTo>
                  <a:cubicBezTo>
                    <a:pt x="3108538" y="1754477"/>
                    <a:pt x="3093855" y="1769161"/>
                    <a:pt x="3075741" y="1769161"/>
                  </a:cubicBezTo>
                  <a:lnTo>
                    <a:pt x="32797" y="1769161"/>
                  </a:lnTo>
                  <a:cubicBezTo>
                    <a:pt x="24099" y="1769161"/>
                    <a:pt x="15757" y="1765706"/>
                    <a:pt x="9606" y="1759555"/>
                  </a:cubicBezTo>
                  <a:cubicBezTo>
                    <a:pt x="3455" y="1753404"/>
                    <a:pt x="0" y="1745062"/>
                    <a:pt x="0" y="1736364"/>
                  </a:cubicBezTo>
                  <a:lnTo>
                    <a:pt x="0" y="32797"/>
                  </a:lnTo>
                  <a:cubicBezTo>
                    <a:pt x="0" y="14684"/>
                    <a:pt x="14684" y="0"/>
                    <a:pt x="32797" y="0"/>
                  </a:cubicBezTo>
                  <a:close/>
                </a:path>
              </a:pathLst>
            </a:custGeom>
            <a:solidFill>
              <a:srgbClr val="AFE5E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40287" y="486223"/>
            <a:ext cx="1978826" cy="5887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202765" y="7872752"/>
            <a:ext cx="3598959" cy="16816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71241" y="8169717"/>
            <a:ext cx="1524954" cy="2086380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9418" y="110325"/>
            <a:ext cx="771190" cy="853322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01968" y="148175"/>
            <a:ext cx="771190" cy="853322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16139" flipH="1">
            <a:off x="16916492" y="1371609"/>
            <a:ext cx="1676216" cy="58667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129567" flipH="1">
            <a:off x="-592004" y="1580942"/>
            <a:ext cx="1676216" cy="5866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220" y="1252150"/>
            <a:ext cx="12156845" cy="448700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49807" y="4689087"/>
            <a:ext cx="57223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67476" y="6327860"/>
            <a:ext cx="10090938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Quốc hiệu của Việt Nam là: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hòa xã hội chủ nghĩa Việt Nam.</a:t>
            </a:r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25296" r="21877" b="17550"/>
          <a:stretch>
            <a:fillRect/>
          </a:stretch>
        </p:blipFill>
        <p:spPr>
          <a:xfrm>
            <a:off x="2298768" y="6783892"/>
            <a:ext cx="1871247" cy="1583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grpSp>
        <p:nvGrpSpPr>
          <p:cNvPr id="4" name="Group 4"/>
          <p:cNvGrpSpPr/>
          <p:nvPr/>
        </p:nvGrpSpPr>
        <p:grpSpPr>
          <a:xfrm>
            <a:off x="533400" y="663449"/>
            <a:ext cx="16992600" cy="8229446"/>
            <a:chOff x="0" y="0"/>
            <a:chExt cx="3108538" cy="17691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08538" cy="1769161"/>
            </a:xfrm>
            <a:custGeom>
              <a:avLst/>
              <a:gdLst/>
              <a:ahLst/>
              <a:cxnLst/>
              <a:rect l="l" t="t" r="r" b="b"/>
              <a:pathLst>
                <a:path w="3108538" h="1769161">
                  <a:moveTo>
                    <a:pt x="32797" y="0"/>
                  </a:moveTo>
                  <a:lnTo>
                    <a:pt x="3075741" y="0"/>
                  </a:lnTo>
                  <a:cubicBezTo>
                    <a:pt x="3084440" y="0"/>
                    <a:pt x="3092782" y="3455"/>
                    <a:pt x="3098932" y="9606"/>
                  </a:cubicBezTo>
                  <a:cubicBezTo>
                    <a:pt x="3105083" y="15757"/>
                    <a:pt x="3108538" y="24099"/>
                    <a:pt x="3108538" y="32797"/>
                  </a:cubicBezTo>
                  <a:lnTo>
                    <a:pt x="3108538" y="1736364"/>
                  </a:lnTo>
                  <a:cubicBezTo>
                    <a:pt x="3108538" y="1754477"/>
                    <a:pt x="3093855" y="1769161"/>
                    <a:pt x="3075741" y="1769161"/>
                  </a:cubicBezTo>
                  <a:lnTo>
                    <a:pt x="32797" y="1769161"/>
                  </a:lnTo>
                  <a:cubicBezTo>
                    <a:pt x="24099" y="1769161"/>
                    <a:pt x="15757" y="1765706"/>
                    <a:pt x="9606" y="1759555"/>
                  </a:cubicBezTo>
                  <a:cubicBezTo>
                    <a:pt x="3455" y="1753404"/>
                    <a:pt x="0" y="1745062"/>
                    <a:pt x="0" y="1736364"/>
                  </a:cubicBezTo>
                  <a:lnTo>
                    <a:pt x="0" y="32797"/>
                  </a:lnTo>
                  <a:cubicBezTo>
                    <a:pt x="0" y="14684"/>
                    <a:pt x="14684" y="0"/>
                    <a:pt x="32797" y="0"/>
                  </a:cubicBezTo>
                  <a:close/>
                </a:path>
              </a:pathLst>
            </a:custGeom>
            <a:solidFill>
              <a:srgbClr val="AFE5E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40287" y="486223"/>
            <a:ext cx="1978826" cy="5887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202765" y="7872752"/>
            <a:ext cx="3598959" cy="16816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71241" y="8169717"/>
            <a:ext cx="1524954" cy="2086380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9418" y="110325"/>
            <a:ext cx="771190" cy="853322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01968" y="148175"/>
            <a:ext cx="771190" cy="853322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16139" flipH="1">
            <a:off x="16916492" y="1371609"/>
            <a:ext cx="1676216" cy="58667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129567" flipH="1">
            <a:off x="-592004" y="1580942"/>
            <a:ext cx="1676216" cy="58667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54891" y="1211932"/>
            <a:ext cx="10096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Thảo luận nhóm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807" y="4689087"/>
            <a:ext cx="57223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05142" y="5670198"/>
            <a:ext cx="13878945" cy="273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  <a:endParaRPr lang="en-US" sz="3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Xác định đâu là Quốc kì Việt Nam.</a:t>
            </a:r>
            <a:endParaRPr lang="en-US" sz="3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Mô tả Quốc kì nước Cộng hoà xã hội chủ nghĩa Việt Nam. </a:t>
            </a:r>
            <a:endParaRPr lang="en-US" sz="3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8810" y="2646717"/>
            <a:ext cx="4207510" cy="29348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1952" y="2657108"/>
            <a:ext cx="4173381" cy="29397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40752" y="2657108"/>
            <a:ext cx="4159539" cy="2851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grpSp>
        <p:nvGrpSpPr>
          <p:cNvPr id="4" name="Group 4"/>
          <p:cNvGrpSpPr/>
          <p:nvPr/>
        </p:nvGrpSpPr>
        <p:grpSpPr>
          <a:xfrm>
            <a:off x="533400" y="663449"/>
            <a:ext cx="16992600" cy="8229446"/>
            <a:chOff x="0" y="0"/>
            <a:chExt cx="3108538" cy="17691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08538" cy="1769161"/>
            </a:xfrm>
            <a:custGeom>
              <a:avLst/>
              <a:gdLst/>
              <a:ahLst/>
              <a:cxnLst/>
              <a:rect l="l" t="t" r="r" b="b"/>
              <a:pathLst>
                <a:path w="3108538" h="1769161">
                  <a:moveTo>
                    <a:pt x="32797" y="0"/>
                  </a:moveTo>
                  <a:lnTo>
                    <a:pt x="3075741" y="0"/>
                  </a:lnTo>
                  <a:cubicBezTo>
                    <a:pt x="3084440" y="0"/>
                    <a:pt x="3092782" y="3455"/>
                    <a:pt x="3098932" y="9606"/>
                  </a:cubicBezTo>
                  <a:cubicBezTo>
                    <a:pt x="3105083" y="15757"/>
                    <a:pt x="3108538" y="24099"/>
                    <a:pt x="3108538" y="32797"/>
                  </a:cubicBezTo>
                  <a:lnTo>
                    <a:pt x="3108538" y="1736364"/>
                  </a:lnTo>
                  <a:cubicBezTo>
                    <a:pt x="3108538" y="1754477"/>
                    <a:pt x="3093855" y="1769161"/>
                    <a:pt x="3075741" y="1769161"/>
                  </a:cubicBezTo>
                  <a:lnTo>
                    <a:pt x="32797" y="1769161"/>
                  </a:lnTo>
                  <a:cubicBezTo>
                    <a:pt x="24099" y="1769161"/>
                    <a:pt x="15757" y="1765706"/>
                    <a:pt x="9606" y="1759555"/>
                  </a:cubicBezTo>
                  <a:cubicBezTo>
                    <a:pt x="3455" y="1753404"/>
                    <a:pt x="0" y="1745062"/>
                    <a:pt x="0" y="1736364"/>
                  </a:cubicBezTo>
                  <a:lnTo>
                    <a:pt x="0" y="32797"/>
                  </a:lnTo>
                  <a:cubicBezTo>
                    <a:pt x="0" y="14684"/>
                    <a:pt x="14684" y="0"/>
                    <a:pt x="32797" y="0"/>
                  </a:cubicBezTo>
                  <a:close/>
                </a:path>
              </a:pathLst>
            </a:custGeom>
            <a:solidFill>
              <a:srgbClr val="AFE5E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40287" y="486223"/>
            <a:ext cx="1978826" cy="5887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202765" y="7872752"/>
            <a:ext cx="3598959" cy="16816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71241" y="8169717"/>
            <a:ext cx="1524954" cy="2086380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9418" y="110325"/>
            <a:ext cx="771190" cy="853322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01968" y="148175"/>
            <a:ext cx="771190" cy="853322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16139" flipH="1">
            <a:off x="16916492" y="1371609"/>
            <a:ext cx="1676216" cy="58667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129567" flipH="1">
            <a:off x="-592004" y="1580942"/>
            <a:ext cx="1676216" cy="58667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49807" y="4689087"/>
            <a:ext cx="57223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92070" y="2023923"/>
            <a:ext cx="9433930" cy="575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 </a:t>
            </a:r>
            <a:r>
              <a:rPr lang="en-US" sz="3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điểm:</a:t>
            </a:r>
            <a:endParaRPr lang="en-US" sz="38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 kì của Việt Nam có </a:t>
            </a:r>
            <a:r>
              <a:rPr lang="vi-VN" sz="3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chữ nhật</a:t>
            </a:r>
            <a:r>
              <a:rPr lang="en-US" sz="3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vi-VN" sz="3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hiều rộng bằng 2/3 chiều dài</a:t>
            </a:r>
            <a:endParaRPr lang="en-US" sz="3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</a:t>
            </a:r>
            <a:r>
              <a:rPr lang="vi-VN" sz="3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có màu đỏ, ở giữa có ngôi sao vàng 5 cánh,...</a:t>
            </a:r>
            <a:endParaRPr lang="en-US" sz="3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9761" y="2016089"/>
            <a:ext cx="6096000" cy="4057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4834" y="6471158"/>
            <a:ext cx="4038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>
                <a:latin typeface="Arial" panose="020B0604020202020204" pitchFamily="34" charset="0"/>
                <a:cs typeface="Arial" panose="020B0604020202020204" pitchFamily="34" charset="0"/>
              </a:rPr>
              <a:t>Quốc kì Việt Nam</a:t>
            </a:r>
            <a:endParaRPr lang="en-US" sz="3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grpSp>
        <p:nvGrpSpPr>
          <p:cNvPr id="4" name="Group 4"/>
          <p:cNvGrpSpPr/>
          <p:nvPr/>
        </p:nvGrpSpPr>
        <p:grpSpPr>
          <a:xfrm>
            <a:off x="533400" y="663449"/>
            <a:ext cx="16992600" cy="8229446"/>
            <a:chOff x="0" y="0"/>
            <a:chExt cx="3108538" cy="17691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08538" cy="1769161"/>
            </a:xfrm>
            <a:custGeom>
              <a:avLst/>
              <a:gdLst/>
              <a:ahLst/>
              <a:cxnLst/>
              <a:rect l="l" t="t" r="r" b="b"/>
              <a:pathLst>
                <a:path w="3108538" h="1769161">
                  <a:moveTo>
                    <a:pt x="32797" y="0"/>
                  </a:moveTo>
                  <a:lnTo>
                    <a:pt x="3075741" y="0"/>
                  </a:lnTo>
                  <a:cubicBezTo>
                    <a:pt x="3084440" y="0"/>
                    <a:pt x="3092782" y="3455"/>
                    <a:pt x="3098932" y="9606"/>
                  </a:cubicBezTo>
                  <a:cubicBezTo>
                    <a:pt x="3105083" y="15757"/>
                    <a:pt x="3108538" y="24099"/>
                    <a:pt x="3108538" y="32797"/>
                  </a:cubicBezTo>
                  <a:lnTo>
                    <a:pt x="3108538" y="1736364"/>
                  </a:lnTo>
                  <a:cubicBezTo>
                    <a:pt x="3108538" y="1754477"/>
                    <a:pt x="3093855" y="1769161"/>
                    <a:pt x="3075741" y="1769161"/>
                  </a:cubicBezTo>
                  <a:lnTo>
                    <a:pt x="32797" y="1769161"/>
                  </a:lnTo>
                  <a:cubicBezTo>
                    <a:pt x="24099" y="1769161"/>
                    <a:pt x="15757" y="1765706"/>
                    <a:pt x="9606" y="1759555"/>
                  </a:cubicBezTo>
                  <a:cubicBezTo>
                    <a:pt x="3455" y="1753404"/>
                    <a:pt x="0" y="1745062"/>
                    <a:pt x="0" y="1736364"/>
                  </a:cubicBezTo>
                  <a:lnTo>
                    <a:pt x="0" y="32797"/>
                  </a:lnTo>
                  <a:cubicBezTo>
                    <a:pt x="0" y="14684"/>
                    <a:pt x="14684" y="0"/>
                    <a:pt x="32797" y="0"/>
                  </a:cubicBezTo>
                  <a:close/>
                </a:path>
              </a:pathLst>
            </a:custGeom>
            <a:solidFill>
              <a:srgbClr val="AFE5E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40287" y="486223"/>
            <a:ext cx="1978826" cy="5887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202765" y="7872752"/>
            <a:ext cx="3598959" cy="16816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71241" y="8169717"/>
            <a:ext cx="1524954" cy="2086380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9418" y="110325"/>
            <a:ext cx="771190" cy="853322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01968" y="148175"/>
            <a:ext cx="771190" cy="853322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16139" flipH="1">
            <a:off x="16916492" y="1371609"/>
            <a:ext cx="1676216" cy="58667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129567" flipH="1">
            <a:off x="-592004" y="1580942"/>
            <a:ext cx="1676216" cy="58667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54891" y="1211932"/>
            <a:ext cx="10096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3: Nghe Quốc ca và trả lời câu hỏi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807" y="4689087"/>
            <a:ext cx="57223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7385" y="2322091"/>
            <a:ext cx="14289058" cy="273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Câu hỏi: </a:t>
            </a:r>
            <a:endParaRPr lang="en-US" sz="3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Quốc ca Việt Nam có tên gốc là gì? Do nhạc sĩ nào </a:t>
            </a:r>
            <a:r>
              <a:rPr lang="en-US" sz="3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 tác</a:t>
            </a:r>
            <a:r>
              <a:rPr lang="vi-VN" sz="3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vi-VN" sz="38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Nêu cảm xúc của em khi nghe Quốc ca Việt Nam.</a:t>
            </a:r>
            <a:endParaRPr lang="vi-VN" sz="38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Tien-Quan-Ca-Various-Artists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30392" y="6091664"/>
            <a:ext cx="1681697" cy="1681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5291" y="5370703"/>
            <a:ext cx="1219200" cy="1219200"/>
          </a:xfrm>
          <a:prstGeom prst="rect">
            <a:avLst/>
          </a:prstGeom>
        </p:spPr>
      </p:pic>
      <p:pic>
        <p:nvPicPr>
          <p:cNvPr id="2050" name="Picture 2" descr="Lời và ý nghĩa của quốc ca Nhật Bản – Kimigayo｜Kênh du lịch LocoBe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91" y="5004558"/>
            <a:ext cx="5722393" cy="50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65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2" grpId="0"/>
      <p:bldP spid="3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grpSp>
        <p:nvGrpSpPr>
          <p:cNvPr id="4" name="Group 4"/>
          <p:cNvGrpSpPr/>
          <p:nvPr/>
        </p:nvGrpSpPr>
        <p:grpSpPr>
          <a:xfrm>
            <a:off x="533400" y="663449"/>
            <a:ext cx="16992600" cy="8229446"/>
            <a:chOff x="0" y="0"/>
            <a:chExt cx="3108538" cy="17691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08538" cy="1769161"/>
            </a:xfrm>
            <a:custGeom>
              <a:avLst/>
              <a:gdLst/>
              <a:ahLst/>
              <a:cxnLst/>
              <a:rect l="l" t="t" r="r" b="b"/>
              <a:pathLst>
                <a:path w="3108538" h="1769161">
                  <a:moveTo>
                    <a:pt x="32797" y="0"/>
                  </a:moveTo>
                  <a:lnTo>
                    <a:pt x="3075741" y="0"/>
                  </a:lnTo>
                  <a:cubicBezTo>
                    <a:pt x="3084440" y="0"/>
                    <a:pt x="3092782" y="3455"/>
                    <a:pt x="3098932" y="9606"/>
                  </a:cubicBezTo>
                  <a:cubicBezTo>
                    <a:pt x="3105083" y="15757"/>
                    <a:pt x="3108538" y="24099"/>
                    <a:pt x="3108538" y="32797"/>
                  </a:cubicBezTo>
                  <a:lnTo>
                    <a:pt x="3108538" y="1736364"/>
                  </a:lnTo>
                  <a:cubicBezTo>
                    <a:pt x="3108538" y="1754477"/>
                    <a:pt x="3093855" y="1769161"/>
                    <a:pt x="3075741" y="1769161"/>
                  </a:cubicBezTo>
                  <a:lnTo>
                    <a:pt x="32797" y="1769161"/>
                  </a:lnTo>
                  <a:cubicBezTo>
                    <a:pt x="24099" y="1769161"/>
                    <a:pt x="15757" y="1765706"/>
                    <a:pt x="9606" y="1759555"/>
                  </a:cubicBezTo>
                  <a:cubicBezTo>
                    <a:pt x="3455" y="1753404"/>
                    <a:pt x="0" y="1745062"/>
                    <a:pt x="0" y="1736364"/>
                  </a:cubicBezTo>
                  <a:lnTo>
                    <a:pt x="0" y="32797"/>
                  </a:lnTo>
                  <a:cubicBezTo>
                    <a:pt x="0" y="14684"/>
                    <a:pt x="14684" y="0"/>
                    <a:pt x="32797" y="0"/>
                  </a:cubicBezTo>
                  <a:close/>
                </a:path>
              </a:pathLst>
            </a:custGeom>
            <a:solidFill>
              <a:srgbClr val="AFE5E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40287" y="486223"/>
            <a:ext cx="1978826" cy="5887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202765" y="7872752"/>
            <a:ext cx="3598959" cy="16816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9418" y="110325"/>
            <a:ext cx="771190" cy="853322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01968" y="148175"/>
            <a:ext cx="771190" cy="853322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16139" flipH="1">
            <a:off x="16916492" y="1371609"/>
            <a:ext cx="1676216" cy="58667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1129567" flipH="1">
            <a:off x="-592004" y="1580942"/>
            <a:ext cx="1676216" cy="58667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49807" y="4689087"/>
            <a:ext cx="57223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51257" y="1357998"/>
            <a:ext cx="8542943" cy="728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40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Quốc ca Việt Nam có tên gọi g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</a:t>
            </a:r>
            <a:r>
              <a:rPr lang="vi-VN" sz="40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 là “</a:t>
            </a:r>
            <a:r>
              <a:rPr lang="vi-VN" sz="400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Tiến quân ca</a:t>
            </a:r>
            <a:r>
              <a:rPr lang="vi-VN" sz="40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”, do có nhạc sĩ </a:t>
            </a:r>
            <a:r>
              <a:rPr lang="vi-VN" sz="400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Văn Cao </a:t>
            </a:r>
            <a:r>
              <a:rPr lang="vi-VN" sz="40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sáng tác.</a:t>
            </a:r>
            <a:endParaRPr lang="en-US" sz="400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40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Cảm xúc của bản thân sau khi nghe bài hát. Cảm thấy </a:t>
            </a:r>
            <a:r>
              <a:rPr lang="vi-VN" sz="400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tự hào về Tổ quốc Việt Nam.</a:t>
            </a:r>
            <a:endParaRPr lang="vi-VN" sz="400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086" y="1590163"/>
            <a:ext cx="6863121" cy="36031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23013"/>
          <a:stretch>
            <a:fillRect/>
          </a:stretch>
        </p:blipFill>
        <p:spPr>
          <a:xfrm>
            <a:off x="2227406" y="3597467"/>
            <a:ext cx="4567956" cy="4327314"/>
          </a:xfrm>
          <a:prstGeom prst="ellipse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75362" y="7976809"/>
            <a:ext cx="43178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>
                <a:latin typeface="Arial" panose="020B0604020202020204" pitchFamily="34" charset="0"/>
                <a:cs typeface="Arial" panose="020B0604020202020204" pitchFamily="34" charset="0"/>
              </a:rPr>
              <a:t>Nhạc sĩ Văn Cao</a:t>
            </a:r>
            <a:endParaRPr lang="en-US" sz="3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0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WPS Presentation</Application>
  <PresentationFormat>Custom</PresentationFormat>
  <Paragraphs>60</Paragraphs>
  <Slides>10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Garden-Themed English Presentation</dc:title>
  <dc:creator/>
  <cp:lastModifiedBy>Trang Thân Thị Thu</cp:lastModifiedBy>
  <cp:revision>9</cp:revision>
  <dcterms:created xsi:type="dcterms:W3CDTF">2006-08-16T00:00:00Z</dcterms:created>
  <dcterms:modified xsi:type="dcterms:W3CDTF">2025-12-03T06:01:09Z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03D2BA4160C845249A7F13D9B2E4E792_12</vt:lpwstr>
  </property>
  <property fmtid="{D5CDD505-2E9C-101B-9397-08002B2CF9AE}" pid="3" name="KSOProductBuildVer">
    <vt:lpwstr>1033-12.2.0.23155</vt:lpwstr>
  </property>
</Properties>
</file>