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59" r:id="rId6"/>
    <p:sldId id="470" r:id="rId7"/>
    <p:sldId id="256" r:id="rId8"/>
    <p:sldId id="257" r:id="rId9"/>
    <p:sldId id="258" r:id="rId10"/>
    <p:sldId id="264" r:id="rId11"/>
    <p:sldId id="350" r:id="rId12"/>
    <p:sldId id="468" r:id="rId13"/>
    <p:sldId id="351" r:id="rId14"/>
    <p:sldId id="347" r:id="rId15"/>
    <p:sldId id="471" r:id="rId16"/>
    <p:sldId id="353" r:id="rId17"/>
    <p:sldId id="355" r:id="rId18"/>
    <p:sldId id="356" r:id="rId19"/>
    <p:sldId id="357" r:id="rId20"/>
    <p:sldId id="358" r:id="rId21"/>
    <p:sldId id="359" r:id="rId22"/>
    <p:sldId id="360" r:id="rId23"/>
    <p:sldId id="467" r:id="rId24"/>
    <p:sldId id="265" r:id="rId2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83456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464343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85503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971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60118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2202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3113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909811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06337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976014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11/27/2025</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75917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27/11/2025</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27/11/2025</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27/11/2025</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27/11/2025</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27/11/2025</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27/11/2025</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27/11/2025</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3439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g"/><Relationship Id="rId1" Type="http://schemas.openxmlformats.org/officeDocument/2006/relationships/slideLayout" Target="../slideLayouts/slideLayout40.xml"/><Relationship Id="rId5" Type="http://schemas.microsoft.com/office/2007/relationships/hdphoto" Target="../media/hdphoto2.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g"/><Relationship Id="rId1" Type="http://schemas.openxmlformats.org/officeDocument/2006/relationships/slideLayout" Target="../slideLayouts/slideLayout18.xml"/><Relationship Id="rId6" Type="http://schemas.openxmlformats.org/officeDocument/2006/relationships/image" Target="../media/image30.jpeg"/><Relationship Id="rId5" Type="http://schemas.microsoft.com/office/2007/relationships/hdphoto" Target="../media/hdphoto2.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8.xml"/><Relationship Id="rId5" Type="http://schemas.openxmlformats.org/officeDocument/2006/relationships/image" Target="../media/image3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51.xml"/><Relationship Id="rId6" Type="http://schemas.openxmlformats.org/officeDocument/2006/relationships/audio" Target="../media/audio2.wav"/><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2.png"/><Relationship Id="rId3" Type="http://schemas.openxmlformats.org/officeDocument/2006/relationships/image" Target="../media/image15.svg"/><Relationship Id="rId7" Type="http://schemas.openxmlformats.org/officeDocument/2006/relationships/image" Target="../media/image7.svg"/><Relationship Id="rId12"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7.svg"/><Relationship Id="rId10" Type="http://schemas.openxmlformats.org/officeDocument/2006/relationships/image" Target="../media/image5.png"/><Relationship Id="rId4" Type="http://schemas.openxmlformats.org/officeDocument/2006/relationships/image" Target="../media/image10.png"/><Relationship Id="rId9"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4.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9.svg"/><Relationship Id="rId3"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7.svg"/><Relationship Id="rId5" Type="http://schemas.openxmlformats.org/officeDocument/2006/relationships/image" Target="../media/image7.sv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25.sv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4.svg"/><Relationship Id="rId3"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5.svg"/><Relationship Id="rId15" Type="http://schemas.openxmlformats.org/officeDocument/2006/relationships/image" Target="../media/image36.sv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2.sv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8.xml"/><Relationship Id="rId5" Type="http://schemas.openxmlformats.org/officeDocument/2006/relationships/image" Target="../media/image2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D3157E12-9CDC-1CB2-FEC2-CD551CDE34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261006" cy="2308324"/>
          </a:xfrm>
          <a:prstGeom prst="rect">
            <a:avLst/>
          </a:prstGeom>
          <a:noFill/>
        </p:spPr>
        <p:txBody>
          <a:bodyPr wrap="square">
            <a:spAutoFit/>
          </a:bodyPr>
          <a:lstStyle/>
          <a:p>
            <a:pPr algn="just" defTabSz="1371600"/>
            <a:r>
              <a:rPr lang="vi-VN" sz="7200" dirty="0" smtClean="0">
                <a:solidFill>
                  <a:prstClr val="black"/>
                </a:solidFill>
                <a:latin typeface="Calibri" panose="020F0502020204030204" pitchFamily="34" charset="0"/>
                <a:cs typeface="Calibri" panose="020F0502020204030204" pitchFamily="34" charset="0"/>
              </a:rPr>
              <a:t>Các em có nhận xét thế nào về kích thước của vi khuẩn</a:t>
            </a:r>
            <a:r>
              <a:rPr lang="en-US" sz="7200" dirty="0" smtClean="0">
                <a:solidFill>
                  <a:prstClr val="black"/>
                </a:solidFill>
                <a:latin typeface="Calibri" panose="020F0502020204030204" pitchFamily="34" charset="0"/>
                <a:cs typeface="Calibri" panose="020F0502020204030204" pitchFamily="34" charset="0"/>
              </a:rPr>
              <a:t>?</a:t>
            </a:r>
            <a:endParaRPr lang="en-US" sz="7200" dirty="0">
              <a:solidFill>
                <a:prstClr val="black"/>
              </a:solidFill>
              <a:latin typeface="Calibri" panose="020F0502020204030204" pitchFamily="34" charset="0"/>
              <a:cs typeface="Calibri" panose="020F0502020204030204" pitchFamily="34" charset="0"/>
            </a:endParaRP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spTree>
    <p:extLst>
      <p:ext uri="{BB962C8B-B14F-4D97-AF65-F5344CB8AC3E}">
        <p14:creationId xmlns:p14="http://schemas.microsoft.com/office/powerpoint/2010/main" val="1582162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26749418935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114300"/>
            <a:ext cx="18364200" cy="10016836"/>
          </a:xfrm>
          <a:prstGeom prst="rect">
            <a:avLst/>
          </a:prstGeom>
        </p:spPr>
      </p:pic>
    </p:spTree>
    <p:extLst>
      <p:ext uri="{BB962C8B-B14F-4D97-AF65-F5344CB8AC3E}">
        <p14:creationId xmlns:p14="http://schemas.microsoft.com/office/powerpoint/2010/main" val="840381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875636"/>
            <a:ext cx="16269287" cy="8306464"/>
          </a:xfrm>
          <a:prstGeom prst="roundRect">
            <a:avLst/>
          </a:prstGeom>
          <a:solidFill>
            <a:schemeClr val="bg1">
              <a:alpha val="79000"/>
            </a:schemeClr>
          </a:solidFill>
          <a:ln w="38100">
            <a:solidFill>
              <a:schemeClr val="accent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Hộp Văn bản 23">
            <a:extLst>
              <a:ext uri="{FF2B5EF4-FFF2-40B4-BE49-F238E27FC236}">
                <a16:creationId xmlns:a16="http://schemas.microsoft.com/office/drawing/2014/main" id="{07D88914-88E3-9363-FDF1-05D92DDE79C6}"/>
              </a:ext>
            </a:extLst>
          </p:cNvPr>
          <p:cNvSpPr txBox="1"/>
          <p:nvPr/>
        </p:nvSpPr>
        <p:spPr>
          <a:xfrm>
            <a:off x="2133600" y="1333500"/>
            <a:ext cx="14706600" cy="2862322"/>
          </a:xfrm>
          <a:prstGeom prst="rect">
            <a:avLst/>
          </a:prstGeom>
          <a:noFill/>
        </p:spPr>
        <p:txBody>
          <a:bodyPr wrap="square">
            <a:spAutoFit/>
          </a:bodyPr>
          <a:lstStyle/>
          <a:p>
            <a:pPr lvl="0" algn="just" defTabSz="1371600"/>
            <a:r>
              <a:rPr lang="vi-VN" sz="6000" dirty="0">
                <a:solidFill>
                  <a:prstClr val="black"/>
                </a:solidFill>
                <a:latin typeface="Calibri" panose="020F0502020204030204" pitchFamily="34" charset="0"/>
                <a:cs typeface="Calibri" panose="020F0502020204030204" pitchFamily="34" charset="0"/>
              </a:rPr>
              <a:t>Các nhà khoa học nghiên cứu vi khuẩn dưới kính hiển vi có độ phóng đại hàng nghìn lần (hình 2) và đã chụp lại một số hình ảnh.</a:t>
            </a:r>
          </a:p>
        </p:txBody>
      </p:sp>
      <p:pic>
        <p:nvPicPr>
          <p:cNvPr id="26" name="Picture 6">
            <a:extLst>
              <a:ext uri="{FF2B5EF4-FFF2-40B4-BE49-F238E27FC236}">
                <a16:creationId xmlns:a16="http://schemas.microsoft.com/office/drawing/2014/main" id="{63B7F269-B956-A102-E7E5-10C20106F932}"/>
              </a:ext>
            </a:extLst>
          </p:cNvPr>
          <p:cNvPicPr>
            <a:picLocks noChangeAspect="1"/>
          </p:cNvPicPr>
          <p:nvPr/>
        </p:nvPicPr>
        <p:blipFill>
          <a:blip r:embed="rId3"/>
          <a:stretch>
            <a:fillRect/>
          </a:stretch>
        </p:blipFill>
        <p:spPr>
          <a:xfrm>
            <a:off x="1250807" y="1470413"/>
            <a:ext cx="882794" cy="867626"/>
          </a:xfrm>
          <a:prstGeom prst="rect">
            <a:avLst/>
          </a:prstGeom>
        </p:spPr>
      </p:pic>
      <p:pic>
        <p:nvPicPr>
          <p:cNvPr id="3" name="Hình ảnh 2" descr="Ảnh có chứa mẫu họa&#10;&#10;Mô tả được tạo tự động">
            <a:extLst>
              <a:ext uri="{FF2B5EF4-FFF2-40B4-BE49-F238E27FC236}">
                <a16:creationId xmlns:a16="http://schemas.microsoft.com/office/drawing/2014/main" id="{D1FD4CBD-1573-66EA-B37E-55256EB4553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1750723" y="5703260"/>
            <a:ext cx="6537278" cy="5229822"/>
          </a:xfrm>
          <a:prstGeom prst="rect">
            <a:avLst/>
          </a:prstGeom>
        </p:spPr>
      </p:pic>
      <p:pic>
        <p:nvPicPr>
          <p:cNvPr id="1026" name="Picture 2" descr="Kính hiển vi soi nổi 3 mắt SZM 7045T-B1 phóng đại 45 lần">
            <a:extLst>
              <a:ext uri="{FF2B5EF4-FFF2-40B4-BE49-F238E27FC236}">
                <a16:creationId xmlns:a16="http://schemas.microsoft.com/office/drawing/2014/main" id="{83E86E97-726F-1CE0-35D3-FB3551D7F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533900"/>
            <a:ext cx="455295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691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FFE259"/>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2123658"/>
          </a:xfrm>
          <a:prstGeom prst="rect">
            <a:avLst/>
          </a:prstGeom>
          <a:noFill/>
        </p:spPr>
        <p:txBody>
          <a:bodyPr wrap="square" rtlCol="0">
            <a:spAutoFit/>
          </a:bodyPr>
          <a:lstStyle/>
          <a:p>
            <a:pPr lvl="0"/>
            <a:r>
              <a:rPr lang="vi-VN" sz="4400" b="1" dirty="0">
                <a:solidFill>
                  <a:prstClr val="black"/>
                </a:solidFill>
                <a:latin typeface="Cambria" panose="02040503050406030204" pitchFamily="18" charset="0"/>
                <a:ea typeface="Cambria" panose="02040503050406030204" pitchFamily="18" charset="0"/>
              </a:rPr>
              <a:t>Quan sát hình 3 về một số vi khuẩn thu được ở các mẫu trong hình 1 và nhận xét hình dạng, kích thước của vi khuẩn.</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0FFFA29-C780-071E-C6AF-7E028F1C93DF}"/>
              </a:ext>
            </a:extLst>
          </p:cNvPr>
          <p:cNvPicPr>
            <a:picLocks noChangeAspect="1"/>
          </p:cNvPicPr>
          <p:nvPr/>
        </p:nvPicPr>
        <p:blipFill>
          <a:blip r:embed="rId5"/>
          <a:stretch>
            <a:fillRect/>
          </a:stretch>
        </p:blipFill>
        <p:spPr>
          <a:xfrm>
            <a:off x="2895600" y="2857500"/>
            <a:ext cx="12634755" cy="6400800"/>
          </a:xfrm>
          <a:prstGeom prst="rect">
            <a:avLst/>
          </a:prstGeom>
        </p:spPr>
      </p:pic>
    </p:spTree>
    <p:extLst>
      <p:ext uri="{BB962C8B-B14F-4D97-AF65-F5344CB8AC3E}">
        <p14:creationId xmlns:p14="http://schemas.microsoft.com/office/powerpoint/2010/main" val="3373103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khuẩn có kích thước vô cùng nhỏ, hình dạng đa dạng như dạng hình que, hình xoắn,….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Để</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quan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sát</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nghiên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cứu</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về</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khuẩn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cần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sử</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dụng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kính</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hiển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vi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có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độ</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phóng</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đại</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lớn</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kumimoji="0" lang="vi-VN" sz="6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70624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6740307"/>
          </a:xfrm>
          <a:prstGeom prst="rect">
            <a:avLst/>
          </a:prstGeom>
          <a:noFill/>
        </p:spPr>
        <p:txBody>
          <a:bodyPr wrap="square" rtlCol="0">
            <a:spAutoFit/>
          </a:bodyPr>
          <a:lstStyle/>
          <a:p>
            <a:pPr lvl="0" algn="just" defTabSz="1828755">
              <a:buClr>
                <a:srgbClr val="000000"/>
              </a:buClr>
            </a:pPr>
            <a:r>
              <a:rPr lang="vi-VN" sz="54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Tổ chức Y tế Thế giới khuyến cáo người dân cần thường xuyên giữ đôi bàn tay sạch sẽ để phòng chống lây nhiễm các bệnh nhiễm khuẩn nguy hiểm. Trong đó, các nhà khoa học đã xác định được cứ trên 1 cm2 da của người bình thường có thể chứa tới 40 000 vi khuẩn. Đặc biệt, số lượng này còn nhiều hơn trên da bàn tay, nơi thường xuyên tiếp xúc và chạm vào mọi vật dụng hằng ngày như bàn, ghế, cặp sách, điện thoạ</a:t>
            </a:r>
            <a:endParaRPr kumimoji="0" lang="vi-VN" sz="5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giải</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thích</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ý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nghĩa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việc</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rửa</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44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1143000" y="2933700"/>
            <a:ext cx="15959224" cy="5262979"/>
          </a:xfrm>
          <a:prstGeom prst="rect">
            <a:avLst/>
          </a:prstGeom>
          <a:noFill/>
        </p:spPr>
        <p:txBody>
          <a:bodyPr wrap="square" rtlCol="0">
            <a:spAutoFit/>
          </a:bodyPr>
          <a:lstStyle/>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Giảm lượng vi khuẩn dinh trên da tay.</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Ngăn chặn vi khuẩn gây bệnh từ tay vào miệng và cơ thể.</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Phòng chống bị lây nhiễm các bệnh nhiễm vi khuẩn nguy hiểm.</a:t>
            </a:r>
          </a:p>
          <a:p>
            <a:pPr lvl="0" algn="just" defTabSz="1828755">
              <a:buClr>
                <a:srgbClr val="000000"/>
              </a:buClr>
            </a:pPr>
            <a:r>
              <a:rPr lang="vi-VN" sz="48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Tay thường sở, chạm vào nhiều đồ vật, nguy cơ nhiễm rất nhiều vi khuẩn mà nhìn mắt thường không thấy được nên cần rửa tay để loại bỏ (tiêu diệt) chúng. </a:t>
            </a:r>
          </a:p>
        </p:txBody>
      </p:sp>
      <p:sp>
        <p:nvSpPr>
          <p:cNvPr id="3" name="Rectangle: Rounded Corners 5">
            <a:extLst>
              <a:ext uri="{FF2B5EF4-FFF2-40B4-BE49-F238E27FC236}">
                <a16:creationId xmlns:a16="http://schemas.microsoft.com/office/drawing/2014/main" id="{F093BBE2-D72F-B36B-D0CE-646D509BA2FB}"/>
              </a:ext>
            </a:extLst>
          </p:cNvPr>
          <p:cNvSpPr/>
          <p:nvPr/>
        </p:nvSpPr>
        <p:spPr>
          <a:xfrm>
            <a:off x="2057400" y="800100"/>
            <a:ext cx="14478000" cy="10800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 xmlns:ask="http://schemas.microsoft.com/office/drawing/2018/sketchyshapes" sd="3667377045">
                  <a:custGeom>
                    <a:avLst/>
                    <a:gdLst>
                      <a:gd name="connsiteX0" fmla="*/ 0 w 14478000"/>
                      <a:gd name="connsiteY0" fmla="*/ 540000 h 1080000"/>
                      <a:gd name="connsiteX1" fmla="*/ 540000 w 14478000"/>
                      <a:gd name="connsiteY1" fmla="*/ 0 h 1080000"/>
                      <a:gd name="connsiteX2" fmla="*/ 1122522 w 14478000"/>
                      <a:gd name="connsiteY2" fmla="*/ 0 h 1080000"/>
                      <a:gd name="connsiteX3" fmla="*/ 1437083 w 14478000"/>
                      <a:gd name="connsiteY3" fmla="*/ 0 h 1080000"/>
                      <a:gd name="connsiteX4" fmla="*/ 2287565 w 14478000"/>
                      <a:gd name="connsiteY4" fmla="*/ 0 h 1080000"/>
                      <a:gd name="connsiteX5" fmla="*/ 2736107 w 14478000"/>
                      <a:gd name="connsiteY5" fmla="*/ 0 h 1080000"/>
                      <a:gd name="connsiteX6" fmla="*/ 3318629 w 14478000"/>
                      <a:gd name="connsiteY6" fmla="*/ 0 h 1080000"/>
                      <a:gd name="connsiteX7" fmla="*/ 3901150 w 14478000"/>
                      <a:gd name="connsiteY7" fmla="*/ 0 h 1080000"/>
                      <a:gd name="connsiteX8" fmla="*/ 4349692 w 14478000"/>
                      <a:gd name="connsiteY8" fmla="*/ 0 h 1080000"/>
                      <a:gd name="connsiteX9" fmla="*/ 5066194 w 14478000"/>
                      <a:gd name="connsiteY9" fmla="*/ 0 h 1080000"/>
                      <a:gd name="connsiteX10" fmla="*/ 5782696 w 14478000"/>
                      <a:gd name="connsiteY10" fmla="*/ 0 h 1080000"/>
                      <a:gd name="connsiteX11" fmla="*/ 6231237 w 14478000"/>
                      <a:gd name="connsiteY11" fmla="*/ 0 h 1080000"/>
                      <a:gd name="connsiteX12" fmla="*/ 6813759 w 14478000"/>
                      <a:gd name="connsiteY12" fmla="*/ 0 h 1080000"/>
                      <a:gd name="connsiteX13" fmla="*/ 7664241 w 14478000"/>
                      <a:gd name="connsiteY13" fmla="*/ 0 h 1080000"/>
                      <a:gd name="connsiteX14" fmla="*/ 7844823 w 14478000"/>
                      <a:gd name="connsiteY14" fmla="*/ 0 h 1080000"/>
                      <a:gd name="connsiteX15" fmla="*/ 8159384 w 14478000"/>
                      <a:gd name="connsiteY15" fmla="*/ 0 h 1080000"/>
                      <a:gd name="connsiteX16" fmla="*/ 8339966 w 14478000"/>
                      <a:gd name="connsiteY16" fmla="*/ 0 h 1080000"/>
                      <a:gd name="connsiteX17" fmla="*/ 9190448 w 14478000"/>
                      <a:gd name="connsiteY17" fmla="*/ 0 h 1080000"/>
                      <a:gd name="connsiteX18" fmla="*/ 9906950 w 14478000"/>
                      <a:gd name="connsiteY18" fmla="*/ 0 h 1080000"/>
                      <a:gd name="connsiteX19" fmla="*/ 10757431 w 14478000"/>
                      <a:gd name="connsiteY19" fmla="*/ 0 h 1080000"/>
                      <a:gd name="connsiteX20" fmla="*/ 11205973 w 14478000"/>
                      <a:gd name="connsiteY20" fmla="*/ 0 h 1080000"/>
                      <a:gd name="connsiteX21" fmla="*/ 11520535 w 14478000"/>
                      <a:gd name="connsiteY21" fmla="*/ 0 h 1080000"/>
                      <a:gd name="connsiteX22" fmla="*/ 11701117 w 14478000"/>
                      <a:gd name="connsiteY22" fmla="*/ 0 h 1080000"/>
                      <a:gd name="connsiteX23" fmla="*/ 12551598 w 14478000"/>
                      <a:gd name="connsiteY23" fmla="*/ 0 h 1080000"/>
                      <a:gd name="connsiteX24" fmla="*/ 12732180 w 14478000"/>
                      <a:gd name="connsiteY24" fmla="*/ 0 h 1080000"/>
                      <a:gd name="connsiteX25" fmla="*/ 12912762 w 14478000"/>
                      <a:gd name="connsiteY25" fmla="*/ 0 h 1080000"/>
                      <a:gd name="connsiteX26" fmla="*/ 13227323 w 14478000"/>
                      <a:gd name="connsiteY26" fmla="*/ 0 h 1080000"/>
                      <a:gd name="connsiteX27" fmla="*/ 13938000 w 14478000"/>
                      <a:gd name="connsiteY27" fmla="*/ 0 h 1080000"/>
                      <a:gd name="connsiteX28" fmla="*/ 14478000 w 14478000"/>
                      <a:gd name="connsiteY28" fmla="*/ 540000 h 1080000"/>
                      <a:gd name="connsiteX29" fmla="*/ 14478000 w 14478000"/>
                      <a:gd name="connsiteY29" fmla="*/ 540000 h 1080000"/>
                      <a:gd name="connsiteX30" fmla="*/ 13938000 w 14478000"/>
                      <a:gd name="connsiteY30" fmla="*/ 1080000 h 1080000"/>
                      <a:gd name="connsiteX31" fmla="*/ 13087518 w 14478000"/>
                      <a:gd name="connsiteY31" fmla="*/ 1080000 h 1080000"/>
                      <a:gd name="connsiteX32" fmla="*/ 12638977 w 14478000"/>
                      <a:gd name="connsiteY32" fmla="*/ 1080000 h 1080000"/>
                      <a:gd name="connsiteX33" fmla="*/ 11788495 w 14478000"/>
                      <a:gd name="connsiteY33" fmla="*/ 1080000 h 1080000"/>
                      <a:gd name="connsiteX34" fmla="*/ 10938013 w 14478000"/>
                      <a:gd name="connsiteY34" fmla="*/ 1080000 h 1080000"/>
                      <a:gd name="connsiteX35" fmla="*/ 10221511 w 14478000"/>
                      <a:gd name="connsiteY35" fmla="*/ 1080000 h 1080000"/>
                      <a:gd name="connsiteX36" fmla="*/ 10040930 w 14478000"/>
                      <a:gd name="connsiteY36" fmla="*/ 1080000 h 1080000"/>
                      <a:gd name="connsiteX37" fmla="*/ 9324428 w 14478000"/>
                      <a:gd name="connsiteY37" fmla="*/ 1080000 h 1080000"/>
                      <a:gd name="connsiteX38" fmla="*/ 8875886 w 14478000"/>
                      <a:gd name="connsiteY38" fmla="*/ 1080000 h 1080000"/>
                      <a:gd name="connsiteX39" fmla="*/ 8561324 w 14478000"/>
                      <a:gd name="connsiteY39" fmla="*/ 1080000 h 1080000"/>
                      <a:gd name="connsiteX40" fmla="*/ 7978803 w 14478000"/>
                      <a:gd name="connsiteY40" fmla="*/ 1080000 h 1080000"/>
                      <a:gd name="connsiteX41" fmla="*/ 7664241 w 14478000"/>
                      <a:gd name="connsiteY41" fmla="*/ 1080000 h 1080000"/>
                      <a:gd name="connsiteX42" fmla="*/ 7483659 w 14478000"/>
                      <a:gd name="connsiteY42" fmla="*/ 1080000 h 1080000"/>
                      <a:gd name="connsiteX43" fmla="*/ 7303077 w 14478000"/>
                      <a:gd name="connsiteY43" fmla="*/ 1080000 h 1080000"/>
                      <a:gd name="connsiteX44" fmla="*/ 6854536 w 14478000"/>
                      <a:gd name="connsiteY44" fmla="*/ 1080000 h 1080000"/>
                      <a:gd name="connsiteX45" fmla="*/ 6539974 w 14478000"/>
                      <a:gd name="connsiteY45" fmla="*/ 1080000 h 1080000"/>
                      <a:gd name="connsiteX46" fmla="*/ 5689492 w 14478000"/>
                      <a:gd name="connsiteY46" fmla="*/ 1080000 h 1080000"/>
                      <a:gd name="connsiteX47" fmla="*/ 5106970 w 14478000"/>
                      <a:gd name="connsiteY47" fmla="*/ 1080000 h 1080000"/>
                      <a:gd name="connsiteX48" fmla="*/ 4792409 w 14478000"/>
                      <a:gd name="connsiteY48" fmla="*/ 1080000 h 1080000"/>
                      <a:gd name="connsiteX49" fmla="*/ 4343867 w 14478000"/>
                      <a:gd name="connsiteY49" fmla="*/ 1080000 h 1080000"/>
                      <a:gd name="connsiteX50" fmla="*/ 3895325 w 14478000"/>
                      <a:gd name="connsiteY50" fmla="*/ 1080000 h 1080000"/>
                      <a:gd name="connsiteX51" fmla="*/ 3714743 w 14478000"/>
                      <a:gd name="connsiteY51" fmla="*/ 1080000 h 1080000"/>
                      <a:gd name="connsiteX52" fmla="*/ 2998242 w 14478000"/>
                      <a:gd name="connsiteY52" fmla="*/ 1080000 h 1080000"/>
                      <a:gd name="connsiteX53" fmla="*/ 2549700 w 14478000"/>
                      <a:gd name="connsiteY53" fmla="*/ 1080000 h 1080000"/>
                      <a:gd name="connsiteX54" fmla="*/ 1699218 w 14478000"/>
                      <a:gd name="connsiteY54" fmla="*/ 1080000 h 1080000"/>
                      <a:gd name="connsiteX55" fmla="*/ 540000 w 14478000"/>
                      <a:gd name="connsiteY55" fmla="*/ 1080000 h 1080000"/>
                      <a:gd name="connsiteX56" fmla="*/ 0 w 14478000"/>
                      <a:gd name="connsiteY56"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78000" h="1080000" fill="none" extrusionOk="0">
                        <a:moveTo>
                          <a:pt x="0" y="540000"/>
                        </a:moveTo>
                        <a:cubicBezTo>
                          <a:pt x="49492" y="252865"/>
                          <a:pt x="292731" y="69138"/>
                          <a:pt x="540000" y="0"/>
                        </a:cubicBezTo>
                        <a:cubicBezTo>
                          <a:pt x="713272" y="-10794"/>
                          <a:pt x="889938" y="39785"/>
                          <a:pt x="1122522" y="0"/>
                        </a:cubicBezTo>
                        <a:cubicBezTo>
                          <a:pt x="1355106" y="-39785"/>
                          <a:pt x="1312463" y="11314"/>
                          <a:pt x="1437083" y="0"/>
                        </a:cubicBezTo>
                        <a:cubicBezTo>
                          <a:pt x="1561703" y="-11314"/>
                          <a:pt x="1900228" y="83948"/>
                          <a:pt x="2287565" y="0"/>
                        </a:cubicBezTo>
                        <a:cubicBezTo>
                          <a:pt x="2674902" y="-83948"/>
                          <a:pt x="2569576" y="24358"/>
                          <a:pt x="2736107" y="0"/>
                        </a:cubicBezTo>
                        <a:cubicBezTo>
                          <a:pt x="2902638" y="-24358"/>
                          <a:pt x="3029922" y="68857"/>
                          <a:pt x="3318629" y="0"/>
                        </a:cubicBezTo>
                        <a:cubicBezTo>
                          <a:pt x="3607336" y="-68857"/>
                          <a:pt x="3701485" y="49476"/>
                          <a:pt x="3901150" y="0"/>
                        </a:cubicBezTo>
                        <a:cubicBezTo>
                          <a:pt x="4100815" y="-49476"/>
                          <a:pt x="4197790" y="20885"/>
                          <a:pt x="4349692" y="0"/>
                        </a:cubicBezTo>
                        <a:cubicBezTo>
                          <a:pt x="4501594" y="-20885"/>
                          <a:pt x="4789999" y="39199"/>
                          <a:pt x="5066194" y="0"/>
                        </a:cubicBezTo>
                        <a:cubicBezTo>
                          <a:pt x="5342389" y="-39199"/>
                          <a:pt x="5472523" y="31815"/>
                          <a:pt x="5782696" y="0"/>
                        </a:cubicBezTo>
                        <a:cubicBezTo>
                          <a:pt x="6092869" y="-31815"/>
                          <a:pt x="6028092" y="6820"/>
                          <a:pt x="6231237" y="0"/>
                        </a:cubicBezTo>
                        <a:cubicBezTo>
                          <a:pt x="6434382" y="-6820"/>
                          <a:pt x="6652861" y="41887"/>
                          <a:pt x="6813759" y="0"/>
                        </a:cubicBezTo>
                        <a:cubicBezTo>
                          <a:pt x="6974657" y="-41887"/>
                          <a:pt x="7406003" y="34838"/>
                          <a:pt x="7664241" y="0"/>
                        </a:cubicBezTo>
                        <a:cubicBezTo>
                          <a:pt x="7922479" y="-34838"/>
                          <a:pt x="7776466" y="20919"/>
                          <a:pt x="7844823" y="0"/>
                        </a:cubicBezTo>
                        <a:cubicBezTo>
                          <a:pt x="7913180" y="-20919"/>
                          <a:pt x="8074279" y="2183"/>
                          <a:pt x="8159384" y="0"/>
                        </a:cubicBezTo>
                        <a:cubicBezTo>
                          <a:pt x="8244489" y="-2183"/>
                          <a:pt x="8255578" y="8566"/>
                          <a:pt x="8339966" y="0"/>
                        </a:cubicBezTo>
                        <a:cubicBezTo>
                          <a:pt x="8424354" y="-8566"/>
                          <a:pt x="9005184" y="10109"/>
                          <a:pt x="9190448" y="0"/>
                        </a:cubicBezTo>
                        <a:cubicBezTo>
                          <a:pt x="9375712" y="-10109"/>
                          <a:pt x="9737443" y="8521"/>
                          <a:pt x="9906950" y="0"/>
                        </a:cubicBezTo>
                        <a:cubicBezTo>
                          <a:pt x="10076457" y="-8521"/>
                          <a:pt x="10491875" y="6929"/>
                          <a:pt x="10757431" y="0"/>
                        </a:cubicBezTo>
                        <a:cubicBezTo>
                          <a:pt x="11022987" y="-6929"/>
                          <a:pt x="11004895" y="49662"/>
                          <a:pt x="11205973" y="0"/>
                        </a:cubicBezTo>
                        <a:cubicBezTo>
                          <a:pt x="11407051" y="-49662"/>
                          <a:pt x="11418018" y="16386"/>
                          <a:pt x="11520535" y="0"/>
                        </a:cubicBezTo>
                        <a:cubicBezTo>
                          <a:pt x="11623052" y="-16386"/>
                          <a:pt x="11662531" y="12832"/>
                          <a:pt x="11701117" y="0"/>
                        </a:cubicBezTo>
                        <a:cubicBezTo>
                          <a:pt x="11739703" y="-12832"/>
                          <a:pt x="12235390" y="77807"/>
                          <a:pt x="12551598" y="0"/>
                        </a:cubicBezTo>
                        <a:cubicBezTo>
                          <a:pt x="12867806" y="-77807"/>
                          <a:pt x="12665447" y="7032"/>
                          <a:pt x="12732180" y="0"/>
                        </a:cubicBezTo>
                        <a:cubicBezTo>
                          <a:pt x="12798913" y="-7032"/>
                          <a:pt x="12849597" y="18190"/>
                          <a:pt x="12912762" y="0"/>
                        </a:cubicBezTo>
                        <a:cubicBezTo>
                          <a:pt x="12975927" y="-18190"/>
                          <a:pt x="13163481" y="16164"/>
                          <a:pt x="13227323" y="0"/>
                        </a:cubicBezTo>
                        <a:cubicBezTo>
                          <a:pt x="13291165" y="-16164"/>
                          <a:pt x="13626725" y="33117"/>
                          <a:pt x="13938000" y="0"/>
                        </a:cubicBezTo>
                        <a:cubicBezTo>
                          <a:pt x="14226033" y="-17267"/>
                          <a:pt x="14466755" y="198934"/>
                          <a:pt x="14478000" y="540000"/>
                        </a:cubicBezTo>
                        <a:lnTo>
                          <a:pt x="14478000" y="540000"/>
                        </a:lnTo>
                        <a:cubicBezTo>
                          <a:pt x="14453050" y="802407"/>
                          <a:pt x="14217979" y="1134150"/>
                          <a:pt x="13938000" y="1080000"/>
                        </a:cubicBezTo>
                        <a:cubicBezTo>
                          <a:pt x="13668643" y="1099155"/>
                          <a:pt x="13437278" y="1056979"/>
                          <a:pt x="13087518" y="1080000"/>
                        </a:cubicBezTo>
                        <a:cubicBezTo>
                          <a:pt x="12737758" y="1103021"/>
                          <a:pt x="12809788" y="1037525"/>
                          <a:pt x="12638977" y="1080000"/>
                        </a:cubicBezTo>
                        <a:cubicBezTo>
                          <a:pt x="12468166" y="1122475"/>
                          <a:pt x="11983599" y="1068404"/>
                          <a:pt x="11788495" y="1080000"/>
                        </a:cubicBezTo>
                        <a:cubicBezTo>
                          <a:pt x="11593391" y="1091596"/>
                          <a:pt x="11252354" y="1059110"/>
                          <a:pt x="10938013" y="1080000"/>
                        </a:cubicBezTo>
                        <a:cubicBezTo>
                          <a:pt x="10623672" y="1100890"/>
                          <a:pt x="10574459" y="1005507"/>
                          <a:pt x="10221511" y="1080000"/>
                        </a:cubicBezTo>
                        <a:cubicBezTo>
                          <a:pt x="9868563" y="1154493"/>
                          <a:pt x="10082481" y="1076044"/>
                          <a:pt x="10040930" y="1080000"/>
                        </a:cubicBezTo>
                        <a:cubicBezTo>
                          <a:pt x="9999379" y="1083956"/>
                          <a:pt x="9493778" y="1019221"/>
                          <a:pt x="9324428" y="1080000"/>
                        </a:cubicBezTo>
                        <a:cubicBezTo>
                          <a:pt x="9155078" y="1140779"/>
                          <a:pt x="9038411" y="1064499"/>
                          <a:pt x="8875886" y="1080000"/>
                        </a:cubicBezTo>
                        <a:cubicBezTo>
                          <a:pt x="8713361" y="1095501"/>
                          <a:pt x="8699279" y="1079952"/>
                          <a:pt x="8561324" y="1080000"/>
                        </a:cubicBezTo>
                        <a:cubicBezTo>
                          <a:pt x="8423369" y="1080048"/>
                          <a:pt x="8235977" y="1011681"/>
                          <a:pt x="7978803" y="1080000"/>
                        </a:cubicBezTo>
                        <a:cubicBezTo>
                          <a:pt x="7721629" y="1148319"/>
                          <a:pt x="7798668" y="1057606"/>
                          <a:pt x="7664241" y="1080000"/>
                        </a:cubicBezTo>
                        <a:cubicBezTo>
                          <a:pt x="7529814" y="1102394"/>
                          <a:pt x="7536644" y="1062843"/>
                          <a:pt x="7483659" y="1080000"/>
                        </a:cubicBezTo>
                        <a:cubicBezTo>
                          <a:pt x="7430674" y="1097157"/>
                          <a:pt x="7389581" y="1078223"/>
                          <a:pt x="7303077" y="1080000"/>
                        </a:cubicBezTo>
                        <a:cubicBezTo>
                          <a:pt x="7216573" y="1081777"/>
                          <a:pt x="7042249" y="1048061"/>
                          <a:pt x="6854536" y="1080000"/>
                        </a:cubicBezTo>
                        <a:cubicBezTo>
                          <a:pt x="6666823" y="1111939"/>
                          <a:pt x="6641639" y="1056177"/>
                          <a:pt x="6539974" y="1080000"/>
                        </a:cubicBezTo>
                        <a:cubicBezTo>
                          <a:pt x="6438309" y="1103823"/>
                          <a:pt x="5911146" y="989385"/>
                          <a:pt x="5689492" y="1080000"/>
                        </a:cubicBezTo>
                        <a:cubicBezTo>
                          <a:pt x="5467838" y="1170615"/>
                          <a:pt x="5252196" y="1034879"/>
                          <a:pt x="5106970" y="1080000"/>
                        </a:cubicBezTo>
                        <a:cubicBezTo>
                          <a:pt x="4961744" y="1125121"/>
                          <a:pt x="4860878" y="1076718"/>
                          <a:pt x="4792409" y="1080000"/>
                        </a:cubicBezTo>
                        <a:cubicBezTo>
                          <a:pt x="4723940" y="1083282"/>
                          <a:pt x="4473957" y="1053922"/>
                          <a:pt x="4343867" y="1080000"/>
                        </a:cubicBezTo>
                        <a:cubicBezTo>
                          <a:pt x="4213777" y="1106078"/>
                          <a:pt x="4064050" y="1056665"/>
                          <a:pt x="3895325" y="1080000"/>
                        </a:cubicBezTo>
                        <a:cubicBezTo>
                          <a:pt x="3726600" y="1103335"/>
                          <a:pt x="3769042" y="1071812"/>
                          <a:pt x="3714743" y="1080000"/>
                        </a:cubicBezTo>
                        <a:cubicBezTo>
                          <a:pt x="3660444" y="1088188"/>
                          <a:pt x="3328673" y="1063714"/>
                          <a:pt x="2998242" y="1080000"/>
                        </a:cubicBezTo>
                        <a:cubicBezTo>
                          <a:pt x="2667811" y="1096286"/>
                          <a:pt x="2689997" y="1064293"/>
                          <a:pt x="2549700" y="1080000"/>
                        </a:cubicBezTo>
                        <a:cubicBezTo>
                          <a:pt x="2409403" y="1095707"/>
                          <a:pt x="1883890" y="1009379"/>
                          <a:pt x="1699218" y="1080000"/>
                        </a:cubicBezTo>
                        <a:cubicBezTo>
                          <a:pt x="1514546" y="1150621"/>
                          <a:pt x="989400" y="1023769"/>
                          <a:pt x="540000" y="1080000"/>
                        </a:cubicBezTo>
                        <a:cubicBezTo>
                          <a:pt x="229276" y="1003567"/>
                          <a:pt x="11750" y="898956"/>
                          <a:pt x="0" y="540000"/>
                        </a:cubicBezTo>
                        <a:close/>
                      </a:path>
                      <a:path w="14478000" h="1080000" stroke="0" extrusionOk="0">
                        <a:moveTo>
                          <a:pt x="0" y="540000"/>
                        </a:moveTo>
                        <a:cubicBezTo>
                          <a:pt x="27962" y="210660"/>
                          <a:pt x="188329" y="-20162"/>
                          <a:pt x="540000" y="0"/>
                        </a:cubicBezTo>
                        <a:cubicBezTo>
                          <a:pt x="686589" y="-19671"/>
                          <a:pt x="779236" y="28784"/>
                          <a:pt x="854562" y="0"/>
                        </a:cubicBezTo>
                        <a:cubicBezTo>
                          <a:pt x="929888" y="-28784"/>
                          <a:pt x="1189355" y="3219"/>
                          <a:pt x="1437083" y="0"/>
                        </a:cubicBezTo>
                        <a:cubicBezTo>
                          <a:pt x="1684811" y="-3219"/>
                          <a:pt x="2003956" y="7510"/>
                          <a:pt x="2153585" y="0"/>
                        </a:cubicBezTo>
                        <a:cubicBezTo>
                          <a:pt x="2303214" y="-7510"/>
                          <a:pt x="2370416" y="15895"/>
                          <a:pt x="2468147" y="0"/>
                        </a:cubicBezTo>
                        <a:cubicBezTo>
                          <a:pt x="2565878" y="-15895"/>
                          <a:pt x="2668330" y="29790"/>
                          <a:pt x="2782709" y="0"/>
                        </a:cubicBezTo>
                        <a:cubicBezTo>
                          <a:pt x="2897088" y="-29790"/>
                          <a:pt x="3008081" y="26698"/>
                          <a:pt x="3231250" y="0"/>
                        </a:cubicBezTo>
                        <a:cubicBezTo>
                          <a:pt x="3454419" y="-26698"/>
                          <a:pt x="3361490" y="18222"/>
                          <a:pt x="3411832" y="0"/>
                        </a:cubicBezTo>
                        <a:cubicBezTo>
                          <a:pt x="3462174" y="-18222"/>
                          <a:pt x="3918075" y="83118"/>
                          <a:pt x="4262314" y="0"/>
                        </a:cubicBezTo>
                        <a:cubicBezTo>
                          <a:pt x="4606553" y="-83118"/>
                          <a:pt x="4496325" y="26574"/>
                          <a:pt x="4710856" y="0"/>
                        </a:cubicBezTo>
                        <a:cubicBezTo>
                          <a:pt x="4925387" y="-26574"/>
                          <a:pt x="5006771" y="56289"/>
                          <a:pt x="5293377" y="0"/>
                        </a:cubicBezTo>
                        <a:cubicBezTo>
                          <a:pt x="5579983" y="-56289"/>
                          <a:pt x="5428080" y="4742"/>
                          <a:pt x="5473959" y="0"/>
                        </a:cubicBezTo>
                        <a:cubicBezTo>
                          <a:pt x="5519838" y="-4742"/>
                          <a:pt x="5588016" y="6345"/>
                          <a:pt x="5654541" y="0"/>
                        </a:cubicBezTo>
                        <a:cubicBezTo>
                          <a:pt x="5721066" y="-6345"/>
                          <a:pt x="6149052" y="82578"/>
                          <a:pt x="6371043" y="0"/>
                        </a:cubicBezTo>
                        <a:cubicBezTo>
                          <a:pt x="6593034" y="-82578"/>
                          <a:pt x="6913951" y="47924"/>
                          <a:pt x="7221524" y="0"/>
                        </a:cubicBezTo>
                        <a:cubicBezTo>
                          <a:pt x="7529097" y="-47924"/>
                          <a:pt x="7490975" y="41393"/>
                          <a:pt x="7670066" y="0"/>
                        </a:cubicBezTo>
                        <a:cubicBezTo>
                          <a:pt x="7849157" y="-41393"/>
                          <a:pt x="8114907" y="14517"/>
                          <a:pt x="8252588" y="0"/>
                        </a:cubicBezTo>
                        <a:cubicBezTo>
                          <a:pt x="8390269" y="-14517"/>
                          <a:pt x="8836340" y="34304"/>
                          <a:pt x="9103070" y="0"/>
                        </a:cubicBezTo>
                        <a:cubicBezTo>
                          <a:pt x="9369800" y="-34304"/>
                          <a:pt x="9435986" y="13294"/>
                          <a:pt x="9685591" y="0"/>
                        </a:cubicBezTo>
                        <a:cubicBezTo>
                          <a:pt x="9935196" y="-13294"/>
                          <a:pt x="10132709" y="2182"/>
                          <a:pt x="10402093" y="0"/>
                        </a:cubicBezTo>
                        <a:cubicBezTo>
                          <a:pt x="10671477" y="-2182"/>
                          <a:pt x="10831110" y="46885"/>
                          <a:pt x="11118595" y="0"/>
                        </a:cubicBezTo>
                        <a:cubicBezTo>
                          <a:pt x="11406080" y="-46885"/>
                          <a:pt x="11690999" y="74368"/>
                          <a:pt x="11835097" y="0"/>
                        </a:cubicBezTo>
                        <a:cubicBezTo>
                          <a:pt x="11979195" y="-74368"/>
                          <a:pt x="11956032" y="11550"/>
                          <a:pt x="12015678" y="0"/>
                        </a:cubicBezTo>
                        <a:cubicBezTo>
                          <a:pt x="12075324" y="-11550"/>
                          <a:pt x="12404352" y="69459"/>
                          <a:pt x="12598200" y="0"/>
                        </a:cubicBezTo>
                        <a:cubicBezTo>
                          <a:pt x="12792048" y="-69459"/>
                          <a:pt x="12890922" y="45206"/>
                          <a:pt x="13046742" y="0"/>
                        </a:cubicBezTo>
                        <a:cubicBezTo>
                          <a:pt x="13202562" y="-45206"/>
                          <a:pt x="13157132" y="10489"/>
                          <a:pt x="13227323" y="0"/>
                        </a:cubicBezTo>
                        <a:cubicBezTo>
                          <a:pt x="13297514" y="-10489"/>
                          <a:pt x="13712912" y="35976"/>
                          <a:pt x="13938000" y="0"/>
                        </a:cubicBezTo>
                        <a:cubicBezTo>
                          <a:pt x="14187389" y="39609"/>
                          <a:pt x="14562009" y="244525"/>
                          <a:pt x="14478000" y="540000"/>
                        </a:cubicBezTo>
                        <a:lnTo>
                          <a:pt x="14478000" y="540000"/>
                        </a:lnTo>
                        <a:cubicBezTo>
                          <a:pt x="14540791" y="890806"/>
                          <a:pt x="14274318" y="1103556"/>
                          <a:pt x="13938000" y="1080000"/>
                        </a:cubicBezTo>
                        <a:cubicBezTo>
                          <a:pt x="13839988" y="1089944"/>
                          <a:pt x="13774480" y="1069625"/>
                          <a:pt x="13623438" y="1080000"/>
                        </a:cubicBezTo>
                        <a:cubicBezTo>
                          <a:pt x="13472396" y="1090375"/>
                          <a:pt x="13277489" y="1035972"/>
                          <a:pt x="13040917" y="1080000"/>
                        </a:cubicBezTo>
                        <a:cubicBezTo>
                          <a:pt x="12804345" y="1124028"/>
                          <a:pt x="12519820" y="1065617"/>
                          <a:pt x="12190435" y="1080000"/>
                        </a:cubicBezTo>
                        <a:cubicBezTo>
                          <a:pt x="11861050" y="1094383"/>
                          <a:pt x="11877341" y="1029305"/>
                          <a:pt x="11741893" y="1080000"/>
                        </a:cubicBezTo>
                        <a:cubicBezTo>
                          <a:pt x="11606445" y="1130695"/>
                          <a:pt x="11473339" y="1031904"/>
                          <a:pt x="11293351" y="1080000"/>
                        </a:cubicBezTo>
                        <a:cubicBezTo>
                          <a:pt x="11113363" y="1128096"/>
                          <a:pt x="11030693" y="1069799"/>
                          <a:pt x="10844810" y="1080000"/>
                        </a:cubicBezTo>
                        <a:cubicBezTo>
                          <a:pt x="10658927" y="1090201"/>
                          <a:pt x="10243496" y="995670"/>
                          <a:pt x="9994328" y="1080000"/>
                        </a:cubicBezTo>
                        <a:cubicBezTo>
                          <a:pt x="9745160" y="1164330"/>
                          <a:pt x="9373440" y="1073860"/>
                          <a:pt x="9143846" y="1080000"/>
                        </a:cubicBezTo>
                        <a:cubicBezTo>
                          <a:pt x="8914252" y="1086140"/>
                          <a:pt x="8680014" y="1041016"/>
                          <a:pt x="8427344" y="1080000"/>
                        </a:cubicBezTo>
                        <a:cubicBezTo>
                          <a:pt x="8174674" y="1118984"/>
                          <a:pt x="8243122" y="1052524"/>
                          <a:pt x="8112783" y="1080000"/>
                        </a:cubicBezTo>
                        <a:cubicBezTo>
                          <a:pt x="7982444" y="1107476"/>
                          <a:pt x="7880540" y="1029454"/>
                          <a:pt x="7664241" y="1080000"/>
                        </a:cubicBezTo>
                        <a:cubicBezTo>
                          <a:pt x="7447942" y="1130546"/>
                          <a:pt x="6998996" y="1060559"/>
                          <a:pt x="6813759" y="1080000"/>
                        </a:cubicBezTo>
                        <a:cubicBezTo>
                          <a:pt x="6628522" y="1099441"/>
                          <a:pt x="6629114" y="1052301"/>
                          <a:pt x="6499197" y="1080000"/>
                        </a:cubicBezTo>
                        <a:cubicBezTo>
                          <a:pt x="6369280" y="1107699"/>
                          <a:pt x="6370188" y="1058424"/>
                          <a:pt x="6318616" y="1080000"/>
                        </a:cubicBezTo>
                        <a:cubicBezTo>
                          <a:pt x="6267044" y="1101576"/>
                          <a:pt x="5989171" y="1076475"/>
                          <a:pt x="5870074" y="1080000"/>
                        </a:cubicBezTo>
                        <a:cubicBezTo>
                          <a:pt x="5750977" y="1083525"/>
                          <a:pt x="5682348" y="1066573"/>
                          <a:pt x="5555512" y="1080000"/>
                        </a:cubicBezTo>
                        <a:cubicBezTo>
                          <a:pt x="5428676" y="1093427"/>
                          <a:pt x="5253301" y="1042899"/>
                          <a:pt x="5106970" y="1080000"/>
                        </a:cubicBezTo>
                        <a:cubicBezTo>
                          <a:pt x="4960639" y="1117101"/>
                          <a:pt x="4877383" y="1049917"/>
                          <a:pt x="4792409" y="1080000"/>
                        </a:cubicBezTo>
                        <a:cubicBezTo>
                          <a:pt x="4707435" y="1110083"/>
                          <a:pt x="4258315" y="1038749"/>
                          <a:pt x="4075907" y="1080000"/>
                        </a:cubicBezTo>
                        <a:cubicBezTo>
                          <a:pt x="3893499" y="1121251"/>
                          <a:pt x="3969439" y="1070397"/>
                          <a:pt x="3895325" y="1080000"/>
                        </a:cubicBezTo>
                        <a:cubicBezTo>
                          <a:pt x="3821211" y="1089603"/>
                          <a:pt x="3658301" y="1053082"/>
                          <a:pt x="3580763" y="1080000"/>
                        </a:cubicBezTo>
                        <a:cubicBezTo>
                          <a:pt x="3503225" y="1106918"/>
                          <a:pt x="3062835" y="1009639"/>
                          <a:pt x="2864262" y="1080000"/>
                        </a:cubicBezTo>
                        <a:cubicBezTo>
                          <a:pt x="2665689" y="1150361"/>
                          <a:pt x="2695924" y="1043937"/>
                          <a:pt x="2549700" y="1080000"/>
                        </a:cubicBezTo>
                        <a:cubicBezTo>
                          <a:pt x="2403476" y="1116063"/>
                          <a:pt x="2093693" y="1043232"/>
                          <a:pt x="1967178" y="1080000"/>
                        </a:cubicBezTo>
                        <a:cubicBezTo>
                          <a:pt x="1840663" y="1116768"/>
                          <a:pt x="1873551" y="1066300"/>
                          <a:pt x="1786597" y="1080000"/>
                        </a:cubicBezTo>
                        <a:cubicBezTo>
                          <a:pt x="1699643" y="1093700"/>
                          <a:pt x="1308527" y="1022903"/>
                          <a:pt x="1070095" y="1080000"/>
                        </a:cubicBezTo>
                        <a:cubicBezTo>
                          <a:pt x="831663" y="1137097"/>
                          <a:pt x="804591" y="1020111"/>
                          <a:pt x="540000" y="1080000"/>
                        </a:cubicBezTo>
                        <a:cubicBezTo>
                          <a:pt x="251031" y="1057277"/>
                          <a:pt x="28882" y="881700"/>
                          <a:pt x="0" y="5400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kern="0" dirty="0">
                <a:solidFill>
                  <a:srgbClr val="5B9BD5">
                    <a:lumMod val="50000"/>
                  </a:srgbClr>
                </a:solidFill>
                <a:latin typeface="Cambria" panose="02040503050406030204" pitchFamily="18" charset="0"/>
                <a:ea typeface="Cambria" panose="02040503050406030204" pitchFamily="18" charset="0"/>
                <a:cs typeface="Calibri" panose="020F0502020204030204" pitchFamily="34" charset="0"/>
              </a:rPr>
              <a:t>Ý NGHĨA CỦA VIỆC RỬA TAY</a:t>
            </a:r>
            <a:endParaRPr kumimoji="0" lang="en-US" sz="6000" b="1" i="0" u="none" strike="noStrike" kern="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6398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186309"/>
          </a:xfrm>
          <a:prstGeom prst="rect">
            <a:avLst/>
          </a:prstGeom>
          <a:noFill/>
        </p:spPr>
        <p:txBody>
          <a:bodyPr wrap="square">
            <a:spAutoFit/>
          </a:bodyPr>
          <a:lstStyle/>
          <a:p>
            <a:pPr algn="just" defTabSz="1371600"/>
            <a:r>
              <a:rPr lang="vi-VN" sz="6600" dirty="0">
                <a:solidFill>
                  <a:prstClr val="black"/>
                </a:solidFill>
                <a:latin typeface="Calibri" panose="020F0502020204030204" pitchFamily="34" charset="0"/>
                <a:cs typeface="Calibri" panose="020F0502020204030204" pitchFamily="34" charset="0"/>
                <a:sym typeface="Arial" panose="020B0604020202020204"/>
              </a:rPr>
              <a:t>Về quan sát, dự đoán viết tên những đồ vật nào ở nhà có thể có hoặc không có chứa vi khuẩn</a:t>
            </a:r>
            <a:r>
              <a:rPr lang="en-US" sz="6600" dirty="0">
                <a:solidFill>
                  <a:prstClr val="black"/>
                </a:solidFill>
                <a:latin typeface="Calibri" panose="020F0502020204030204" pitchFamily="34" charset="0"/>
                <a:cs typeface="Calibri" panose="020F0502020204030204" pitchFamily="34" charset="0"/>
                <a:sym typeface="Arial" panose="020B0604020202020204"/>
              </a:rPr>
              <a:t>. </a:t>
            </a:r>
            <a:r>
              <a:rPr lang="vi-VN" sz="6600" dirty="0">
                <a:solidFill>
                  <a:prstClr val="black"/>
                </a:solidFill>
                <a:latin typeface="Calibri" panose="020F0502020204030204" pitchFamily="34" charset="0"/>
                <a:cs typeface="Calibri" panose="020F0502020204030204" pitchFamily="34" charset="0"/>
                <a:sym typeface="Arial" panose="020B0604020202020204"/>
              </a:rPr>
              <a:t>Vì sao em biết? </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pic>
        <p:nvPicPr>
          <p:cNvPr id="2" name="Picture 1">
            <a:extLst>
              <a:ext uri="{FF2B5EF4-FFF2-40B4-BE49-F238E27FC236}">
                <a16:creationId xmlns:a16="http://schemas.microsoft.com/office/drawing/2014/main" id="{C5A6226D-6F19-80C3-B600-5E12EA9B3788}"/>
              </a:ext>
            </a:extLst>
          </p:cNvPr>
          <p:cNvPicPr>
            <a:picLocks noChangeAspect="1"/>
          </p:cNvPicPr>
          <p:nvPr/>
        </p:nvPicPr>
        <p:blipFill>
          <a:blip r:embed="rId5"/>
          <a:stretch>
            <a:fillRect/>
          </a:stretch>
        </p:blipFill>
        <p:spPr>
          <a:xfrm>
            <a:off x="-457200" y="1257300"/>
            <a:ext cx="9919052" cy="3267739"/>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6" name="whoosh.wav"/>
                                            </p:tgtEl>
                                          </p:cMediaNode>
                                        </p:audio>
                                      </p:sub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3"/>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ppt_w</p:attrName>
                                            </p:attrNameLst>
                                          </p:cBhvr>
                                          <p:tavLst>
                                            <p:tav tm="0">
                                              <p:val>
                                                <p:strVal val="#ppt_w+.3"/>
                                              </p:val>
                                            </p:tav>
                                            <p:tav tm="100000">
                                              <p:val>
                                                <p:strVal val="#ppt_w"/>
                                              </p:val>
                                            </p:tav>
                                          </p:tavLst>
                                        </p:anim>
                                        <p:anim calcmode="lin" valueType="num">
                                          <p:cBhvr>
                                            <p:cTn id="25" dur="1000" fill="hold"/>
                                            <p:tgtEl>
                                              <p:spTgt spid="18"/>
                                            </p:tgtEl>
                                            <p:attrNameLst>
                                              <p:attrName>ppt_h</p:attrName>
                                            </p:attrNameLst>
                                          </p:cBhvr>
                                          <p:tavLst>
                                            <p:tav tm="0">
                                              <p:val>
                                                <p:strVal val="#ppt_h"/>
                                              </p:val>
                                            </p:tav>
                                            <p:tav tm="100000">
                                              <p:val>
                                                <p:strVal val="#ppt_h"/>
                                              </p:val>
                                            </p:tav>
                                          </p:tavLst>
                                        </p:anim>
                                        <p:animEffect transition="in" filter="fade">
                                          <p:cBhvr>
                                            <p:cTn id="26" dur="1000"/>
                                            <p:tgtEl>
                                              <p:spTgt spid="1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26747530904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190500"/>
            <a:ext cx="18562320" cy="9906000"/>
          </a:xfrm>
          <a:prstGeom prst="rect">
            <a:avLst/>
          </a:prstGeom>
        </p:spPr>
      </p:pic>
    </p:spTree>
    <p:extLst>
      <p:ext uri="{BB962C8B-B14F-4D97-AF65-F5344CB8AC3E}">
        <p14:creationId xmlns:p14="http://schemas.microsoft.com/office/powerpoint/2010/main" val="19451694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2"/>
          <a:stretch>
            <a:fillRect/>
          </a:stretch>
        </p:blipFill>
        <p:spPr>
          <a:xfrm>
            <a:off x="2286000" y="2781300"/>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3"/>
          <a:stretch>
            <a:fillRect/>
          </a:stretch>
        </p:blipFill>
        <p:spPr>
          <a:xfrm>
            <a:off x="2667000" y="342900"/>
            <a:ext cx="14169445" cy="25589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2247900"/>
            <a:ext cx="8915400" cy="3048000"/>
          </a:xfrm>
          <a:custGeom>
            <a:avLst/>
            <a:gdLst>
              <a:gd name="connsiteX0" fmla="*/ 0 w 6561136"/>
              <a:gd name="connsiteY0" fmla="*/ 368874 h 2213202"/>
              <a:gd name="connsiteX1" fmla="*/ 368874 w 6561136"/>
              <a:gd name="connsiteY1" fmla="*/ 0 h 2213202"/>
              <a:gd name="connsiteX2" fmla="*/ 6192262 w 6561136"/>
              <a:gd name="connsiteY2" fmla="*/ 0 h 2213202"/>
              <a:gd name="connsiteX3" fmla="*/ 6561136 w 6561136"/>
              <a:gd name="connsiteY3" fmla="*/ 368874 h 2213202"/>
              <a:gd name="connsiteX4" fmla="*/ 6561136 w 6561136"/>
              <a:gd name="connsiteY4" fmla="*/ 1844328 h 2213202"/>
              <a:gd name="connsiteX5" fmla="*/ 6192262 w 6561136"/>
              <a:gd name="connsiteY5" fmla="*/ 2213202 h 2213202"/>
              <a:gd name="connsiteX6" fmla="*/ 368874 w 6561136"/>
              <a:gd name="connsiteY6" fmla="*/ 2213202 h 2213202"/>
              <a:gd name="connsiteX7" fmla="*/ 0 w 6561136"/>
              <a:gd name="connsiteY7" fmla="*/ 1844328 h 2213202"/>
              <a:gd name="connsiteX8" fmla="*/ 0 w 6561136"/>
              <a:gd name="connsiteY8" fmla="*/ 368874 h 221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136" h="2213202" fill="none" extrusionOk="0">
                <a:moveTo>
                  <a:pt x="0" y="368874"/>
                </a:moveTo>
                <a:cubicBezTo>
                  <a:pt x="2388" y="149749"/>
                  <a:pt x="134124" y="17177"/>
                  <a:pt x="368874" y="0"/>
                </a:cubicBezTo>
                <a:cubicBezTo>
                  <a:pt x="1369759" y="-73180"/>
                  <a:pt x="4251945" y="86135"/>
                  <a:pt x="6192262" y="0"/>
                </a:cubicBezTo>
                <a:cubicBezTo>
                  <a:pt x="6429665" y="10027"/>
                  <a:pt x="6544660" y="157751"/>
                  <a:pt x="6561136" y="368874"/>
                </a:cubicBezTo>
                <a:cubicBezTo>
                  <a:pt x="6463254" y="697338"/>
                  <a:pt x="6483107" y="1291672"/>
                  <a:pt x="6561136" y="1844328"/>
                </a:cubicBezTo>
                <a:cubicBezTo>
                  <a:pt x="6521890" y="2043784"/>
                  <a:pt x="6411853" y="2193311"/>
                  <a:pt x="6192262" y="2213202"/>
                </a:cubicBezTo>
                <a:cubicBezTo>
                  <a:pt x="4192117" y="2258062"/>
                  <a:pt x="1868627" y="2330824"/>
                  <a:pt x="368874" y="2213202"/>
                </a:cubicBezTo>
                <a:cubicBezTo>
                  <a:pt x="162961" y="2217894"/>
                  <a:pt x="6920" y="2044059"/>
                  <a:pt x="0" y="1844328"/>
                </a:cubicBezTo>
                <a:cubicBezTo>
                  <a:pt x="47109" y="1374750"/>
                  <a:pt x="39908" y="1073346"/>
                  <a:pt x="0" y="368874"/>
                </a:cubicBezTo>
                <a:close/>
              </a:path>
              <a:path w="6561136" h="2213202" stroke="0" extrusionOk="0">
                <a:moveTo>
                  <a:pt x="0" y="368874"/>
                </a:moveTo>
                <a:cubicBezTo>
                  <a:pt x="2883" y="183430"/>
                  <a:pt x="157330" y="-9888"/>
                  <a:pt x="368874" y="0"/>
                </a:cubicBezTo>
                <a:cubicBezTo>
                  <a:pt x="2768323" y="33707"/>
                  <a:pt x="4398526" y="-162475"/>
                  <a:pt x="6192262" y="0"/>
                </a:cubicBezTo>
                <a:cubicBezTo>
                  <a:pt x="6404587" y="-2642"/>
                  <a:pt x="6543723" y="178185"/>
                  <a:pt x="6561136" y="368874"/>
                </a:cubicBezTo>
                <a:cubicBezTo>
                  <a:pt x="6429664" y="726531"/>
                  <a:pt x="6595656" y="1150243"/>
                  <a:pt x="6561136" y="1844328"/>
                </a:cubicBezTo>
                <a:cubicBezTo>
                  <a:pt x="6587855" y="2070371"/>
                  <a:pt x="6363784" y="2197471"/>
                  <a:pt x="6192262" y="2213202"/>
                </a:cubicBezTo>
                <a:cubicBezTo>
                  <a:pt x="5453947" y="2266053"/>
                  <a:pt x="1489873" y="2335484"/>
                  <a:pt x="368874" y="2213202"/>
                </a:cubicBezTo>
                <a:cubicBezTo>
                  <a:pt x="166372" y="2219909"/>
                  <a:pt x="32820" y="2050983"/>
                  <a:pt x="0" y="1844328"/>
                </a:cubicBezTo>
                <a:cubicBezTo>
                  <a:pt x="121166" y="1477645"/>
                  <a:pt x="-33662" y="556512"/>
                  <a:pt x="0" y="368874"/>
                </a:cubicBezTo>
                <a:close/>
              </a:path>
            </a:pathLst>
          </a:custGeom>
          <a:solidFill>
            <a:schemeClr val="accent6">
              <a:lumMod val="20000"/>
              <a:lumOff val="80000"/>
            </a:schemeClr>
          </a:solidFill>
          <a:ln w="38100">
            <a:solidFill>
              <a:srgbClr val="00B050"/>
            </a:solidFill>
            <a:extLst>
              <a:ext uri="{C807C97D-BFC1-408E-A445-0C87EB9F89A2}">
                <ask:lineSketchStyleProps xmlns="" xmlns:ask="http://schemas.microsoft.com/office/drawing/2018/sketchyshapes" sd="102745534">
                  <a:custGeom>
                    <a:avLst/>
                    <a:gdLst>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 name="connsiteX0" fmla="*/ 0 w 8915400"/>
                      <a:gd name="connsiteY0" fmla="*/ 508009 h 3048000"/>
                      <a:gd name="connsiteX1" fmla="*/ 501233 w 8915400"/>
                      <a:gd name="connsiteY1" fmla="*/ 0 h 3048000"/>
                      <a:gd name="connsiteX2" fmla="*/ 8414166 w 8915400"/>
                      <a:gd name="connsiteY2" fmla="*/ 0 h 3048000"/>
                      <a:gd name="connsiteX3" fmla="*/ 8915400 w 8915400"/>
                      <a:gd name="connsiteY3" fmla="*/ 508009 h 3048000"/>
                      <a:gd name="connsiteX4" fmla="*/ 8915400 w 8915400"/>
                      <a:gd name="connsiteY4" fmla="*/ 2539990 h 3048000"/>
                      <a:gd name="connsiteX5" fmla="*/ 8414166 w 8915400"/>
                      <a:gd name="connsiteY5" fmla="*/ 3048000 h 3048000"/>
                      <a:gd name="connsiteX6" fmla="*/ 501233 w 8915400"/>
                      <a:gd name="connsiteY6" fmla="*/ 3048000 h 3048000"/>
                      <a:gd name="connsiteX7" fmla="*/ 0 w 8915400"/>
                      <a:gd name="connsiteY7" fmla="*/ 2539990 h 3048000"/>
                      <a:gd name="connsiteX8" fmla="*/ 0 w 8915400"/>
                      <a:gd name="connsiteY8" fmla="*/ 508009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5400" h="3048000" fill="none" extrusionOk="0">
                        <a:moveTo>
                          <a:pt x="0" y="508009"/>
                        </a:moveTo>
                        <a:cubicBezTo>
                          <a:pt x="7602" y="178120"/>
                          <a:pt x="139335" y="47414"/>
                          <a:pt x="501233" y="0"/>
                        </a:cubicBezTo>
                        <a:cubicBezTo>
                          <a:pt x="1871886" y="71885"/>
                          <a:pt x="5807467" y="156331"/>
                          <a:pt x="8414166" y="0"/>
                        </a:cubicBezTo>
                        <a:cubicBezTo>
                          <a:pt x="8758852" y="20388"/>
                          <a:pt x="8887445" y="214752"/>
                          <a:pt x="8915400" y="508009"/>
                        </a:cubicBezTo>
                        <a:cubicBezTo>
                          <a:pt x="8655514" y="1015692"/>
                          <a:pt x="8793484" y="1779066"/>
                          <a:pt x="8915400" y="2539990"/>
                        </a:cubicBezTo>
                        <a:cubicBezTo>
                          <a:pt x="8815929" y="2809662"/>
                          <a:pt x="8737804" y="2988951"/>
                          <a:pt x="8414166" y="3048000"/>
                        </a:cubicBezTo>
                        <a:cubicBezTo>
                          <a:pt x="5925696" y="3075676"/>
                          <a:pt x="2623303" y="3319509"/>
                          <a:pt x="501233" y="3048000"/>
                        </a:cubicBezTo>
                        <a:cubicBezTo>
                          <a:pt x="201923" y="3096261"/>
                          <a:pt x="43970" y="2795115"/>
                          <a:pt x="0" y="2539990"/>
                        </a:cubicBezTo>
                        <a:cubicBezTo>
                          <a:pt x="138516" y="1926976"/>
                          <a:pt x="-10755" y="1495090"/>
                          <a:pt x="0" y="508009"/>
                        </a:cubicBezTo>
                        <a:close/>
                      </a:path>
                      <a:path w="8915400" h="3048000" stroke="0" extrusionOk="0">
                        <a:moveTo>
                          <a:pt x="0" y="508009"/>
                        </a:moveTo>
                        <a:cubicBezTo>
                          <a:pt x="-3325" y="226474"/>
                          <a:pt x="194772" y="34903"/>
                          <a:pt x="501233" y="0"/>
                        </a:cubicBezTo>
                        <a:cubicBezTo>
                          <a:pt x="3752350" y="-13914"/>
                          <a:pt x="6361079" y="-254083"/>
                          <a:pt x="8414166" y="0"/>
                        </a:cubicBezTo>
                        <a:cubicBezTo>
                          <a:pt x="8713862" y="40331"/>
                          <a:pt x="8911608" y="274222"/>
                          <a:pt x="8915400" y="508009"/>
                        </a:cubicBezTo>
                        <a:cubicBezTo>
                          <a:pt x="8729976" y="982118"/>
                          <a:pt x="9000965" y="1584269"/>
                          <a:pt x="8915400" y="2539990"/>
                        </a:cubicBezTo>
                        <a:cubicBezTo>
                          <a:pt x="8934615" y="2871760"/>
                          <a:pt x="8652861" y="3025597"/>
                          <a:pt x="8414166" y="3048000"/>
                        </a:cubicBezTo>
                        <a:cubicBezTo>
                          <a:pt x="7292461" y="2956597"/>
                          <a:pt x="1907980" y="3216001"/>
                          <a:pt x="501233" y="3048000"/>
                        </a:cubicBezTo>
                        <a:cubicBezTo>
                          <a:pt x="223803" y="3090499"/>
                          <a:pt x="16983" y="2774841"/>
                          <a:pt x="0" y="2539990"/>
                        </a:cubicBezTo>
                        <a:cubicBezTo>
                          <a:pt x="168009" y="2038928"/>
                          <a:pt x="-84951" y="794811"/>
                          <a:pt x="0" y="508009"/>
                        </a:cubicBezTo>
                        <a:close/>
                      </a:path>
                      <a:path w="8915400" h="3048000" fill="none" stroke="0" extrusionOk="0">
                        <a:moveTo>
                          <a:pt x="0" y="508009"/>
                        </a:moveTo>
                        <a:cubicBezTo>
                          <a:pt x="8317" y="238394"/>
                          <a:pt x="155189" y="-10557"/>
                          <a:pt x="501233" y="0"/>
                        </a:cubicBezTo>
                        <a:cubicBezTo>
                          <a:pt x="1907790" y="-349939"/>
                          <a:pt x="6167611" y="-52817"/>
                          <a:pt x="8414166" y="0"/>
                        </a:cubicBezTo>
                        <a:cubicBezTo>
                          <a:pt x="8740878" y="12542"/>
                          <a:pt x="8879583" y="227305"/>
                          <a:pt x="8915400" y="508009"/>
                        </a:cubicBezTo>
                        <a:cubicBezTo>
                          <a:pt x="8840434" y="1048590"/>
                          <a:pt x="8912524" y="1749884"/>
                          <a:pt x="8915400" y="2539990"/>
                        </a:cubicBezTo>
                        <a:cubicBezTo>
                          <a:pt x="8888150" y="2836465"/>
                          <a:pt x="8701660" y="3015286"/>
                          <a:pt x="8414166" y="3048000"/>
                        </a:cubicBezTo>
                        <a:cubicBezTo>
                          <a:pt x="5587783" y="3015860"/>
                          <a:pt x="2509043" y="3252228"/>
                          <a:pt x="501233" y="3048000"/>
                        </a:cubicBezTo>
                        <a:cubicBezTo>
                          <a:pt x="231144" y="3107801"/>
                          <a:pt x="48994" y="2818593"/>
                          <a:pt x="0" y="2539990"/>
                        </a:cubicBezTo>
                        <a:cubicBezTo>
                          <a:pt x="32557" y="1893524"/>
                          <a:pt x="93888" y="1478987"/>
                          <a:pt x="0" y="5080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4800" b="1" dirty="0">
                <a:solidFill>
                  <a:srgbClr val="FF0000"/>
                </a:solidFill>
              </a:rPr>
              <a:t>Vì sao em cần rửa tay bằng nước sạch, xà phòng trước khi ăn và sau khi đi vệ sinh?</a:t>
            </a:r>
            <a:endParaRPr lang="vi-VN" sz="4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txBody>
            <a:bodyPr/>
            <a:lstStyle/>
            <a:p>
              <a:endParaRPr lang="en-US"/>
            </a:p>
          </p:txBody>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 xmlns:asvg="http://schemas.microsoft.com/office/drawing/2016/SVG/main" r:embed="rId3"/>
                </a:ext>
              </a:extLst>
            </a:blip>
            <a:stretch>
              <a:fillRect l="-50517"/>
            </a:stretch>
          </a:blipFill>
        </p:spPr>
        <p:txBody>
          <a:bodyPr/>
          <a:lstStyle/>
          <a:p>
            <a:endParaRPr lang="en-US"/>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600200" y="2019300"/>
            <a:ext cx="7315200" cy="3693319"/>
          </a:xfrm>
          <a:prstGeom prst="rect">
            <a:avLst/>
          </a:prstGeom>
        </p:spPr>
        <p:txBody>
          <a:bodyPr wrap="square" lIns="0" tIns="0" rIns="0" bIns="0" rtlCol="0" anchor="t">
            <a:spAutoFit/>
          </a:bodyPr>
          <a:lstStyle/>
          <a:p>
            <a:pPr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1</a:t>
            </a:r>
            <a:r>
              <a:rPr lang="vi-VN" sz="8000" b="1" dirty="0" smtClean="0">
                <a:solidFill>
                  <a:srgbClr val="000000"/>
                </a:solidFill>
                <a:latin typeface="Cambria" panose="02040503050406030204" pitchFamily="18" charset="0"/>
                <a:ea typeface="Cambria" panose="02040503050406030204" pitchFamily="18" charset="0"/>
                <a:cs typeface="Gaegu"/>
                <a:sym typeface="Gaegu"/>
              </a:rPr>
              <a:t>: Kích thước của vi khuẩn</a:t>
            </a:r>
            <a:r>
              <a:rPr lang="vi-VN" sz="8000" dirty="0" smtClean="0">
                <a:solidFill>
                  <a:srgbClr val="000000"/>
                </a:solidFill>
                <a:latin typeface="Cambria" panose="02040503050406030204" pitchFamily="18" charset="0"/>
                <a:ea typeface="Cambria" panose="02040503050406030204" pitchFamily="18" charset="0"/>
                <a:cs typeface="Gaegu"/>
                <a:sym typeface="Gaegu"/>
              </a:rPr>
              <a:t>.</a:t>
            </a:r>
            <a:endParaRPr lang="en-US" sz="80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266700"/>
            <a:ext cx="13639799" cy="1938992"/>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Quan sát một số </a:t>
            </a:r>
            <a:r>
              <a:rPr lang="vi-VN" sz="4000" b="1" dirty="0" smtClean="0">
                <a:latin typeface="Cambria" panose="02040503050406030204" pitchFamily="18" charset="0"/>
                <a:ea typeface="Cambria" panose="02040503050406030204" pitchFamily="18" charset="0"/>
              </a:rPr>
              <a:t>mẫu vật.</a:t>
            </a:r>
            <a:endParaRPr lang="vi-VN" sz="4000" b="1" dirty="0">
              <a:latin typeface="Cambria" panose="02040503050406030204" pitchFamily="18" charset="0"/>
              <a:ea typeface="Cambria" panose="02040503050406030204" pitchFamily="18" charset="0"/>
            </a:endParaRPr>
          </a:p>
          <a:p>
            <a:r>
              <a:rPr lang="vi-VN" sz="4000" dirty="0">
                <a:latin typeface="Cambria" panose="02040503050406030204" pitchFamily="18" charset="0"/>
                <a:ea typeface="Cambria" panose="02040503050406030204" pitchFamily="18" charset="0"/>
              </a:rPr>
              <a:t>- Dự đoán mẫu nào chứa vi khuẩn? Chia sẻ những điều em biết về vi khuẩn có trong những mẫu đó.</a:t>
            </a: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5DAE630-E1D2-6911-C98C-A0D75FB37555}"/>
              </a:ext>
            </a:extLst>
          </p:cNvPr>
          <p:cNvPicPr>
            <a:picLocks noChangeAspect="1"/>
          </p:cNvPicPr>
          <p:nvPr/>
        </p:nvPicPr>
        <p:blipFill>
          <a:blip r:embed="rId5"/>
          <a:stretch>
            <a:fillRect/>
          </a:stretch>
        </p:blipFill>
        <p:spPr>
          <a:xfrm>
            <a:off x="3657600" y="2628900"/>
            <a:ext cx="10668000" cy="70430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89646988"/>
              </p:ext>
            </p:extLst>
          </p:nvPr>
        </p:nvGraphicFramePr>
        <p:xfrm>
          <a:off x="990600" y="952500"/>
          <a:ext cx="16154400" cy="8229601"/>
        </p:xfrm>
        <a:graphic>
          <a:graphicData uri="http://schemas.openxmlformats.org/drawingml/2006/table">
            <a:tbl>
              <a:tblPr firstRow="1" firstCol="1" bandRow="1"/>
              <a:tblGrid>
                <a:gridCol w="1961633">
                  <a:extLst>
                    <a:ext uri="{9D8B030D-6E8A-4147-A177-3AD203B41FA5}">
                      <a16:colId xmlns:a16="http://schemas.microsoft.com/office/drawing/2014/main" val="4178821488"/>
                    </a:ext>
                  </a:extLst>
                </a:gridCol>
                <a:gridCol w="6768289">
                  <a:extLst>
                    <a:ext uri="{9D8B030D-6E8A-4147-A177-3AD203B41FA5}">
                      <a16:colId xmlns:a16="http://schemas.microsoft.com/office/drawing/2014/main" val="1044993535"/>
                    </a:ext>
                  </a:extLst>
                </a:gridCol>
                <a:gridCol w="7424478">
                  <a:extLst>
                    <a:ext uri="{9D8B030D-6E8A-4147-A177-3AD203B41FA5}">
                      <a16:colId xmlns:a16="http://schemas.microsoft.com/office/drawing/2014/main" val="2410862844"/>
                    </a:ext>
                  </a:extLst>
                </a:gridCol>
              </a:tblGrid>
              <a:tr h="863613">
                <a:tc>
                  <a:txBody>
                    <a:bodyPr/>
                    <a:lstStyle/>
                    <a:p>
                      <a:pPr algn="ctr">
                        <a:lnSpc>
                          <a:spcPct val="107000"/>
                        </a:lnSpc>
                        <a:spcAft>
                          <a:spcPts val="0"/>
                        </a:spcAft>
                      </a:pPr>
                      <a:r>
                        <a:rPr lang="vi-VN" sz="2100" b="1">
                          <a:effectLst/>
                          <a:latin typeface="Times New Roman" panose="02020603050405020304" pitchFamily="18" charset="0"/>
                          <a:ea typeface="Calibri" panose="020F0502020204030204" pitchFamily="34" charset="0"/>
                          <a:cs typeface="Times New Roman" panose="02020603050405020304" pitchFamily="18" charset="0"/>
                        </a:rPr>
                        <a:t>Mẫu vật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401" marR="55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100" b="1" dirty="0">
                          <a:effectLst/>
                          <a:latin typeface="Times New Roman" panose="02020603050405020304" pitchFamily="18" charset="0"/>
                          <a:ea typeface="Calibri" panose="020F0502020204030204" pitchFamily="34" charset="0"/>
                          <a:cs typeface="Times New Roman" panose="02020603050405020304" pitchFamily="18" charset="0"/>
                        </a:rPr>
                        <a:t>Dự đoán và chia sẻ về vi khuẩn (1)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01" marR="55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100" b="1">
                          <a:effectLst/>
                          <a:latin typeface="Times New Roman" panose="02020603050405020304" pitchFamily="18" charset="0"/>
                          <a:ea typeface="Calibri" panose="020F0502020204030204" pitchFamily="34" charset="0"/>
                          <a:cs typeface="Times New Roman" panose="02020603050405020304" pitchFamily="18" charset="0"/>
                        </a:rPr>
                        <a:t>Kết quả sau khi quan sát hình ảnh về một số vi khuẩn thu được của các mẫu (2)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401" marR="55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3345122"/>
                  </a:ext>
                </a:extLst>
              </a:tr>
              <a:tr h="1760335">
                <a:tc>
                  <a:txBody>
                    <a:bodyPr/>
                    <a:lstStyle/>
                    <a:p>
                      <a:pPr algn="ctr">
                        <a:lnSpc>
                          <a:spcPct val="107000"/>
                        </a:lnSpc>
                        <a:spcAft>
                          <a:spcPts val="0"/>
                        </a:spcAft>
                      </a:pPr>
                      <a:r>
                        <a:rPr lang="vi-VN" sz="2100" b="1">
                          <a:effectLst/>
                          <a:latin typeface="Times New Roman" panose="02020603050405020304" pitchFamily="18" charset="0"/>
                          <a:ea typeface="Calibri" panose="020F0502020204030204" pitchFamily="34" charset="0"/>
                          <a:cs typeface="Times New Roman" panose="02020603050405020304" pitchFamily="18" charset="0"/>
                        </a:rPr>
                        <a:t>Lá cây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401" marR="55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2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401" marR="55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2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401" marR="55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859133"/>
                  </a:ext>
                </a:extLst>
              </a:tr>
              <a:tr h="1828887">
                <a:tc>
                  <a:txBody>
                    <a:bodyPr/>
                    <a:lstStyle/>
                    <a:p>
                      <a:pPr algn="ctr">
                        <a:lnSpc>
                          <a:spcPct val="107000"/>
                        </a:lnSpc>
                        <a:spcAft>
                          <a:spcPts val="0"/>
                        </a:spcAft>
                      </a:pPr>
                      <a:r>
                        <a:rPr lang="vi-VN" sz="2100" b="1">
                          <a:effectLst/>
                          <a:latin typeface="Times New Roman" panose="02020603050405020304" pitchFamily="18" charset="0"/>
                          <a:ea typeface="Calibri" panose="020F0502020204030204" pitchFamily="34" charset="0"/>
                          <a:cs typeface="Times New Roman" panose="02020603050405020304" pitchFamily="18" charset="0"/>
                        </a:rPr>
                        <a:t>Đất trồng</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401" marR="55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2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401" marR="55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2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401" marR="55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5100693"/>
                  </a:ext>
                </a:extLst>
              </a:tr>
              <a:tr h="1938179">
                <a:tc>
                  <a:txBody>
                    <a:bodyPr/>
                    <a:lstStyle/>
                    <a:p>
                      <a:pPr algn="ctr">
                        <a:lnSpc>
                          <a:spcPct val="107000"/>
                        </a:lnSpc>
                        <a:spcAft>
                          <a:spcPts val="0"/>
                        </a:spcAft>
                      </a:pPr>
                      <a:r>
                        <a:rPr lang="vi-VN" sz="2100" b="1">
                          <a:effectLst/>
                          <a:latin typeface="Times New Roman" panose="02020603050405020304" pitchFamily="18" charset="0"/>
                          <a:ea typeface="Calibri" panose="020F0502020204030204" pitchFamily="34" charset="0"/>
                          <a:cs typeface="Times New Roman" panose="02020603050405020304" pitchFamily="18" charset="0"/>
                        </a:rPr>
                        <a:t>Nước máy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401" marR="55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2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401" marR="55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2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401" marR="55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9423281"/>
                  </a:ext>
                </a:extLst>
              </a:tr>
              <a:tr h="1838587">
                <a:tc>
                  <a:txBody>
                    <a:bodyPr/>
                    <a:lstStyle/>
                    <a:p>
                      <a:pPr algn="ctr">
                        <a:lnSpc>
                          <a:spcPct val="107000"/>
                        </a:lnSpc>
                        <a:spcAft>
                          <a:spcPts val="0"/>
                        </a:spcAft>
                      </a:pPr>
                      <a:r>
                        <a:rPr lang="vi-VN" sz="2100" b="1">
                          <a:effectLst/>
                          <a:latin typeface="Times New Roman" panose="02020603050405020304" pitchFamily="18" charset="0"/>
                          <a:ea typeface="Calibri" panose="020F0502020204030204" pitchFamily="34" charset="0"/>
                          <a:cs typeface="Times New Roman" panose="02020603050405020304" pitchFamily="18" charset="0"/>
                        </a:rPr>
                        <a:t>Công tắc điện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401" marR="55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2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401" marR="55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401" marR="554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9400076"/>
                  </a:ext>
                </a:extLst>
              </a:tr>
            </a:tbl>
          </a:graphicData>
        </a:graphic>
      </p:graphicFrame>
    </p:spTree>
    <p:extLst>
      <p:ext uri="{BB962C8B-B14F-4D97-AF65-F5344CB8AC3E}">
        <p14:creationId xmlns:p14="http://schemas.microsoft.com/office/powerpoint/2010/main" val="939218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Tất cả các mẫu đều chứa vi khuẩn. Trên các mẫu vi khuẩn bám trên bề mặt lá cây, công tắc, có trong đất, nước do trong môi trường đất, nước, không khí có sẵn, theo thời gian sẽ bám trên đồ vật, tay người.</a:t>
            </a: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TotalTime>
  <Words>499</Words>
  <Application>Microsoft Office PowerPoint</Application>
  <PresentationFormat>Custom</PresentationFormat>
  <Paragraphs>32</Paragraphs>
  <Slides>20</Slides>
  <Notes>0</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20</vt:i4>
      </vt:variant>
    </vt:vector>
  </HeadingPairs>
  <TitlesOfParts>
    <vt:vector size="35" baseType="lpstr">
      <vt:lpstr>#9Slide07 Itim</vt:lpstr>
      <vt:lpstr>Aptos</vt:lpstr>
      <vt:lpstr>Aptos Display</vt:lpstr>
      <vt:lpstr>Arial</vt:lpstr>
      <vt:lpstr>Calibri</vt:lpstr>
      <vt:lpstr>Calibri Light</vt:lpstr>
      <vt:lpstr>Cambria</vt:lpstr>
      <vt:lpstr>Gaegu</vt:lpstr>
      <vt:lpstr>Times New Roman</vt:lpstr>
      <vt:lpstr>Wingdings</vt:lpstr>
      <vt:lpstr>Office Theme</vt:lpstr>
      <vt:lpstr>Custom Design</vt:lpstr>
      <vt:lpstr>1_Custom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cp:lastModifiedBy>
  <cp:revision>24</cp:revision>
  <dcterms:created xsi:type="dcterms:W3CDTF">2006-08-16T00:00:00Z</dcterms:created>
  <dcterms:modified xsi:type="dcterms:W3CDTF">2025-11-27T05:28:41Z</dcterms:modified>
  <dc:identifier>DAGVgHU0Lao</dc:identifier>
</cp:coreProperties>
</file>