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73" r:id="rId3"/>
  </p:sldMasterIdLst>
  <p:notesMasterIdLst>
    <p:notesMasterId r:id="rId33"/>
  </p:notesMasterIdLst>
  <p:sldIdLst>
    <p:sldId id="348" r:id="rId4"/>
    <p:sldId id="412" r:id="rId5"/>
    <p:sldId id="413" r:id="rId6"/>
    <p:sldId id="417" r:id="rId7"/>
    <p:sldId id="415" r:id="rId8"/>
    <p:sldId id="416" r:id="rId9"/>
    <p:sldId id="405" r:id="rId10"/>
    <p:sldId id="370" r:id="rId11"/>
    <p:sldId id="418" r:id="rId12"/>
    <p:sldId id="419" r:id="rId13"/>
    <p:sldId id="420" r:id="rId14"/>
    <p:sldId id="385" r:id="rId15"/>
    <p:sldId id="301" r:id="rId16"/>
    <p:sldId id="422" r:id="rId17"/>
    <p:sldId id="423" r:id="rId18"/>
    <p:sldId id="426" r:id="rId19"/>
    <p:sldId id="427" r:id="rId20"/>
    <p:sldId id="428" r:id="rId21"/>
    <p:sldId id="424" r:id="rId22"/>
    <p:sldId id="431" r:id="rId23"/>
    <p:sldId id="432" r:id="rId24"/>
    <p:sldId id="433" r:id="rId25"/>
    <p:sldId id="434" r:id="rId26"/>
    <p:sldId id="435" r:id="rId27"/>
    <p:sldId id="436" r:id="rId28"/>
    <p:sldId id="437" r:id="rId29"/>
    <p:sldId id="438" r:id="rId30"/>
    <p:sldId id="439" r:id="rId31"/>
    <p:sldId id="44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00"/>
    <a:srgbClr val="006600"/>
    <a:srgbClr val="9900CC"/>
    <a:srgbClr val="CC0000"/>
    <a:srgbClr val="A50021"/>
    <a:srgbClr val="0000FF"/>
    <a:srgbClr val="336699"/>
    <a:srgbClr val="FF3399"/>
    <a:srgbClr val="CC3300"/>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706" autoAdjust="0"/>
    <p:restoredTop sz="85481" autoAdjust="0"/>
  </p:normalViewPr>
  <p:slideViewPr>
    <p:cSldViewPr snapToGrid="0" showGuides="1">
      <p:cViewPr>
        <p:scale>
          <a:sx n="66" d="100"/>
          <a:sy n="66" d="100"/>
        </p:scale>
        <p:origin x="883" y="662"/>
      </p:cViewPr>
      <p:guideLst>
        <p:guide orient="horz" pos="2208"/>
        <p:guide pos="3840"/>
      </p:guideLst>
    </p:cSldViewPr>
  </p:slideViewPr>
  <p:notesTextViewPr>
    <p:cViewPr>
      <p:scale>
        <a:sx n="75" d="100"/>
        <a:sy n="75" d="100"/>
      </p:scale>
      <p:origin x="0" y="0"/>
    </p:cViewPr>
  </p:notesTextViewPr>
  <p:sorterViewPr>
    <p:cViewPr varScale="1">
      <p:scale>
        <a:sx n="1" d="1"/>
        <a:sy n="1" d="1"/>
      </p:scale>
      <p:origin x="0" y="-572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2B5377-2A56-492E-976F-D7E75599418A}" type="datetimeFigureOut">
              <a:rPr lang="en-US" smtClean="0"/>
              <a:t>4/19/2024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4DB232-F03B-48C6-9CB7-77F7D0110F0E}" type="slidenum">
              <a:rPr lang="en-US" smtClean="0"/>
              <a:t>‹#›</a:t>
            </a:fld>
            <a:endParaRPr lang="en-US"/>
          </a:p>
        </p:txBody>
      </p:sp>
    </p:spTree>
    <p:extLst>
      <p:ext uri="{BB962C8B-B14F-4D97-AF65-F5344CB8AC3E}">
        <p14:creationId xmlns:p14="http://schemas.microsoft.com/office/powerpoint/2010/main" val="1346883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Lấy ví dụ ở Bình Định, Sở Văn hóa và Thể thao đã phối hợp với Sở Giáo dục và Đào tạo chỉ đạo Thư viện tỉnh phối hợp với các Phòng Giáo dục triển khai đồng bộ đến tất cả thư viện trường học.</a:t>
            </a:r>
          </a:p>
          <a:p>
            <a:r>
              <a:rPr lang="en-US"/>
              <a:t>Ở thời điểm hiện tại 2 mục tiêu CĐS ngành thư viện đã hoàn thành: </a:t>
            </a:r>
          </a:p>
          <a:p>
            <a:r>
              <a:rPr lang="en-US"/>
              <a:t>Mục tiêu 1:</a:t>
            </a:r>
          </a:p>
          <a:p>
            <a:r>
              <a:rPr lang="en-US"/>
              <a:t>Mục tiêu 2: </a:t>
            </a:r>
          </a:p>
          <a:p>
            <a:endParaRPr lang="en-US"/>
          </a:p>
          <a:p>
            <a:endParaRPr lang="en-US"/>
          </a:p>
        </p:txBody>
      </p:sp>
      <p:sp>
        <p:nvSpPr>
          <p:cNvPr id="4" name="Slide Number Placeholder 3"/>
          <p:cNvSpPr>
            <a:spLocks noGrp="1"/>
          </p:cNvSpPr>
          <p:nvPr>
            <p:ph type="sldNum" sz="quarter" idx="5"/>
          </p:nvPr>
        </p:nvSpPr>
        <p:spPr/>
        <p:txBody>
          <a:bodyPr/>
          <a:lstStyle/>
          <a:p>
            <a:fld id="{3E4DB232-F03B-48C6-9CB7-77F7D0110F0E}" type="slidenum">
              <a:rPr lang="en-US" smtClean="0"/>
              <a:t>2</a:t>
            </a:fld>
            <a:endParaRPr lang="en-US"/>
          </a:p>
        </p:txBody>
      </p:sp>
    </p:spTree>
    <p:extLst>
      <p:ext uri="{BB962C8B-B14F-4D97-AF65-F5344CB8AC3E}">
        <p14:creationId xmlns:p14="http://schemas.microsoft.com/office/powerpoint/2010/main" val="3575526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Giai đoạn 2018-2019: Thuận lợi, toàn bộ phần mềm đều tập trung một chỗ qua ứng dụng web, giải phóng cho các nhân viên thư viện khỏi các công việc liên quan đến CNTT.</a:t>
            </a:r>
          </a:p>
          <a:p>
            <a:endParaRPr lang="en-US"/>
          </a:p>
        </p:txBody>
      </p:sp>
      <p:sp>
        <p:nvSpPr>
          <p:cNvPr id="4" name="Slide Number Placeholder 3"/>
          <p:cNvSpPr>
            <a:spLocks noGrp="1"/>
          </p:cNvSpPr>
          <p:nvPr>
            <p:ph type="sldNum" sz="quarter" idx="5"/>
          </p:nvPr>
        </p:nvSpPr>
        <p:spPr/>
        <p:txBody>
          <a:bodyPr/>
          <a:lstStyle/>
          <a:p>
            <a:fld id="{3E4DB232-F03B-48C6-9CB7-77F7D0110F0E}" type="slidenum">
              <a:rPr lang="en-US" smtClean="0"/>
              <a:t>7</a:t>
            </a:fld>
            <a:endParaRPr lang="en-US"/>
          </a:p>
        </p:txBody>
      </p:sp>
    </p:spTree>
    <p:extLst>
      <p:ext uri="{BB962C8B-B14F-4D97-AF65-F5344CB8AC3E}">
        <p14:creationId xmlns:p14="http://schemas.microsoft.com/office/powerpoint/2010/main" val="1835526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4DB232-F03B-48C6-9CB7-77F7D0110F0E}" type="slidenum">
              <a:rPr lang="en-US" smtClean="0"/>
              <a:t>11</a:t>
            </a:fld>
            <a:endParaRPr lang="en-US"/>
          </a:p>
        </p:txBody>
      </p:sp>
    </p:spTree>
    <p:extLst>
      <p:ext uri="{BB962C8B-B14F-4D97-AF65-F5344CB8AC3E}">
        <p14:creationId xmlns:p14="http://schemas.microsoft.com/office/powerpoint/2010/main" val="35222840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851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667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684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solidFill>
          <a:schemeClr val="bg1"/>
        </a:solidFill>
        <a:effectLst/>
      </p:bgPr>
    </p:bg>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5554FB4E-E79F-4FCD-B373-1990A7E51642}"/>
              </a:ext>
            </a:extLst>
          </p:cNvPr>
          <p:cNvSpPr>
            <a:spLocks noGrp="1"/>
          </p:cNvSpPr>
          <p:nvPr>
            <p:ph type="pic" sz="quarter" idx="65" hasCustomPrompt="1"/>
          </p:nvPr>
        </p:nvSpPr>
        <p:spPr>
          <a:xfrm>
            <a:off x="-1" y="0"/>
            <a:ext cx="10203255" cy="6858000"/>
          </a:xfrm>
          <a:custGeom>
            <a:avLst/>
            <a:gdLst>
              <a:gd name="connsiteX0" fmla="*/ 0 w 8908610"/>
              <a:gd name="connsiteY0" fmla="*/ 0 h 6858000"/>
              <a:gd name="connsiteX1" fmla="*/ 8908610 w 8908610"/>
              <a:gd name="connsiteY1" fmla="*/ 0 h 6858000"/>
              <a:gd name="connsiteX2" fmla="*/ 8908610 w 8908610"/>
              <a:gd name="connsiteY2" fmla="*/ 6858000 h 6858000"/>
              <a:gd name="connsiteX3" fmla="*/ 0 w 8908610"/>
              <a:gd name="connsiteY3" fmla="*/ 6858000 h 6858000"/>
              <a:gd name="connsiteX4" fmla="*/ 0 w 8908610"/>
              <a:gd name="connsiteY4" fmla="*/ 0 h 6858000"/>
              <a:gd name="connsiteX0" fmla="*/ 0 w 8908610"/>
              <a:gd name="connsiteY0" fmla="*/ 0 h 6858000"/>
              <a:gd name="connsiteX1" fmla="*/ 4725909 w 8908610"/>
              <a:gd name="connsiteY1" fmla="*/ 0 h 6858000"/>
              <a:gd name="connsiteX2" fmla="*/ 8908610 w 8908610"/>
              <a:gd name="connsiteY2" fmla="*/ 6858000 h 6858000"/>
              <a:gd name="connsiteX3" fmla="*/ 0 w 8908610"/>
              <a:gd name="connsiteY3" fmla="*/ 6858000 h 6858000"/>
              <a:gd name="connsiteX4" fmla="*/ 0 w 8908610"/>
              <a:gd name="connsiteY4" fmla="*/ 0 h 6858000"/>
              <a:gd name="connsiteX0" fmla="*/ 0 w 8908610"/>
              <a:gd name="connsiteY0" fmla="*/ 0 h 6858000"/>
              <a:gd name="connsiteX1" fmla="*/ 4330673 w 8908610"/>
              <a:gd name="connsiteY1" fmla="*/ 0 h 6858000"/>
              <a:gd name="connsiteX2" fmla="*/ 8908610 w 8908610"/>
              <a:gd name="connsiteY2" fmla="*/ 6858000 h 6858000"/>
              <a:gd name="connsiteX3" fmla="*/ 0 w 8908610"/>
              <a:gd name="connsiteY3" fmla="*/ 6858000 h 6858000"/>
              <a:gd name="connsiteX4" fmla="*/ 0 w 890861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8610" h="6858000">
                <a:moveTo>
                  <a:pt x="0" y="0"/>
                </a:moveTo>
                <a:lnTo>
                  <a:pt x="4330673" y="0"/>
                </a:lnTo>
                <a:lnTo>
                  <a:pt x="8908610" y="6858000"/>
                </a:lnTo>
                <a:lnTo>
                  <a:pt x="0" y="6858000"/>
                </a:lnTo>
                <a:lnTo>
                  <a:pt x="0" y="0"/>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a:t>Place Your Picture Here And Send To Back</a:t>
            </a:r>
            <a:endParaRPr lang="ko-KR" altLang="en-US"/>
          </a:p>
        </p:txBody>
      </p:sp>
    </p:spTree>
    <p:extLst>
      <p:ext uri="{BB962C8B-B14F-4D97-AF65-F5344CB8AC3E}">
        <p14:creationId xmlns:p14="http://schemas.microsoft.com/office/powerpoint/2010/main" val="264557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830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604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446392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a:solidFill>
                  <a:schemeClr val="bg1"/>
                </a:solidFill>
                <a:latin typeface="Arial" pitchFamily="34" charset="0"/>
                <a:cs typeface="Arial" pitchFamily="34" charset="0"/>
              </a:rPr>
              <a:t>You can Resize without losing quality</a:t>
            </a:r>
            <a:endParaRPr lang="ko-KR" altLang="en-US" sz="1400" b="1">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a:solidFill>
                  <a:schemeClr val="bg1"/>
                </a:solidFill>
                <a:latin typeface="Arial" pitchFamily="34" charset="0"/>
                <a:cs typeface="Arial" pitchFamily="34" charset="0"/>
              </a:rPr>
              <a:t>You can Change Fill Color &amp;</a:t>
            </a:r>
          </a:p>
          <a:p>
            <a:r>
              <a:rPr lang="en-US" altLang="ko-KR" sz="1400" b="1">
                <a:solidFill>
                  <a:schemeClr val="bg1"/>
                </a:solidFill>
                <a:latin typeface="Arial" pitchFamily="34" charset="0"/>
                <a:cs typeface="Arial" pitchFamily="34" charset="0"/>
              </a:rPr>
              <a:t>Line Color</a:t>
            </a:r>
            <a:endParaRPr lang="ko-KR" altLang="en-US" sz="1400" b="1">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a:solidFill>
                  <a:schemeClr val="bg1"/>
                </a:solidFill>
                <a:latin typeface="Arial" pitchFamily="34" charset="0"/>
                <a:cs typeface="Arial" pitchFamily="34" charset="0"/>
              </a:rPr>
              <a:t>www.allppt.com</a:t>
            </a:r>
            <a:endParaRPr lang="ko-KR" altLang="en-US" sz="140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a:solidFill>
                  <a:schemeClr val="bg1"/>
                </a:solidFill>
                <a:latin typeface="+mn-lt"/>
                <a:ea typeface="+mn-ea"/>
                <a:cs typeface="Arial" pitchFamily="34" charset="0"/>
              </a:rPr>
              <a:t>FREE </a:t>
            </a:r>
          </a:p>
          <a:p>
            <a:r>
              <a:rPr lang="en-US" altLang="ko-KR" sz="2800" b="1">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136765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Break Slide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650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End slide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8363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99324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449694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39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Agenda slide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5122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1DB724-9006-424E-A191-C08CB17EE2CA}"/>
              </a:ext>
            </a:extLst>
          </p:cNvPr>
          <p:cNvSpPr/>
          <p:nvPr userDrawn="1"/>
        </p:nvSpPr>
        <p:spPr>
          <a:xfrm>
            <a:off x="462336" y="315931"/>
            <a:ext cx="3113070" cy="62261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그림 개체 틀 2">
            <a:extLst>
              <a:ext uri="{FF2B5EF4-FFF2-40B4-BE49-F238E27FC236}">
                <a16:creationId xmlns:a16="http://schemas.microsoft.com/office/drawing/2014/main" id="{13FB2FD4-D355-49C8-B7E0-BC49131F2FEA}"/>
              </a:ext>
            </a:extLst>
          </p:cNvPr>
          <p:cNvSpPr>
            <a:spLocks noGrp="1"/>
          </p:cNvSpPr>
          <p:nvPr>
            <p:ph type="pic" sz="quarter" idx="41" hasCustomPrompt="1"/>
          </p:nvPr>
        </p:nvSpPr>
        <p:spPr>
          <a:xfrm>
            <a:off x="682645" y="553565"/>
            <a:ext cx="2672453" cy="2405392"/>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defRPr>
            </a:lvl1pPr>
          </a:lstStyle>
          <a:p>
            <a:r>
              <a:rPr lang="en-US" altLang="ko-KR"/>
              <a:t>Place Your Picture Here</a:t>
            </a:r>
            <a:endParaRPr lang="ko-KR" altLang="en-US"/>
          </a:p>
        </p:txBody>
      </p:sp>
    </p:spTree>
    <p:extLst>
      <p:ext uri="{BB962C8B-B14F-4D97-AF65-F5344CB8AC3E}">
        <p14:creationId xmlns:p14="http://schemas.microsoft.com/office/powerpoint/2010/main" val="768664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pic>
        <p:nvPicPr>
          <p:cNvPr id="2" name="그림 1">
            <a:extLst>
              <a:ext uri="{FF2B5EF4-FFF2-40B4-BE49-F238E27FC236}">
                <a16:creationId xmlns:a16="http://schemas.microsoft.com/office/drawing/2014/main" id="{54BAF68A-9D51-4222-8013-E9B5F820985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00903"/>
            <a:ext cx="11600704" cy="1140891"/>
          </a:xfrm>
          <a:prstGeom prst="rect">
            <a:avLst/>
          </a:prstGeom>
        </p:spPr>
      </p:pic>
      <p:pic>
        <p:nvPicPr>
          <p:cNvPr id="3" name="Picture 3" descr="E:\002-KIMS BUSINESS\007-02-MaxPPT-Contents\150902-com-Global-Laptop\mo900.png">
            <a:extLst>
              <a:ext uri="{FF2B5EF4-FFF2-40B4-BE49-F238E27FC236}">
                <a16:creationId xmlns:a16="http://schemas.microsoft.com/office/drawing/2014/main" id="{1C4F8B41-3F98-4240-8891-4ADABC669A41}"/>
              </a:ext>
            </a:extLst>
          </p:cNvPr>
          <p:cNvPicPr>
            <a:picLocks noChangeAspect="1" noChangeArrowheads="1"/>
          </p:cNvPicPr>
          <p:nvPr userDrawn="1"/>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p:blipFill>
        <p:spPr bwMode="auto">
          <a:xfrm flipH="1">
            <a:off x="8509450" y="2348880"/>
            <a:ext cx="3683812" cy="450912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2">
            <a:extLst>
              <a:ext uri="{FF2B5EF4-FFF2-40B4-BE49-F238E27FC236}">
                <a16:creationId xmlns:a16="http://schemas.microsoft.com/office/drawing/2014/main" id="{88CB46E1-8EB0-4782-9CDE-623B6BC6877B}"/>
              </a:ext>
            </a:extLst>
          </p:cNvPr>
          <p:cNvSpPr>
            <a:spLocks noGrp="1"/>
          </p:cNvSpPr>
          <p:nvPr>
            <p:ph type="pic" idx="14" hasCustomPrompt="1"/>
          </p:nvPr>
        </p:nvSpPr>
        <p:spPr>
          <a:xfrm>
            <a:off x="8898129" y="2735416"/>
            <a:ext cx="1672517" cy="2613110"/>
          </a:xfrm>
          <a:custGeom>
            <a:avLst/>
            <a:gdLst>
              <a:gd name="connsiteX0" fmla="*/ 0 w 1296000"/>
              <a:gd name="connsiteY0" fmla="*/ 0 h 2700000"/>
              <a:gd name="connsiteX1" fmla="*/ 1296000 w 1296000"/>
              <a:gd name="connsiteY1" fmla="*/ 0 h 2700000"/>
              <a:gd name="connsiteX2" fmla="*/ 1296000 w 1296000"/>
              <a:gd name="connsiteY2" fmla="*/ 2700000 h 2700000"/>
              <a:gd name="connsiteX3" fmla="*/ 0 w 1296000"/>
              <a:gd name="connsiteY3" fmla="*/ 2700000 h 2700000"/>
              <a:gd name="connsiteX4" fmla="*/ 0 w 1296000"/>
              <a:gd name="connsiteY4" fmla="*/ 0 h 2700000"/>
              <a:gd name="connsiteX0" fmla="*/ 0 w 1436677"/>
              <a:gd name="connsiteY0" fmla="*/ 0 h 2745513"/>
              <a:gd name="connsiteX1" fmla="*/ 1436677 w 1436677"/>
              <a:gd name="connsiteY1" fmla="*/ 45513 h 2745513"/>
              <a:gd name="connsiteX2" fmla="*/ 1436677 w 1436677"/>
              <a:gd name="connsiteY2" fmla="*/ 2745513 h 2745513"/>
              <a:gd name="connsiteX3" fmla="*/ 140677 w 1436677"/>
              <a:gd name="connsiteY3" fmla="*/ 2745513 h 2745513"/>
              <a:gd name="connsiteX4" fmla="*/ 0 w 1436677"/>
              <a:gd name="connsiteY4" fmla="*/ 0 h 2745513"/>
              <a:gd name="connsiteX0" fmla="*/ 0 w 1453227"/>
              <a:gd name="connsiteY0" fmla="*/ 0 h 2745513"/>
              <a:gd name="connsiteX1" fmla="*/ 1453227 w 1453227"/>
              <a:gd name="connsiteY1" fmla="*/ 45513 h 2745513"/>
              <a:gd name="connsiteX2" fmla="*/ 1453227 w 1453227"/>
              <a:gd name="connsiteY2" fmla="*/ 2745513 h 2745513"/>
              <a:gd name="connsiteX3" fmla="*/ 157227 w 1453227"/>
              <a:gd name="connsiteY3" fmla="*/ 2745513 h 2745513"/>
              <a:gd name="connsiteX4" fmla="*/ 0 w 1453227"/>
              <a:gd name="connsiteY4" fmla="*/ 0 h 2745513"/>
              <a:gd name="connsiteX0" fmla="*/ 0 w 1523565"/>
              <a:gd name="connsiteY0" fmla="*/ 0 h 2745513"/>
              <a:gd name="connsiteX1" fmla="*/ 1523565 w 1523565"/>
              <a:gd name="connsiteY1" fmla="*/ 16550 h 2745513"/>
              <a:gd name="connsiteX2" fmla="*/ 1453227 w 1523565"/>
              <a:gd name="connsiteY2" fmla="*/ 2745513 h 2745513"/>
              <a:gd name="connsiteX3" fmla="*/ 157227 w 1523565"/>
              <a:gd name="connsiteY3" fmla="*/ 2745513 h 2745513"/>
              <a:gd name="connsiteX4" fmla="*/ 0 w 1523565"/>
              <a:gd name="connsiteY4" fmla="*/ 0 h 2745513"/>
              <a:gd name="connsiteX0" fmla="*/ 0 w 1672517"/>
              <a:gd name="connsiteY0" fmla="*/ 0 h 2745513"/>
              <a:gd name="connsiteX1" fmla="*/ 1523565 w 1672517"/>
              <a:gd name="connsiteY1" fmla="*/ 16550 h 2745513"/>
              <a:gd name="connsiteX2" fmla="*/ 1672517 w 1672517"/>
              <a:gd name="connsiteY2" fmla="*/ 2580011 h 2745513"/>
              <a:gd name="connsiteX3" fmla="*/ 157227 w 1672517"/>
              <a:gd name="connsiteY3" fmla="*/ 2745513 h 2745513"/>
              <a:gd name="connsiteX4" fmla="*/ 0 w 1672517"/>
              <a:gd name="connsiteY4" fmla="*/ 0 h 2745513"/>
              <a:gd name="connsiteX0" fmla="*/ 0 w 1672517"/>
              <a:gd name="connsiteY0" fmla="*/ 0 h 2580011"/>
              <a:gd name="connsiteX1" fmla="*/ 1523565 w 1672517"/>
              <a:gd name="connsiteY1" fmla="*/ 16550 h 2580011"/>
              <a:gd name="connsiteX2" fmla="*/ 1672517 w 1672517"/>
              <a:gd name="connsiteY2" fmla="*/ 2580011 h 2580011"/>
              <a:gd name="connsiteX3" fmla="*/ 165502 w 1672517"/>
              <a:gd name="connsiteY3" fmla="*/ 2563460 h 2580011"/>
              <a:gd name="connsiteX4" fmla="*/ 0 w 1672517"/>
              <a:gd name="connsiteY4" fmla="*/ 0 h 2580011"/>
              <a:gd name="connsiteX0" fmla="*/ 0 w 1672517"/>
              <a:gd name="connsiteY0" fmla="*/ 0 h 2604835"/>
              <a:gd name="connsiteX1" fmla="*/ 1523565 w 1672517"/>
              <a:gd name="connsiteY1" fmla="*/ 16550 h 2604835"/>
              <a:gd name="connsiteX2" fmla="*/ 1672517 w 1672517"/>
              <a:gd name="connsiteY2" fmla="*/ 2580011 h 2604835"/>
              <a:gd name="connsiteX3" fmla="*/ 161364 w 1672517"/>
              <a:gd name="connsiteY3" fmla="*/ 2604835 h 2604835"/>
              <a:gd name="connsiteX4" fmla="*/ 0 w 1672517"/>
              <a:gd name="connsiteY4" fmla="*/ 0 h 2604835"/>
              <a:gd name="connsiteX0" fmla="*/ 0 w 1672517"/>
              <a:gd name="connsiteY0" fmla="*/ 0 h 2613110"/>
              <a:gd name="connsiteX1" fmla="*/ 1523565 w 1672517"/>
              <a:gd name="connsiteY1" fmla="*/ 16550 h 2613110"/>
              <a:gd name="connsiteX2" fmla="*/ 1672517 w 1672517"/>
              <a:gd name="connsiteY2" fmla="*/ 2580011 h 2613110"/>
              <a:gd name="connsiteX3" fmla="*/ 161364 w 1672517"/>
              <a:gd name="connsiteY3" fmla="*/ 2613110 h 2613110"/>
              <a:gd name="connsiteX4" fmla="*/ 0 w 1672517"/>
              <a:gd name="connsiteY4" fmla="*/ 0 h 2613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517" h="2613110">
                <a:moveTo>
                  <a:pt x="0" y="0"/>
                </a:moveTo>
                <a:lnTo>
                  <a:pt x="1523565" y="16550"/>
                </a:lnTo>
                <a:lnTo>
                  <a:pt x="1672517" y="2580011"/>
                </a:lnTo>
                <a:lnTo>
                  <a:pt x="161364" y="2613110"/>
                </a:lnTo>
                <a:lnTo>
                  <a:pt x="0" y="0"/>
                </a:lnTo>
                <a:close/>
              </a:path>
            </a:pathLst>
          </a:custGeom>
          <a:solidFill>
            <a:schemeClr val="bg1">
              <a:lumMod val="95000"/>
            </a:schemeClr>
          </a:solidFill>
        </p:spPr>
        <p:txBody>
          <a:bodyPr anchor="ctr"/>
          <a:lstStyle>
            <a:lvl1pPr marL="0" indent="0" algn="ctr">
              <a:buNone/>
              <a:defRPr sz="1600">
                <a:latin typeface="Arial" pitchFamily="34" charset="0"/>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a:t>Your Picture Here</a:t>
            </a:r>
            <a:endParaRPr lang="ko-KR" altLang="en-US"/>
          </a:p>
        </p:txBody>
      </p:sp>
      <p:sp>
        <p:nvSpPr>
          <p:cNvPr id="5" name="Text Placeholder 9">
            <a:extLst>
              <a:ext uri="{FF2B5EF4-FFF2-40B4-BE49-F238E27FC236}">
                <a16:creationId xmlns:a16="http://schemas.microsoft.com/office/drawing/2014/main" id="{388CF590-A7AC-47AA-9D77-5FF843A9CEE8}"/>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833295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451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theme" Target="../theme/theme2.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990320"/>
      </p:ext>
    </p:extLst>
  </p:cSld>
  <p:clrMap bg1="lt1" tx1="dk1" bg2="lt2" tx2="dk2" accent1="accent1" accent2="accent2" accent3="accent3" accent4="accent4" accent5="accent5" accent6="accent6" hlink="hlink" folHlink="folHlink"/>
  <p:sldLayoutIdLst>
    <p:sldLayoutId id="2147483696" r:id="rId1"/>
    <p:sldLayoutId id="214748369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311501"/>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98" r:id="rId4"/>
    <p:sldLayoutId id="2147483676" r:id="rId5"/>
    <p:sldLayoutId id="2147483677" r:id="rId6"/>
    <p:sldLayoutId id="2147483678" r:id="rId7"/>
    <p:sldLayoutId id="2147483680" r:id="rId8"/>
    <p:sldLayoutId id="2147483682" r:id="rId9"/>
    <p:sldLayoutId id="2147483684" r:id="rId10"/>
    <p:sldLayoutId id="2147483687" r:id="rId11"/>
    <p:sldLayoutId id="2147483688" r:id="rId12"/>
    <p:sldLayoutId id="2147483671" r:id="rId13"/>
    <p:sldLayoutId id="214748367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408049"/>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7F82C53E-6891-4695-A1B4-3BB471D7FA35}"/>
              </a:ext>
            </a:extLst>
          </p:cNvPr>
          <p:cNvSpPr txBox="1"/>
          <p:nvPr/>
        </p:nvSpPr>
        <p:spPr>
          <a:xfrm>
            <a:off x="1528998" y="139196"/>
            <a:ext cx="10275038" cy="2308324"/>
          </a:xfrm>
          <a:prstGeom prst="rect">
            <a:avLst/>
          </a:prstGeom>
          <a:noFill/>
        </p:spPr>
        <p:txBody>
          <a:bodyPr wrap="square" rtlCol="0" anchor="ctr">
            <a:spAutoFit/>
          </a:bodyPr>
          <a:lstStyle/>
          <a:p>
            <a:pPr algn="r"/>
            <a:r>
              <a:rPr lang="en-US" sz="4800" dirty="0" err="1">
                <a:solidFill>
                  <a:schemeClr val="bg1"/>
                </a:solidFill>
                <a:latin typeface="+mj-lt"/>
              </a:rPr>
              <a:t>Hệ</a:t>
            </a:r>
            <a:r>
              <a:rPr lang="en-US" sz="4800" dirty="0">
                <a:solidFill>
                  <a:schemeClr val="bg1"/>
                </a:solidFill>
                <a:latin typeface="+mj-lt"/>
              </a:rPr>
              <a:t> </a:t>
            </a:r>
            <a:r>
              <a:rPr lang="en-US" sz="4800" dirty="0" err="1">
                <a:solidFill>
                  <a:schemeClr val="bg1"/>
                </a:solidFill>
                <a:latin typeface="+mj-lt"/>
              </a:rPr>
              <a:t>thống</a:t>
            </a:r>
            <a:r>
              <a:rPr lang="en-US" sz="4800" dirty="0">
                <a:solidFill>
                  <a:schemeClr val="bg1"/>
                </a:solidFill>
                <a:latin typeface="+mj-lt"/>
              </a:rPr>
              <a:t> </a:t>
            </a:r>
            <a:r>
              <a:rPr lang="en-US" sz="4800" dirty="0" err="1">
                <a:solidFill>
                  <a:schemeClr val="bg1"/>
                </a:solidFill>
                <a:latin typeface="+mj-lt"/>
              </a:rPr>
              <a:t>quản</a:t>
            </a:r>
            <a:r>
              <a:rPr lang="en-US" sz="4800" dirty="0">
                <a:solidFill>
                  <a:schemeClr val="bg1"/>
                </a:solidFill>
                <a:latin typeface="+mj-lt"/>
              </a:rPr>
              <a:t> </a:t>
            </a:r>
            <a:r>
              <a:rPr lang="en-US" sz="4800" dirty="0" err="1">
                <a:solidFill>
                  <a:schemeClr val="bg1"/>
                </a:solidFill>
                <a:latin typeface="+mj-lt"/>
              </a:rPr>
              <a:t>trị</a:t>
            </a:r>
            <a:r>
              <a:rPr lang="en-US" sz="4800" dirty="0">
                <a:solidFill>
                  <a:schemeClr val="bg1"/>
                </a:solidFill>
                <a:latin typeface="+mj-lt"/>
              </a:rPr>
              <a:t> </a:t>
            </a:r>
            <a:r>
              <a:rPr lang="en-US" sz="4800" dirty="0" err="1">
                <a:solidFill>
                  <a:schemeClr val="bg1"/>
                </a:solidFill>
                <a:latin typeface="+mj-lt"/>
              </a:rPr>
              <a:t>thư</a:t>
            </a:r>
            <a:r>
              <a:rPr lang="en-US" sz="4800" dirty="0">
                <a:solidFill>
                  <a:schemeClr val="bg1"/>
                </a:solidFill>
                <a:latin typeface="+mj-lt"/>
              </a:rPr>
              <a:t> </a:t>
            </a:r>
            <a:r>
              <a:rPr lang="en-US" sz="4800" dirty="0" err="1">
                <a:solidFill>
                  <a:schemeClr val="bg1"/>
                </a:solidFill>
                <a:latin typeface="+mj-lt"/>
              </a:rPr>
              <a:t>viện</a:t>
            </a:r>
            <a:r>
              <a:rPr lang="en-US" sz="4800" dirty="0">
                <a:solidFill>
                  <a:schemeClr val="bg1"/>
                </a:solidFill>
                <a:latin typeface="+mj-lt"/>
              </a:rPr>
              <a:t> </a:t>
            </a:r>
          </a:p>
          <a:p>
            <a:pPr algn="r"/>
            <a:r>
              <a:rPr lang="en-US" sz="4800" dirty="0" err="1">
                <a:solidFill>
                  <a:schemeClr val="bg1"/>
                </a:solidFill>
                <a:latin typeface="+mj-lt"/>
              </a:rPr>
              <a:t>dùng</a:t>
            </a:r>
            <a:r>
              <a:rPr lang="en-US" sz="4800" dirty="0">
                <a:solidFill>
                  <a:schemeClr val="bg1"/>
                </a:solidFill>
                <a:latin typeface="+mj-lt"/>
              </a:rPr>
              <a:t> </a:t>
            </a:r>
            <a:r>
              <a:rPr lang="en-US" sz="4800" dirty="0" err="1">
                <a:solidFill>
                  <a:schemeClr val="bg1"/>
                </a:solidFill>
                <a:latin typeface="+mj-lt"/>
              </a:rPr>
              <a:t>chung</a:t>
            </a:r>
            <a:endParaRPr lang="en-US" sz="4800" dirty="0">
              <a:solidFill>
                <a:schemeClr val="bg1"/>
              </a:solidFill>
              <a:latin typeface="+mj-lt"/>
            </a:endParaRPr>
          </a:p>
          <a:p>
            <a:pPr algn="r"/>
            <a:r>
              <a:rPr lang="en-US" sz="4800" dirty="0">
                <a:solidFill>
                  <a:schemeClr val="accent1"/>
                </a:solidFill>
                <a:latin typeface="+mj-lt"/>
              </a:rPr>
              <a:t>VIETBIBLIO</a:t>
            </a:r>
          </a:p>
        </p:txBody>
      </p:sp>
      <p:sp>
        <p:nvSpPr>
          <p:cNvPr id="21" name="TextBox 20">
            <a:extLst>
              <a:ext uri="{FF2B5EF4-FFF2-40B4-BE49-F238E27FC236}">
                <a16:creationId xmlns:a16="http://schemas.microsoft.com/office/drawing/2014/main" id="{E1D76FB9-48AC-45CA-8F0D-FD198B4F22AE}"/>
              </a:ext>
            </a:extLst>
          </p:cNvPr>
          <p:cNvSpPr txBox="1"/>
          <p:nvPr/>
        </p:nvSpPr>
        <p:spPr>
          <a:xfrm>
            <a:off x="6504972" y="5587505"/>
            <a:ext cx="5464292" cy="800219"/>
          </a:xfrm>
          <a:prstGeom prst="rect">
            <a:avLst/>
          </a:prstGeom>
          <a:noFill/>
        </p:spPr>
        <p:txBody>
          <a:bodyPr wrap="square" rtlCol="0" anchor="ctr">
            <a:spAutoFit/>
          </a:bodyPr>
          <a:lstStyle/>
          <a:p>
            <a:pPr algn="r"/>
            <a:r>
              <a:rPr lang="en-US" altLang="ko-KR" i="1">
                <a:solidFill>
                  <a:schemeClr val="bg1"/>
                </a:solidFill>
                <a:cs typeface="Arial" pitchFamily="34" charset="0"/>
              </a:rPr>
              <a:t>THƯ VIỆN TỈNH BÌNH ĐỊNH</a:t>
            </a:r>
            <a:br>
              <a:rPr lang="en-US" altLang="ko-KR" i="1">
                <a:solidFill>
                  <a:schemeClr val="bg1"/>
                </a:solidFill>
                <a:cs typeface="Arial" pitchFamily="34" charset="0"/>
              </a:rPr>
            </a:br>
            <a:br>
              <a:rPr lang="en-US" altLang="ko-KR" sz="1400" b="1" i="1">
                <a:solidFill>
                  <a:srgbClr val="FFC000"/>
                </a:solidFill>
                <a:cs typeface="Arial" pitchFamily="34" charset="0"/>
              </a:rPr>
            </a:br>
            <a:r>
              <a:rPr lang="en-US" altLang="ko-KR" sz="1400" b="1" i="1">
                <a:solidFill>
                  <a:schemeClr val="accent3">
                    <a:lumMod val="60000"/>
                    <a:lumOff val="40000"/>
                  </a:schemeClr>
                </a:solidFill>
                <a:cs typeface="Arial" pitchFamily="34" charset="0"/>
              </a:rPr>
              <a:t>Trình bày: Nguyễn Ngọc Sinh</a:t>
            </a:r>
            <a:endParaRPr lang="ko-KR" altLang="en-US" sz="1400" b="1" i="1">
              <a:solidFill>
                <a:schemeClr val="accent3">
                  <a:lumMod val="60000"/>
                  <a:lumOff val="40000"/>
                </a:schemeClr>
              </a:solidFill>
              <a:cs typeface="Arial" pitchFamily="34" charset="0"/>
            </a:endParaRPr>
          </a:p>
        </p:txBody>
      </p:sp>
      <p:cxnSp>
        <p:nvCxnSpPr>
          <p:cNvPr id="5" name="Straight Connector 4">
            <a:extLst>
              <a:ext uri="{FF2B5EF4-FFF2-40B4-BE49-F238E27FC236}">
                <a16:creationId xmlns:a16="http://schemas.microsoft.com/office/drawing/2014/main" id="{9238E73E-1634-C19E-26D7-1F6A91FEF701}"/>
              </a:ext>
            </a:extLst>
          </p:cNvPr>
          <p:cNvCxnSpPr/>
          <p:nvPr/>
        </p:nvCxnSpPr>
        <p:spPr>
          <a:xfrm>
            <a:off x="9039069" y="6003561"/>
            <a:ext cx="2870616"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2419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97DDF8CD-55F4-A362-AD8A-0B99EF11A8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700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83A8D89B-590E-D82B-12ED-5963B566AD9B}"/>
              </a:ext>
            </a:extLst>
          </p:cNvPr>
          <p:cNvPicPr>
            <a:picLocks noChangeAspect="1"/>
          </p:cNvPicPr>
          <p:nvPr/>
        </p:nvPicPr>
        <p:blipFill>
          <a:blip r:embed="rId3"/>
          <a:stretch>
            <a:fillRect/>
          </a:stretch>
        </p:blipFill>
        <p:spPr>
          <a:xfrm>
            <a:off x="2379" y="0"/>
            <a:ext cx="3506932" cy="6858000"/>
          </a:xfrm>
          <a:prstGeom prst="rect">
            <a:avLst/>
          </a:prstGeom>
        </p:spPr>
      </p:pic>
      <p:cxnSp>
        <p:nvCxnSpPr>
          <p:cNvPr id="6" name="Straight Connector 5">
            <a:extLst>
              <a:ext uri="{FF2B5EF4-FFF2-40B4-BE49-F238E27FC236}">
                <a16:creationId xmlns:a16="http://schemas.microsoft.com/office/drawing/2014/main" id="{456A1FFB-3083-A3A3-5A8D-22E9CAAB00B8}"/>
              </a:ext>
            </a:extLst>
          </p:cNvPr>
          <p:cNvCxnSpPr>
            <a:cxnSpLocks/>
          </p:cNvCxnSpPr>
          <p:nvPr/>
        </p:nvCxnSpPr>
        <p:spPr>
          <a:xfrm>
            <a:off x="1467213" y="324072"/>
            <a:ext cx="2286779" cy="0"/>
          </a:xfrm>
          <a:prstGeom prst="line">
            <a:avLst/>
          </a:prstGeom>
          <a:ln>
            <a:solidFill>
              <a:srgbClr val="0070C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7EBC39D-4938-D506-1EB6-87E5D1F12017}"/>
              </a:ext>
            </a:extLst>
          </p:cNvPr>
          <p:cNvCxnSpPr>
            <a:cxnSpLocks/>
          </p:cNvCxnSpPr>
          <p:nvPr/>
        </p:nvCxnSpPr>
        <p:spPr>
          <a:xfrm>
            <a:off x="1073231" y="490235"/>
            <a:ext cx="2680761" cy="0"/>
          </a:xfrm>
          <a:prstGeom prst="line">
            <a:avLst/>
          </a:prstGeom>
          <a:ln>
            <a:solidFill>
              <a:srgbClr val="0070C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32440F3-ADA1-C0F1-AC42-C2F9A5570B45}"/>
              </a:ext>
            </a:extLst>
          </p:cNvPr>
          <p:cNvCxnSpPr>
            <a:cxnSpLocks/>
          </p:cNvCxnSpPr>
          <p:nvPr/>
        </p:nvCxnSpPr>
        <p:spPr>
          <a:xfrm>
            <a:off x="1209040" y="836031"/>
            <a:ext cx="2544952" cy="0"/>
          </a:xfrm>
          <a:prstGeom prst="line">
            <a:avLst/>
          </a:prstGeom>
          <a:ln>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70264D7-6D57-5CAD-07E0-80C0F4044BEA}"/>
              </a:ext>
            </a:extLst>
          </p:cNvPr>
          <p:cNvCxnSpPr>
            <a:cxnSpLocks/>
          </p:cNvCxnSpPr>
          <p:nvPr/>
        </p:nvCxnSpPr>
        <p:spPr>
          <a:xfrm flipV="1">
            <a:off x="1612900" y="662572"/>
            <a:ext cx="2141092" cy="14876"/>
          </a:xfrm>
          <a:prstGeom prst="line">
            <a:avLst/>
          </a:prstGeom>
          <a:ln>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1DAB546-2E66-E134-08A8-C3943A0A51F6}"/>
              </a:ext>
            </a:extLst>
          </p:cNvPr>
          <p:cNvCxnSpPr>
            <a:cxnSpLocks/>
          </p:cNvCxnSpPr>
          <p:nvPr/>
        </p:nvCxnSpPr>
        <p:spPr>
          <a:xfrm>
            <a:off x="1629933" y="2418874"/>
            <a:ext cx="2124059" cy="0"/>
          </a:xfrm>
          <a:prstGeom prst="line">
            <a:avLst/>
          </a:prstGeom>
          <a:ln>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2414596-6289-7F4E-59E8-BFBAC05B13A0}"/>
              </a:ext>
            </a:extLst>
          </p:cNvPr>
          <p:cNvSpPr txBox="1"/>
          <p:nvPr/>
        </p:nvSpPr>
        <p:spPr>
          <a:xfrm>
            <a:off x="3748434" y="2901110"/>
            <a:ext cx="2113414" cy="276999"/>
          </a:xfrm>
          <a:prstGeom prst="rect">
            <a:avLst/>
          </a:prstGeom>
          <a:noFill/>
        </p:spPr>
        <p:txBody>
          <a:bodyPr wrap="square" rtlCol="0">
            <a:spAutoFit/>
          </a:bodyPr>
          <a:lstStyle/>
          <a:p>
            <a:r>
              <a:rPr lang="en-US" sz="1200" b="1" dirty="0" err="1"/>
              <a:t>Quảng</a:t>
            </a:r>
            <a:r>
              <a:rPr lang="en-US" sz="1200" b="1" dirty="0"/>
              <a:t> </a:t>
            </a:r>
            <a:r>
              <a:rPr lang="en-US" sz="1200" b="1" dirty="0" err="1"/>
              <a:t>Trị</a:t>
            </a:r>
            <a:r>
              <a:rPr lang="en-US" sz="1200" b="1" dirty="0"/>
              <a:t> (2021)</a:t>
            </a:r>
          </a:p>
        </p:txBody>
      </p:sp>
      <p:cxnSp>
        <p:nvCxnSpPr>
          <p:cNvPr id="35" name="Straight Connector 34">
            <a:extLst>
              <a:ext uri="{FF2B5EF4-FFF2-40B4-BE49-F238E27FC236}">
                <a16:creationId xmlns:a16="http://schemas.microsoft.com/office/drawing/2014/main" id="{3BC92940-EAE7-4EDE-DAEB-61593C9E1909}"/>
              </a:ext>
            </a:extLst>
          </p:cNvPr>
          <p:cNvCxnSpPr>
            <a:cxnSpLocks/>
          </p:cNvCxnSpPr>
          <p:nvPr/>
        </p:nvCxnSpPr>
        <p:spPr>
          <a:xfrm>
            <a:off x="2331801" y="3270034"/>
            <a:ext cx="1404906" cy="0"/>
          </a:xfrm>
          <a:prstGeom prst="line">
            <a:avLst/>
          </a:prstGeom>
          <a:ln>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556DFA9-7453-9FFB-F9CF-093F0EDA2743}"/>
              </a:ext>
            </a:extLst>
          </p:cNvPr>
          <p:cNvSpPr txBox="1"/>
          <p:nvPr/>
        </p:nvSpPr>
        <p:spPr>
          <a:xfrm>
            <a:off x="3748434" y="3137590"/>
            <a:ext cx="2113414" cy="276999"/>
          </a:xfrm>
          <a:prstGeom prst="rect">
            <a:avLst/>
          </a:prstGeom>
          <a:noFill/>
        </p:spPr>
        <p:txBody>
          <a:bodyPr wrap="square" rtlCol="0">
            <a:spAutoFit/>
          </a:bodyPr>
          <a:lstStyle/>
          <a:p>
            <a:r>
              <a:rPr lang="en-US" sz="1200" b="1" dirty="0" err="1">
                <a:solidFill>
                  <a:srgbClr val="0070C0"/>
                </a:solidFill>
              </a:rPr>
              <a:t>Thừa</a:t>
            </a:r>
            <a:r>
              <a:rPr lang="en-US" sz="1200" b="1" dirty="0">
                <a:solidFill>
                  <a:srgbClr val="0070C0"/>
                </a:solidFill>
              </a:rPr>
              <a:t> </a:t>
            </a:r>
            <a:r>
              <a:rPr lang="en-US" sz="1200" b="1" dirty="0" err="1">
                <a:solidFill>
                  <a:srgbClr val="0070C0"/>
                </a:solidFill>
              </a:rPr>
              <a:t>Thiên</a:t>
            </a:r>
            <a:r>
              <a:rPr lang="en-US" sz="1200" b="1" dirty="0">
                <a:solidFill>
                  <a:srgbClr val="0070C0"/>
                </a:solidFill>
              </a:rPr>
              <a:t> </a:t>
            </a:r>
            <a:r>
              <a:rPr lang="en-US" sz="1200" b="1" dirty="0" err="1">
                <a:solidFill>
                  <a:srgbClr val="0070C0"/>
                </a:solidFill>
              </a:rPr>
              <a:t>Huế</a:t>
            </a:r>
            <a:r>
              <a:rPr lang="en-US" sz="1200" b="1" dirty="0">
                <a:solidFill>
                  <a:srgbClr val="0070C0"/>
                </a:solidFill>
              </a:rPr>
              <a:t> (2017)</a:t>
            </a:r>
          </a:p>
        </p:txBody>
      </p:sp>
      <p:cxnSp>
        <p:nvCxnSpPr>
          <p:cNvPr id="40" name="Straight Connector 39">
            <a:extLst>
              <a:ext uri="{FF2B5EF4-FFF2-40B4-BE49-F238E27FC236}">
                <a16:creationId xmlns:a16="http://schemas.microsoft.com/office/drawing/2014/main" id="{6F43A50B-CE7A-B3FB-1888-0E27A59E5A9C}"/>
              </a:ext>
            </a:extLst>
          </p:cNvPr>
          <p:cNvCxnSpPr>
            <a:cxnSpLocks/>
          </p:cNvCxnSpPr>
          <p:nvPr/>
        </p:nvCxnSpPr>
        <p:spPr>
          <a:xfrm>
            <a:off x="2446858" y="3527771"/>
            <a:ext cx="1289849" cy="0"/>
          </a:xfrm>
          <a:prstGeom prst="line">
            <a:avLst/>
          </a:prstGeom>
          <a:ln>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19680688-9C80-DBF2-C079-229C83FF6BAE}"/>
              </a:ext>
            </a:extLst>
          </p:cNvPr>
          <p:cNvSpPr txBox="1"/>
          <p:nvPr/>
        </p:nvSpPr>
        <p:spPr>
          <a:xfrm>
            <a:off x="3748434" y="3395327"/>
            <a:ext cx="2113414" cy="276999"/>
          </a:xfrm>
          <a:prstGeom prst="rect">
            <a:avLst/>
          </a:prstGeom>
          <a:noFill/>
        </p:spPr>
        <p:txBody>
          <a:bodyPr wrap="square" rtlCol="0">
            <a:spAutoFit/>
          </a:bodyPr>
          <a:lstStyle/>
          <a:p>
            <a:r>
              <a:rPr lang="en-US" sz="1200" b="1" dirty="0" err="1">
                <a:solidFill>
                  <a:srgbClr val="0070C0"/>
                </a:solidFill>
              </a:rPr>
              <a:t>Quảng</a:t>
            </a:r>
            <a:r>
              <a:rPr lang="en-US" sz="1200" b="1" dirty="0">
                <a:solidFill>
                  <a:srgbClr val="0070C0"/>
                </a:solidFill>
              </a:rPr>
              <a:t> Nam (2019)</a:t>
            </a:r>
          </a:p>
        </p:txBody>
      </p:sp>
      <p:cxnSp>
        <p:nvCxnSpPr>
          <p:cNvPr id="43" name="Straight Connector 42">
            <a:extLst>
              <a:ext uri="{FF2B5EF4-FFF2-40B4-BE49-F238E27FC236}">
                <a16:creationId xmlns:a16="http://schemas.microsoft.com/office/drawing/2014/main" id="{D41DE348-6DCD-BCEB-4329-8A3DC50BBB41}"/>
              </a:ext>
            </a:extLst>
          </p:cNvPr>
          <p:cNvCxnSpPr>
            <a:cxnSpLocks/>
          </p:cNvCxnSpPr>
          <p:nvPr/>
        </p:nvCxnSpPr>
        <p:spPr>
          <a:xfrm>
            <a:off x="2804140" y="3823713"/>
            <a:ext cx="932567" cy="0"/>
          </a:xfrm>
          <a:prstGeom prst="line">
            <a:avLst/>
          </a:prstGeom>
          <a:ln>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3C69CEFD-1733-C54C-059C-857046BC177E}"/>
              </a:ext>
            </a:extLst>
          </p:cNvPr>
          <p:cNvSpPr txBox="1"/>
          <p:nvPr/>
        </p:nvSpPr>
        <p:spPr>
          <a:xfrm>
            <a:off x="3748434" y="3691269"/>
            <a:ext cx="2113414" cy="276999"/>
          </a:xfrm>
          <a:prstGeom prst="rect">
            <a:avLst/>
          </a:prstGeom>
          <a:noFill/>
        </p:spPr>
        <p:txBody>
          <a:bodyPr wrap="square" rtlCol="0">
            <a:spAutoFit/>
          </a:bodyPr>
          <a:lstStyle/>
          <a:p>
            <a:r>
              <a:rPr lang="en-US" sz="1200" b="1" dirty="0" err="1">
                <a:solidFill>
                  <a:srgbClr val="0070C0"/>
                </a:solidFill>
              </a:rPr>
              <a:t>Quảng</a:t>
            </a:r>
            <a:r>
              <a:rPr lang="en-US" sz="1200" b="1" dirty="0">
                <a:solidFill>
                  <a:srgbClr val="0070C0"/>
                </a:solidFill>
              </a:rPr>
              <a:t> </a:t>
            </a:r>
            <a:r>
              <a:rPr lang="en-US" sz="1200" b="1" dirty="0" err="1">
                <a:solidFill>
                  <a:srgbClr val="0070C0"/>
                </a:solidFill>
              </a:rPr>
              <a:t>Ngãi</a:t>
            </a:r>
            <a:r>
              <a:rPr lang="en-US" sz="1200" b="1" dirty="0">
                <a:solidFill>
                  <a:srgbClr val="0070C0"/>
                </a:solidFill>
              </a:rPr>
              <a:t> (2019)</a:t>
            </a:r>
          </a:p>
        </p:txBody>
      </p:sp>
      <p:cxnSp>
        <p:nvCxnSpPr>
          <p:cNvPr id="46" name="Straight Connector 45">
            <a:extLst>
              <a:ext uri="{FF2B5EF4-FFF2-40B4-BE49-F238E27FC236}">
                <a16:creationId xmlns:a16="http://schemas.microsoft.com/office/drawing/2014/main" id="{89173994-454D-C80A-C93A-A4D8BD7F2E2D}"/>
              </a:ext>
            </a:extLst>
          </p:cNvPr>
          <p:cNvCxnSpPr>
            <a:cxnSpLocks/>
          </p:cNvCxnSpPr>
          <p:nvPr/>
        </p:nvCxnSpPr>
        <p:spPr>
          <a:xfrm>
            <a:off x="2931308" y="4100712"/>
            <a:ext cx="805399" cy="0"/>
          </a:xfrm>
          <a:prstGeom prst="line">
            <a:avLst/>
          </a:prstGeom>
          <a:ln>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2B501279-8B54-65B1-47E1-9A686161D94B}"/>
              </a:ext>
            </a:extLst>
          </p:cNvPr>
          <p:cNvSpPr txBox="1"/>
          <p:nvPr/>
        </p:nvSpPr>
        <p:spPr>
          <a:xfrm>
            <a:off x="3748434" y="3968268"/>
            <a:ext cx="2113414" cy="276999"/>
          </a:xfrm>
          <a:prstGeom prst="rect">
            <a:avLst/>
          </a:prstGeom>
          <a:noFill/>
        </p:spPr>
        <p:txBody>
          <a:bodyPr wrap="square" rtlCol="0">
            <a:spAutoFit/>
          </a:bodyPr>
          <a:lstStyle/>
          <a:p>
            <a:r>
              <a:rPr lang="en-US" sz="1200" b="1" dirty="0" err="1">
                <a:solidFill>
                  <a:srgbClr val="002060"/>
                </a:solidFill>
              </a:rPr>
              <a:t>Bình</a:t>
            </a:r>
            <a:r>
              <a:rPr lang="en-US" sz="1200" b="1" dirty="0">
                <a:solidFill>
                  <a:srgbClr val="002060"/>
                </a:solidFill>
              </a:rPr>
              <a:t> </a:t>
            </a:r>
            <a:r>
              <a:rPr lang="en-US" sz="1200" b="1" dirty="0" err="1">
                <a:solidFill>
                  <a:srgbClr val="002060"/>
                </a:solidFill>
              </a:rPr>
              <a:t>Định</a:t>
            </a:r>
            <a:r>
              <a:rPr lang="en-US" sz="1200" b="1" dirty="0">
                <a:solidFill>
                  <a:srgbClr val="002060"/>
                </a:solidFill>
              </a:rPr>
              <a:t> (2017)</a:t>
            </a:r>
          </a:p>
        </p:txBody>
      </p:sp>
      <p:cxnSp>
        <p:nvCxnSpPr>
          <p:cNvPr id="49" name="Straight Connector 48">
            <a:extLst>
              <a:ext uri="{FF2B5EF4-FFF2-40B4-BE49-F238E27FC236}">
                <a16:creationId xmlns:a16="http://schemas.microsoft.com/office/drawing/2014/main" id="{4FB27E7F-DA3D-63BA-C651-B4C4DCB37154}"/>
              </a:ext>
            </a:extLst>
          </p:cNvPr>
          <p:cNvCxnSpPr>
            <a:cxnSpLocks/>
          </p:cNvCxnSpPr>
          <p:nvPr/>
        </p:nvCxnSpPr>
        <p:spPr>
          <a:xfrm>
            <a:off x="2646693" y="4288599"/>
            <a:ext cx="1090014" cy="0"/>
          </a:xfrm>
          <a:prstGeom prst="line">
            <a:avLst/>
          </a:prstGeom>
          <a:ln>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180D586-51E3-646F-4FF6-55BB96A08336}"/>
              </a:ext>
            </a:extLst>
          </p:cNvPr>
          <p:cNvSpPr txBox="1"/>
          <p:nvPr/>
        </p:nvSpPr>
        <p:spPr>
          <a:xfrm>
            <a:off x="3748434" y="4143277"/>
            <a:ext cx="2113414" cy="276999"/>
          </a:xfrm>
          <a:prstGeom prst="rect">
            <a:avLst/>
          </a:prstGeom>
          <a:noFill/>
        </p:spPr>
        <p:txBody>
          <a:bodyPr wrap="square" rtlCol="0">
            <a:spAutoFit/>
          </a:bodyPr>
          <a:lstStyle/>
          <a:p>
            <a:r>
              <a:rPr lang="en-US" sz="1200" b="1" dirty="0">
                <a:solidFill>
                  <a:srgbClr val="0070C0"/>
                </a:solidFill>
              </a:rPr>
              <a:t>Gia Lai (</a:t>
            </a:r>
            <a:r>
              <a:rPr lang="en-US" sz="1200" b="1">
                <a:solidFill>
                  <a:srgbClr val="0070C0"/>
                </a:solidFill>
              </a:rPr>
              <a:t>2021)</a:t>
            </a:r>
          </a:p>
        </p:txBody>
      </p:sp>
      <p:cxnSp>
        <p:nvCxnSpPr>
          <p:cNvPr id="52" name="Straight Connector 51">
            <a:extLst>
              <a:ext uri="{FF2B5EF4-FFF2-40B4-BE49-F238E27FC236}">
                <a16:creationId xmlns:a16="http://schemas.microsoft.com/office/drawing/2014/main" id="{9ED96F73-6920-3F8E-4387-6F5C50ABFF3A}"/>
              </a:ext>
            </a:extLst>
          </p:cNvPr>
          <p:cNvCxnSpPr>
            <a:cxnSpLocks/>
          </p:cNvCxnSpPr>
          <p:nvPr/>
        </p:nvCxnSpPr>
        <p:spPr>
          <a:xfrm>
            <a:off x="2646693" y="4858509"/>
            <a:ext cx="1090014" cy="0"/>
          </a:xfrm>
          <a:prstGeom prst="line">
            <a:avLst/>
          </a:prstGeom>
          <a:ln>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F9883DAF-BA13-7339-F227-62F77749A9F0}"/>
              </a:ext>
            </a:extLst>
          </p:cNvPr>
          <p:cNvSpPr txBox="1"/>
          <p:nvPr/>
        </p:nvSpPr>
        <p:spPr>
          <a:xfrm>
            <a:off x="3748434" y="4694639"/>
            <a:ext cx="2113414" cy="276999"/>
          </a:xfrm>
          <a:prstGeom prst="rect">
            <a:avLst/>
          </a:prstGeom>
          <a:noFill/>
        </p:spPr>
        <p:txBody>
          <a:bodyPr wrap="square" rtlCol="0">
            <a:spAutoFit/>
          </a:bodyPr>
          <a:lstStyle/>
          <a:p>
            <a:r>
              <a:rPr lang="en-US" sz="1200" b="1" dirty="0" err="1">
                <a:solidFill>
                  <a:srgbClr val="002060"/>
                </a:solidFill>
              </a:rPr>
              <a:t>Đắk</a:t>
            </a:r>
            <a:r>
              <a:rPr lang="en-US" sz="1200" b="1" dirty="0">
                <a:solidFill>
                  <a:srgbClr val="002060"/>
                </a:solidFill>
              </a:rPr>
              <a:t> </a:t>
            </a:r>
            <a:r>
              <a:rPr lang="en-US" sz="1200" b="1" dirty="0" err="1">
                <a:solidFill>
                  <a:srgbClr val="002060"/>
                </a:solidFill>
              </a:rPr>
              <a:t>Lắk</a:t>
            </a:r>
            <a:r>
              <a:rPr lang="en-US" sz="1200" b="1" dirty="0">
                <a:solidFill>
                  <a:srgbClr val="002060"/>
                </a:solidFill>
              </a:rPr>
              <a:t> (2018)</a:t>
            </a:r>
          </a:p>
        </p:txBody>
      </p:sp>
      <p:cxnSp>
        <p:nvCxnSpPr>
          <p:cNvPr id="54" name="Straight Connector 53">
            <a:extLst>
              <a:ext uri="{FF2B5EF4-FFF2-40B4-BE49-F238E27FC236}">
                <a16:creationId xmlns:a16="http://schemas.microsoft.com/office/drawing/2014/main" id="{41DACF54-EABC-B66A-C6FB-D3E08313393E}"/>
              </a:ext>
            </a:extLst>
          </p:cNvPr>
          <p:cNvCxnSpPr>
            <a:cxnSpLocks/>
          </p:cNvCxnSpPr>
          <p:nvPr/>
        </p:nvCxnSpPr>
        <p:spPr>
          <a:xfrm>
            <a:off x="2446858" y="5053450"/>
            <a:ext cx="1289849" cy="0"/>
          </a:xfrm>
          <a:prstGeom prst="line">
            <a:avLst/>
          </a:prstGeom>
          <a:ln>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A1DFEBD4-A1F1-F4C8-A728-45996A25BE49}"/>
              </a:ext>
            </a:extLst>
          </p:cNvPr>
          <p:cNvSpPr txBox="1"/>
          <p:nvPr/>
        </p:nvSpPr>
        <p:spPr>
          <a:xfrm>
            <a:off x="3748434" y="4904820"/>
            <a:ext cx="2113414" cy="276999"/>
          </a:xfrm>
          <a:prstGeom prst="rect">
            <a:avLst/>
          </a:prstGeom>
          <a:noFill/>
        </p:spPr>
        <p:txBody>
          <a:bodyPr wrap="square" rtlCol="0">
            <a:spAutoFit/>
          </a:bodyPr>
          <a:lstStyle/>
          <a:p>
            <a:r>
              <a:rPr lang="en-US" sz="1200" b="1" dirty="0" err="1">
                <a:solidFill>
                  <a:srgbClr val="002060"/>
                </a:solidFill>
              </a:rPr>
              <a:t>Đắk</a:t>
            </a:r>
            <a:r>
              <a:rPr lang="en-US" sz="1200" b="1" dirty="0">
                <a:solidFill>
                  <a:srgbClr val="002060"/>
                </a:solidFill>
              </a:rPr>
              <a:t> </a:t>
            </a:r>
            <a:r>
              <a:rPr lang="en-US" sz="1200" b="1" dirty="0" err="1">
                <a:solidFill>
                  <a:srgbClr val="002060"/>
                </a:solidFill>
              </a:rPr>
              <a:t>Nông</a:t>
            </a:r>
            <a:r>
              <a:rPr lang="en-US" sz="1200" b="1" dirty="0">
                <a:solidFill>
                  <a:srgbClr val="002060"/>
                </a:solidFill>
              </a:rPr>
              <a:t> (2019)</a:t>
            </a:r>
          </a:p>
        </p:txBody>
      </p:sp>
      <p:cxnSp>
        <p:nvCxnSpPr>
          <p:cNvPr id="57" name="Straight Connector 56">
            <a:extLst>
              <a:ext uri="{FF2B5EF4-FFF2-40B4-BE49-F238E27FC236}">
                <a16:creationId xmlns:a16="http://schemas.microsoft.com/office/drawing/2014/main" id="{22B52FA2-AC42-18B7-13E7-3699DE5AE663}"/>
              </a:ext>
            </a:extLst>
          </p:cNvPr>
          <p:cNvCxnSpPr>
            <a:cxnSpLocks/>
          </p:cNvCxnSpPr>
          <p:nvPr/>
        </p:nvCxnSpPr>
        <p:spPr>
          <a:xfrm>
            <a:off x="2979370" y="5135987"/>
            <a:ext cx="222050" cy="0"/>
          </a:xfrm>
          <a:prstGeom prst="line">
            <a:avLst/>
          </a:prstGeom>
          <a:ln>
            <a:solidFill>
              <a:srgbClr val="0070C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06AA54EB-5B89-B74A-67CF-382C36B777AE}"/>
              </a:ext>
            </a:extLst>
          </p:cNvPr>
          <p:cNvSpPr txBox="1"/>
          <p:nvPr/>
        </p:nvSpPr>
        <p:spPr>
          <a:xfrm>
            <a:off x="3748434" y="5106569"/>
            <a:ext cx="2113414" cy="276999"/>
          </a:xfrm>
          <a:prstGeom prst="rect">
            <a:avLst/>
          </a:prstGeom>
          <a:noFill/>
        </p:spPr>
        <p:txBody>
          <a:bodyPr wrap="square" rtlCol="0">
            <a:spAutoFit/>
          </a:bodyPr>
          <a:lstStyle/>
          <a:p>
            <a:r>
              <a:rPr lang="en-US" sz="1200" b="1" dirty="0" err="1"/>
              <a:t>Khánh</a:t>
            </a:r>
            <a:r>
              <a:rPr lang="en-US" sz="1200" b="1" dirty="0"/>
              <a:t> </a:t>
            </a:r>
            <a:r>
              <a:rPr lang="en-US" sz="1200" b="1" dirty="0" err="1"/>
              <a:t>Hòa</a:t>
            </a:r>
            <a:r>
              <a:rPr lang="en-US" sz="1200" b="1" dirty="0"/>
              <a:t> (2019)</a:t>
            </a:r>
          </a:p>
        </p:txBody>
      </p:sp>
      <p:cxnSp>
        <p:nvCxnSpPr>
          <p:cNvPr id="63" name="Straight Connector 62">
            <a:extLst>
              <a:ext uri="{FF2B5EF4-FFF2-40B4-BE49-F238E27FC236}">
                <a16:creationId xmlns:a16="http://schemas.microsoft.com/office/drawing/2014/main" id="{87BB2291-A290-8F46-67A6-B214D2323715}"/>
              </a:ext>
            </a:extLst>
          </p:cNvPr>
          <p:cNvCxnSpPr>
            <a:cxnSpLocks/>
          </p:cNvCxnSpPr>
          <p:nvPr/>
        </p:nvCxnSpPr>
        <p:spPr>
          <a:xfrm>
            <a:off x="2526807" y="5348985"/>
            <a:ext cx="633588" cy="0"/>
          </a:xfrm>
          <a:prstGeom prst="line">
            <a:avLst/>
          </a:prstGeom>
          <a:ln>
            <a:solidFill>
              <a:srgbClr val="0070C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178AC29B-39E7-35A1-8E78-F7BEFD04F38D}"/>
              </a:ext>
            </a:extLst>
          </p:cNvPr>
          <p:cNvSpPr txBox="1"/>
          <p:nvPr/>
        </p:nvSpPr>
        <p:spPr>
          <a:xfrm>
            <a:off x="3748434" y="5289890"/>
            <a:ext cx="2113414" cy="276999"/>
          </a:xfrm>
          <a:prstGeom prst="rect">
            <a:avLst/>
          </a:prstGeom>
          <a:noFill/>
        </p:spPr>
        <p:txBody>
          <a:bodyPr wrap="square" rtlCol="0">
            <a:spAutoFit/>
          </a:bodyPr>
          <a:lstStyle/>
          <a:p>
            <a:r>
              <a:rPr lang="en-US" sz="1200" b="1" dirty="0" err="1">
                <a:solidFill>
                  <a:srgbClr val="0070C0"/>
                </a:solidFill>
              </a:rPr>
              <a:t>Lâm</a:t>
            </a:r>
            <a:r>
              <a:rPr lang="en-US" sz="1200" b="1" dirty="0">
                <a:solidFill>
                  <a:srgbClr val="0070C0"/>
                </a:solidFill>
              </a:rPr>
              <a:t> </a:t>
            </a:r>
            <a:r>
              <a:rPr lang="en-US" sz="1200" b="1" dirty="0" err="1">
                <a:solidFill>
                  <a:srgbClr val="0070C0"/>
                </a:solidFill>
              </a:rPr>
              <a:t>Đồng</a:t>
            </a:r>
            <a:r>
              <a:rPr lang="en-US" sz="1200" b="1" dirty="0">
                <a:solidFill>
                  <a:srgbClr val="0070C0"/>
                </a:solidFill>
              </a:rPr>
              <a:t> (2019)</a:t>
            </a:r>
          </a:p>
        </p:txBody>
      </p:sp>
      <p:cxnSp>
        <p:nvCxnSpPr>
          <p:cNvPr id="66" name="Straight Connector 65">
            <a:extLst>
              <a:ext uri="{FF2B5EF4-FFF2-40B4-BE49-F238E27FC236}">
                <a16:creationId xmlns:a16="http://schemas.microsoft.com/office/drawing/2014/main" id="{933D43C1-17E3-A0E0-00EE-F39A1CA3AD7C}"/>
              </a:ext>
            </a:extLst>
          </p:cNvPr>
          <p:cNvCxnSpPr>
            <a:cxnSpLocks/>
          </p:cNvCxnSpPr>
          <p:nvPr/>
        </p:nvCxnSpPr>
        <p:spPr>
          <a:xfrm>
            <a:off x="1792605" y="5479989"/>
            <a:ext cx="1234028" cy="0"/>
          </a:xfrm>
          <a:prstGeom prst="line">
            <a:avLst/>
          </a:prstGeom>
          <a:ln>
            <a:solidFill>
              <a:srgbClr val="0070C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C31793BD-E53E-ABAA-487E-98EAEFDA6A51}"/>
              </a:ext>
            </a:extLst>
          </p:cNvPr>
          <p:cNvSpPr txBox="1"/>
          <p:nvPr/>
        </p:nvSpPr>
        <p:spPr>
          <a:xfrm>
            <a:off x="3748434" y="5483759"/>
            <a:ext cx="2113414" cy="276999"/>
          </a:xfrm>
          <a:prstGeom prst="rect">
            <a:avLst/>
          </a:prstGeom>
          <a:noFill/>
        </p:spPr>
        <p:txBody>
          <a:bodyPr wrap="square" rtlCol="0">
            <a:spAutoFit/>
          </a:bodyPr>
          <a:lstStyle/>
          <a:p>
            <a:r>
              <a:rPr lang="en-US" sz="1200" b="1" dirty="0" err="1"/>
              <a:t>Tây</a:t>
            </a:r>
            <a:r>
              <a:rPr lang="en-US" sz="1200" b="1" dirty="0"/>
              <a:t> </a:t>
            </a:r>
            <a:r>
              <a:rPr lang="en-US" sz="1200" b="1" dirty="0" err="1"/>
              <a:t>Ninh</a:t>
            </a:r>
            <a:r>
              <a:rPr lang="en-US" sz="1200" b="1" dirty="0"/>
              <a:t> (2022)</a:t>
            </a:r>
          </a:p>
        </p:txBody>
      </p:sp>
      <p:cxnSp>
        <p:nvCxnSpPr>
          <p:cNvPr id="69" name="Straight Connector 68">
            <a:extLst>
              <a:ext uri="{FF2B5EF4-FFF2-40B4-BE49-F238E27FC236}">
                <a16:creationId xmlns:a16="http://schemas.microsoft.com/office/drawing/2014/main" id="{399A7765-AFAC-AE16-AD25-7C7D1E5ACB0E}"/>
              </a:ext>
            </a:extLst>
          </p:cNvPr>
          <p:cNvCxnSpPr>
            <a:cxnSpLocks/>
          </p:cNvCxnSpPr>
          <p:nvPr/>
        </p:nvCxnSpPr>
        <p:spPr>
          <a:xfrm>
            <a:off x="1986246" y="5672096"/>
            <a:ext cx="778146" cy="0"/>
          </a:xfrm>
          <a:prstGeom prst="line">
            <a:avLst/>
          </a:prstGeom>
          <a:ln>
            <a:solidFill>
              <a:srgbClr val="0070C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50B24B6D-2C25-2A65-383A-167CD310CA7B}"/>
              </a:ext>
            </a:extLst>
          </p:cNvPr>
          <p:cNvSpPr txBox="1"/>
          <p:nvPr/>
        </p:nvSpPr>
        <p:spPr>
          <a:xfrm>
            <a:off x="3748434" y="5675866"/>
            <a:ext cx="2113414" cy="276999"/>
          </a:xfrm>
          <a:prstGeom prst="rect">
            <a:avLst/>
          </a:prstGeom>
          <a:noFill/>
        </p:spPr>
        <p:txBody>
          <a:bodyPr wrap="square" rtlCol="0">
            <a:spAutoFit/>
          </a:bodyPr>
          <a:lstStyle/>
          <a:p>
            <a:r>
              <a:rPr lang="en-US" sz="1200" b="1" dirty="0">
                <a:solidFill>
                  <a:srgbClr val="FF0000"/>
                </a:solidFill>
              </a:rPr>
              <a:t>Tp. </a:t>
            </a:r>
            <a:r>
              <a:rPr lang="en-US" sz="1200" b="1" dirty="0" err="1">
                <a:solidFill>
                  <a:srgbClr val="FF0000"/>
                </a:solidFill>
              </a:rPr>
              <a:t>Hồ</a:t>
            </a:r>
            <a:r>
              <a:rPr lang="en-US" sz="1200" b="1" dirty="0">
                <a:solidFill>
                  <a:srgbClr val="FF0000"/>
                </a:solidFill>
              </a:rPr>
              <a:t> </a:t>
            </a:r>
            <a:r>
              <a:rPr lang="en-US" sz="1200" b="1" dirty="0" err="1">
                <a:solidFill>
                  <a:srgbClr val="FF0000"/>
                </a:solidFill>
              </a:rPr>
              <a:t>Chí</a:t>
            </a:r>
            <a:r>
              <a:rPr lang="en-US" sz="1200" b="1" dirty="0">
                <a:solidFill>
                  <a:srgbClr val="FF0000"/>
                </a:solidFill>
              </a:rPr>
              <a:t> Minh (2019)</a:t>
            </a:r>
          </a:p>
        </p:txBody>
      </p:sp>
      <p:cxnSp>
        <p:nvCxnSpPr>
          <p:cNvPr id="72" name="Straight Connector 71">
            <a:extLst>
              <a:ext uri="{FF2B5EF4-FFF2-40B4-BE49-F238E27FC236}">
                <a16:creationId xmlns:a16="http://schemas.microsoft.com/office/drawing/2014/main" id="{9D0E22C0-B6CD-187A-2562-F85B91177DD6}"/>
              </a:ext>
            </a:extLst>
          </p:cNvPr>
          <p:cNvCxnSpPr>
            <a:cxnSpLocks/>
          </p:cNvCxnSpPr>
          <p:nvPr/>
        </p:nvCxnSpPr>
        <p:spPr>
          <a:xfrm>
            <a:off x="2764392" y="5997139"/>
            <a:ext cx="972315" cy="0"/>
          </a:xfrm>
          <a:prstGeom prst="line">
            <a:avLst/>
          </a:prstGeom>
          <a:ln>
            <a:solidFill>
              <a:srgbClr val="0070C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379C2879-9B10-BA57-4703-93A365414806}"/>
              </a:ext>
            </a:extLst>
          </p:cNvPr>
          <p:cNvSpPr txBox="1"/>
          <p:nvPr/>
        </p:nvSpPr>
        <p:spPr>
          <a:xfrm>
            <a:off x="3748434" y="5858640"/>
            <a:ext cx="2113414" cy="276999"/>
          </a:xfrm>
          <a:prstGeom prst="rect">
            <a:avLst/>
          </a:prstGeom>
          <a:noFill/>
        </p:spPr>
        <p:txBody>
          <a:bodyPr wrap="square" rtlCol="0">
            <a:spAutoFit/>
          </a:bodyPr>
          <a:lstStyle/>
          <a:p>
            <a:r>
              <a:rPr lang="en-US" sz="1200" b="1" dirty="0"/>
              <a:t>An </a:t>
            </a:r>
            <a:r>
              <a:rPr lang="en-US" sz="1200" b="1" dirty="0" err="1"/>
              <a:t>Giang</a:t>
            </a:r>
            <a:r>
              <a:rPr lang="en-US" sz="1200" b="1" dirty="0"/>
              <a:t> (2019)</a:t>
            </a:r>
          </a:p>
        </p:txBody>
      </p:sp>
      <p:cxnSp>
        <p:nvCxnSpPr>
          <p:cNvPr id="76" name="Straight Connector 75">
            <a:extLst>
              <a:ext uri="{FF2B5EF4-FFF2-40B4-BE49-F238E27FC236}">
                <a16:creationId xmlns:a16="http://schemas.microsoft.com/office/drawing/2014/main" id="{F7219C12-0FE5-C897-2959-C520D2E3463E}"/>
              </a:ext>
            </a:extLst>
          </p:cNvPr>
          <p:cNvCxnSpPr>
            <a:cxnSpLocks/>
          </p:cNvCxnSpPr>
          <p:nvPr/>
        </p:nvCxnSpPr>
        <p:spPr>
          <a:xfrm>
            <a:off x="2189309" y="6164454"/>
            <a:ext cx="1547398" cy="0"/>
          </a:xfrm>
          <a:prstGeom prst="line">
            <a:avLst/>
          </a:prstGeom>
          <a:ln>
            <a:solidFill>
              <a:srgbClr val="0070C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C43B6E08-3F38-7F54-C166-B8D97D6FC03C}"/>
              </a:ext>
            </a:extLst>
          </p:cNvPr>
          <p:cNvSpPr txBox="1"/>
          <p:nvPr/>
        </p:nvSpPr>
        <p:spPr>
          <a:xfrm>
            <a:off x="3748434" y="6025955"/>
            <a:ext cx="2113414" cy="276999"/>
          </a:xfrm>
          <a:prstGeom prst="rect">
            <a:avLst/>
          </a:prstGeom>
          <a:noFill/>
        </p:spPr>
        <p:txBody>
          <a:bodyPr wrap="square" rtlCol="0">
            <a:spAutoFit/>
          </a:bodyPr>
          <a:lstStyle/>
          <a:p>
            <a:r>
              <a:rPr lang="en-US" sz="1200" b="1" dirty="0" err="1"/>
              <a:t>Bến</a:t>
            </a:r>
            <a:r>
              <a:rPr lang="en-US" sz="1200" b="1" dirty="0"/>
              <a:t> Tre (2019)</a:t>
            </a:r>
          </a:p>
        </p:txBody>
      </p:sp>
      <p:cxnSp>
        <p:nvCxnSpPr>
          <p:cNvPr id="79" name="Straight Connector 78">
            <a:extLst>
              <a:ext uri="{FF2B5EF4-FFF2-40B4-BE49-F238E27FC236}">
                <a16:creationId xmlns:a16="http://schemas.microsoft.com/office/drawing/2014/main" id="{334D69F6-94EC-1BAD-B378-1FE99FEDD4FC}"/>
              </a:ext>
            </a:extLst>
          </p:cNvPr>
          <p:cNvCxnSpPr>
            <a:cxnSpLocks/>
          </p:cNvCxnSpPr>
          <p:nvPr/>
        </p:nvCxnSpPr>
        <p:spPr>
          <a:xfrm>
            <a:off x="1380683" y="6127001"/>
            <a:ext cx="693847" cy="0"/>
          </a:xfrm>
          <a:prstGeom prst="line">
            <a:avLst/>
          </a:prstGeom>
          <a:ln>
            <a:solidFill>
              <a:srgbClr val="0070C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4AC4E261-2204-F5DA-370A-55A7D3376F1C}"/>
              </a:ext>
            </a:extLst>
          </p:cNvPr>
          <p:cNvSpPr txBox="1"/>
          <p:nvPr/>
        </p:nvSpPr>
        <p:spPr>
          <a:xfrm>
            <a:off x="3748434" y="6200429"/>
            <a:ext cx="2113414" cy="276999"/>
          </a:xfrm>
          <a:prstGeom prst="rect">
            <a:avLst/>
          </a:prstGeom>
          <a:noFill/>
        </p:spPr>
        <p:txBody>
          <a:bodyPr wrap="square" rtlCol="0">
            <a:spAutoFit/>
          </a:bodyPr>
          <a:lstStyle/>
          <a:p>
            <a:r>
              <a:rPr lang="en-US" sz="1200" b="1" dirty="0" err="1"/>
              <a:t>Kiên</a:t>
            </a:r>
            <a:r>
              <a:rPr lang="en-US" sz="1200" b="1" dirty="0"/>
              <a:t> </a:t>
            </a:r>
            <a:r>
              <a:rPr lang="en-US" sz="1200" b="1" dirty="0" err="1"/>
              <a:t>Giang</a:t>
            </a:r>
            <a:r>
              <a:rPr lang="en-US" sz="1200" b="1" dirty="0"/>
              <a:t> (2019)</a:t>
            </a:r>
          </a:p>
        </p:txBody>
      </p:sp>
      <p:cxnSp>
        <p:nvCxnSpPr>
          <p:cNvPr id="82" name="Straight Connector 81">
            <a:extLst>
              <a:ext uri="{FF2B5EF4-FFF2-40B4-BE49-F238E27FC236}">
                <a16:creationId xmlns:a16="http://schemas.microsoft.com/office/drawing/2014/main" id="{69537D17-B7D4-69E2-E19A-DDFF727E3A17}"/>
              </a:ext>
            </a:extLst>
          </p:cNvPr>
          <p:cNvCxnSpPr>
            <a:cxnSpLocks/>
          </p:cNvCxnSpPr>
          <p:nvPr/>
        </p:nvCxnSpPr>
        <p:spPr>
          <a:xfrm>
            <a:off x="2023898" y="6524233"/>
            <a:ext cx="1712809" cy="0"/>
          </a:xfrm>
          <a:prstGeom prst="line">
            <a:avLst/>
          </a:prstGeom>
          <a:ln>
            <a:solidFill>
              <a:srgbClr val="0070C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6E536FE2-9F79-45DE-6B11-B858A39953D5}"/>
              </a:ext>
            </a:extLst>
          </p:cNvPr>
          <p:cNvSpPr txBox="1"/>
          <p:nvPr/>
        </p:nvSpPr>
        <p:spPr>
          <a:xfrm>
            <a:off x="3748434" y="6380282"/>
            <a:ext cx="2113414" cy="276999"/>
          </a:xfrm>
          <a:prstGeom prst="rect">
            <a:avLst/>
          </a:prstGeom>
          <a:noFill/>
        </p:spPr>
        <p:txBody>
          <a:bodyPr wrap="square" rtlCol="0">
            <a:spAutoFit/>
          </a:bodyPr>
          <a:lstStyle/>
          <a:p>
            <a:r>
              <a:rPr lang="en-US" sz="1200" b="1" dirty="0" err="1"/>
              <a:t>Sóc</a:t>
            </a:r>
            <a:r>
              <a:rPr lang="en-US" sz="1200" b="1" dirty="0"/>
              <a:t> </a:t>
            </a:r>
            <a:r>
              <a:rPr lang="en-US" sz="1200" b="1" dirty="0" err="1"/>
              <a:t>Trăng</a:t>
            </a:r>
            <a:r>
              <a:rPr lang="en-US" sz="1200" b="1" dirty="0"/>
              <a:t> (2019)</a:t>
            </a:r>
          </a:p>
        </p:txBody>
      </p:sp>
      <p:cxnSp>
        <p:nvCxnSpPr>
          <p:cNvPr id="85" name="Straight Connector 84">
            <a:extLst>
              <a:ext uri="{FF2B5EF4-FFF2-40B4-BE49-F238E27FC236}">
                <a16:creationId xmlns:a16="http://schemas.microsoft.com/office/drawing/2014/main" id="{145270D7-6CEC-658C-4100-8E49663A48B5}"/>
              </a:ext>
            </a:extLst>
          </p:cNvPr>
          <p:cNvCxnSpPr>
            <a:cxnSpLocks/>
          </p:cNvCxnSpPr>
          <p:nvPr/>
        </p:nvCxnSpPr>
        <p:spPr>
          <a:xfrm>
            <a:off x="1691884" y="6229464"/>
            <a:ext cx="332014" cy="297132"/>
          </a:xfrm>
          <a:prstGeom prst="line">
            <a:avLst/>
          </a:prstGeom>
          <a:ln>
            <a:solidFill>
              <a:srgbClr val="0070C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0A77FA-836A-A0FA-4FD6-E1C758B9BE05}"/>
              </a:ext>
            </a:extLst>
          </p:cNvPr>
          <p:cNvCxnSpPr>
            <a:cxnSpLocks/>
          </p:cNvCxnSpPr>
          <p:nvPr/>
        </p:nvCxnSpPr>
        <p:spPr>
          <a:xfrm>
            <a:off x="1942494" y="6705424"/>
            <a:ext cx="1794213" cy="0"/>
          </a:xfrm>
          <a:prstGeom prst="line">
            <a:avLst/>
          </a:prstGeom>
          <a:ln>
            <a:solidFill>
              <a:srgbClr val="0070C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BA706C5E-3A28-B9D0-CDAC-B63F1835D01C}"/>
              </a:ext>
            </a:extLst>
          </p:cNvPr>
          <p:cNvSpPr txBox="1"/>
          <p:nvPr/>
        </p:nvSpPr>
        <p:spPr>
          <a:xfrm>
            <a:off x="3748434" y="6553663"/>
            <a:ext cx="2113414" cy="276999"/>
          </a:xfrm>
          <a:prstGeom prst="rect">
            <a:avLst/>
          </a:prstGeom>
          <a:noFill/>
        </p:spPr>
        <p:txBody>
          <a:bodyPr wrap="square" rtlCol="0">
            <a:spAutoFit/>
          </a:bodyPr>
          <a:lstStyle/>
          <a:p>
            <a:r>
              <a:rPr lang="en-US" sz="1200" b="1" dirty="0" err="1"/>
              <a:t>Bạc</a:t>
            </a:r>
            <a:r>
              <a:rPr lang="en-US" sz="1200" b="1" dirty="0"/>
              <a:t> </a:t>
            </a:r>
            <a:r>
              <a:rPr lang="en-US" sz="1200" b="1" dirty="0" err="1"/>
              <a:t>Liêu</a:t>
            </a:r>
            <a:r>
              <a:rPr lang="en-US" sz="1200" b="1" dirty="0"/>
              <a:t> (2020)</a:t>
            </a:r>
          </a:p>
        </p:txBody>
      </p:sp>
      <p:cxnSp>
        <p:nvCxnSpPr>
          <p:cNvPr id="90" name="Straight Connector 89">
            <a:extLst>
              <a:ext uri="{FF2B5EF4-FFF2-40B4-BE49-F238E27FC236}">
                <a16:creationId xmlns:a16="http://schemas.microsoft.com/office/drawing/2014/main" id="{6A0A0C55-5B9B-768E-4CD3-7133F352F2B8}"/>
              </a:ext>
            </a:extLst>
          </p:cNvPr>
          <p:cNvCxnSpPr>
            <a:cxnSpLocks/>
          </p:cNvCxnSpPr>
          <p:nvPr/>
        </p:nvCxnSpPr>
        <p:spPr>
          <a:xfrm>
            <a:off x="1514671" y="6322549"/>
            <a:ext cx="427823" cy="382875"/>
          </a:xfrm>
          <a:prstGeom prst="line">
            <a:avLst/>
          </a:prstGeom>
          <a:ln>
            <a:solidFill>
              <a:srgbClr val="0070C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AF052819-1F91-2B5E-DD0E-B99C10F82340}"/>
              </a:ext>
            </a:extLst>
          </p:cNvPr>
          <p:cNvSpPr/>
          <p:nvPr/>
        </p:nvSpPr>
        <p:spPr>
          <a:xfrm>
            <a:off x="5885778" y="1013124"/>
            <a:ext cx="5760000" cy="3427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7D179764-36DE-80D0-B995-BC90411F3D27}"/>
              </a:ext>
            </a:extLst>
          </p:cNvPr>
          <p:cNvSpPr/>
          <p:nvPr/>
        </p:nvSpPr>
        <p:spPr>
          <a:xfrm>
            <a:off x="5885778" y="1013984"/>
            <a:ext cx="5068800" cy="33576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a:extLst>
              <a:ext uri="{FF2B5EF4-FFF2-40B4-BE49-F238E27FC236}">
                <a16:creationId xmlns:a16="http://schemas.microsoft.com/office/drawing/2014/main" id="{6D3D304D-6E31-BDD3-9B1A-9609BAEFE58B}"/>
              </a:ext>
            </a:extLst>
          </p:cNvPr>
          <p:cNvSpPr txBox="1"/>
          <p:nvPr/>
        </p:nvSpPr>
        <p:spPr>
          <a:xfrm>
            <a:off x="6584284" y="1056758"/>
            <a:ext cx="2638425" cy="307777"/>
          </a:xfrm>
          <a:prstGeom prst="rect">
            <a:avLst/>
          </a:prstGeom>
          <a:noFill/>
        </p:spPr>
        <p:txBody>
          <a:bodyPr wrap="square" rtlCol="0">
            <a:spAutoFit/>
          </a:bodyPr>
          <a:lstStyle/>
          <a:p>
            <a:r>
              <a:rPr lang="en-US" sz="1400" b="1" dirty="0" err="1">
                <a:solidFill>
                  <a:schemeClr val="accent1">
                    <a:lumMod val="20000"/>
                    <a:lumOff val="80000"/>
                  </a:schemeClr>
                </a:solidFill>
              </a:rPr>
              <a:t>Thực</a:t>
            </a:r>
            <a:r>
              <a:rPr lang="en-US" sz="1400" b="1" dirty="0">
                <a:solidFill>
                  <a:schemeClr val="accent1">
                    <a:lumMod val="20000"/>
                    <a:lumOff val="80000"/>
                  </a:schemeClr>
                </a:solidFill>
              </a:rPr>
              <a:t> </a:t>
            </a:r>
            <a:r>
              <a:rPr lang="en-US" sz="1400" b="1" dirty="0" err="1">
                <a:solidFill>
                  <a:schemeClr val="accent1">
                    <a:lumMod val="20000"/>
                    <a:lumOff val="80000"/>
                  </a:schemeClr>
                </a:solidFill>
              </a:rPr>
              <a:t>tế</a:t>
            </a:r>
            <a:r>
              <a:rPr lang="en-US" sz="1400" b="1" dirty="0">
                <a:solidFill>
                  <a:schemeClr val="accent1">
                    <a:lumMod val="20000"/>
                    <a:lumOff val="80000"/>
                  </a:schemeClr>
                </a:solidFill>
              </a:rPr>
              <a:t> </a:t>
            </a:r>
            <a:r>
              <a:rPr lang="en-US" sz="1400" b="1" dirty="0" err="1">
                <a:solidFill>
                  <a:schemeClr val="accent1">
                    <a:lumMod val="20000"/>
                    <a:lumOff val="80000"/>
                  </a:schemeClr>
                </a:solidFill>
              </a:rPr>
              <a:t>cung</a:t>
            </a:r>
            <a:r>
              <a:rPr lang="en-US" sz="1400" b="1" dirty="0">
                <a:solidFill>
                  <a:schemeClr val="accent1">
                    <a:lumMod val="20000"/>
                    <a:lumOff val="80000"/>
                  </a:schemeClr>
                </a:solidFill>
              </a:rPr>
              <a:t> </a:t>
            </a:r>
            <a:r>
              <a:rPr lang="en-US" sz="1400" b="1" dirty="0" err="1">
                <a:solidFill>
                  <a:schemeClr val="accent1">
                    <a:lumMod val="20000"/>
                    <a:lumOff val="80000"/>
                  </a:schemeClr>
                </a:solidFill>
              </a:rPr>
              <a:t>cấp</a:t>
            </a:r>
            <a:r>
              <a:rPr lang="en-US" sz="1400" b="1">
                <a:solidFill>
                  <a:schemeClr val="accent1">
                    <a:lumMod val="20000"/>
                    <a:lumOff val="80000"/>
                  </a:schemeClr>
                </a:solidFill>
              </a:rPr>
              <a:t>: 3.529</a:t>
            </a:r>
            <a:endParaRPr lang="en-US" sz="1400" b="1" dirty="0">
              <a:solidFill>
                <a:schemeClr val="accent1">
                  <a:lumMod val="20000"/>
                  <a:lumOff val="80000"/>
                </a:schemeClr>
              </a:solidFill>
            </a:endParaRPr>
          </a:p>
        </p:txBody>
      </p:sp>
      <p:sp>
        <p:nvSpPr>
          <p:cNvPr id="112" name="TextBox 111">
            <a:extLst>
              <a:ext uri="{FF2B5EF4-FFF2-40B4-BE49-F238E27FC236}">
                <a16:creationId xmlns:a16="http://schemas.microsoft.com/office/drawing/2014/main" id="{76F870DD-1F95-2168-683B-FAD36472C378}"/>
              </a:ext>
            </a:extLst>
          </p:cNvPr>
          <p:cNvSpPr txBox="1"/>
          <p:nvPr/>
        </p:nvSpPr>
        <p:spPr>
          <a:xfrm>
            <a:off x="8075055" y="703386"/>
            <a:ext cx="3570724" cy="307777"/>
          </a:xfrm>
          <a:prstGeom prst="rect">
            <a:avLst/>
          </a:prstGeom>
          <a:noFill/>
        </p:spPr>
        <p:txBody>
          <a:bodyPr wrap="square" rtlCol="0">
            <a:spAutoFit/>
          </a:bodyPr>
          <a:lstStyle/>
          <a:p>
            <a:pPr algn="r"/>
            <a:r>
              <a:rPr lang="en-US" sz="1400" b="1" dirty="0" err="1">
                <a:solidFill>
                  <a:schemeClr val="accent1">
                    <a:lumMod val="50000"/>
                  </a:schemeClr>
                </a:solidFill>
              </a:rPr>
              <a:t>Khả</a:t>
            </a:r>
            <a:r>
              <a:rPr lang="en-US" sz="1400" b="1" dirty="0">
                <a:solidFill>
                  <a:schemeClr val="accent1">
                    <a:lumMod val="50000"/>
                  </a:schemeClr>
                </a:solidFill>
              </a:rPr>
              <a:t> </a:t>
            </a:r>
            <a:r>
              <a:rPr lang="en-US" sz="1400" b="1" dirty="0" err="1">
                <a:solidFill>
                  <a:schemeClr val="accent1">
                    <a:lumMod val="50000"/>
                  </a:schemeClr>
                </a:solidFill>
              </a:rPr>
              <a:t>năng</a:t>
            </a:r>
            <a:r>
              <a:rPr lang="en-US" sz="1400" b="1" dirty="0">
                <a:solidFill>
                  <a:schemeClr val="accent1">
                    <a:lumMod val="50000"/>
                  </a:schemeClr>
                </a:solidFill>
              </a:rPr>
              <a:t> </a:t>
            </a:r>
            <a:r>
              <a:rPr lang="en-US" sz="1400" b="1" err="1">
                <a:solidFill>
                  <a:schemeClr val="accent1">
                    <a:lumMod val="50000"/>
                  </a:schemeClr>
                </a:solidFill>
              </a:rPr>
              <a:t>cung</a:t>
            </a:r>
            <a:r>
              <a:rPr lang="en-US" sz="1400" b="1">
                <a:solidFill>
                  <a:schemeClr val="accent1">
                    <a:lumMod val="50000"/>
                  </a:schemeClr>
                </a:solidFill>
              </a:rPr>
              <a:t> cấp hiện tại: 4.000</a:t>
            </a:r>
            <a:endParaRPr lang="en-US" sz="1400" b="1" dirty="0">
              <a:solidFill>
                <a:schemeClr val="accent1">
                  <a:lumMod val="50000"/>
                </a:schemeClr>
              </a:solidFill>
            </a:endParaRPr>
          </a:p>
        </p:txBody>
      </p:sp>
      <p:sp>
        <p:nvSpPr>
          <p:cNvPr id="116" name="TextBox 115">
            <a:extLst>
              <a:ext uri="{FF2B5EF4-FFF2-40B4-BE49-F238E27FC236}">
                <a16:creationId xmlns:a16="http://schemas.microsoft.com/office/drawing/2014/main" id="{6C4C2010-0A47-44C0-0BCA-4E589F7EC303}"/>
              </a:ext>
            </a:extLst>
          </p:cNvPr>
          <p:cNvSpPr txBox="1"/>
          <p:nvPr/>
        </p:nvSpPr>
        <p:spPr>
          <a:xfrm>
            <a:off x="6106337" y="5273761"/>
            <a:ext cx="5752336" cy="1015663"/>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2000" b="1" dirty="0">
                <a:solidFill>
                  <a:srgbClr val="002060"/>
                </a:solidFill>
              </a:rPr>
              <a:t>THỐNG KÊ THƯ VIỆN </a:t>
            </a:r>
            <a:br>
              <a:rPr lang="en-US" sz="2000" b="1" dirty="0">
                <a:solidFill>
                  <a:srgbClr val="002060"/>
                </a:solidFill>
              </a:rPr>
            </a:br>
            <a:r>
              <a:rPr lang="en-US" sz="2000" b="1" dirty="0">
                <a:solidFill>
                  <a:srgbClr val="002060"/>
                </a:solidFill>
              </a:rPr>
              <a:t>SỬ DỤNG HỆ THỐNG QUẢN TRỊ THƯ VIỆN DÙNG CHUNG VIETBIBLIO</a:t>
            </a:r>
          </a:p>
        </p:txBody>
      </p:sp>
      <p:sp>
        <p:nvSpPr>
          <p:cNvPr id="118" name="TextBox 117">
            <a:extLst>
              <a:ext uri="{FF2B5EF4-FFF2-40B4-BE49-F238E27FC236}">
                <a16:creationId xmlns:a16="http://schemas.microsoft.com/office/drawing/2014/main" id="{C33138E1-9FC5-95C6-AA4E-E564116F5F25}"/>
              </a:ext>
            </a:extLst>
          </p:cNvPr>
          <p:cNvSpPr txBox="1"/>
          <p:nvPr/>
        </p:nvSpPr>
        <p:spPr>
          <a:xfrm>
            <a:off x="6041690" y="6525128"/>
            <a:ext cx="5896310" cy="276999"/>
          </a:xfrm>
          <a:prstGeom prst="rect">
            <a:avLst/>
          </a:prstGeom>
          <a:noFill/>
        </p:spPr>
        <p:txBody>
          <a:bodyPr wrap="square" rtlCol="0">
            <a:spAutoFit/>
          </a:bodyPr>
          <a:lstStyle/>
          <a:p>
            <a:pPr algn="r"/>
            <a:r>
              <a:rPr lang="en-US" sz="1200" i="1" dirty="0"/>
              <a:t>* </a:t>
            </a:r>
            <a:r>
              <a:rPr lang="en-US" sz="1200" i="1" dirty="0" err="1"/>
              <a:t>Nguồn</a:t>
            </a:r>
            <a:r>
              <a:rPr lang="en-US" sz="1200" i="1" dirty="0"/>
              <a:t>: http://vietbiblio.vsl.vn/list</a:t>
            </a:r>
          </a:p>
        </p:txBody>
      </p:sp>
      <p:sp>
        <p:nvSpPr>
          <p:cNvPr id="2" name="TextBox 1">
            <a:extLst>
              <a:ext uri="{FF2B5EF4-FFF2-40B4-BE49-F238E27FC236}">
                <a16:creationId xmlns:a16="http://schemas.microsoft.com/office/drawing/2014/main" id="{3693E647-3F1F-2F41-51A1-B377E46127A9}"/>
              </a:ext>
            </a:extLst>
          </p:cNvPr>
          <p:cNvSpPr txBox="1"/>
          <p:nvPr/>
        </p:nvSpPr>
        <p:spPr>
          <a:xfrm>
            <a:off x="6231242" y="205891"/>
            <a:ext cx="4662835" cy="369332"/>
          </a:xfrm>
          <a:prstGeom prst="rect">
            <a:avLst/>
          </a:prstGeom>
          <a:noFill/>
        </p:spPr>
        <p:txBody>
          <a:bodyPr wrap="square" rtlCol="0">
            <a:spAutoFit/>
          </a:bodyPr>
          <a:lstStyle/>
          <a:p>
            <a:pPr algn="ctr"/>
            <a:r>
              <a:rPr lang="en-US" b="1" dirty="0">
                <a:solidFill>
                  <a:srgbClr val="FF0000"/>
                </a:solidFill>
              </a:rPr>
              <a:t>THỐNG KÊ </a:t>
            </a:r>
            <a:r>
              <a:rPr lang="en-US" b="1">
                <a:solidFill>
                  <a:srgbClr val="FF0000"/>
                </a:solidFill>
              </a:rPr>
              <a:t>ĐẾN 11/2023</a:t>
            </a:r>
            <a:endParaRPr lang="en-US" b="1" dirty="0">
              <a:solidFill>
                <a:srgbClr val="FF0000"/>
              </a:solidFill>
            </a:endParaRPr>
          </a:p>
        </p:txBody>
      </p:sp>
      <p:sp>
        <p:nvSpPr>
          <p:cNvPr id="3" name="TextBox 2">
            <a:extLst>
              <a:ext uri="{FF2B5EF4-FFF2-40B4-BE49-F238E27FC236}">
                <a16:creationId xmlns:a16="http://schemas.microsoft.com/office/drawing/2014/main" id="{DF139DDF-A95E-DEF4-C2BF-CBBD7E753D36}"/>
              </a:ext>
            </a:extLst>
          </p:cNvPr>
          <p:cNvSpPr txBox="1"/>
          <p:nvPr/>
        </p:nvSpPr>
        <p:spPr>
          <a:xfrm>
            <a:off x="6106337" y="2936761"/>
            <a:ext cx="4662835" cy="369332"/>
          </a:xfrm>
          <a:prstGeom prst="rect">
            <a:avLst/>
          </a:prstGeom>
          <a:noFill/>
        </p:spPr>
        <p:txBody>
          <a:bodyPr wrap="square" rtlCol="0">
            <a:spAutoFit/>
          </a:bodyPr>
          <a:lstStyle/>
          <a:p>
            <a:pPr algn="ctr"/>
            <a:r>
              <a:rPr lang="en-US" b="1">
                <a:solidFill>
                  <a:srgbClr val="FF0000"/>
                </a:solidFill>
              </a:rPr>
              <a:t>LỘ TRÌNH CUNG ỨNG ĐẾN NĂM 2024</a:t>
            </a:r>
            <a:endParaRPr lang="en-US" b="1" dirty="0">
              <a:solidFill>
                <a:srgbClr val="FF0000"/>
              </a:solidFill>
            </a:endParaRPr>
          </a:p>
        </p:txBody>
      </p:sp>
      <p:sp>
        <p:nvSpPr>
          <p:cNvPr id="5" name="Rectangle 4">
            <a:extLst>
              <a:ext uri="{FF2B5EF4-FFF2-40B4-BE49-F238E27FC236}">
                <a16:creationId xmlns:a16="http://schemas.microsoft.com/office/drawing/2014/main" id="{9D56A5EE-C7A8-1F24-66E5-335513901069}"/>
              </a:ext>
            </a:extLst>
          </p:cNvPr>
          <p:cNvSpPr/>
          <p:nvPr/>
        </p:nvSpPr>
        <p:spPr>
          <a:xfrm>
            <a:off x="7057572" y="3820746"/>
            <a:ext cx="1440000" cy="25689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60CD1DA-E8F9-1349-9A7A-D146389C94DD}"/>
              </a:ext>
            </a:extLst>
          </p:cNvPr>
          <p:cNvSpPr/>
          <p:nvPr/>
        </p:nvSpPr>
        <p:spPr>
          <a:xfrm>
            <a:off x="7054203" y="4213401"/>
            <a:ext cx="2880000" cy="256891"/>
          </a:xfrm>
          <a:prstGeom prst="rect">
            <a:avLst/>
          </a:prstGeom>
          <a:solidFill>
            <a:srgbClr val="FFFF0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07FB706-8A0C-6CD9-D31B-259067E09788}"/>
              </a:ext>
            </a:extLst>
          </p:cNvPr>
          <p:cNvSpPr/>
          <p:nvPr/>
        </p:nvSpPr>
        <p:spPr>
          <a:xfrm>
            <a:off x="7063023" y="4617058"/>
            <a:ext cx="3600000" cy="246314"/>
          </a:xfrm>
          <a:prstGeom prst="rect">
            <a:avLst/>
          </a:prstGeom>
          <a:solidFill>
            <a:srgbClr val="FFFF0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AF76749-AE24-FCA5-F7E9-10F8193DFC68}"/>
              </a:ext>
            </a:extLst>
          </p:cNvPr>
          <p:cNvSpPr txBox="1"/>
          <p:nvPr/>
        </p:nvSpPr>
        <p:spPr>
          <a:xfrm>
            <a:off x="6472862" y="3762605"/>
            <a:ext cx="581340" cy="307777"/>
          </a:xfrm>
          <a:prstGeom prst="rect">
            <a:avLst/>
          </a:prstGeom>
          <a:noFill/>
        </p:spPr>
        <p:txBody>
          <a:bodyPr wrap="square" rtlCol="0">
            <a:spAutoFit/>
          </a:bodyPr>
          <a:lstStyle/>
          <a:p>
            <a:r>
              <a:rPr lang="en-US" sz="1400" b="1" dirty="0">
                <a:solidFill>
                  <a:srgbClr val="00B0F0"/>
                </a:solidFill>
              </a:rPr>
              <a:t>2022</a:t>
            </a:r>
          </a:p>
        </p:txBody>
      </p:sp>
      <p:sp>
        <p:nvSpPr>
          <p:cNvPr id="28" name="TextBox 27">
            <a:extLst>
              <a:ext uri="{FF2B5EF4-FFF2-40B4-BE49-F238E27FC236}">
                <a16:creationId xmlns:a16="http://schemas.microsoft.com/office/drawing/2014/main" id="{C3C8EC08-E01C-56E5-1AFB-3C3D757B5D8B}"/>
              </a:ext>
            </a:extLst>
          </p:cNvPr>
          <p:cNvSpPr txBox="1"/>
          <p:nvPr/>
        </p:nvSpPr>
        <p:spPr>
          <a:xfrm>
            <a:off x="6476232" y="4183613"/>
            <a:ext cx="581340" cy="307777"/>
          </a:xfrm>
          <a:prstGeom prst="rect">
            <a:avLst/>
          </a:prstGeom>
          <a:noFill/>
        </p:spPr>
        <p:txBody>
          <a:bodyPr wrap="square" rtlCol="0">
            <a:spAutoFit/>
          </a:bodyPr>
          <a:lstStyle/>
          <a:p>
            <a:r>
              <a:rPr lang="en-US" sz="1400" b="1">
                <a:solidFill>
                  <a:srgbClr val="00B0F0"/>
                </a:solidFill>
              </a:rPr>
              <a:t>2023</a:t>
            </a:r>
            <a:endParaRPr lang="en-US" sz="1400" b="1" dirty="0">
              <a:solidFill>
                <a:srgbClr val="00B0F0"/>
              </a:solidFill>
            </a:endParaRPr>
          </a:p>
        </p:txBody>
      </p:sp>
      <p:sp>
        <p:nvSpPr>
          <p:cNvPr id="31" name="TextBox 30">
            <a:extLst>
              <a:ext uri="{FF2B5EF4-FFF2-40B4-BE49-F238E27FC236}">
                <a16:creationId xmlns:a16="http://schemas.microsoft.com/office/drawing/2014/main" id="{514BF7D0-2DE1-80E6-9913-40A93BDE5691}"/>
              </a:ext>
            </a:extLst>
          </p:cNvPr>
          <p:cNvSpPr txBox="1"/>
          <p:nvPr/>
        </p:nvSpPr>
        <p:spPr>
          <a:xfrm>
            <a:off x="6476232" y="4570979"/>
            <a:ext cx="581340" cy="307777"/>
          </a:xfrm>
          <a:prstGeom prst="rect">
            <a:avLst/>
          </a:prstGeom>
          <a:noFill/>
        </p:spPr>
        <p:txBody>
          <a:bodyPr wrap="square" rtlCol="0">
            <a:spAutoFit/>
          </a:bodyPr>
          <a:lstStyle/>
          <a:p>
            <a:r>
              <a:rPr lang="en-US" sz="1400" b="1">
                <a:solidFill>
                  <a:srgbClr val="00B0F0"/>
                </a:solidFill>
              </a:rPr>
              <a:t>2024</a:t>
            </a:r>
            <a:endParaRPr lang="en-US" sz="1400" b="1" dirty="0">
              <a:solidFill>
                <a:srgbClr val="00B0F0"/>
              </a:solidFill>
            </a:endParaRPr>
          </a:p>
        </p:txBody>
      </p:sp>
      <p:sp>
        <p:nvSpPr>
          <p:cNvPr id="34" name="TextBox 33">
            <a:extLst>
              <a:ext uri="{FF2B5EF4-FFF2-40B4-BE49-F238E27FC236}">
                <a16:creationId xmlns:a16="http://schemas.microsoft.com/office/drawing/2014/main" id="{CD4D62AC-E5E2-9FE2-2957-7B46D8A52A98}"/>
              </a:ext>
            </a:extLst>
          </p:cNvPr>
          <p:cNvSpPr txBox="1"/>
          <p:nvPr/>
        </p:nvSpPr>
        <p:spPr>
          <a:xfrm>
            <a:off x="8494203" y="3773224"/>
            <a:ext cx="964326" cy="307777"/>
          </a:xfrm>
          <a:prstGeom prst="rect">
            <a:avLst/>
          </a:prstGeom>
          <a:noFill/>
        </p:spPr>
        <p:txBody>
          <a:bodyPr wrap="square" rtlCol="0">
            <a:spAutoFit/>
          </a:bodyPr>
          <a:lstStyle/>
          <a:p>
            <a:r>
              <a:rPr lang="en-US" sz="1400" b="1">
                <a:solidFill>
                  <a:srgbClr val="0070C0"/>
                </a:solidFill>
              </a:rPr>
              <a:t>2.000</a:t>
            </a:r>
            <a:endParaRPr lang="en-US" sz="1400" b="1" dirty="0">
              <a:solidFill>
                <a:srgbClr val="0070C0"/>
              </a:solidFill>
            </a:endParaRPr>
          </a:p>
        </p:txBody>
      </p:sp>
      <p:sp>
        <p:nvSpPr>
          <p:cNvPr id="38" name="TextBox 37">
            <a:extLst>
              <a:ext uri="{FF2B5EF4-FFF2-40B4-BE49-F238E27FC236}">
                <a16:creationId xmlns:a16="http://schemas.microsoft.com/office/drawing/2014/main" id="{D6482BCC-0CD1-418D-0CCD-DE281CEE738A}"/>
              </a:ext>
            </a:extLst>
          </p:cNvPr>
          <p:cNvSpPr txBox="1"/>
          <p:nvPr/>
        </p:nvSpPr>
        <p:spPr>
          <a:xfrm>
            <a:off x="9928586" y="4162127"/>
            <a:ext cx="964326" cy="307777"/>
          </a:xfrm>
          <a:prstGeom prst="rect">
            <a:avLst/>
          </a:prstGeom>
          <a:noFill/>
        </p:spPr>
        <p:txBody>
          <a:bodyPr wrap="square" rtlCol="0">
            <a:spAutoFit/>
          </a:bodyPr>
          <a:lstStyle/>
          <a:p>
            <a:r>
              <a:rPr lang="en-US" sz="1400" b="1">
                <a:solidFill>
                  <a:srgbClr val="0070C0"/>
                </a:solidFill>
              </a:rPr>
              <a:t>4.000</a:t>
            </a:r>
            <a:endParaRPr lang="en-US" sz="1400" b="1" dirty="0">
              <a:solidFill>
                <a:srgbClr val="0070C0"/>
              </a:solidFill>
            </a:endParaRPr>
          </a:p>
        </p:txBody>
      </p:sp>
      <p:sp>
        <p:nvSpPr>
          <p:cNvPr id="39" name="TextBox 38">
            <a:extLst>
              <a:ext uri="{FF2B5EF4-FFF2-40B4-BE49-F238E27FC236}">
                <a16:creationId xmlns:a16="http://schemas.microsoft.com/office/drawing/2014/main" id="{9F7574D4-988F-BC0A-1966-CA8FE1A0CBAD}"/>
              </a:ext>
            </a:extLst>
          </p:cNvPr>
          <p:cNvSpPr txBox="1"/>
          <p:nvPr/>
        </p:nvSpPr>
        <p:spPr>
          <a:xfrm>
            <a:off x="10894347" y="4566364"/>
            <a:ext cx="964326" cy="307777"/>
          </a:xfrm>
          <a:prstGeom prst="rect">
            <a:avLst/>
          </a:prstGeom>
          <a:noFill/>
        </p:spPr>
        <p:txBody>
          <a:bodyPr wrap="square" rtlCol="0">
            <a:spAutoFit/>
          </a:bodyPr>
          <a:lstStyle/>
          <a:p>
            <a:r>
              <a:rPr lang="en-US" sz="1400" b="1">
                <a:solidFill>
                  <a:srgbClr val="0070C0"/>
                </a:solidFill>
              </a:rPr>
              <a:t>5.000</a:t>
            </a:r>
            <a:endParaRPr lang="en-US" sz="1400" b="1" dirty="0">
              <a:solidFill>
                <a:srgbClr val="0070C0"/>
              </a:solidFill>
            </a:endParaRPr>
          </a:p>
        </p:txBody>
      </p:sp>
      <p:sp>
        <p:nvSpPr>
          <p:cNvPr id="42" name="Rectangle 41">
            <a:extLst>
              <a:ext uri="{FF2B5EF4-FFF2-40B4-BE49-F238E27FC236}">
                <a16:creationId xmlns:a16="http://schemas.microsoft.com/office/drawing/2014/main" id="{E93FB2AD-22C5-469B-3FD7-BAD96E8F0EF3}"/>
              </a:ext>
            </a:extLst>
          </p:cNvPr>
          <p:cNvSpPr/>
          <p:nvPr/>
        </p:nvSpPr>
        <p:spPr>
          <a:xfrm>
            <a:off x="7057572" y="3460582"/>
            <a:ext cx="360000" cy="23679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F8130500-EC0D-FD22-D3F8-D0BA5436ABCB}"/>
              </a:ext>
            </a:extLst>
          </p:cNvPr>
          <p:cNvSpPr txBox="1"/>
          <p:nvPr/>
        </p:nvSpPr>
        <p:spPr>
          <a:xfrm>
            <a:off x="6477523" y="3384372"/>
            <a:ext cx="581340" cy="307777"/>
          </a:xfrm>
          <a:prstGeom prst="rect">
            <a:avLst/>
          </a:prstGeom>
          <a:noFill/>
        </p:spPr>
        <p:txBody>
          <a:bodyPr wrap="square" rtlCol="0">
            <a:spAutoFit/>
          </a:bodyPr>
          <a:lstStyle/>
          <a:p>
            <a:r>
              <a:rPr lang="en-US" sz="1400" b="1" dirty="0">
                <a:solidFill>
                  <a:srgbClr val="00B0F0"/>
                </a:solidFill>
              </a:rPr>
              <a:t>2021</a:t>
            </a:r>
          </a:p>
        </p:txBody>
      </p:sp>
      <p:sp>
        <p:nvSpPr>
          <p:cNvPr id="48" name="TextBox 47">
            <a:extLst>
              <a:ext uri="{FF2B5EF4-FFF2-40B4-BE49-F238E27FC236}">
                <a16:creationId xmlns:a16="http://schemas.microsoft.com/office/drawing/2014/main" id="{A9464292-EFE3-F8AF-C9EF-0DA838695EF7}"/>
              </a:ext>
            </a:extLst>
          </p:cNvPr>
          <p:cNvSpPr txBox="1"/>
          <p:nvPr/>
        </p:nvSpPr>
        <p:spPr>
          <a:xfrm>
            <a:off x="7421334" y="3406379"/>
            <a:ext cx="964326" cy="307777"/>
          </a:xfrm>
          <a:prstGeom prst="rect">
            <a:avLst/>
          </a:prstGeom>
          <a:noFill/>
        </p:spPr>
        <p:txBody>
          <a:bodyPr wrap="square" rtlCol="0">
            <a:spAutoFit/>
          </a:bodyPr>
          <a:lstStyle/>
          <a:p>
            <a:r>
              <a:rPr lang="en-US" sz="1400" b="1">
                <a:solidFill>
                  <a:srgbClr val="0070C0"/>
                </a:solidFill>
              </a:rPr>
              <a:t>500</a:t>
            </a:r>
            <a:endParaRPr lang="en-US" sz="1400" b="1" dirty="0">
              <a:solidFill>
                <a:srgbClr val="0070C0"/>
              </a:solidFill>
            </a:endParaRPr>
          </a:p>
        </p:txBody>
      </p:sp>
      <p:cxnSp>
        <p:nvCxnSpPr>
          <p:cNvPr id="16" name="Straight Connector 15">
            <a:extLst>
              <a:ext uri="{FF2B5EF4-FFF2-40B4-BE49-F238E27FC236}">
                <a16:creationId xmlns:a16="http://schemas.microsoft.com/office/drawing/2014/main" id="{2EB1455D-43FE-6FBF-1144-8C9E24764625}"/>
              </a:ext>
            </a:extLst>
          </p:cNvPr>
          <p:cNvCxnSpPr>
            <a:cxnSpLocks/>
          </p:cNvCxnSpPr>
          <p:nvPr/>
        </p:nvCxnSpPr>
        <p:spPr>
          <a:xfrm flipV="1">
            <a:off x="325432" y="151891"/>
            <a:ext cx="467143" cy="525557"/>
          </a:xfrm>
          <a:prstGeom prst="line">
            <a:avLst/>
          </a:prstGeom>
          <a:ln>
            <a:solidFill>
              <a:srgbClr val="0070C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BE914D0-2F2A-7CF2-F7CE-A989F02EC72C}"/>
              </a:ext>
            </a:extLst>
          </p:cNvPr>
          <p:cNvCxnSpPr>
            <a:cxnSpLocks/>
          </p:cNvCxnSpPr>
          <p:nvPr/>
        </p:nvCxnSpPr>
        <p:spPr>
          <a:xfrm>
            <a:off x="792575" y="151891"/>
            <a:ext cx="2961417" cy="0"/>
          </a:xfrm>
          <a:prstGeom prst="line">
            <a:avLst/>
          </a:prstGeom>
          <a:ln>
            <a:solidFill>
              <a:srgbClr val="0070C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945F8414-31DE-3AFD-FD64-93F03E69CB09}"/>
              </a:ext>
            </a:extLst>
          </p:cNvPr>
          <p:cNvSpPr txBox="1"/>
          <p:nvPr/>
        </p:nvSpPr>
        <p:spPr>
          <a:xfrm>
            <a:off x="3810730" y="21225"/>
            <a:ext cx="1615401" cy="1954381"/>
          </a:xfrm>
          <a:prstGeom prst="rect">
            <a:avLst/>
          </a:prstGeom>
          <a:noFill/>
        </p:spPr>
        <p:txBody>
          <a:bodyPr wrap="square" rtlCol="0">
            <a:spAutoFit/>
          </a:bodyPr>
          <a:lstStyle/>
          <a:p>
            <a:r>
              <a:rPr lang="en-US" sz="1100" b="1" dirty="0">
                <a:solidFill>
                  <a:srgbClr val="0000FF"/>
                </a:solidFill>
              </a:rPr>
              <a:t>Lai </a:t>
            </a:r>
            <a:r>
              <a:rPr lang="en-US" sz="1100" b="1" dirty="0" err="1">
                <a:solidFill>
                  <a:srgbClr val="0000FF"/>
                </a:solidFill>
              </a:rPr>
              <a:t>Châu</a:t>
            </a:r>
            <a:r>
              <a:rPr lang="en-US" sz="1100" b="1" dirty="0">
                <a:solidFill>
                  <a:srgbClr val="0000FF"/>
                </a:solidFill>
              </a:rPr>
              <a:t> (</a:t>
            </a:r>
            <a:r>
              <a:rPr lang="en-US" sz="1100" b="1">
                <a:solidFill>
                  <a:srgbClr val="0000FF"/>
                </a:solidFill>
              </a:rPr>
              <a:t>2022)</a:t>
            </a:r>
            <a:br>
              <a:rPr lang="en-US" sz="1100" b="1"/>
            </a:br>
            <a:r>
              <a:rPr lang="en-US" sz="1100" b="1"/>
              <a:t>Hà Giang (2020)</a:t>
            </a:r>
            <a:br>
              <a:rPr lang="en-US" sz="1100" b="1"/>
            </a:br>
            <a:r>
              <a:rPr lang="en-US" sz="1100" b="1">
                <a:solidFill>
                  <a:srgbClr val="0000FF"/>
                </a:solidFill>
              </a:rPr>
              <a:t>Lào Cai (2022)</a:t>
            </a:r>
            <a:br>
              <a:rPr lang="en-US" sz="1100" b="1">
                <a:solidFill>
                  <a:srgbClr val="0000FF"/>
                </a:solidFill>
              </a:rPr>
            </a:br>
            <a:r>
              <a:rPr lang="en-US" sz="1100" b="1">
                <a:solidFill>
                  <a:srgbClr val="0000FF"/>
                </a:solidFill>
              </a:rPr>
              <a:t>Bắc Kạn (2022)</a:t>
            </a:r>
            <a:br>
              <a:rPr lang="en-US" sz="1100" b="1">
                <a:solidFill>
                  <a:srgbClr val="0000FF"/>
                </a:solidFill>
              </a:rPr>
            </a:br>
            <a:r>
              <a:rPr lang="en-US" sz="1100" b="1">
                <a:solidFill>
                  <a:srgbClr val="0000FF"/>
                </a:solidFill>
              </a:rPr>
              <a:t>Yên Bái (2022)</a:t>
            </a:r>
            <a:br>
              <a:rPr lang="en-US" sz="1100" b="1">
                <a:solidFill>
                  <a:srgbClr val="0000FF"/>
                </a:solidFill>
              </a:rPr>
            </a:br>
            <a:r>
              <a:rPr lang="en-US" sz="1100" b="1">
                <a:solidFill>
                  <a:srgbClr val="FF0000"/>
                </a:solidFill>
              </a:rPr>
              <a:t>Thái Nguyên (2023)</a:t>
            </a:r>
            <a:br>
              <a:rPr lang="en-US" sz="1100" b="1">
                <a:solidFill>
                  <a:srgbClr val="0000FF"/>
                </a:solidFill>
              </a:rPr>
            </a:br>
            <a:r>
              <a:rPr lang="en-US" sz="1100" b="1">
                <a:solidFill>
                  <a:srgbClr val="0000FF"/>
                </a:solidFill>
              </a:rPr>
              <a:t>Vĩnh Phúc (2022)</a:t>
            </a:r>
            <a:br>
              <a:rPr lang="en-US" sz="1100" b="1"/>
            </a:br>
            <a:r>
              <a:rPr lang="en-US" sz="1100" b="1"/>
              <a:t>Phú Thọ (2021)</a:t>
            </a:r>
            <a:br>
              <a:rPr lang="en-US" sz="1100" b="1"/>
            </a:br>
            <a:r>
              <a:rPr lang="en-US" sz="1100" b="1">
                <a:solidFill>
                  <a:srgbClr val="FF0000"/>
                </a:solidFill>
              </a:rPr>
              <a:t>Hưng Yên (2023)</a:t>
            </a:r>
            <a:br>
              <a:rPr lang="en-US" sz="1100" b="1"/>
            </a:br>
            <a:r>
              <a:rPr lang="en-US" sz="1100" b="1"/>
              <a:t>Thái Bình (2020)</a:t>
            </a:r>
            <a:br>
              <a:rPr lang="en-US" sz="1100" b="1"/>
            </a:br>
            <a:r>
              <a:rPr lang="en-US" sz="1100" b="1">
                <a:solidFill>
                  <a:srgbClr val="FF0000"/>
                </a:solidFill>
              </a:rPr>
              <a:t>Ninh Bình (2023)</a:t>
            </a:r>
            <a:endParaRPr lang="en-US" sz="1100" b="1" dirty="0">
              <a:solidFill>
                <a:srgbClr val="FF0000"/>
              </a:solidFill>
            </a:endParaRPr>
          </a:p>
        </p:txBody>
      </p:sp>
      <p:cxnSp>
        <p:nvCxnSpPr>
          <p:cNvPr id="23" name="Straight Connector 22">
            <a:extLst>
              <a:ext uri="{FF2B5EF4-FFF2-40B4-BE49-F238E27FC236}">
                <a16:creationId xmlns:a16="http://schemas.microsoft.com/office/drawing/2014/main" id="{EF23883E-4FA0-3D94-2858-B81E22A3C882}"/>
              </a:ext>
            </a:extLst>
          </p:cNvPr>
          <p:cNvCxnSpPr>
            <a:cxnSpLocks/>
          </p:cNvCxnSpPr>
          <p:nvPr/>
        </p:nvCxnSpPr>
        <p:spPr>
          <a:xfrm>
            <a:off x="1562100" y="1153310"/>
            <a:ext cx="2191892" cy="8591"/>
          </a:xfrm>
          <a:prstGeom prst="line">
            <a:avLst/>
          </a:prstGeom>
          <a:ln>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DD98990-D68C-72CA-CC9D-D659E232563D}"/>
              </a:ext>
            </a:extLst>
          </p:cNvPr>
          <p:cNvCxnSpPr>
            <a:cxnSpLocks/>
          </p:cNvCxnSpPr>
          <p:nvPr/>
        </p:nvCxnSpPr>
        <p:spPr>
          <a:xfrm flipV="1">
            <a:off x="1395187" y="321786"/>
            <a:ext cx="75836" cy="85319"/>
          </a:xfrm>
          <a:prstGeom prst="line">
            <a:avLst/>
          </a:prstGeom>
          <a:ln>
            <a:solidFill>
              <a:srgbClr val="0070C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B154A5A-A269-D366-CAB1-4CD5ACDE6AAA}"/>
              </a:ext>
            </a:extLst>
          </p:cNvPr>
          <p:cNvCxnSpPr>
            <a:cxnSpLocks/>
          </p:cNvCxnSpPr>
          <p:nvPr/>
        </p:nvCxnSpPr>
        <p:spPr>
          <a:xfrm flipV="1">
            <a:off x="963343" y="487831"/>
            <a:ext cx="111943" cy="125941"/>
          </a:xfrm>
          <a:prstGeom prst="line">
            <a:avLst/>
          </a:prstGeom>
          <a:ln>
            <a:solidFill>
              <a:srgbClr val="0070C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6D152C9-A4C3-0486-DAE6-0FA5E4675C14}"/>
              </a:ext>
            </a:extLst>
          </p:cNvPr>
          <p:cNvCxnSpPr>
            <a:cxnSpLocks/>
          </p:cNvCxnSpPr>
          <p:nvPr/>
        </p:nvCxnSpPr>
        <p:spPr>
          <a:xfrm>
            <a:off x="2767242" y="1334785"/>
            <a:ext cx="981192" cy="0"/>
          </a:xfrm>
          <a:prstGeom prst="line">
            <a:avLst/>
          </a:prstGeom>
          <a:ln>
            <a:solidFill>
              <a:srgbClr val="0070C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50" name="TextBox 149">
            <a:extLst>
              <a:ext uri="{FF2B5EF4-FFF2-40B4-BE49-F238E27FC236}">
                <a16:creationId xmlns:a16="http://schemas.microsoft.com/office/drawing/2014/main" id="{937C6073-B6C0-B3C0-0712-FADA39E01119}"/>
              </a:ext>
            </a:extLst>
          </p:cNvPr>
          <p:cNvSpPr txBox="1"/>
          <p:nvPr/>
        </p:nvSpPr>
        <p:spPr>
          <a:xfrm>
            <a:off x="3810730" y="2292772"/>
            <a:ext cx="2113414" cy="276999"/>
          </a:xfrm>
          <a:prstGeom prst="rect">
            <a:avLst/>
          </a:prstGeom>
          <a:noFill/>
        </p:spPr>
        <p:txBody>
          <a:bodyPr wrap="square" rtlCol="0">
            <a:spAutoFit/>
          </a:bodyPr>
          <a:lstStyle/>
          <a:p>
            <a:r>
              <a:rPr lang="en-US" sz="1200" b="1">
                <a:solidFill>
                  <a:srgbClr val="FF0000"/>
                </a:solidFill>
              </a:rPr>
              <a:t>Hà Tĩnh (2023)</a:t>
            </a:r>
            <a:endParaRPr lang="en-US" sz="1200" b="1" dirty="0">
              <a:solidFill>
                <a:srgbClr val="FF0000"/>
              </a:solidFill>
            </a:endParaRPr>
          </a:p>
        </p:txBody>
      </p:sp>
      <p:cxnSp>
        <p:nvCxnSpPr>
          <p:cNvPr id="4" name="Straight Connector 3">
            <a:extLst>
              <a:ext uri="{FF2B5EF4-FFF2-40B4-BE49-F238E27FC236}">
                <a16:creationId xmlns:a16="http://schemas.microsoft.com/office/drawing/2014/main" id="{A283935C-19B0-1EC0-AD20-456DDB20F47C}"/>
              </a:ext>
            </a:extLst>
          </p:cNvPr>
          <p:cNvCxnSpPr>
            <a:cxnSpLocks/>
          </p:cNvCxnSpPr>
          <p:nvPr/>
        </p:nvCxnSpPr>
        <p:spPr>
          <a:xfrm>
            <a:off x="1898570" y="1821975"/>
            <a:ext cx="1854944" cy="0"/>
          </a:xfrm>
          <a:prstGeom prst="line">
            <a:avLst/>
          </a:prstGeom>
          <a:ln>
            <a:solidFill>
              <a:srgbClr val="0070C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8F9028C-CA85-F130-B40A-C64AC081127C}"/>
              </a:ext>
            </a:extLst>
          </p:cNvPr>
          <p:cNvCxnSpPr>
            <a:cxnSpLocks/>
          </p:cNvCxnSpPr>
          <p:nvPr/>
        </p:nvCxnSpPr>
        <p:spPr>
          <a:xfrm>
            <a:off x="1683436" y="1607067"/>
            <a:ext cx="220849" cy="216421"/>
          </a:xfrm>
          <a:prstGeom prst="line">
            <a:avLst/>
          </a:prstGeom>
          <a:ln>
            <a:solidFill>
              <a:srgbClr val="0070C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50966BD-7B2D-81B6-D89A-53A587E65589}"/>
              </a:ext>
            </a:extLst>
          </p:cNvPr>
          <p:cNvCxnSpPr>
            <a:cxnSpLocks/>
          </p:cNvCxnSpPr>
          <p:nvPr/>
        </p:nvCxnSpPr>
        <p:spPr>
          <a:xfrm>
            <a:off x="2057400" y="1665611"/>
            <a:ext cx="1696114" cy="0"/>
          </a:xfrm>
          <a:prstGeom prst="line">
            <a:avLst/>
          </a:prstGeom>
          <a:ln>
            <a:solidFill>
              <a:srgbClr val="0070C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49C25A2-C90C-5F45-1917-E1D2D07F3CC2}"/>
              </a:ext>
            </a:extLst>
          </p:cNvPr>
          <p:cNvCxnSpPr>
            <a:cxnSpLocks/>
          </p:cNvCxnSpPr>
          <p:nvPr/>
        </p:nvCxnSpPr>
        <p:spPr>
          <a:xfrm>
            <a:off x="1689521" y="998415"/>
            <a:ext cx="2064109" cy="0"/>
          </a:xfrm>
          <a:prstGeom prst="line">
            <a:avLst/>
          </a:prstGeom>
          <a:ln>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749024D-2C47-8150-74D3-818724A9F3D9}"/>
              </a:ext>
            </a:extLst>
          </p:cNvPr>
          <p:cNvCxnSpPr>
            <a:cxnSpLocks/>
          </p:cNvCxnSpPr>
          <p:nvPr/>
        </p:nvCxnSpPr>
        <p:spPr>
          <a:xfrm>
            <a:off x="1892258" y="1502519"/>
            <a:ext cx="165142" cy="161831"/>
          </a:xfrm>
          <a:prstGeom prst="line">
            <a:avLst/>
          </a:prstGeom>
          <a:ln>
            <a:solidFill>
              <a:srgbClr val="0070C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19BD8547-220D-93AE-A533-E3B62CCFA47C}"/>
              </a:ext>
            </a:extLst>
          </p:cNvPr>
          <p:cNvCxnSpPr>
            <a:cxnSpLocks/>
          </p:cNvCxnSpPr>
          <p:nvPr/>
        </p:nvCxnSpPr>
        <p:spPr>
          <a:xfrm>
            <a:off x="1380683" y="1226574"/>
            <a:ext cx="1277363" cy="0"/>
          </a:xfrm>
          <a:prstGeom prst="line">
            <a:avLst/>
          </a:prstGeom>
          <a:ln>
            <a:solidFill>
              <a:srgbClr val="0070C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07D8E569-0845-EC08-B35B-FE3FD96E3A49}"/>
              </a:ext>
            </a:extLst>
          </p:cNvPr>
          <p:cNvCxnSpPr>
            <a:cxnSpLocks/>
          </p:cNvCxnSpPr>
          <p:nvPr/>
        </p:nvCxnSpPr>
        <p:spPr>
          <a:xfrm>
            <a:off x="2653523" y="1226743"/>
            <a:ext cx="113719" cy="111439"/>
          </a:xfrm>
          <a:prstGeom prst="line">
            <a:avLst/>
          </a:prstGeom>
          <a:ln>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288811A2-1580-C398-3874-8BA4AA233D2E}"/>
              </a:ext>
            </a:extLst>
          </p:cNvPr>
          <p:cNvCxnSpPr>
            <a:cxnSpLocks/>
          </p:cNvCxnSpPr>
          <p:nvPr/>
        </p:nvCxnSpPr>
        <p:spPr>
          <a:xfrm>
            <a:off x="1741032" y="1352304"/>
            <a:ext cx="796428" cy="0"/>
          </a:xfrm>
          <a:prstGeom prst="line">
            <a:avLst/>
          </a:prstGeom>
          <a:ln>
            <a:solidFill>
              <a:srgbClr val="0070C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84156C3C-D45F-7B54-22B4-D59C976AC6A5}"/>
              </a:ext>
            </a:extLst>
          </p:cNvPr>
          <p:cNvCxnSpPr>
            <a:cxnSpLocks/>
          </p:cNvCxnSpPr>
          <p:nvPr/>
        </p:nvCxnSpPr>
        <p:spPr>
          <a:xfrm>
            <a:off x="2535994" y="1350242"/>
            <a:ext cx="147452" cy="144495"/>
          </a:xfrm>
          <a:prstGeom prst="line">
            <a:avLst/>
          </a:prstGeom>
          <a:ln>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9D9C19C2-734E-7DD1-AA71-7BA4C207D20D}"/>
              </a:ext>
            </a:extLst>
          </p:cNvPr>
          <p:cNvCxnSpPr>
            <a:cxnSpLocks/>
          </p:cNvCxnSpPr>
          <p:nvPr/>
        </p:nvCxnSpPr>
        <p:spPr>
          <a:xfrm>
            <a:off x="2683446" y="1496184"/>
            <a:ext cx="1064988" cy="0"/>
          </a:xfrm>
          <a:prstGeom prst="line">
            <a:avLst/>
          </a:prstGeom>
          <a:ln>
            <a:solidFill>
              <a:srgbClr val="0070C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651C29C-D951-BC15-D80E-DD23CD29723B}"/>
              </a:ext>
            </a:extLst>
          </p:cNvPr>
          <p:cNvSpPr/>
          <p:nvPr/>
        </p:nvSpPr>
        <p:spPr>
          <a:xfrm>
            <a:off x="5885778" y="1536663"/>
            <a:ext cx="5068800" cy="33576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B6F78840-992B-7280-8F5D-EBB6EE417389}"/>
              </a:ext>
            </a:extLst>
          </p:cNvPr>
          <p:cNvSpPr/>
          <p:nvPr/>
        </p:nvSpPr>
        <p:spPr>
          <a:xfrm>
            <a:off x="5885778" y="1591536"/>
            <a:ext cx="2034729" cy="283556"/>
          </a:xfrm>
          <a:prstGeom prst="rect">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a:extLst>
              <a:ext uri="{FF2B5EF4-FFF2-40B4-BE49-F238E27FC236}">
                <a16:creationId xmlns:a16="http://schemas.microsoft.com/office/drawing/2014/main" id="{A78D0152-B918-AED7-5C81-8DB13EC25F78}"/>
              </a:ext>
            </a:extLst>
          </p:cNvPr>
          <p:cNvSpPr txBox="1"/>
          <p:nvPr/>
        </p:nvSpPr>
        <p:spPr>
          <a:xfrm>
            <a:off x="6201467" y="1585163"/>
            <a:ext cx="1403349" cy="307777"/>
          </a:xfrm>
          <a:prstGeom prst="rect">
            <a:avLst/>
          </a:prstGeom>
          <a:noFill/>
        </p:spPr>
        <p:txBody>
          <a:bodyPr wrap="square" rtlCol="0">
            <a:spAutoFit/>
          </a:bodyPr>
          <a:lstStyle/>
          <a:p>
            <a:r>
              <a:rPr lang="en-US" sz="1400" b="1">
                <a:solidFill>
                  <a:schemeClr val="accent1">
                    <a:lumMod val="20000"/>
                    <a:lumOff val="80000"/>
                  </a:schemeClr>
                </a:solidFill>
              </a:rPr>
              <a:t>Bắc: 1.617</a:t>
            </a:r>
            <a:endParaRPr lang="en-US" sz="1400" b="1" dirty="0">
              <a:solidFill>
                <a:schemeClr val="accent1">
                  <a:lumMod val="20000"/>
                  <a:lumOff val="80000"/>
                </a:schemeClr>
              </a:solidFill>
            </a:endParaRPr>
          </a:p>
        </p:txBody>
      </p:sp>
      <p:sp>
        <p:nvSpPr>
          <p:cNvPr id="103" name="Rectangle 102">
            <a:extLst>
              <a:ext uri="{FF2B5EF4-FFF2-40B4-BE49-F238E27FC236}">
                <a16:creationId xmlns:a16="http://schemas.microsoft.com/office/drawing/2014/main" id="{785CC045-B82A-E736-3321-D9052C762E93}"/>
              </a:ext>
            </a:extLst>
          </p:cNvPr>
          <p:cNvSpPr/>
          <p:nvPr/>
        </p:nvSpPr>
        <p:spPr>
          <a:xfrm>
            <a:off x="7930959" y="1588030"/>
            <a:ext cx="3023619" cy="28911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5CD046E-442B-9B6D-B6CE-F059C14F7B2B}"/>
              </a:ext>
            </a:extLst>
          </p:cNvPr>
          <p:cNvSpPr txBox="1"/>
          <p:nvPr/>
        </p:nvSpPr>
        <p:spPr>
          <a:xfrm>
            <a:off x="9007400" y="1585163"/>
            <a:ext cx="1403349" cy="307777"/>
          </a:xfrm>
          <a:prstGeom prst="rect">
            <a:avLst/>
          </a:prstGeom>
          <a:noFill/>
        </p:spPr>
        <p:txBody>
          <a:bodyPr wrap="square" rtlCol="0">
            <a:spAutoFit/>
          </a:bodyPr>
          <a:lstStyle/>
          <a:p>
            <a:r>
              <a:rPr lang="en-US" sz="1400" b="1">
                <a:solidFill>
                  <a:schemeClr val="accent1">
                    <a:lumMod val="20000"/>
                    <a:lumOff val="80000"/>
                  </a:schemeClr>
                </a:solidFill>
              </a:rPr>
              <a:t>Nam: 2.498</a:t>
            </a:r>
            <a:endParaRPr lang="en-US" sz="1400" b="1" dirty="0">
              <a:solidFill>
                <a:schemeClr val="accent1">
                  <a:lumMod val="20000"/>
                  <a:lumOff val="80000"/>
                </a:schemeClr>
              </a:solidFill>
            </a:endParaRPr>
          </a:p>
        </p:txBody>
      </p:sp>
      <p:sp>
        <p:nvSpPr>
          <p:cNvPr id="18" name="Rectangle 17">
            <a:extLst>
              <a:ext uri="{FF2B5EF4-FFF2-40B4-BE49-F238E27FC236}">
                <a16:creationId xmlns:a16="http://schemas.microsoft.com/office/drawing/2014/main" id="{615D285B-C489-54BE-F153-D33EBC351395}"/>
              </a:ext>
            </a:extLst>
          </p:cNvPr>
          <p:cNvSpPr/>
          <p:nvPr/>
        </p:nvSpPr>
        <p:spPr>
          <a:xfrm>
            <a:off x="5885778" y="2038165"/>
            <a:ext cx="5068800" cy="33576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A7F14C51-F020-71D8-B88D-5D1FC973417A}"/>
              </a:ext>
            </a:extLst>
          </p:cNvPr>
          <p:cNvSpPr/>
          <p:nvPr/>
        </p:nvSpPr>
        <p:spPr>
          <a:xfrm>
            <a:off x="5885778" y="2094576"/>
            <a:ext cx="478800" cy="27699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04A6F443-902C-7C26-FD5B-34086B9E7B2E}"/>
              </a:ext>
            </a:extLst>
          </p:cNvPr>
          <p:cNvSpPr/>
          <p:nvPr/>
        </p:nvSpPr>
        <p:spPr>
          <a:xfrm>
            <a:off x="6364578" y="2091944"/>
            <a:ext cx="4590000" cy="277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A1C3F05-9CF0-710C-932F-46BBAE4D5D59}"/>
              </a:ext>
            </a:extLst>
          </p:cNvPr>
          <p:cNvSpPr txBox="1"/>
          <p:nvPr/>
        </p:nvSpPr>
        <p:spPr>
          <a:xfrm>
            <a:off x="7862552" y="2068586"/>
            <a:ext cx="2067059" cy="307777"/>
          </a:xfrm>
          <a:prstGeom prst="rect">
            <a:avLst/>
          </a:prstGeom>
          <a:noFill/>
        </p:spPr>
        <p:txBody>
          <a:bodyPr wrap="square" rtlCol="0">
            <a:spAutoFit/>
          </a:bodyPr>
          <a:lstStyle/>
          <a:p>
            <a:r>
              <a:rPr lang="en-US" sz="1400" b="1">
                <a:solidFill>
                  <a:schemeClr val="accent1">
                    <a:lumMod val="20000"/>
                    <a:lumOff val="80000"/>
                  </a:schemeClr>
                </a:solidFill>
              </a:rPr>
              <a:t>TV trường học: 3.196</a:t>
            </a:r>
            <a:endParaRPr lang="en-US" sz="1400" b="1" dirty="0">
              <a:solidFill>
                <a:schemeClr val="accent1">
                  <a:lumMod val="20000"/>
                  <a:lumOff val="80000"/>
                </a:schemeClr>
              </a:solidFill>
            </a:endParaRPr>
          </a:p>
        </p:txBody>
      </p:sp>
      <p:sp>
        <p:nvSpPr>
          <p:cNvPr id="26" name="TextBox 25">
            <a:extLst>
              <a:ext uri="{FF2B5EF4-FFF2-40B4-BE49-F238E27FC236}">
                <a16:creationId xmlns:a16="http://schemas.microsoft.com/office/drawing/2014/main" id="{1B87492B-7E79-8B37-F174-A1BDF1D09813}"/>
              </a:ext>
            </a:extLst>
          </p:cNvPr>
          <p:cNvSpPr txBox="1"/>
          <p:nvPr/>
        </p:nvSpPr>
        <p:spPr>
          <a:xfrm>
            <a:off x="5783995" y="2415464"/>
            <a:ext cx="2025024" cy="307777"/>
          </a:xfrm>
          <a:prstGeom prst="rect">
            <a:avLst/>
          </a:prstGeom>
          <a:noFill/>
        </p:spPr>
        <p:txBody>
          <a:bodyPr wrap="square" rtlCol="0">
            <a:spAutoFit/>
          </a:bodyPr>
          <a:lstStyle/>
          <a:p>
            <a:r>
              <a:rPr lang="en-US" sz="1400" b="1" dirty="0">
                <a:solidFill>
                  <a:srgbClr val="006600"/>
                </a:solidFill>
              </a:rPr>
              <a:t>TVCC &amp; TV </a:t>
            </a:r>
            <a:r>
              <a:rPr lang="en-US" sz="1400" b="1" dirty="0" err="1">
                <a:solidFill>
                  <a:srgbClr val="006600"/>
                </a:solidFill>
              </a:rPr>
              <a:t>khác</a:t>
            </a:r>
            <a:r>
              <a:rPr lang="en-US" sz="1400" b="1">
                <a:solidFill>
                  <a:srgbClr val="006600"/>
                </a:solidFill>
              </a:rPr>
              <a:t>: 333</a:t>
            </a:r>
            <a:endParaRPr lang="en-US" sz="1400" b="1" dirty="0">
              <a:solidFill>
                <a:srgbClr val="006600"/>
              </a:solidFill>
            </a:endParaRPr>
          </a:p>
        </p:txBody>
      </p:sp>
      <p:sp>
        <p:nvSpPr>
          <p:cNvPr id="10" name="Rectangle 9">
            <a:extLst>
              <a:ext uri="{FF2B5EF4-FFF2-40B4-BE49-F238E27FC236}">
                <a16:creationId xmlns:a16="http://schemas.microsoft.com/office/drawing/2014/main" id="{BC038798-935A-080D-8EFD-6A44E680DFCA}"/>
              </a:ext>
            </a:extLst>
          </p:cNvPr>
          <p:cNvSpPr/>
          <p:nvPr/>
        </p:nvSpPr>
        <p:spPr>
          <a:xfrm>
            <a:off x="7054202" y="4213013"/>
            <a:ext cx="2520000" cy="25689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3.529</a:t>
            </a:r>
          </a:p>
        </p:txBody>
      </p:sp>
      <p:sp>
        <p:nvSpPr>
          <p:cNvPr id="13" name="Rectangle 12">
            <a:extLst>
              <a:ext uri="{FF2B5EF4-FFF2-40B4-BE49-F238E27FC236}">
                <a16:creationId xmlns:a16="http://schemas.microsoft.com/office/drawing/2014/main" id="{17F6BDDF-EAEE-6A42-BA5F-9FFCF6910926}"/>
              </a:ext>
            </a:extLst>
          </p:cNvPr>
          <p:cNvSpPr/>
          <p:nvPr/>
        </p:nvSpPr>
        <p:spPr>
          <a:xfrm>
            <a:off x="7063022" y="4616215"/>
            <a:ext cx="2520000" cy="24631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3.529</a:t>
            </a:r>
          </a:p>
        </p:txBody>
      </p:sp>
      <p:sp>
        <p:nvSpPr>
          <p:cNvPr id="29" name="Rectangle 28">
            <a:extLst>
              <a:ext uri="{FF2B5EF4-FFF2-40B4-BE49-F238E27FC236}">
                <a16:creationId xmlns:a16="http://schemas.microsoft.com/office/drawing/2014/main" id="{C294C095-5211-2689-89F9-6313E45B311E}"/>
              </a:ext>
            </a:extLst>
          </p:cNvPr>
          <p:cNvSpPr/>
          <p:nvPr/>
        </p:nvSpPr>
        <p:spPr>
          <a:xfrm>
            <a:off x="9581590" y="4617468"/>
            <a:ext cx="414000" cy="246314"/>
          </a:xfrm>
          <a:prstGeom prst="rect">
            <a:avLst/>
          </a:prstGeom>
          <a:solidFill>
            <a:srgbClr val="99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t>577</a:t>
            </a:r>
          </a:p>
        </p:txBody>
      </p:sp>
      <p:sp>
        <p:nvSpPr>
          <p:cNvPr id="30" name="TextBox 29">
            <a:extLst>
              <a:ext uri="{FF2B5EF4-FFF2-40B4-BE49-F238E27FC236}">
                <a16:creationId xmlns:a16="http://schemas.microsoft.com/office/drawing/2014/main" id="{449C9E64-4C7F-0DFA-ABF6-F8E63A4E692D}"/>
              </a:ext>
            </a:extLst>
          </p:cNvPr>
          <p:cNvSpPr txBox="1"/>
          <p:nvPr/>
        </p:nvSpPr>
        <p:spPr>
          <a:xfrm>
            <a:off x="7382069" y="4850301"/>
            <a:ext cx="4121398" cy="276999"/>
          </a:xfrm>
          <a:prstGeom prst="rect">
            <a:avLst/>
          </a:prstGeom>
          <a:noFill/>
        </p:spPr>
        <p:txBody>
          <a:bodyPr wrap="square" rtlCol="0">
            <a:spAutoFit/>
          </a:bodyPr>
          <a:lstStyle/>
          <a:p>
            <a:r>
              <a:rPr lang="en-US" sz="1200" b="1">
                <a:solidFill>
                  <a:srgbClr val="993300"/>
                </a:solidFill>
              </a:rPr>
              <a:t>Đăng ký triển khai 2024-2025: 577 (PYE, QNG, HTI)</a:t>
            </a:r>
            <a:endParaRPr lang="en-US" sz="1200" b="1" dirty="0">
              <a:solidFill>
                <a:srgbClr val="993300"/>
              </a:solidFill>
            </a:endParaRPr>
          </a:p>
        </p:txBody>
      </p:sp>
      <p:sp>
        <p:nvSpPr>
          <p:cNvPr id="51" name="TextBox 50">
            <a:extLst>
              <a:ext uri="{FF2B5EF4-FFF2-40B4-BE49-F238E27FC236}">
                <a16:creationId xmlns:a16="http://schemas.microsoft.com/office/drawing/2014/main" id="{75396D0D-EB20-391E-A8EF-C17C42507925}"/>
              </a:ext>
            </a:extLst>
          </p:cNvPr>
          <p:cNvSpPr txBox="1"/>
          <p:nvPr/>
        </p:nvSpPr>
        <p:spPr>
          <a:xfrm>
            <a:off x="9999616" y="4601715"/>
            <a:ext cx="964326" cy="276999"/>
          </a:xfrm>
          <a:prstGeom prst="rect">
            <a:avLst/>
          </a:prstGeom>
          <a:noFill/>
        </p:spPr>
        <p:txBody>
          <a:bodyPr wrap="square" rtlCol="0">
            <a:spAutoFit/>
          </a:bodyPr>
          <a:lstStyle/>
          <a:p>
            <a:r>
              <a:rPr lang="en-US" sz="1200" b="1">
                <a:solidFill>
                  <a:srgbClr val="FF0000"/>
                </a:solidFill>
              </a:rPr>
              <a:t>Dư 894</a:t>
            </a:r>
            <a:endParaRPr lang="en-US" sz="1200" b="1" dirty="0">
              <a:solidFill>
                <a:srgbClr val="FF0000"/>
              </a:solidFill>
            </a:endParaRPr>
          </a:p>
        </p:txBody>
      </p:sp>
      <p:cxnSp>
        <p:nvCxnSpPr>
          <p:cNvPr id="7" name="Straight Connector 6">
            <a:extLst>
              <a:ext uri="{FF2B5EF4-FFF2-40B4-BE49-F238E27FC236}">
                <a16:creationId xmlns:a16="http://schemas.microsoft.com/office/drawing/2014/main" id="{EBDF0721-8A13-FCB7-8D6D-DF23708BD43D}"/>
              </a:ext>
            </a:extLst>
          </p:cNvPr>
          <p:cNvCxnSpPr>
            <a:cxnSpLocks/>
          </p:cNvCxnSpPr>
          <p:nvPr/>
        </p:nvCxnSpPr>
        <p:spPr>
          <a:xfrm>
            <a:off x="2137893" y="3049939"/>
            <a:ext cx="1598814" cy="0"/>
          </a:xfrm>
          <a:prstGeom prst="line">
            <a:avLst/>
          </a:prstGeom>
          <a:ln>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C3A1145-C657-738B-4CAB-4A00D634E275}"/>
              </a:ext>
            </a:extLst>
          </p:cNvPr>
          <p:cNvCxnSpPr>
            <a:cxnSpLocks/>
          </p:cNvCxnSpPr>
          <p:nvPr/>
        </p:nvCxnSpPr>
        <p:spPr>
          <a:xfrm>
            <a:off x="2985809" y="4572930"/>
            <a:ext cx="750898" cy="0"/>
          </a:xfrm>
          <a:prstGeom prst="line">
            <a:avLst/>
          </a:prstGeom>
          <a:ln>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6A397CA-6B1D-1C31-1898-BDE37D499956}"/>
              </a:ext>
            </a:extLst>
          </p:cNvPr>
          <p:cNvSpPr txBox="1"/>
          <p:nvPr/>
        </p:nvSpPr>
        <p:spPr>
          <a:xfrm>
            <a:off x="3748434" y="4414143"/>
            <a:ext cx="2113414" cy="276999"/>
          </a:xfrm>
          <a:prstGeom prst="rect">
            <a:avLst/>
          </a:prstGeom>
          <a:noFill/>
        </p:spPr>
        <p:txBody>
          <a:bodyPr wrap="square" rtlCol="0">
            <a:spAutoFit/>
          </a:bodyPr>
          <a:lstStyle/>
          <a:p>
            <a:r>
              <a:rPr lang="en-US" sz="1200" b="1">
                <a:solidFill>
                  <a:srgbClr val="FF0000"/>
                </a:solidFill>
              </a:rPr>
              <a:t>Phú Yên (2023)</a:t>
            </a:r>
            <a:endParaRPr lang="en-US" sz="1200" b="1" dirty="0">
              <a:solidFill>
                <a:srgbClr val="FF0000"/>
              </a:solidFill>
            </a:endParaRPr>
          </a:p>
        </p:txBody>
      </p:sp>
      <p:cxnSp>
        <p:nvCxnSpPr>
          <p:cNvPr id="71" name="Straight Connector 70">
            <a:extLst>
              <a:ext uri="{FF2B5EF4-FFF2-40B4-BE49-F238E27FC236}">
                <a16:creationId xmlns:a16="http://schemas.microsoft.com/office/drawing/2014/main" id="{89745E6A-EFBF-B3A0-0495-BDD55A15BA04}"/>
              </a:ext>
            </a:extLst>
          </p:cNvPr>
          <p:cNvCxnSpPr>
            <a:cxnSpLocks/>
          </p:cNvCxnSpPr>
          <p:nvPr/>
        </p:nvCxnSpPr>
        <p:spPr>
          <a:xfrm>
            <a:off x="2322999" y="6347023"/>
            <a:ext cx="1413708" cy="0"/>
          </a:xfrm>
          <a:prstGeom prst="line">
            <a:avLst/>
          </a:prstGeom>
          <a:ln>
            <a:solidFill>
              <a:srgbClr val="0070C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F7F9501-4713-CD18-ED0E-F8B6F7A952D6}"/>
              </a:ext>
            </a:extLst>
          </p:cNvPr>
          <p:cNvCxnSpPr>
            <a:cxnSpLocks/>
          </p:cNvCxnSpPr>
          <p:nvPr/>
        </p:nvCxnSpPr>
        <p:spPr>
          <a:xfrm>
            <a:off x="2072167" y="6124638"/>
            <a:ext cx="250832" cy="224479"/>
          </a:xfrm>
          <a:prstGeom prst="line">
            <a:avLst/>
          </a:prstGeom>
          <a:ln>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E2509105-066D-9058-2407-C1270A993497}"/>
              </a:ext>
            </a:extLst>
          </p:cNvPr>
          <p:cNvCxnSpPr>
            <a:cxnSpLocks/>
          </p:cNvCxnSpPr>
          <p:nvPr/>
        </p:nvCxnSpPr>
        <p:spPr>
          <a:xfrm>
            <a:off x="1970173" y="5968385"/>
            <a:ext cx="221499" cy="198228"/>
          </a:xfrm>
          <a:prstGeom prst="line">
            <a:avLst/>
          </a:prstGeom>
          <a:ln>
            <a:solidFill>
              <a:srgbClr val="0070C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7F20F5-AFD5-361F-2EB6-F6AC096CF67F}"/>
              </a:ext>
            </a:extLst>
          </p:cNvPr>
          <p:cNvCxnSpPr>
            <a:cxnSpLocks/>
          </p:cNvCxnSpPr>
          <p:nvPr/>
        </p:nvCxnSpPr>
        <p:spPr>
          <a:xfrm>
            <a:off x="1408921" y="5812287"/>
            <a:ext cx="1149981" cy="0"/>
          </a:xfrm>
          <a:prstGeom prst="line">
            <a:avLst/>
          </a:prstGeom>
          <a:ln>
            <a:solidFill>
              <a:srgbClr val="0070C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067D7E4-2FBD-8621-C92E-34B7B5A2911D}"/>
              </a:ext>
            </a:extLst>
          </p:cNvPr>
          <p:cNvCxnSpPr>
            <a:cxnSpLocks/>
          </p:cNvCxnSpPr>
          <p:nvPr/>
        </p:nvCxnSpPr>
        <p:spPr>
          <a:xfrm>
            <a:off x="2553733" y="5810610"/>
            <a:ext cx="210659" cy="188527"/>
          </a:xfrm>
          <a:prstGeom prst="line">
            <a:avLst/>
          </a:prstGeom>
          <a:ln>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FACE6815-65C7-C487-4464-FD174D2819BB}"/>
              </a:ext>
            </a:extLst>
          </p:cNvPr>
          <p:cNvCxnSpPr>
            <a:cxnSpLocks/>
          </p:cNvCxnSpPr>
          <p:nvPr/>
        </p:nvCxnSpPr>
        <p:spPr>
          <a:xfrm>
            <a:off x="2923753" y="5818429"/>
            <a:ext cx="812954" cy="0"/>
          </a:xfrm>
          <a:prstGeom prst="line">
            <a:avLst/>
          </a:prstGeom>
          <a:ln>
            <a:solidFill>
              <a:srgbClr val="0070C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8ECD688-E3DD-32E5-0C26-CFE7714CE599}"/>
              </a:ext>
            </a:extLst>
          </p:cNvPr>
          <p:cNvCxnSpPr>
            <a:cxnSpLocks/>
          </p:cNvCxnSpPr>
          <p:nvPr/>
        </p:nvCxnSpPr>
        <p:spPr>
          <a:xfrm>
            <a:off x="2756077" y="5668369"/>
            <a:ext cx="167676" cy="150060"/>
          </a:xfrm>
          <a:prstGeom prst="line">
            <a:avLst/>
          </a:prstGeom>
          <a:ln>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5C283B8E-A0D2-A534-B555-426B06BF93CB}"/>
              </a:ext>
            </a:extLst>
          </p:cNvPr>
          <p:cNvCxnSpPr>
            <a:cxnSpLocks/>
          </p:cNvCxnSpPr>
          <p:nvPr/>
        </p:nvCxnSpPr>
        <p:spPr>
          <a:xfrm>
            <a:off x="3026633" y="5478129"/>
            <a:ext cx="167676" cy="150060"/>
          </a:xfrm>
          <a:prstGeom prst="line">
            <a:avLst/>
          </a:prstGeom>
          <a:ln>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C4092DF0-A094-AC69-FF4A-49A78DD67806}"/>
              </a:ext>
            </a:extLst>
          </p:cNvPr>
          <p:cNvCxnSpPr>
            <a:cxnSpLocks/>
          </p:cNvCxnSpPr>
          <p:nvPr/>
        </p:nvCxnSpPr>
        <p:spPr>
          <a:xfrm>
            <a:off x="3193105" y="5624938"/>
            <a:ext cx="543602" cy="0"/>
          </a:xfrm>
          <a:prstGeom prst="line">
            <a:avLst/>
          </a:prstGeom>
          <a:ln>
            <a:solidFill>
              <a:srgbClr val="0070C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B470E40F-E975-C738-8A12-379436D3D570}"/>
              </a:ext>
            </a:extLst>
          </p:cNvPr>
          <p:cNvCxnSpPr>
            <a:cxnSpLocks/>
          </p:cNvCxnSpPr>
          <p:nvPr/>
        </p:nvCxnSpPr>
        <p:spPr>
          <a:xfrm>
            <a:off x="3247106" y="5428389"/>
            <a:ext cx="489601" cy="0"/>
          </a:xfrm>
          <a:prstGeom prst="line">
            <a:avLst/>
          </a:prstGeom>
          <a:ln>
            <a:solidFill>
              <a:srgbClr val="0070C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29015226-C329-6B9B-5FF8-42F58EB588DA}"/>
              </a:ext>
            </a:extLst>
          </p:cNvPr>
          <p:cNvCxnSpPr>
            <a:cxnSpLocks/>
          </p:cNvCxnSpPr>
          <p:nvPr/>
        </p:nvCxnSpPr>
        <p:spPr>
          <a:xfrm>
            <a:off x="3155735" y="5348985"/>
            <a:ext cx="91371" cy="81772"/>
          </a:xfrm>
          <a:prstGeom prst="line">
            <a:avLst/>
          </a:prstGeom>
          <a:ln>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08C48A00-977C-6A1D-28F7-51269C2037F8}"/>
              </a:ext>
            </a:extLst>
          </p:cNvPr>
          <p:cNvCxnSpPr>
            <a:cxnSpLocks/>
          </p:cNvCxnSpPr>
          <p:nvPr/>
        </p:nvCxnSpPr>
        <p:spPr>
          <a:xfrm>
            <a:off x="3323411" y="5248017"/>
            <a:ext cx="413296" cy="0"/>
          </a:xfrm>
          <a:prstGeom prst="line">
            <a:avLst/>
          </a:prstGeom>
          <a:ln>
            <a:solidFill>
              <a:srgbClr val="0070C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BA7E3BEE-9F8E-176C-8142-D53B7F938445}"/>
              </a:ext>
            </a:extLst>
          </p:cNvPr>
          <p:cNvCxnSpPr>
            <a:cxnSpLocks/>
          </p:cNvCxnSpPr>
          <p:nvPr/>
        </p:nvCxnSpPr>
        <p:spPr>
          <a:xfrm>
            <a:off x="3193105" y="5132016"/>
            <a:ext cx="130306" cy="116617"/>
          </a:xfrm>
          <a:prstGeom prst="line">
            <a:avLst/>
          </a:prstGeom>
          <a:ln>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9921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2ABD32-F51C-B5F0-31B4-6DEC2A27DE30}"/>
              </a:ext>
            </a:extLst>
          </p:cNvPr>
          <p:cNvPicPr>
            <a:picLocks noChangeAspect="1"/>
          </p:cNvPicPr>
          <p:nvPr/>
        </p:nvPicPr>
        <p:blipFill>
          <a:blip r:embed="rId2"/>
          <a:stretch>
            <a:fillRect/>
          </a:stretch>
        </p:blipFill>
        <p:spPr>
          <a:xfrm>
            <a:off x="-1754" y="0"/>
            <a:ext cx="3506932" cy="6858000"/>
          </a:xfrm>
          <a:prstGeom prst="rect">
            <a:avLst/>
          </a:prstGeom>
        </p:spPr>
      </p:pic>
      <p:cxnSp>
        <p:nvCxnSpPr>
          <p:cNvPr id="6" name="Straight Connector 5">
            <a:extLst>
              <a:ext uri="{FF2B5EF4-FFF2-40B4-BE49-F238E27FC236}">
                <a16:creationId xmlns:a16="http://schemas.microsoft.com/office/drawing/2014/main" id="{456A1FFB-3083-A3A3-5A8D-22E9CAAB00B8}"/>
              </a:ext>
            </a:extLst>
          </p:cNvPr>
          <p:cNvCxnSpPr>
            <a:cxnSpLocks/>
          </p:cNvCxnSpPr>
          <p:nvPr/>
        </p:nvCxnSpPr>
        <p:spPr>
          <a:xfrm>
            <a:off x="1423072" y="387560"/>
            <a:ext cx="2325362" cy="0"/>
          </a:xfrm>
          <a:prstGeom prst="line">
            <a:avLst/>
          </a:prstGeom>
          <a:ln>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27D35A2-17B0-4E0B-3299-96507C41E73B}"/>
              </a:ext>
            </a:extLst>
          </p:cNvPr>
          <p:cNvSpPr txBox="1"/>
          <p:nvPr/>
        </p:nvSpPr>
        <p:spPr>
          <a:xfrm>
            <a:off x="3766600" y="255116"/>
            <a:ext cx="1484850" cy="276999"/>
          </a:xfrm>
          <a:prstGeom prst="rect">
            <a:avLst/>
          </a:prstGeom>
          <a:noFill/>
        </p:spPr>
        <p:txBody>
          <a:bodyPr wrap="square" rtlCol="0">
            <a:spAutoFit/>
          </a:bodyPr>
          <a:lstStyle/>
          <a:p>
            <a:r>
              <a:rPr lang="en-US" sz="1200" b="1" dirty="0" err="1">
                <a:solidFill>
                  <a:srgbClr val="0070C0"/>
                </a:solidFill>
              </a:rPr>
              <a:t>Hà</a:t>
            </a:r>
            <a:r>
              <a:rPr lang="en-US" sz="1200" b="1" dirty="0">
                <a:solidFill>
                  <a:srgbClr val="0070C0"/>
                </a:solidFill>
              </a:rPr>
              <a:t> </a:t>
            </a:r>
            <a:r>
              <a:rPr lang="en-US" sz="1200" b="1" dirty="0" err="1">
                <a:solidFill>
                  <a:srgbClr val="0070C0"/>
                </a:solidFill>
              </a:rPr>
              <a:t>Giang</a:t>
            </a:r>
            <a:r>
              <a:rPr lang="en-US" sz="1200" b="1" dirty="0">
                <a:solidFill>
                  <a:srgbClr val="0070C0"/>
                </a:solidFill>
              </a:rPr>
              <a:t> (2020)</a:t>
            </a:r>
          </a:p>
        </p:txBody>
      </p:sp>
      <p:cxnSp>
        <p:nvCxnSpPr>
          <p:cNvPr id="11" name="Straight Connector 10">
            <a:extLst>
              <a:ext uri="{FF2B5EF4-FFF2-40B4-BE49-F238E27FC236}">
                <a16:creationId xmlns:a16="http://schemas.microsoft.com/office/drawing/2014/main" id="{17EBC39D-4938-D506-1EB6-87E5D1F12017}"/>
              </a:ext>
            </a:extLst>
          </p:cNvPr>
          <p:cNvCxnSpPr>
            <a:cxnSpLocks/>
          </p:cNvCxnSpPr>
          <p:nvPr/>
        </p:nvCxnSpPr>
        <p:spPr>
          <a:xfrm>
            <a:off x="987068" y="599507"/>
            <a:ext cx="2761366" cy="0"/>
          </a:xfrm>
          <a:prstGeom prst="line">
            <a:avLst/>
          </a:prstGeom>
          <a:ln>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4C90F60-9095-D8DB-B962-CD29AEB3C54A}"/>
              </a:ext>
            </a:extLst>
          </p:cNvPr>
          <p:cNvSpPr txBox="1"/>
          <p:nvPr/>
        </p:nvSpPr>
        <p:spPr>
          <a:xfrm>
            <a:off x="3766600" y="467063"/>
            <a:ext cx="1484850" cy="276999"/>
          </a:xfrm>
          <a:prstGeom prst="rect">
            <a:avLst/>
          </a:prstGeom>
          <a:noFill/>
        </p:spPr>
        <p:txBody>
          <a:bodyPr wrap="square" rtlCol="0">
            <a:spAutoFit/>
          </a:bodyPr>
          <a:lstStyle/>
          <a:p>
            <a:r>
              <a:rPr lang="en-US" sz="1200" b="1" dirty="0" err="1">
                <a:solidFill>
                  <a:srgbClr val="FF0000"/>
                </a:solidFill>
              </a:rPr>
              <a:t>Lào</a:t>
            </a:r>
            <a:r>
              <a:rPr lang="en-US" sz="1200" b="1" dirty="0">
                <a:solidFill>
                  <a:srgbClr val="FF0000"/>
                </a:solidFill>
              </a:rPr>
              <a:t> Cai (2022)</a:t>
            </a:r>
          </a:p>
        </p:txBody>
      </p:sp>
      <p:cxnSp>
        <p:nvCxnSpPr>
          <p:cNvPr id="14" name="Straight Connector 13">
            <a:extLst>
              <a:ext uri="{FF2B5EF4-FFF2-40B4-BE49-F238E27FC236}">
                <a16:creationId xmlns:a16="http://schemas.microsoft.com/office/drawing/2014/main" id="{132440F3-ADA1-C0F1-AC42-C2F9A5570B45}"/>
              </a:ext>
            </a:extLst>
          </p:cNvPr>
          <p:cNvCxnSpPr>
            <a:cxnSpLocks/>
          </p:cNvCxnSpPr>
          <p:nvPr/>
        </p:nvCxnSpPr>
        <p:spPr>
          <a:xfrm>
            <a:off x="1162681" y="1003671"/>
            <a:ext cx="2585753" cy="0"/>
          </a:xfrm>
          <a:prstGeom prst="line">
            <a:avLst/>
          </a:prstGeom>
          <a:ln>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593DD9F-B16E-5C4A-4B00-8EE3203322B5}"/>
              </a:ext>
            </a:extLst>
          </p:cNvPr>
          <p:cNvSpPr txBox="1"/>
          <p:nvPr/>
        </p:nvSpPr>
        <p:spPr>
          <a:xfrm>
            <a:off x="3766600" y="871227"/>
            <a:ext cx="1484850" cy="276999"/>
          </a:xfrm>
          <a:prstGeom prst="rect">
            <a:avLst/>
          </a:prstGeom>
          <a:noFill/>
        </p:spPr>
        <p:txBody>
          <a:bodyPr wrap="square" rtlCol="0">
            <a:spAutoFit/>
          </a:bodyPr>
          <a:lstStyle/>
          <a:p>
            <a:r>
              <a:rPr lang="en-US" sz="1200" b="1" dirty="0" err="1"/>
              <a:t>Yên</a:t>
            </a:r>
            <a:r>
              <a:rPr lang="en-US" sz="1200" b="1" dirty="0"/>
              <a:t> </a:t>
            </a:r>
            <a:r>
              <a:rPr lang="en-US" sz="1200" b="1" dirty="0" err="1"/>
              <a:t>Bái</a:t>
            </a:r>
            <a:r>
              <a:rPr lang="en-US" sz="1200" b="1" dirty="0"/>
              <a:t> (2022)</a:t>
            </a:r>
          </a:p>
        </p:txBody>
      </p:sp>
      <p:sp>
        <p:nvSpPr>
          <p:cNvPr id="18" name="TextBox 17">
            <a:extLst>
              <a:ext uri="{FF2B5EF4-FFF2-40B4-BE49-F238E27FC236}">
                <a16:creationId xmlns:a16="http://schemas.microsoft.com/office/drawing/2014/main" id="{7BF48CA0-F2A3-6DD2-C47E-CBF96877FFA2}"/>
              </a:ext>
            </a:extLst>
          </p:cNvPr>
          <p:cNvSpPr txBox="1"/>
          <p:nvPr/>
        </p:nvSpPr>
        <p:spPr>
          <a:xfrm>
            <a:off x="3753988" y="1220777"/>
            <a:ext cx="1484850" cy="276999"/>
          </a:xfrm>
          <a:prstGeom prst="rect">
            <a:avLst/>
          </a:prstGeom>
          <a:noFill/>
        </p:spPr>
        <p:txBody>
          <a:bodyPr wrap="square" rtlCol="0">
            <a:spAutoFit/>
          </a:bodyPr>
          <a:lstStyle/>
          <a:p>
            <a:r>
              <a:rPr lang="en-US" sz="1200" b="1" dirty="0" err="1"/>
              <a:t>Phú</a:t>
            </a:r>
            <a:r>
              <a:rPr lang="en-US" sz="1200" b="1" dirty="0"/>
              <a:t> </a:t>
            </a:r>
            <a:r>
              <a:rPr lang="en-US" sz="1200" b="1" dirty="0" err="1"/>
              <a:t>Thọ</a:t>
            </a:r>
            <a:r>
              <a:rPr lang="en-US" sz="1200" b="1" dirty="0"/>
              <a:t> (2021)</a:t>
            </a:r>
          </a:p>
        </p:txBody>
      </p:sp>
      <p:cxnSp>
        <p:nvCxnSpPr>
          <p:cNvPr id="25" name="Straight Connector 24">
            <a:extLst>
              <a:ext uri="{FF2B5EF4-FFF2-40B4-BE49-F238E27FC236}">
                <a16:creationId xmlns:a16="http://schemas.microsoft.com/office/drawing/2014/main" id="{470264D7-6D57-5CAD-07E0-80C0F4044BEA}"/>
              </a:ext>
            </a:extLst>
          </p:cNvPr>
          <p:cNvCxnSpPr>
            <a:cxnSpLocks/>
          </p:cNvCxnSpPr>
          <p:nvPr/>
        </p:nvCxnSpPr>
        <p:spPr>
          <a:xfrm>
            <a:off x="1689521" y="809892"/>
            <a:ext cx="2058913" cy="0"/>
          </a:xfrm>
          <a:prstGeom prst="line">
            <a:avLst/>
          </a:prstGeom>
          <a:ln>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439A41D-FEAC-74E7-5DA9-D59F9E28A60D}"/>
              </a:ext>
            </a:extLst>
          </p:cNvPr>
          <p:cNvSpPr txBox="1"/>
          <p:nvPr/>
        </p:nvSpPr>
        <p:spPr>
          <a:xfrm>
            <a:off x="3766600" y="677448"/>
            <a:ext cx="1484850" cy="276999"/>
          </a:xfrm>
          <a:prstGeom prst="rect">
            <a:avLst/>
          </a:prstGeom>
          <a:noFill/>
        </p:spPr>
        <p:txBody>
          <a:bodyPr wrap="square" rtlCol="0">
            <a:spAutoFit/>
          </a:bodyPr>
          <a:lstStyle/>
          <a:p>
            <a:r>
              <a:rPr lang="en-US" sz="1200" b="1" dirty="0" err="1"/>
              <a:t>Bắc</a:t>
            </a:r>
            <a:r>
              <a:rPr lang="en-US" sz="1200" b="1" dirty="0"/>
              <a:t> </a:t>
            </a:r>
            <a:r>
              <a:rPr lang="en-US" sz="1200" b="1" dirty="0" err="1"/>
              <a:t>Kạn</a:t>
            </a:r>
            <a:r>
              <a:rPr lang="en-US" sz="1200" b="1" dirty="0"/>
              <a:t> (2022)</a:t>
            </a:r>
          </a:p>
        </p:txBody>
      </p:sp>
      <p:cxnSp>
        <p:nvCxnSpPr>
          <p:cNvPr id="29" name="Straight Connector 28">
            <a:extLst>
              <a:ext uri="{FF2B5EF4-FFF2-40B4-BE49-F238E27FC236}">
                <a16:creationId xmlns:a16="http://schemas.microsoft.com/office/drawing/2014/main" id="{D8F14429-8E4D-51CA-4184-811FAC975BF1}"/>
              </a:ext>
            </a:extLst>
          </p:cNvPr>
          <p:cNvCxnSpPr>
            <a:cxnSpLocks/>
          </p:cNvCxnSpPr>
          <p:nvPr/>
        </p:nvCxnSpPr>
        <p:spPr>
          <a:xfrm>
            <a:off x="1913328" y="1521475"/>
            <a:ext cx="1828800" cy="0"/>
          </a:xfrm>
          <a:prstGeom prst="line">
            <a:avLst/>
          </a:prstGeom>
          <a:ln>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CDC7C5C-74EA-BDB3-0D33-D8BCD064304C}"/>
              </a:ext>
            </a:extLst>
          </p:cNvPr>
          <p:cNvSpPr txBox="1"/>
          <p:nvPr/>
        </p:nvSpPr>
        <p:spPr>
          <a:xfrm>
            <a:off x="3741376" y="1389031"/>
            <a:ext cx="1484850" cy="276999"/>
          </a:xfrm>
          <a:prstGeom prst="rect">
            <a:avLst/>
          </a:prstGeom>
          <a:noFill/>
        </p:spPr>
        <p:txBody>
          <a:bodyPr wrap="square" rtlCol="0">
            <a:spAutoFit/>
          </a:bodyPr>
          <a:lstStyle/>
          <a:p>
            <a:r>
              <a:rPr lang="en-US" sz="1200" b="1" dirty="0" err="1">
                <a:solidFill>
                  <a:schemeClr val="tx2">
                    <a:lumMod val="60000"/>
                    <a:lumOff val="40000"/>
                  </a:schemeClr>
                </a:solidFill>
              </a:rPr>
              <a:t>Thái</a:t>
            </a:r>
            <a:r>
              <a:rPr lang="en-US" sz="1200" b="1" dirty="0">
                <a:solidFill>
                  <a:schemeClr val="tx2">
                    <a:lumMod val="60000"/>
                    <a:lumOff val="40000"/>
                  </a:schemeClr>
                </a:solidFill>
              </a:rPr>
              <a:t> </a:t>
            </a:r>
            <a:r>
              <a:rPr lang="en-US" sz="1200" b="1" dirty="0" err="1">
                <a:solidFill>
                  <a:schemeClr val="tx2">
                    <a:lumMod val="60000"/>
                    <a:lumOff val="40000"/>
                  </a:schemeClr>
                </a:solidFill>
              </a:rPr>
              <a:t>Bình</a:t>
            </a:r>
            <a:r>
              <a:rPr lang="en-US" sz="1200" b="1" dirty="0">
                <a:solidFill>
                  <a:schemeClr val="tx2">
                    <a:lumMod val="60000"/>
                    <a:lumOff val="40000"/>
                  </a:schemeClr>
                </a:solidFill>
              </a:rPr>
              <a:t> (2020)</a:t>
            </a:r>
          </a:p>
        </p:txBody>
      </p:sp>
      <p:cxnSp>
        <p:nvCxnSpPr>
          <p:cNvPr id="32" name="Straight Connector 31">
            <a:extLst>
              <a:ext uri="{FF2B5EF4-FFF2-40B4-BE49-F238E27FC236}">
                <a16:creationId xmlns:a16="http://schemas.microsoft.com/office/drawing/2014/main" id="{D1DAB546-2E66-E134-08A8-C3943A0A51F6}"/>
              </a:ext>
            </a:extLst>
          </p:cNvPr>
          <p:cNvCxnSpPr>
            <a:cxnSpLocks/>
          </p:cNvCxnSpPr>
          <p:nvPr/>
        </p:nvCxnSpPr>
        <p:spPr>
          <a:xfrm>
            <a:off x="2155803" y="3033554"/>
            <a:ext cx="1574465" cy="0"/>
          </a:xfrm>
          <a:prstGeom prst="line">
            <a:avLst/>
          </a:prstGeom>
          <a:ln>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2414596-6289-7F4E-59E8-BFBAC05B13A0}"/>
              </a:ext>
            </a:extLst>
          </p:cNvPr>
          <p:cNvSpPr txBox="1"/>
          <p:nvPr/>
        </p:nvSpPr>
        <p:spPr>
          <a:xfrm>
            <a:off x="3748434" y="2901110"/>
            <a:ext cx="2113414" cy="276999"/>
          </a:xfrm>
          <a:prstGeom prst="rect">
            <a:avLst/>
          </a:prstGeom>
          <a:noFill/>
        </p:spPr>
        <p:txBody>
          <a:bodyPr wrap="square" rtlCol="0">
            <a:spAutoFit/>
          </a:bodyPr>
          <a:lstStyle/>
          <a:p>
            <a:r>
              <a:rPr lang="en-US" sz="1200" b="1" dirty="0" err="1"/>
              <a:t>Quảng</a:t>
            </a:r>
            <a:r>
              <a:rPr lang="en-US" sz="1200" b="1" dirty="0"/>
              <a:t> </a:t>
            </a:r>
            <a:r>
              <a:rPr lang="en-US" sz="1200" b="1" dirty="0" err="1"/>
              <a:t>Trị</a:t>
            </a:r>
            <a:r>
              <a:rPr lang="en-US" sz="1200" b="1" dirty="0"/>
              <a:t> (2021)</a:t>
            </a:r>
          </a:p>
        </p:txBody>
      </p:sp>
      <p:cxnSp>
        <p:nvCxnSpPr>
          <p:cNvPr id="35" name="Straight Connector 34">
            <a:extLst>
              <a:ext uri="{FF2B5EF4-FFF2-40B4-BE49-F238E27FC236}">
                <a16:creationId xmlns:a16="http://schemas.microsoft.com/office/drawing/2014/main" id="{3BC92940-EAE7-4EDE-DAEB-61593C9E1909}"/>
              </a:ext>
            </a:extLst>
          </p:cNvPr>
          <p:cNvCxnSpPr>
            <a:cxnSpLocks/>
          </p:cNvCxnSpPr>
          <p:nvPr/>
        </p:nvCxnSpPr>
        <p:spPr>
          <a:xfrm>
            <a:off x="2325362" y="3270034"/>
            <a:ext cx="1404906" cy="0"/>
          </a:xfrm>
          <a:prstGeom prst="line">
            <a:avLst/>
          </a:prstGeom>
          <a:ln>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556DFA9-7453-9FFB-F9CF-093F0EDA2743}"/>
              </a:ext>
            </a:extLst>
          </p:cNvPr>
          <p:cNvSpPr txBox="1"/>
          <p:nvPr/>
        </p:nvSpPr>
        <p:spPr>
          <a:xfrm>
            <a:off x="3748434" y="3137590"/>
            <a:ext cx="2113414" cy="276999"/>
          </a:xfrm>
          <a:prstGeom prst="rect">
            <a:avLst/>
          </a:prstGeom>
          <a:noFill/>
        </p:spPr>
        <p:txBody>
          <a:bodyPr wrap="square" rtlCol="0">
            <a:spAutoFit/>
          </a:bodyPr>
          <a:lstStyle/>
          <a:p>
            <a:r>
              <a:rPr lang="en-US" sz="1200" b="1" dirty="0" err="1">
                <a:solidFill>
                  <a:srgbClr val="0070C0"/>
                </a:solidFill>
              </a:rPr>
              <a:t>Thừa</a:t>
            </a:r>
            <a:r>
              <a:rPr lang="en-US" sz="1200" b="1" dirty="0">
                <a:solidFill>
                  <a:srgbClr val="0070C0"/>
                </a:solidFill>
              </a:rPr>
              <a:t> </a:t>
            </a:r>
            <a:r>
              <a:rPr lang="en-US" sz="1200" b="1" dirty="0" err="1">
                <a:solidFill>
                  <a:srgbClr val="0070C0"/>
                </a:solidFill>
              </a:rPr>
              <a:t>Thiên</a:t>
            </a:r>
            <a:r>
              <a:rPr lang="en-US" sz="1200" b="1" dirty="0">
                <a:solidFill>
                  <a:srgbClr val="0070C0"/>
                </a:solidFill>
              </a:rPr>
              <a:t> </a:t>
            </a:r>
            <a:r>
              <a:rPr lang="en-US" sz="1200" b="1" dirty="0" err="1">
                <a:solidFill>
                  <a:srgbClr val="0070C0"/>
                </a:solidFill>
              </a:rPr>
              <a:t>Huế</a:t>
            </a:r>
            <a:r>
              <a:rPr lang="en-US" sz="1200" b="1" dirty="0">
                <a:solidFill>
                  <a:srgbClr val="0070C0"/>
                </a:solidFill>
              </a:rPr>
              <a:t> (2017)</a:t>
            </a:r>
          </a:p>
        </p:txBody>
      </p:sp>
      <p:cxnSp>
        <p:nvCxnSpPr>
          <p:cNvPr id="40" name="Straight Connector 39">
            <a:extLst>
              <a:ext uri="{FF2B5EF4-FFF2-40B4-BE49-F238E27FC236}">
                <a16:creationId xmlns:a16="http://schemas.microsoft.com/office/drawing/2014/main" id="{6F43A50B-CE7A-B3FB-1888-0E27A59E5A9C}"/>
              </a:ext>
            </a:extLst>
          </p:cNvPr>
          <p:cNvCxnSpPr>
            <a:cxnSpLocks/>
          </p:cNvCxnSpPr>
          <p:nvPr/>
        </p:nvCxnSpPr>
        <p:spPr>
          <a:xfrm>
            <a:off x="2440419" y="3527771"/>
            <a:ext cx="1289849" cy="0"/>
          </a:xfrm>
          <a:prstGeom prst="line">
            <a:avLst/>
          </a:prstGeom>
          <a:ln>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19680688-9C80-DBF2-C079-229C83FF6BAE}"/>
              </a:ext>
            </a:extLst>
          </p:cNvPr>
          <p:cNvSpPr txBox="1"/>
          <p:nvPr/>
        </p:nvSpPr>
        <p:spPr>
          <a:xfrm>
            <a:off x="3748434" y="3395327"/>
            <a:ext cx="2113414" cy="276999"/>
          </a:xfrm>
          <a:prstGeom prst="rect">
            <a:avLst/>
          </a:prstGeom>
          <a:noFill/>
        </p:spPr>
        <p:txBody>
          <a:bodyPr wrap="square" rtlCol="0">
            <a:spAutoFit/>
          </a:bodyPr>
          <a:lstStyle/>
          <a:p>
            <a:r>
              <a:rPr lang="en-US" sz="1200" b="1" dirty="0" err="1">
                <a:solidFill>
                  <a:srgbClr val="0070C0"/>
                </a:solidFill>
              </a:rPr>
              <a:t>Quảng</a:t>
            </a:r>
            <a:r>
              <a:rPr lang="en-US" sz="1200" b="1" dirty="0">
                <a:solidFill>
                  <a:srgbClr val="0070C0"/>
                </a:solidFill>
              </a:rPr>
              <a:t> Nam (2019)</a:t>
            </a:r>
          </a:p>
        </p:txBody>
      </p:sp>
      <p:cxnSp>
        <p:nvCxnSpPr>
          <p:cNvPr id="43" name="Straight Connector 42">
            <a:extLst>
              <a:ext uri="{FF2B5EF4-FFF2-40B4-BE49-F238E27FC236}">
                <a16:creationId xmlns:a16="http://schemas.microsoft.com/office/drawing/2014/main" id="{D41DE348-6DCD-BCEB-4329-8A3DC50BBB41}"/>
              </a:ext>
            </a:extLst>
          </p:cNvPr>
          <p:cNvCxnSpPr>
            <a:cxnSpLocks/>
          </p:cNvCxnSpPr>
          <p:nvPr/>
        </p:nvCxnSpPr>
        <p:spPr>
          <a:xfrm>
            <a:off x="2797701" y="3823713"/>
            <a:ext cx="932567" cy="0"/>
          </a:xfrm>
          <a:prstGeom prst="line">
            <a:avLst/>
          </a:prstGeom>
          <a:ln>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3C69CEFD-1733-C54C-059C-857046BC177E}"/>
              </a:ext>
            </a:extLst>
          </p:cNvPr>
          <p:cNvSpPr txBox="1"/>
          <p:nvPr/>
        </p:nvSpPr>
        <p:spPr>
          <a:xfrm>
            <a:off x="3748434" y="3691269"/>
            <a:ext cx="2113414" cy="276999"/>
          </a:xfrm>
          <a:prstGeom prst="rect">
            <a:avLst/>
          </a:prstGeom>
          <a:noFill/>
        </p:spPr>
        <p:txBody>
          <a:bodyPr wrap="square" rtlCol="0">
            <a:spAutoFit/>
          </a:bodyPr>
          <a:lstStyle/>
          <a:p>
            <a:r>
              <a:rPr lang="en-US" sz="1200" b="1" dirty="0" err="1">
                <a:solidFill>
                  <a:srgbClr val="0070C0"/>
                </a:solidFill>
              </a:rPr>
              <a:t>Quảng</a:t>
            </a:r>
            <a:r>
              <a:rPr lang="en-US" sz="1200" b="1" dirty="0">
                <a:solidFill>
                  <a:srgbClr val="0070C0"/>
                </a:solidFill>
              </a:rPr>
              <a:t> </a:t>
            </a:r>
            <a:r>
              <a:rPr lang="en-US" sz="1200" b="1" dirty="0" err="1">
                <a:solidFill>
                  <a:srgbClr val="0070C0"/>
                </a:solidFill>
              </a:rPr>
              <a:t>Ngãi</a:t>
            </a:r>
            <a:r>
              <a:rPr lang="en-US" sz="1200" b="1" dirty="0">
                <a:solidFill>
                  <a:srgbClr val="0070C0"/>
                </a:solidFill>
              </a:rPr>
              <a:t> (2019)</a:t>
            </a:r>
          </a:p>
        </p:txBody>
      </p:sp>
      <p:cxnSp>
        <p:nvCxnSpPr>
          <p:cNvPr id="46" name="Straight Connector 45">
            <a:extLst>
              <a:ext uri="{FF2B5EF4-FFF2-40B4-BE49-F238E27FC236}">
                <a16:creationId xmlns:a16="http://schemas.microsoft.com/office/drawing/2014/main" id="{89173994-454D-C80A-C93A-A4D8BD7F2E2D}"/>
              </a:ext>
            </a:extLst>
          </p:cNvPr>
          <p:cNvCxnSpPr>
            <a:cxnSpLocks/>
          </p:cNvCxnSpPr>
          <p:nvPr/>
        </p:nvCxnSpPr>
        <p:spPr>
          <a:xfrm>
            <a:off x="2924869" y="4100712"/>
            <a:ext cx="805399" cy="0"/>
          </a:xfrm>
          <a:prstGeom prst="line">
            <a:avLst/>
          </a:prstGeom>
          <a:ln>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2B501279-8B54-65B1-47E1-9A686161D94B}"/>
              </a:ext>
            </a:extLst>
          </p:cNvPr>
          <p:cNvSpPr txBox="1"/>
          <p:nvPr/>
        </p:nvSpPr>
        <p:spPr>
          <a:xfrm>
            <a:off x="3748434" y="3968268"/>
            <a:ext cx="2113414" cy="276999"/>
          </a:xfrm>
          <a:prstGeom prst="rect">
            <a:avLst/>
          </a:prstGeom>
          <a:noFill/>
        </p:spPr>
        <p:txBody>
          <a:bodyPr wrap="square" rtlCol="0">
            <a:spAutoFit/>
          </a:bodyPr>
          <a:lstStyle/>
          <a:p>
            <a:r>
              <a:rPr lang="en-US" sz="1200" b="1" dirty="0" err="1">
                <a:solidFill>
                  <a:srgbClr val="FF0000"/>
                </a:solidFill>
              </a:rPr>
              <a:t>Bình</a:t>
            </a:r>
            <a:r>
              <a:rPr lang="en-US" sz="1200" b="1" dirty="0">
                <a:solidFill>
                  <a:srgbClr val="FF0000"/>
                </a:solidFill>
              </a:rPr>
              <a:t> </a:t>
            </a:r>
            <a:r>
              <a:rPr lang="en-US" sz="1200" b="1" dirty="0" err="1">
                <a:solidFill>
                  <a:srgbClr val="FF0000"/>
                </a:solidFill>
              </a:rPr>
              <a:t>Định</a:t>
            </a:r>
            <a:r>
              <a:rPr lang="en-US" sz="1200" b="1" dirty="0">
                <a:solidFill>
                  <a:srgbClr val="FF0000"/>
                </a:solidFill>
              </a:rPr>
              <a:t> (2017)</a:t>
            </a:r>
          </a:p>
        </p:txBody>
      </p:sp>
      <p:cxnSp>
        <p:nvCxnSpPr>
          <p:cNvPr id="49" name="Straight Connector 48">
            <a:extLst>
              <a:ext uri="{FF2B5EF4-FFF2-40B4-BE49-F238E27FC236}">
                <a16:creationId xmlns:a16="http://schemas.microsoft.com/office/drawing/2014/main" id="{4FB27E7F-DA3D-63BA-C651-B4C4DCB37154}"/>
              </a:ext>
            </a:extLst>
          </p:cNvPr>
          <p:cNvCxnSpPr>
            <a:cxnSpLocks/>
          </p:cNvCxnSpPr>
          <p:nvPr/>
        </p:nvCxnSpPr>
        <p:spPr>
          <a:xfrm>
            <a:off x="2640254" y="4365871"/>
            <a:ext cx="1090014" cy="0"/>
          </a:xfrm>
          <a:prstGeom prst="line">
            <a:avLst/>
          </a:prstGeom>
          <a:ln>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180D586-51E3-646F-4FF6-55BB96A08336}"/>
              </a:ext>
            </a:extLst>
          </p:cNvPr>
          <p:cNvSpPr txBox="1"/>
          <p:nvPr/>
        </p:nvSpPr>
        <p:spPr>
          <a:xfrm>
            <a:off x="3748434" y="4233427"/>
            <a:ext cx="2113414" cy="276999"/>
          </a:xfrm>
          <a:prstGeom prst="rect">
            <a:avLst/>
          </a:prstGeom>
          <a:noFill/>
        </p:spPr>
        <p:txBody>
          <a:bodyPr wrap="square" rtlCol="0">
            <a:spAutoFit/>
          </a:bodyPr>
          <a:lstStyle/>
          <a:p>
            <a:r>
              <a:rPr lang="en-US" sz="1200" b="1" dirty="0">
                <a:solidFill>
                  <a:srgbClr val="0070C0"/>
                </a:solidFill>
              </a:rPr>
              <a:t>Gia Lai (2021)</a:t>
            </a:r>
          </a:p>
        </p:txBody>
      </p:sp>
      <p:cxnSp>
        <p:nvCxnSpPr>
          <p:cNvPr id="52" name="Straight Connector 51">
            <a:extLst>
              <a:ext uri="{FF2B5EF4-FFF2-40B4-BE49-F238E27FC236}">
                <a16:creationId xmlns:a16="http://schemas.microsoft.com/office/drawing/2014/main" id="{9ED96F73-6920-3F8E-4387-6F5C50ABFF3A}"/>
              </a:ext>
            </a:extLst>
          </p:cNvPr>
          <p:cNvCxnSpPr>
            <a:cxnSpLocks/>
          </p:cNvCxnSpPr>
          <p:nvPr/>
        </p:nvCxnSpPr>
        <p:spPr>
          <a:xfrm>
            <a:off x="2640254" y="4666104"/>
            <a:ext cx="1090014" cy="0"/>
          </a:xfrm>
          <a:prstGeom prst="line">
            <a:avLst/>
          </a:prstGeom>
          <a:ln>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F9883DAF-BA13-7339-F227-62F77749A9F0}"/>
              </a:ext>
            </a:extLst>
          </p:cNvPr>
          <p:cNvSpPr txBox="1"/>
          <p:nvPr/>
        </p:nvSpPr>
        <p:spPr>
          <a:xfrm>
            <a:off x="3748434" y="4533660"/>
            <a:ext cx="2113414" cy="276999"/>
          </a:xfrm>
          <a:prstGeom prst="rect">
            <a:avLst/>
          </a:prstGeom>
          <a:noFill/>
        </p:spPr>
        <p:txBody>
          <a:bodyPr wrap="square" rtlCol="0">
            <a:spAutoFit/>
          </a:bodyPr>
          <a:lstStyle/>
          <a:p>
            <a:r>
              <a:rPr lang="en-US" sz="1200" b="1" dirty="0" err="1">
                <a:solidFill>
                  <a:srgbClr val="FF0000"/>
                </a:solidFill>
              </a:rPr>
              <a:t>Đắk</a:t>
            </a:r>
            <a:r>
              <a:rPr lang="en-US" sz="1200" b="1" dirty="0">
                <a:solidFill>
                  <a:srgbClr val="FF0000"/>
                </a:solidFill>
              </a:rPr>
              <a:t> </a:t>
            </a:r>
            <a:r>
              <a:rPr lang="en-US" sz="1200" b="1" dirty="0" err="1">
                <a:solidFill>
                  <a:srgbClr val="FF0000"/>
                </a:solidFill>
              </a:rPr>
              <a:t>Lắk</a:t>
            </a:r>
            <a:r>
              <a:rPr lang="en-US" sz="1200" b="1" dirty="0">
                <a:solidFill>
                  <a:srgbClr val="FF0000"/>
                </a:solidFill>
              </a:rPr>
              <a:t> (2018)</a:t>
            </a:r>
          </a:p>
        </p:txBody>
      </p:sp>
      <p:cxnSp>
        <p:nvCxnSpPr>
          <p:cNvPr id="54" name="Straight Connector 53">
            <a:extLst>
              <a:ext uri="{FF2B5EF4-FFF2-40B4-BE49-F238E27FC236}">
                <a16:creationId xmlns:a16="http://schemas.microsoft.com/office/drawing/2014/main" id="{41DACF54-EABC-B66A-C6FB-D3E08313393E}"/>
              </a:ext>
            </a:extLst>
          </p:cNvPr>
          <p:cNvCxnSpPr>
            <a:cxnSpLocks/>
          </p:cNvCxnSpPr>
          <p:nvPr/>
        </p:nvCxnSpPr>
        <p:spPr>
          <a:xfrm>
            <a:off x="2440419" y="4876285"/>
            <a:ext cx="1289849" cy="0"/>
          </a:xfrm>
          <a:prstGeom prst="line">
            <a:avLst/>
          </a:prstGeom>
          <a:ln>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A1DFEBD4-A1F1-F4C8-A728-45996A25BE49}"/>
              </a:ext>
            </a:extLst>
          </p:cNvPr>
          <p:cNvSpPr txBox="1"/>
          <p:nvPr/>
        </p:nvSpPr>
        <p:spPr>
          <a:xfrm>
            <a:off x="3748434" y="4743841"/>
            <a:ext cx="2113414" cy="276999"/>
          </a:xfrm>
          <a:prstGeom prst="rect">
            <a:avLst/>
          </a:prstGeom>
          <a:noFill/>
        </p:spPr>
        <p:txBody>
          <a:bodyPr wrap="square" rtlCol="0">
            <a:spAutoFit/>
          </a:bodyPr>
          <a:lstStyle/>
          <a:p>
            <a:r>
              <a:rPr lang="en-US" sz="1200" b="1" dirty="0" err="1">
                <a:solidFill>
                  <a:srgbClr val="FF0000"/>
                </a:solidFill>
              </a:rPr>
              <a:t>Đắk</a:t>
            </a:r>
            <a:r>
              <a:rPr lang="en-US" sz="1200" b="1" dirty="0">
                <a:solidFill>
                  <a:srgbClr val="FF0000"/>
                </a:solidFill>
              </a:rPr>
              <a:t> </a:t>
            </a:r>
            <a:r>
              <a:rPr lang="en-US" sz="1200" b="1" dirty="0" err="1">
                <a:solidFill>
                  <a:srgbClr val="FF0000"/>
                </a:solidFill>
              </a:rPr>
              <a:t>Nông</a:t>
            </a:r>
            <a:r>
              <a:rPr lang="en-US" sz="1200" b="1" dirty="0">
                <a:solidFill>
                  <a:srgbClr val="FF0000"/>
                </a:solidFill>
              </a:rPr>
              <a:t> (2019)</a:t>
            </a:r>
          </a:p>
        </p:txBody>
      </p:sp>
      <p:cxnSp>
        <p:nvCxnSpPr>
          <p:cNvPr id="57" name="Straight Connector 56">
            <a:extLst>
              <a:ext uri="{FF2B5EF4-FFF2-40B4-BE49-F238E27FC236}">
                <a16:creationId xmlns:a16="http://schemas.microsoft.com/office/drawing/2014/main" id="{22B52FA2-AC42-18B7-13E7-3699DE5AE663}"/>
              </a:ext>
            </a:extLst>
          </p:cNvPr>
          <p:cNvCxnSpPr>
            <a:cxnSpLocks/>
          </p:cNvCxnSpPr>
          <p:nvPr/>
        </p:nvCxnSpPr>
        <p:spPr>
          <a:xfrm>
            <a:off x="2979370" y="5078034"/>
            <a:ext cx="750898" cy="0"/>
          </a:xfrm>
          <a:prstGeom prst="line">
            <a:avLst/>
          </a:prstGeom>
          <a:ln>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06AA54EB-5B89-B74A-67CF-382C36B777AE}"/>
              </a:ext>
            </a:extLst>
          </p:cNvPr>
          <p:cNvSpPr txBox="1"/>
          <p:nvPr/>
        </p:nvSpPr>
        <p:spPr>
          <a:xfrm>
            <a:off x="3748434" y="4945590"/>
            <a:ext cx="2113414" cy="276999"/>
          </a:xfrm>
          <a:prstGeom prst="rect">
            <a:avLst/>
          </a:prstGeom>
          <a:noFill/>
        </p:spPr>
        <p:txBody>
          <a:bodyPr wrap="square" rtlCol="0">
            <a:spAutoFit/>
          </a:bodyPr>
          <a:lstStyle/>
          <a:p>
            <a:r>
              <a:rPr lang="en-US" sz="1200" b="1" dirty="0" err="1"/>
              <a:t>Khánh</a:t>
            </a:r>
            <a:r>
              <a:rPr lang="en-US" sz="1200" b="1" dirty="0"/>
              <a:t> </a:t>
            </a:r>
            <a:r>
              <a:rPr lang="en-US" sz="1200" b="1" dirty="0" err="1"/>
              <a:t>Hòa</a:t>
            </a:r>
            <a:r>
              <a:rPr lang="en-US" sz="1200" b="1" dirty="0"/>
              <a:t> (2019)</a:t>
            </a:r>
          </a:p>
        </p:txBody>
      </p:sp>
      <p:cxnSp>
        <p:nvCxnSpPr>
          <p:cNvPr id="63" name="Straight Connector 62">
            <a:extLst>
              <a:ext uri="{FF2B5EF4-FFF2-40B4-BE49-F238E27FC236}">
                <a16:creationId xmlns:a16="http://schemas.microsoft.com/office/drawing/2014/main" id="{87BB2291-A290-8F46-67A6-B214D2323715}"/>
              </a:ext>
            </a:extLst>
          </p:cNvPr>
          <p:cNvCxnSpPr>
            <a:cxnSpLocks/>
          </p:cNvCxnSpPr>
          <p:nvPr/>
        </p:nvCxnSpPr>
        <p:spPr>
          <a:xfrm>
            <a:off x="2640254" y="5261355"/>
            <a:ext cx="1090014" cy="0"/>
          </a:xfrm>
          <a:prstGeom prst="line">
            <a:avLst/>
          </a:prstGeom>
          <a:ln>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178AC29B-39E7-35A1-8E78-F7BEFD04F38D}"/>
              </a:ext>
            </a:extLst>
          </p:cNvPr>
          <p:cNvSpPr txBox="1"/>
          <p:nvPr/>
        </p:nvSpPr>
        <p:spPr>
          <a:xfrm>
            <a:off x="3748434" y="5128911"/>
            <a:ext cx="2113414" cy="276999"/>
          </a:xfrm>
          <a:prstGeom prst="rect">
            <a:avLst/>
          </a:prstGeom>
          <a:noFill/>
        </p:spPr>
        <p:txBody>
          <a:bodyPr wrap="square" rtlCol="0">
            <a:spAutoFit/>
          </a:bodyPr>
          <a:lstStyle/>
          <a:p>
            <a:r>
              <a:rPr lang="en-US" sz="1200" b="1" dirty="0" err="1">
                <a:solidFill>
                  <a:srgbClr val="0070C0"/>
                </a:solidFill>
              </a:rPr>
              <a:t>Lâm</a:t>
            </a:r>
            <a:r>
              <a:rPr lang="en-US" sz="1200" b="1" dirty="0">
                <a:solidFill>
                  <a:srgbClr val="0070C0"/>
                </a:solidFill>
              </a:rPr>
              <a:t> </a:t>
            </a:r>
            <a:r>
              <a:rPr lang="en-US" sz="1200" b="1" dirty="0" err="1">
                <a:solidFill>
                  <a:srgbClr val="0070C0"/>
                </a:solidFill>
              </a:rPr>
              <a:t>Đồng</a:t>
            </a:r>
            <a:r>
              <a:rPr lang="en-US" sz="1200" b="1" dirty="0">
                <a:solidFill>
                  <a:srgbClr val="0070C0"/>
                </a:solidFill>
              </a:rPr>
              <a:t> (2019)</a:t>
            </a:r>
          </a:p>
        </p:txBody>
      </p:sp>
      <p:cxnSp>
        <p:nvCxnSpPr>
          <p:cNvPr id="66" name="Straight Connector 65">
            <a:extLst>
              <a:ext uri="{FF2B5EF4-FFF2-40B4-BE49-F238E27FC236}">
                <a16:creationId xmlns:a16="http://schemas.microsoft.com/office/drawing/2014/main" id="{933D43C1-17E3-A0E0-00EE-F39A1CA3AD7C}"/>
              </a:ext>
            </a:extLst>
          </p:cNvPr>
          <p:cNvCxnSpPr>
            <a:cxnSpLocks/>
          </p:cNvCxnSpPr>
          <p:nvPr/>
        </p:nvCxnSpPr>
        <p:spPr>
          <a:xfrm>
            <a:off x="1828800" y="5455224"/>
            <a:ext cx="1901468" cy="0"/>
          </a:xfrm>
          <a:prstGeom prst="line">
            <a:avLst/>
          </a:prstGeom>
          <a:ln>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C31793BD-E53E-ABAA-487E-98EAEFDA6A51}"/>
              </a:ext>
            </a:extLst>
          </p:cNvPr>
          <p:cNvSpPr txBox="1"/>
          <p:nvPr/>
        </p:nvSpPr>
        <p:spPr>
          <a:xfrm>
            <a:off x="3748434" y="5322780"/>
            <a:ext cx="2113414" cy="276999"/>
          </a:xfrm>
          <a:prstGeom prst="rect">
            <a:avLst/>
          </a:prstGeom>
          <a:noFill/>
        </p:spPr>
        <p:txBody>
          <a:bodyPr wrap="square" rtlCol="0">
            <a:spAutoFit/>
          </a:bodyPr>
          <a:lstStyle/>
          <a:p>
            <a:r>
              <a:rPr lang="en-US" sz="1200" b="1" dirty="0" err="1"/>
              <a:t>Tây</a:t>
            </a:r>
            <a:r>
              <a:rPr lang="en-US" sz="1200" b="1" dirty="0"/>
              <a:t> </a:t>
            </a:r>
            <a:r>
              <a:rPr lang="en-US" sz="1200" b="1" dirty="0" err="1"/>
              <a:t>Ninh</a:t>
            </a:r>
            <a:r>
              <a:rPr lang="en-US" sz="1200" b="1" dirty="0"/>
              <a:t> (2022)</a:t>
            </a:r>
          </a:p>
        </p:txBody>
      </p:sp>
      <p:cxnSp>
        <p:nvCxnSpPr>
          <p:cNvPr id="69" name="Straight Connector 68">
            <a:extLst>
              <a:ext uri="{FF2B5EF4-FFF2-40B4-BE49-F238E27FC236}">
                <a16:creationId xmlns:a16="http://schemas.microsoft.com/office/drawing/2014/main" id="{399A7765-AFAC-AE16-AD25-7C7D1E5ACB0E}"/>
              </a:ext>
            </a:extLst>
          </p:cNvPr>
          <p:cNvCxnSpPr>
            <a:cxnSpLocks/>
          </p:cNvCxnSpPr>
          <p:nvPr/>
        </p:nvCxnSpPr>
        <p:spPr>
          <a:xfrm>
            <a:off x="1986246" y="5647331"/>
            <a:ext cx="1744022" cy="0"/>
          </a:xfrm>
          <a:prstGeom prst="line">
            <a:avLst/>
          </a:prstGeom>
          <a:ln>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50B24B6D-2C25-2A65-383A-167CD310CA7B}"/>
              </a:ext>
            </a:extLst>
          </p:cNvPr>
          <p:cNvSpPr txBox="1"/>
          <p:nvPr/>
        </p:nvSpPr>
        <p:spPr>
          <a:xfrm>
            <a:off x="3748434" y="5514887"/>
            <a:ext cx="2113414" cy="276999"/>
          </a:xfrm>
          <a:prstGeom prst="rect">
            <a:avLst/>
          </a:prstGeom>
          <a:noFill/>
        </p:spPr>
        <p:txBody>
          <a:bodyPr wrap="square" rtlCol="0">
            <a:spAutoFit/>
          </a:bodyPr>
          <a:lstStyle/>
          <a:p>
            <a:r>
              <a:rPr lang="en-US" sz="1200" b="1" dirty="0">
                <a:solidFill>
                  <a:srgbClr val="FF0000"/>
                </a:solidFill>
              </a:rPr>
              <a:t>Tp. </a:t>
            </a:r>
            <a:r>
              <a:rPr lang="en-US" sz="1200" b="1" dirty="0" err="1">
                <a:solidFill>
                  <a:srgbClr val="FF0000"/>
                </a:solidFill>
              </a:rPr>
              <a:t>Hồ</a:t>
            </a:r>
            <a:r>
              <a:rPr lang="en-US" sz="1200" b="1" dirty="0">
                <a:solidFill>
                  <a:srgbClr val="FF0000"/>
                </a:solidFill>
              </a:rPr>
              <a:t> </a:t>
            </a:r>
            <a:r>
              <a:rPr lang="en-US" sz="1200" b="1" dirty="0" err="1">
                <a:solidFill>
                  <a:srgbClr val="FF0000"/>
                </a:solidFill>
              </a:rPr>
              <a:t>Chí</a:t>
            </a:r>
            <a:r>
              <a:rPr lang="en-US" sz="1200" b="1" dirty="0">
                <a:solidFill>
                  <a:srgbClr val="FF0000"/>
                </a:solidFill>
              </a:rPr>
              <a:t> Minh (2019)</a:t>
            </a:r>
          </a:p>
        </p:txBody>
      </p:sp>
      <p:cxnSp>
        <p:nvCxnSpPr>
          <p:cNvPr id="72" name="Straight Connector 71">
            <a:extLst>
              <a:ext uri="{FF2B5EF4-FFF2-40B4-BE49-F238E27FC236}">
                <a16:creationId xmlns:a16="http://schemas.microsoft.com/office/drawing/2014/main" id="{9D0E22C0-B6CD-187A-2562-F85B91177DD6}"/>
              </a:ext>
            </a:extLst>
          </p:cNvPr>
          <p:cNvCxnSpPr>
            <a:cxnSpLocks/>
          </p:cNvCxnSpPr>
          <p:nvPr/>
        </p:nvCxnSpPr>
        <p:spPr>
          <a:xfrm>
            <a:off x="1423072" y="5830105"/>
            <a:ext cx="2307196" cy="0"/>
          </a:xfrm>
          <a:prstGeom prst="line">
            <a:avLst/>
          </a:prstGeom>
          <a:ln>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379C2879-9B10-BA57-4703-93A365414806}"/>
              </a:ext>
            </a:extLst>
          </p:cNvPr>
          <p:cNvSpPr txBox="1"/>
          <p:nvPr/>
        </p:nvSpPr>
        <p:spPr>
          <a:xfrm>
            <a:off x="3748434" y="5697661"/>
            <a:ext cx="2113414" cy="276999"/>
          </a:xfrm>
          <a:prstGeom prst="rect">
            <a:avLst/>
          </a:prstGeom>
          <a:noFill/>
        </p:spPr>
        <p:txBody>
          <a:bodyPr wrap="square" rtlCol="0">
            <a:spAutoFit/>
          </a:bodyPr>
          <a:lstStyle/>
          <a:p>
            <a:r>
              <a:rPr lang="en-US" sz="1200" b="1" dirty="0"/>
              <a:t>An </a:t>
            </a:r>
            <a:r>
              <a:rPr lang="en-US" sz="1200" b="1" dirty="0" err="1"/>
              <a:t>Giang</a:t>
            </a:r>
            <a:r>
              <a:rPr lang="en-US" sz="1200" b="1" dirty="0"/>
              <a:t> (2019)</a:t>
            </a:r>
          </a:p>
        </p:txBody>
      </p:sp>
      <p:cxnSp>
        <p:nvCxnSpPr>
          <p:cNvPr id="76" name="Straight Connector 75">
            <a:extLst>
              <a:ext uri="{FF2B5EF4-FFF2-40B4-BE49-F238E27FC236}">
                <a16:creationId xmlns:a16="http://schemas.microsoft.com/office/drawing/2014/main" id="{F7219C12-0FE5-C897-2959-C520D2E3463E}"/>
              </a:ext>
            </a:extLst>
          </p:cNvPr>
          <p:cNvCxnSpPr>
            <a:cxnSpLocks/>
          </p:cNvCxnSpPr>
          <p:nvPr/>
        </p:nvCxnSpPr>
        <p:spPr>
          <a:xfrm>
            <a:off x="1919634" y="5997420"/>
            <a:ext cx="1810634" cy="0"/>
          </a:xfrm>
          <a:prstGeom prst="line">
            <a:avLst/>
          </a:prstGeom>
          <a:ln>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C43B6E08-3F38-7F54-C166-B8D97D6FC03C}"/>
              </a:ext>
            </a:extLst>
          </p:cNvPr>
          <p:cNvSpPr txBox="1"/>
          <p:nvPr/>
        </p:nvSpPr>
        <p:spPr>
          <a:xfrm>
            <a:off x="3748434" y="5864976"/>
            <a:ext cx="2113414" cy="276999"/>
          </a:xfrm>
          <a:prstGeom prst="rect">
            <a:avLst/>
          </a:prstGeom>
          <a:noFill/>
        </p:spPr>
        <p:txBody>
          <a:bodyPr wrap="square" rtlCol="0">
            <a:spAutoFit/>
          </a:bodyPr>
          <a:lstStyle/>
          <a:p>
            <a:r>
              <a:rPr lang="en-US" sz="1200" b="1" dirty="0" err="1"/>
              <a:t>Bến</a:t>
            </a:r>
            <a:r>
              <a:rPr lang="en-US" sz="1200" b="1" dirty="0"/>
              <a:t> Tre (2019)</a:t>
            </a:r>
          </a:p>
        </p:txBody>
      </p:sp>
      <p:cxnSp>
        <p:nvCxnSpPr>
          <p:cNvPr id="79" name="Straight Connector 78">
            <a:extLst>
              <a:ext uri="{FF2B5EF4-FFF2-40B4-BE49-F238E27FC236}">
                <a16:creationId xmlns:a16="http://schemas.microsoft.com/office/drawing/2014/main" id="{334D69F6-94EC-1BAD-B378-1FE99FEDD4FC}"/>
              </a:ext>
            </a:extLst>
          </p:cNvPr>
          <p:cNvCxnSpPr>
            <a:cxnSpLocks/>
          </p:cNvCxnSpPr>
          <p:nvPr/>
        </p:nvCxnSpPr>
        <p:spPr>
          <a:xfrm>
            <a:off x="1380683" y="6171894"/>
            <a:ext cx="2349585" cy="0"/>
          </a:xfrm>
          <a:prstGeom prst="line">
            <a:avLst/>
          </a:prstGeom>
          <a:ln>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4AC4E261-2204-F5DA-370A-55A7D3376F1C}"/>
              </a:ext>
            </a:extLst>
          </p:cNvPr>
          <p:cNvSpPr txBox="1"/>
          <p:nvPr/>
        </p:nvSpPr>
        <p:spPr>
          <a:xfrm>
            <a:off x="3748434" y="6039450"/>
            <a:ext cx="2113414" cy="276999"/>
          </a:xfrm>
          <a:prstGeom prst="rect">
            <a:avLst/>
          </a:prstGeom>
          <a:noFill/>
        </p:spPr>
        <p:txBody>
          <a:bodyPr wrap="square" rtlCol="0">
            <a:spAutoFit/>
          </a:bodyPr>
          <a:lstStyle/>
          <a:p>
            <a:r>
              <a:rPr lang="en-US" sz="1200" b="1" dirty="0" err="1"/>
              <a:t>Kiên</a:t>
            </a:r>
            <a:r>
              <a:rPr lang="en-US" sz="1200" b="1" dirty="0"/>
              <a:t> </a:t>
            </a:r>
            <a:r>
              <a:rPr lang="en-US" sz="1200" b="1" dirty="0" err="1"/>
              <a:t>Giang</a:t>
            </a:r>
            <a:r>
              <a:rPr lang="en-US" sz="1200" b="1" dirty="0"/>
              <a:t> (2019)</a:t>
            </a:r>
          </a:p>
        </p:txBody>
      </p:sp>
      <p:cxnSp>
        <p:nvCxnSpPr>
          <p:cNvPr id="82" name="Straight Connector 81">
            <a:extLst>
              <a:ext uri="{FF2B5EF4-FFF2-40B4-BE49-F238E27FC236}">
                <a16:creationId xmlns:a16="http://schemas.microsoft.com/office/drawing/2014/main" id="{69537D17-B7D4-69E2-E19A-DDFF727E3A17}"/>
              </a:ext>
            </a:extLst>
          </p:cNvPr>
          <p:cNvCxnSpPr>
            <a:cxnSpLocks/>
          </p:cNvCxnSpPr>
          <p:nvPr/>
        </p:nvCxnSpPr>
        <p:spPr>
          <a:xfrm>
            <a:off x="1828800" y="6351747"/>
            <a:ext cx="1901468" cy="0"/>
          </a:xfrm>
          <a:prstGeom prst="line">
            <a:avLst/>
          </a:prstGeom>
          <a:ln>
            <a:solidFill>
              <a:srgbClr val="0070C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6E536FE2-9F79-45DE-6B11-B858A39953D5}"/>
              </a:ext>
            </a:extLst>
          </p:cNvPr>
          <p:cNvSpPr txBox="1"/>
          <p:nvPr/>
        </p:nvSpPr>
        <p:spPr>
          <a:xfrm>
            <a:off x="3748434" y="6219303"/>
            <a:ext cx="2113414" cy="276999"/>
          </a:xfrm>
          <a:prstGeom prst="rect">
            <a:avLst/>
          </a:prstGeom>
          <a:noFill/>
        </p:spPr>
        <p:txBody>
          <a:bodyPr wrap="square" rtlCol="0">
            <a:spAutoFit/>
          </a:bodyPr>
          <a:lstStyle/>
          <a:p>
            <a:r>
              <a:rPr lang="en-US" sz="1200" b="1" dirty="0" err="1"/>
              <a:t>Sóc</a:t>
            </a:r>
            <a:r>
              <a:rPr lang="en-US" sz="1200" b="1" dirty="0"/>
              <a:t> </a:t>
            </a:r>
            <a:r>
              <a:rPr lang="en-US" sz="1200" b="1" dirty="0" err="1"/>
              <a:t>Trăng</a:t>
            </a:r>
            <a:r>
              <a:rPr lang="en-US" sz="1200" b="1" dirty="0"/>
              <a:t> (2019)</a:t>
            </a:r>
          </a:p>
        </p:txBody>
      </p:sp>
      <p:cxnSp>
        <p:nvCxnSpPr>
          <p:cNvPr id="85" name="Straight Connector 84">
            <a:extLst>
              <a:ext uri="{FF2B5EF4-FFF2-40B4-BE49-F238E27FC236}">
                <a16:creationId xmlns:a16="http://schemas.microsoft.com/office/drawing/2014/main" id="{145270D7-6CEC-658C-4100-8E49663A48B5}"/>
              </a:ext>
            </a:extLst>
          </p:cNvPr>
          <p:cNvCxnSpPr>
            <a:cxnSpLocks/>
          </p:cNvCxnSpPr>
          <p:nvPr/>
        </p:nvCxnSpPr>
        <p:spPr>
          <a:xfrm>
            <a:off x="1689521" y="6227101"/>
            <a:ext cx="139279" cy="124646"/>
          </a:xfrm>
          <a:prstGeom prst="line">
            <a:avLst/>
          </a:prstGeom>
          <a:ln>
            <a:solidFill>
              <a:srgbClr val="0070C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0A77FA-836A-A0FA-4FD6-E1C758B9BE05}"/>
              </a:ext>
            </a:extLst>
          </p:cNvPr>
          <p:cNvCxnSpPr>
            <a:cxnSpLocks/>
          </p:cNvCxnSpPr>
          <p:nvPr/>
        </p:nvCxnSpPr>
        <p:spPr>
          <a:xfrm>
            <a:off x="1733550" y="6525128"/>
            <a:ext cx="1996718" cy="0"/>
          </a:xfrm>
          <a:prstGeom prst="line">
            <a:avLst/>
          </a:prstGeom>
          <a:ln>
            <a:solidFill>
              <a:srgbClr val="0070C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BA706C5E-3A28-B9D0-CDAC-B63F1835D01C}"/>
              </a:ext>
            </a:extLst>
          </p:cNvPr>
          <p:cNvSpPr txBox="1"/>
          <p:nvPr/>
        </p:nvSpPr>
        <p:spPr>
          <a:xfrm>
            <a:off x="3748434" y="6392684"/>
            <a:ext cx="2113414" cy="276999"/>
          </a:xfrm>
          <a:prstGeom prst="rect">
            <a:avLst/>
          </a:prstGeom>
          <a:noFill/>
        </p:spPr>
        <p:txBody>
          <a:bodyPr wrap="square" rtlCol="0">
            <a:spAutoFit/>
          </a:bodyPr>
          <a:lstStyle/>
          <a:p>
            <a:r>
              <a:rPr lang="en-US" sz="1200" b="1" dirty="0" err="1"/>
              <a:t>Bạc</a:t>
            </a:r>
            <a:r>
              <a:rPr lang="en-US" sz="1200" b="1" dirty="0"/>
              <a:t> </a:t>
            </a:r>
            <a:r>
              <a:rPr lang="en-US" sz="1200" b="1" dirty="0" err="1"/>
              <a:t>Liêu</a:t>
            </a:r>
            <a:r>
              <a:rPr lang="en-US" sz="1200" b="1" dirty="0"/>
              <a:t> (2020)</a:t>
            </a:r>
          </a:p>
        </p:txBody>
      </p:sp>
      <p:cxnSp>
        <p:nvCxnSpPr>
          <p:cNvPr id="90" name="Straight Connector 89">
            <a:extLst>
              <a:ext uri="{FF2B5EF4-FFF2-40B4-BE49-F238E27FC236}">
                <a16:creationId xmlns:a16="http://schemas.microsoft.com/office/drawing/2014/main" id="{6A0A0C55-5B9B-768E-4CD3-7133F352F2B8}"/>
              </a:ext>
            </a:extLst>
          </p:cNvPr>
          <p:cNvCxnSpPr>
            <a:cxnSpLocks/>
          </p:cNvCxnSpPr>
          <p:nvPr/>
        </p:nvCxnSpPr>
        <p:spPr>
          <a:xfrm>
            <a:off x="1514671" y="6322549"/>
            <a:ext cx="226361" cy="202579"/>
          </a:xfrm>
          <a:prstGeom prst="line">
            <a:avLst/>
          </a:prstGeom>
          <a:ln>
            <a:solidFill>
              <a:srgbClr val="0070C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AF052819-1F91-2B5E-DD0E-B99C10F82340}"/>
              </a:ext>
            </a:extLst>
          </p:cNvPr>
          <p:cNvSpPr/>
          <p:nvPr/>
        </p:nvSpPr>
        <p:spPr>
          <a:xfrm>
            <a:off x="5885778" y="1013124"/>
            <a:ext cx="4718050" cy="2119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7D179764-36DE-80D0-B995-BC90411F3D27}"/>
              </a:ext>
            </a:extLst>
          </p:cNvPr>
          <p:cNvSpPr/>
          <p:nvPr/>
        </p:nvSpPr>
        <p:spPr>
          <a:xfrm>
            <a:off x="6231242" y="1013124"/>
            <a:ext cx="4372586" cy="20765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85CC045-B82A-E736-3321-D9052C762E93}"/>
              </a:ext>
            </a:extLst>
          </p:cNvPr>
          <p:cNvSpPr/>
          <p:nvPr/>
        </p:nvSpPr>
        <p:spPr>
          <a:xfrm>
            <a:off x="6972300" y="1656851"/>
            <a:ext cx="3631528" cy="2119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B6F78840-992B-7280-8F5D-EBB6EE417389}"/>
              </a:ext>
            </a:extLst>
          </p:cNvPr>
          <p:cNvSpPr/>
          <p:nvPr/>
        </p:nvSpPr>
        <p:spPr>
          <a:xfrm>
            <a:off x="6972300" y="1646191"/>
            <a:ext cx="355600" cy="222607"/>
          </a:xfrm>
          <a:prstGeom prst="rect">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04A6F443-902C-7C26-FD5B-34086B9E7B2E}"/>
              </a:ext>
            </a:extLst>
          </p:cNvPr>
          <p:cNvSpPr/>
          <p:nvPr/>
        </p:nvSpPr>
        <p:spPr>
          <a:xfrm>
            <a:off x="6972300" y="2272706"/>
            <a:ext cx="3631528" cy="21194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A7F14C51-F020-71D8-B88D-5D1FC973417A}"/>
              </a:ext>
            </a:extLst>
          </p:cNvPr>
          <p:cNvSpPr/>
          <p:nvPr/>
        </p:nvSpPr>
        <p:spPr>
          <a:xfrm>
            <a:off x="6972300" y="2272707"/>
            <a:ext cx="546100" cy="2089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a:extLst>
              <a:ext uri="{FF2B5EF4-FFF2-40B4-BE49-F238E27FC236}">
                <a16:creationId xmlns:a16="http://schemas.microsoft.com/office/drawing/2014/main" id="{1E3150A1-A6E6-B9D9-00C6-C6539E24876E}"/>
              </a:ext>
            </a:extLst>
          </p:cNvPr>
          <p:cNvSpPr txBox="1"/>
          <p:nvPr/>
        </p:nvSpPr>
        <p:spPr>
          <a:xfrm>
            <a:off x="5029178" y="2236184"/>
            <a:ext cx="2025024" cy="307777"/>
          </a:xfrm>
          <a:prstGeom prst="rect">
            <a:avLst/>
          </a:prstGeom>
          <a:noFill/>
        </p:spPr>
        <p:txBody>
          <a:bodyPr wrap="square" rtlCol="0">
            <a:spAutoFit/>
          </a:bodyPr>
          <a:lstStyle/>
          <a:p>
            <a:r>
              <a:rPr lang="en-US" sz="1400" b="1" dirty="0">
                <a:solidFill>
                  <a:srgbClr val="006600"/>
                </a:solidFill>
              </a:rPr>
              <a:t>TVCC &amp; TV </a:t>
            </a:r>
            <a:r>
              <a:rPr lang="en-US" sz="1400" b="1" dirty="0" err="1">
                <a:solidFill>
                  <a:srgbClr val="006600"/>
                </a:solidFill>
              </a:rPr>
              <a:t>khác</a:t>
            </a:r>
            <a:r>
              <a:rPr lang="en-US" sz="1400" b="1" dirty="0">
                <a:solidFill>
                  <a:srgbClr val="006600"/>
                </a:solidFill>
              </a:rPr>
              <a:t>: 264</a:t>
            </a:r>
          </a:p>
        </p:txBody>
      </p:sp>
      <p:sp>
        <p:nvSpPr>
          <p:cNvPr id="111" name="TextBox 110">
            <a:extLst>
              <a:ext uri="{FF2B5EF4-FFF2-40B4-BE49-F238E27FC236}">
                <a16:creationId xmlns:a16="http://schemas.microsoft.com/office/drawing/2014/main" id="{6D3D304D-6E31-BDD3-9B1A-9609BAEFE58B}"/>
              </a:ext>
            </a:extLst>
          </p:cNvPr>
          <p:cNvSpPr txBox="1"/>
          <p:nvPr/>
        </p:nvSpPr>
        <p:spPr>
          <a:xfrm>
            <a:off x="7566024" y="1199245"/>
            <a:ext cx="2638425" cy="307777"/>
          </a:xfrm>
          <a:prstGeom prst="rect">
            <a:avLst/>
          </a:prstGeom>
          <a:noFill/>
        </p:spPr>
        <p:txBody>
          <a:bodyPr wrap="square" rtlCol="0">
            <a:spAutoFit/>
          </a:bodyPr>
          <a:lstStyle/>
          <a:p>
            <a:r>
              <a:rPr lang="en-US" sz="1400" b="1" dirty="0" err="1">
                <a:solidFill>
                  <a:srgbClr val="7030A0"/>
                </a:solidFill>
              </a:rPr>
              <a:t>Thực</a:t>
            </a:r>
            <a:r>
              <a:rPr lang="en-US" sz="1400" b="1" dirty="0">
                <a:solidFill>
                  <a:srgbClr val="7030A0"/>
                </a:solidFill>
              </a:rPr>
              <a:t> </a:t>
            </a:r>
            <a:r>
              <a:rPr lang="en-US" sz="1400" b="1" dirty="0" err="1">
                <a:solidFill>
                  <a:srgbClr val="7030A0"/>
                </a:solidFill>
              </a:rPr>
              <a:t>tế</a:t>
            </a:r>
            <a:r>
              <a:rPr lang="en-US" sz="1400" b="1" dirty="0">
                <a:solidFill>
                  <a:srgbClr val="7030A0"/>
                </a:solidFill>
              </a:rPr>
              <a:t> </a:t>
            </a:r>
            <a:r>
              <a:rPr lang="en-US" sz="1400" b="1" dirty="0" err="1">
                <a:solidFill>
                  <a:srgbClr val="7030A0"/>
                </a:solidFill>
              </a:rPr>
              <a:t>cung</a:t>
            </a:r>
            <a:r>
              <a:rPr lang="en-US" sz="1400" b="1" dirty="0">
                <a:solidFill>
                  <a:srgbClr val="7030A0"/>
                </a:solidFill>
              </a:rPr>
              <a:t> </a:t>
            </a:r>
            <a:r>
              <a:rPr lang="en-US" sz="1400" b="1" dirty="0" err="1">
                <a:solidFill>
                  <a:srgbClr val="7030A0"/>
                </a:solidFill>
              </a:rPr>
              <a:t>cấp</a:t>
            </a:r>
            <a:r>
              <a:rPr lang="en-US" sz="1400" b="1" dirty="0">
                <a:solidFill>
                  <a:srgbClr val="7030A0"/>
                </a:solidFill>
              </a:rPr>
              <a:t>: 1.816 TV</a:t>
            </a:r>
          </a:p>
        </p:txBody>
      </p:sp>
      <p:sp>
        <p:nvSpPr>
          <p:cNvPr id="112" name="TextBox 111">
            <a:extLst>
              <a:ext uri="{FF2B5EF4-FFF2-40B4-BE49-F238E27FC236}">
                <a16:creationId xmlns:a16="http://schemas.microsoft.com/office/drawing/2014/main" id="{76F870DD-1F95-2168-683B-FAD36472C378}"/>
              </a:ext>
            </a:extLst>
          </p:cNvPr>
          <p:cNvSpPr txBox="1"/>
          <p:nvPr/>
        </p:nvSpPr>
        <p:spPr>
          <a:xfrm>
            <a:off x="7026275" y="736656"/>
            <a:ext cx="3146425" cy="307777"/>
          </a:xfrm>
          <a:prstGeom prst="rect">
            <a:avLst/>
          </a:prstGeom>
          <a:noFill/>
        </p:spPr>
        <p:txBody>
          <a:bodyPr wrap="square" rtlCol="0">
            <a:spAutoFit/>
          </a:bodyPr>
          <a:lstStyle/>
          <a:p>
            <a:r>
              <a:rPr lang="en-US" sz="1400" b="1" dirty="0" err="1">
                <a:solidFill>
                  <a:schemeClr val="accent1">
                    <a:lumMod val="50000"/>
                  </a:schemeClr>
                </a:solidFill>
              </a:rPr>
              <a:t>Khả</a:t>
            </a:r>
            <a:r>
              <a:rPr lang="en-US" sz="1400" b="1" dirty="0">
                <a:solidFill>
                  <a:schemeClr val="accent1">
                    <a:lumMod val="50000"/>
                  </a:schemeClr>
                </a:solidFill>
              </a:rPr>
              <a:t> </a:t>
            </a:r>
            <a:r>
              <a:rPr lang="en-US" sz="1400" b="1" dirty="0" err="1">
                <a:solidFill>
                  <a:schemeClr val="accent1">
                    <a:lumMod val="50000"/>
                  </a:schemeClr>
                </a:solidFill>
              </a:rPr>
              <a:t>năng</a:t>
            </a:r>
            <a:r>
              <a:rPr lang="en-US" sz="1400" b="1" dirty="0">
                <a:solidFill>
                  <a:schemeClr val="accent1">
                    <a:lumMod val="50000"/>
                  </a:schemeClr>
                </a:solidFill>
              </a:rPr>
              <a:t> </a:t>
            </a:r>
            <a:r>
              <a:rPr lang="en-US" sz="1400" b="1" dirty="0" err="1">
                <a:solidFill>
                  <a:schemeClr val="accent1">
                    <a:lumMod val="50000"/>
                  </a:schemeClr>
                </a:solidFill>
              </a:rPr>
              <a:t>cung</a:t>
            </a:r>
            <a:r>
              <a:rPr lang="en-US" sz="1400" b="1" dirty="0">
                <a:solidFill>
                  <a:schemeClr val="accent1">
                    <a:lumMod val="50000"/>
                  </a:schemeClr>
                </a:solidFill>
              </a:rPr>
              <a:t> </a:t>
            </a:r>
            <a:r>
              <a:rPr lang="en-US" sz="1400" b="1" dirty="0" err="1">
                <a:solidFill>
                  <a:schemeClr val="accent1">
                    <a:lumMod val="50000"/>
                  </a:schemeClr>
                </a:solidFill>
              </a:rPr>
              <a:t>cấp</a:t>
            </a:r>
            <a:r>
              <a:rPr lang="en-US" sz="1400" b="1" dirty="0">
                <a:solidFill>
                  <a:schemeClr val="accent1">
                    <a:lumMod val="50000"/>
                  </a:schemeClr>
                </a:solidFill>
              </a:rPr>
              <a:t>: 2.000 TV</a:t>
            </a:r>
          </a:p>
        </p:txBody>
      </p:sp>
      <p:sp>
        <p:nvSpPr>
          <p:cNvPr id="113" name="TextBox 112">
            <a:extLst>
              <a:ext uri="{FF2B5EF4-FFF2-40B4-BE49-F238E27FC236}">
                <a16:creationId xmlns:a16="http://schemas.microsoft.com/office/drawing/2014/main" id="{A78D0152-B918-AED7-5C81-8DB13EC25F78}"/>
              </a:ext>
            </a:extLst>
          </p:cNvPr>
          <p:cNvSpPr txBox="1"/>
          <p:nvPr/>
        </p:nvSpPr>
        <p:spPr>
          <a:xfrm>
            <a:off x="5622926" y="1612483"/>
            <a:ext cx="1403349" cy="307777"/>
          </a:xfrm>
          <a:prstGeom prst="rect">
            <a:avLst/>
          </a:prstGeom>
          <a:noFill/>
        </p:spPr>
        <p:txBody>
          <a:bodyPr wrap="square" rtlCol="0">
            <a:spAutoFit/>
          </a:bodyPr>
          <a:lstStyle/>
          <a:p>
            <a:r>
              <a:rPr lang="en-US" sz="1400" b="1" dirty="0" err="1">
                <a:solidFill>
                  <a:srgbClr val="C00000"/>
                </a:solidFill>
              </a:rPr>
              <a:t>Miền</a:t>
            </a:r>
            <a:r>
              <a:rPr lang="en-US" sz="1400" b="1" dirty="0">
                <a:solidFill>
                  <a:srgbClr val="C00000"/>
                </a:solidFill>
              </a:rPr>
              <a:t> </a:t>
            </a:r>
            <a:r>
              <a:rPr lang="en-US" sz="1400" b="1" dirty="0" err="1">
                <a:solidFill>
                  <a:srgbClr val="C00000"/>
                </a:solidFill>
              </a:rPr>
              <a:t>Bắc</a:t>
            </a:r>
            <a:r>
              <a:rPr lang="en-US" sz="1400" b="1" dirty="0">
                <a:solidFill>
                  <a:srgbClr val="C00000"/>
                </a:solidFill>
              </a:rPr>
              <a:t>: 246</a:t>
            </a:r>
          </a:p>
        </p:txBody>
      </p:sp>
      <p:sp>
        <p:nvSpPr>
          <p:cNvPr id="114" name="TextBox 113">
            <a:extLst>
              <a:ext uri="{FF2B5EF4-FFF2-40B4-BE49-F238E27FC236}">
                <a16:creationId xmlns:a16="http://schemas.microsoft.com/office/drawing/2014/main" id="{87965518-33D2-C4F5-2241-0BAEAC88FA6D}"/>
              </a:ext>
            </a:extLst>
          </p:cNvPr>
          <p:cNvSpPr txBox="1"/>
          <p:nvPr/>
        </p:nvSpPr>
        <p:spPr>
          <a:xfrm>
            <a:off x="10553700" y="1603606"/>
            <a:ext cx="1615402" cy="307777"/>
          </a:xfrm>
          <a:prstGeom prst="rect">
            <a:avLst/>
          </a:prstGeom>
          <a:noFill/>
        </p:spPr>
        <p:txBody>
          <a:bodyPr wrap="square" rtlCol="0">
            <a:spAutoFit/>
          </a:bodyPr>
          <a:lstStyle/>
          <a:p>
            <a:r>
              <a:rPr lang="en-US" sz="1400" b="1" dirty="0" err="1">
                <a:solidFill>
                  <a:srgbClr val="002060"/>
                </a:solidFill>
              </a:rPr>
              <a:t>Miền</a:t>
            </a:r>
            <a:r>
              <a:rPr lang="en-US" sz="1400" b="1" dirty="0">
                <a:solidFill>
                  <a:srgbClr val="002060"/>
                </a:solidFill>
              </a:rPr>
              <a:t> Nam: 1.570</a:t>
            </a:r>
          </a:p>
        </p:txBody>
      </p:sp>
      <p:sp>
        <p:nvSpPr>
          <p:cNvPr id="115" name="TextBox 114">
            <a:extLst>
              <a:ext uri="{FF2B5EF4-FFF2-40B4-BE49-F238E27FC236}">
                <a16:creationId xmlns:a16="http://schemas.microsoft.com/office/drawing/2014/main" id="{B3E2EC80-9656-4B60-3D57-18B1757029A0}"/>
              </a:ext>
            </a:extLst>
          </p:cNvPr>
          <p:cNvSpPr txBox="1"/>
          <p:nvPr/>
        </p:nvSpPr>
        <p:spPr>
          <a:xfrm>
            <a:off x="10566401" y="2231002"/>
            <a:ext cx="1371599" cy="307777"/>
          </a:xfrm>
          <a:prstGeom prst="rect">
            <a:avLst/>
          </a:prstGeom>
          <a:noFill/>
        </p:spPr>
        <p:txBody>
          <a:bodyPr wrap="square" rtlCol="0">
            <a:spAutoFit/>
          </a:bodyPr>
          <a:lstStyle/>
          <a:p>
            <a:r>
              <a:rPr lang="en-US" sz="1400" b="1" dirty="0">
                <a:solidFill>
                  <a:srgbClr val="00B0F0"/>
                </a:solidFill>
              </a:rPr>
              <a:t>TVTH: 1.552</a:t>
            </a:r>
          </a:p>
        </p:txBody>
      </p:sp>
      <p:sp>
        <p:nvSpPr>
          <p:cNvPr id="116" name="TextBox 115">
            <a:extLst>
              <a:ext uri="{FF2B5EF4-FFF2-40B4-BE49-F238E27FC236}">
                <a16:creationId xmlns:a16="http://schemas.microsoft.com/office/drawing/2014/main" id="{6C4C2010-0A47-44C0-0BCA-4E589F7EC303}"/>
              </a:ext>
            </a:extLst>
          </p:cNvPr>
          <p:cNvSpPr txBox="1"/>
          <p:nvPr/>
        </p:nvSpPr>
        <p:spPr>
          <a:xfrm>
            <a:off x="6106337" y="5273761"/>
            <a:ext cx="5752336" cy="1015663"/>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2000" b="1" dirty="0">
                <a:solidFill>
                  <a:srgbClr val="002060"/>
                </a:solidFill>
              </a:rPr>
              <a:t>THỐNG KÊ THƯ VIỆN </a:t>
            </a:r>
            <a:br>
              <a:rPr lang="en-US" sz="2000" b="1" dirty="0">
                <a:solidFill>
                  <a:srgbClr val="002060"/>
                </a:solidFill>
              </a:rPr>
            </a:br>
            <a:r>
              <a:rPr lang="en-US" sz="2000" b="1" dirty="0">
                <a:solidFill>
                  <a:srgbClr val="002060"/>
                </a:solidFill>
              </a:rPr>
              <a:t>SỬ DỤNG HỆ THỐNG QUẢN TRỊ THƯ VIỆN DÙNG CHUNG VIETBIBLIO</a:t>
            </a:r>
          </a:p>
        </p:txBody>
      </p:sp>
      <p:sp>
        <p:nvSpPr>
          <p:cNvPr id="118" name="TextBox 117">
            <a:extLst>
              <a:ext uri="{FF2B5EF4-FFF2-40B4-BE49-F238E27FC236}">
                <a16:creationId xmlns:a16="http://schemas.microsoft.com/office/drawing/2014/main" id="{C33138E1-9FC5-95C6-AA4E-E564116F5F25}"/>
              </a:ext>
            </a:extLst>
          </p:cNvPr>
          <p:cNvSpPr txBox="1"/>
          <p:nvPr/>
        </p:nvSpPr>
        <p:spPr>
          <a:xfrm>
            <a:off x="6041690" y="6525128"/>
            <a:ext cx="5896310" cy="276999"/>
          </a:xfrm>
          <a:prstGeom prst="rect">
            <a:avLst/>
          </a:prstGeom>
          <a:noFill/>
        </p:spPr>
        <p:txBody>
          <a:bodyPr wrap="square" rtlCol="0">
            <a:spAutoFit/>
          </a:bodyPr>
          <a:lstStyle/>
          <a:p>
            <a:pPr algn="r"/>
            <a:r>
              <a:rPr lang="en-US" sz="1200" i="1" dirty="0"/>
              <a:t>* </a:t>
            </a:r>
            <a:r>
              <a:rPr lang="en-US" sz="1200" i="1" dirty="0" err="1"/>
              <a:t>Nguồn</a:t>
            </a:r>
            <a:r>
              <a:rPr lang="en-US" sz="1200" i="1" dirty="0"/>
              <a:t>: http://vietbiblio.vsl.vn/list</a:t>
            </a:r>
          </a:p>
        </p:txBody>
      </p:sp>
      <p:sp>
        <p:nvSpPr>
          <p:cNvPr id="2" name="TextBox 1">
            <a:extLst>
              <a:ext uri="{FF2B5EF4-FFF2-40B4-BE49-F238E27FC236}">
                <a16:creationId xmlns:a16="http://schemas.microsoft.com/office/drawing/2014/main" id="{3693E647-3F1F-2F41-51A1-B377E46127A9}"/>
              </a:ext>
            </a:extLst>
          </p:cNvPr>
          <p:cNvSpPr txBox="1"/>
          <p:nvPr/>
        </p:nvSpPr>
        <p:spPr>
          <a:xfrm>
            <a:off x="6231242" y="205891"/>
            <a:ext cx="4662835" cy="369332"/>
          </a:xfrm>
          <a:prstGeom prst="rect">
            <a:avLst/>
          </a:prstGeom>
          <a:noFill/>
        </p:spPr>
        <p:txBody>
          <a:bodyPr wrap="square" rtlCol="0">
            <a:spAutoFit/>
          </a:bodyPr>
          <a:lstStyle/>
          <a:p>
            <a:pPr algn="ctr"/>
            <a:r>
              <a:rPr lang="en-US" b="1" dirty="0">
                <a:solidFill>
                  <a:srgbClr val="FF0000"/>
                </a:solidFill>
              </a:rPr>
              <a:t>THỐNG KÊ ĐẾN NĂM 2022</a:t>
            </a:r>
          </a:p>
        </p:txBody>
      </p:sp>
      <p:sp>
        <p:nvSpPr>
          <p:cNvPr id="3" name="TextBox 2">
            <a:extLst>
              <a:ext uri="{FF2B5EF4-FFF2-40B4-BE49-F238E27FC236}">
                <a16:creationId xmlns:a16="http://schemas.microsoft.com/office/drawing/2014/main" id="{DF139DDF-A95E-DEF4-C2BF-CBBD7E753D36}"/>
              </a:ext>
            </a:extLst>
          </p:cNvPr>
          <p:cNvSpPr txBox="1"/>
          <p:nvPr/>
        </p:nvSpPr>
        <p:spPr>
          <a:xfrm>
            <a:off x="6106337" y="3084363"/>
            <a:ext cx="4662835" cy="369332"/>
          </a:xfrm>
          <a:prstGeom prst="rect">
            <a:avLst/>
          </a:prstGeom>
          <a:noFill/>
        </p:spPr>
        <p:txBody>
          <a:bodyPr wrap="square" rtlCol="0">
            <a:spAutoFit/>
          </a:bodyPr>
          <a:lstStyle/>
          <a:p>
            <a:pPr algn="ctr"/>
            <a:r>
              <a:rPr lang="en-US" b="1" dirty="0">
                <a:solidFill>
                  <a:srgbClr val="FF0000"/>
                </a:solidFill>
              </a:rPr>
              <a:t>DỰ KIẾN ĐẾN NĂM 2025</a:t>
            </a:r>
          </a:p>
        </p:txBody>
      </p:sp>
      <p:sp>
        <p:nvSpPr>
          <p:cNvPr id="5" name="Rectangle 4">
            <a:extLst>
              <a:ext uri="{FF2B5EF4-FFF2-40B4-BE49-F238E27FC236}">
                <a16:creationId xmlns:a16="http://schemas.microsoft.com/office/drawing/2014/main" id="{9D56A5EE-C7A8-1F24-66E5-335513901069}"/>
              </a:ext>
            </a:extLst>
          </p:cNvPr>
          <p:cNvSpPr/>
          <p:nvPr/>
        </p:nvSpPr>
        <p:spPr>
          <a:xfrm>
            <a:off x="7057572" y="3898010"/>
            <a:ext cx="1541915" cy="2080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AA84D88-EA0E-DFB2-9C11-5D5322EE0168}"/>
              </a:ext>
            </a:extLst>
          </p:cNvPr>
          <p:cNvSpPr/>
          <p:nvPr/>
        </p:nvSpPr>
        <p:spPr>
          <a:xfrm>
            <a:off x="7054202" y="4258355"/>
            <a:ext cx="1541915" cy="2080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C038798-935A-080D-8EFD-6A44E680DFCA}"/>
              </a:ext>
            </a:extLst>
          </p:cNvPr>
          <p:cNvSpPr/>
          <p:nvPr/>
        </p:nvSpPr>
        <p:spPr>
          <a:xfrm>
            <a:off x="7054202" y="4618700"/>
            <a:ext cx="1541915" cy="2080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F6BDDF-EAEE-6A42-BA5F-9FFCF6910926}"/>
              </a:ext>
            </a:extLst>
          </p:cNvPr>
          <p:cNvSpPr/>
          <p:nvPr/>
        </p:nvSpPr>
        <p:spPr>
          <a:xfrm>
            <a:off x="7054202" y="4951073"/>
            <a:ext cx="1541915" cy="2080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60CD1DA-E8F9-1349-9A7A-D146389C94DD}"/>
              </a:ext>
            </a:extLst>
          </p:cNvPr>
          <p:cNvSpPr/>
          <p:nvPr/>
        </p:nvSpPr>
        <p:spPr>
          <a:xfrm>
            <a:off x="8602085" y="4619088"/>
            <a:ext cx="1541915" cy="208077"/>
          </a:xfrm>
          <a:prstGeom prst="rect">
            <a:avLst/>
          </a:prstGeom>
          <a:solidFill>
            <a:srgbClr val="FFFF0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4817C3E-07C8-2831-ACFD-20E2719DB584}"/>
              </a:ext>
            </a:extLst>
          </p:cNvPr>
          <p:cNvSpPr/>
          <p:nvPr/>
        </p:nvSpPr>
        <p:spPr>
          <a:xfrm>
            <a:off x="8602086" y="4267427"/>
            <a:ext cx="717528" cy="208077"/>
          </a:xfrm>
          <a:prstGeom prst="rect">
            <a:avLst/>
          </a:prstGeom>
          <a:solidFill>
            <a:srgbClr val="FFFF0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07FB706-8A0C-6CD9-D31B-259067E09788}"/>
              </a:ext>
            </a:extLst>
          </p:cNvPr>
          <p:cNvSpPr/>
          <p:nvPr/>
        </p:nvSpPr>
        <p:spPr>
          <a:xfrm>
            <a:off x="8602086" y="4964794"/>
            <a:ext cx="2291992" cy="208077"/>
          </a:xfrm>
          <a:prstGeom prst="rect">
            <a:avLst/>
          </a:prstGeom>
          <a:solidFill>
            <a:srgbClr val="FFFF0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AF76749-AE24-FCA5-F7E9-10F8193DFC68}"/>
              </a:ext>
            </a:extLst>
          </p:cNvPr>
          <p:cNvSpPr txBox="1"/>
          <p:nvPr/>
        </p:nvSpPr>
        <p:spPr>
          <a:xfrm>
            <a:off x="6472862" y="3839869"/>
            <a:ext cx="581340" cy="307777"/>
          </a:xfrm>
          <a:prstGeom prst="rect">
            <a:avLst/>
          </a:prstGeom>
          <a:noFill/>
        </p:spPr>
        <p:txBody>
          <a:bodyPr wrap="square" rtlCol="0">
            <a:spAutoFit/>
          </a:bodyPr>
          <a:lstStyle/>
          <a:p>
            <a:r>
              <a:rPr lang="en-US" sz="1400" b="1" dirty="0">
                <a:solidFill>
                  <a:srgbClr val="00B0F0"/>
                </a:solidFill>
              </a:rPr>
              <a:t>2022</a:t>
            </a:r>
          </a:p>
        </p:txBody>
      </p:sp>
      <p:sp>
        <p:nvSpPr>
          <p:cNvPr id="27" name="TextBox 26">
            <a:extLst>
              <a:ext uri="{FF2B5EF4-FFF2-40B4-BE49-F238E27FC236}">
                <a16:creationId xmlns:a16="http://schemas.microsoft.com/office/drawing/2014/main" id="{A0002E32-BAE0-E7F2-0706-865B7D9C87FC}"/>
              </a:ext>
            </a:extLst>
          </p:cNvPr>
          <p:cNvSpPr txBox="1"/>
          <p:nvPr/>
        </p:nvSpPr>
        <p:spPr>
          <a:xfrm>
            <a:off x="6466893" y="4208541"/>
            <a:ext cx="581340" cy="307777"/>
          </a:xfrm>
          <a:prstGeom prst="rect">
            <a:avLst/>
          </a:prstGeom>
          <a:noFill/>
        </p:spPr>
        <p:txBody>
          <a:bodyPr wrap="square" rtlCol="0">
            <a:spAutoFit/>
          </a:bodyPr>
          <a:lstStyle/>
          <a:p>
            <a:r>
              <a:rPr lang="en-US" sz="1400" b="1" dirty="0">
                <a:solidFill>
                  <a:srgbClr val="00B0F0"/>
                </a:solidFill>
              </a:rPr>
              <a:t>2023</a:t>
            </a:r>
          </a:p>
        </p:txBody>
      </p:sp>
      <p:sp>
        <p:nvSpPr>
          <p:cNvPr id="28" name="TextBox 27">
            <a:extLst>
              <a:ext uri="{FF2B5EF4-FFF2-40B4-BE49-F238E27FC236}">
                <a16:creationId xmlns:a16="http://schemas.microsoft.com/office/drawing/2014/main" id="{C3C8EC08-E01C-56E5-1AFB-3C3D757B5D8B}"/>
              </a:ext>
            </a:extLst>
          </p:cNvPr>
          <p:cNvSpPr txBox="1"/>
          <p:nvPr/>
        </p:nvSpPr>
        <p:spPr>
          <a:xfrm>
            <a:off x="6476232" y="4589300"/>
            <a:ext cx="581340" cy="307777"/>
          </a:xfrm>
          <a:prstGeom prst="rect">
            <a:avLst/>
          </a:prstGeom>
          <a:noFill/>
        </p:spPr>
        <p:txBody>
          <a:bodyPr wrap="square" rtlCol="0">
            <a:spAutoFit/>
          </a:bodyPr>
          <a:lstStyle/>
          <a:p>
            <a:r>
              <a:rPr lang="en-US" sz="1400" b="1" dirty="0">
                <a:solidFill>
                  <a:srgbClr val="00B0F0"/>
                </a:solidFill>
              </a:rPr>
              <a:t>2024</a:t>
            </a:r>
          </a:p>
        </p:txBody>
      </p:sp>
      <p:sp>
        <p:nvSpPr>
          <p:cNvPr id="31" name="TextBox 30">
            <a:extLst>
              <a:ext uri="{FF2B5EF4-FFF2-40B4-BE49-F238E27FC236}">
                <a16:creationId xmlns:a16="http://schemas.microsoft.com/office/drawing/2014/main" id="{514BF7D0-2DE1-80E6-9913-40A93BDE5691}"/>
              </a:ext>
            </a:extLst>
          </p:cNvPr>
          <p:cNvSpPr txBox="1"/>
          <p:nvPr/>
        </p:nvSpPr>
        <p:spPr>
          <a:xfrm>
            <a:off x="6476232" y="4905837"/>
            <a:ext cx="581340" cy="307777"/>
          </a:xfrm>
          <a:prstGeom prst="rect">
            <a:avLst/>
          </a:prstGeom>
          <a:noFill/>
        </p:spPr>
        <p:txBody>
          <a:bodyPr wrap="square" rtlCol="0">
            <a:spAutoFit/>
          </a:bodyPr>
          <a:lstStyle/>
          <a:p>
            <a:r>
              <a:rPr lang="en-US" sz="1400" b="1" dirty="0">
                <a:solidFill>
                  <a:srgbClr val="00B0F0"/>
                </a:solidFill>
              </a:rPr>
              <a:t>2025</a:t>
            </a:r>
          </a:p>
        </p:txBody>
      </p:sp>
      <p:sp>
        <p:nvSpPr>
          <p:cNvPr id="34" name="TextBox 33">
            <a:extLst>
              <a:ext uri="{FF2B5EF4-FFF2-40B4-BE49-F238E27FC236}">
                <a16:creationId xmlns:a16="http://schemas.microsoft.com/office/drawing/2014/main" id="{CD4D62AC-E5E2-9FE2-2957-7B46D8A52A98}"/>
              </a:ext>
            </a:extLst>
          </p:cNvPr>
          <p:cNvSpPr txBox="1"/>
          <p:nvPr/>
        </p:nvSpPr>
        <p:spPr>
          <a:xfrm>
            <a:off x="8670180" y="3828126"/>
            <a:ext cx="964326" cy="307777"/>
          </a:xfrm>
          <a:prstGeom prst="rect">
            <a:avLst/>
          </a:prstGeom>
          <a:noFill/>
        </p:spPr>
        <p:txBody>
          <a:bodyPr wrap="square" rtlCol="0">
            <a:spAutoFit/>
          </a:bodyPr>
          <a:lstStyle/>
          <a:p>
            <a:r>
              <a:rPr lang="en-US" sz="1400" b="1" dirty="0">
                <a:solidFill>
                  <a:srgbClr val="0070C0"/>
                </a:solidFill>
              </a:rPr>
              <a:t>2.000 TV</a:t>
            </a:r>
          </a:p>
        </p:txBody>
      </p:sp>
      <p:sp>
        <p:nvSpPr>
          <p:cNvPr id="37" name="TextBox 36">
            <a:extLst>
              <a:ext uri="{FF2B5EF4-FFF2-40B4-BE49-F238E27FC236}">
                <a16:creationId xmlns:a16="http://schemas.microsoft.com/office/drawing/2014/main" id="{5D68C3BA-9CE3-F843-199F-F128C440B807}"/>
              </a:ext>
            </a:extLst>
          </p:cNvPr>
          <p:cNvSpPr txBox="1"/>
          <p:nvPr/>
        </p:nvSpPr>
        <p:spPr>
          <a:xfrm>
            <a:off x="9368469" y="4215557"/>
            <a:ext cx="964326" cy="307777"/>
          </a:xfrm>
          <a:prstGeom prst="rect">
            <a:avLst/>
          </a:prstGeom>
          <a:noFill/>
        </p:spPr>
        <p:txBody>
          <a:bodyPr wrap="square" rtlCol="0">
            <a:spAutoFit/>
          </a:bodyPr>
          <a:lstStyle/>
          <a:p>
            <a:r>
              <a:rPr lang="en-US" sz="1400" b="1" dirty="0">
                <a:solidFill>
                  <a:srgbClr val="0070C0"/>
                </a:solidFill>
              </a:rPr>
              <a:t>3.000 TV</a:t>
            </a:r>
          </a:p>
        </p:txBody>
      </p:sp>
      <p:sp>
        <p:nvSpPr>
          <p:cNvPr id="38" name="TextBox 37">
            <a:extLst>
              <a:ext uri="{FF2B5EF4-FFF2-40B4-BE49-F238E27FC236}">
                <a16:creationId xmlns:a16="http://schemas.microsoft.com/office/drawing/2014/main" id="{D6482BCC-0CD1-418D-0CCD-DE281CEE738A}"/>
              </a:ext>
            </a:extLst>
          </p:cNvPr>
          <p:cNvSpPr txBox="1"/>
          <p:nvPr/>
        </p:nvSpPr>
        <p:spPr>
          <a:xfrm>
            <a:off x="10140630" y="4545760"/>
            <a:ext cx="964326" cy="307777"/>
          </a:xfrm>
          <a:prstGeom prst="rect">
            <a:avLst/>
          </a:prstGeom>
          <a:noFill/>
        </p:spPr>
        <p:txBody>
          <a:bodyPr wrap="square" rtlCol="0">
            <a:spAutoFit/>
          </a:bodyPr>
          <a:lstStyle/>
          <a:p>
            <a:r>
              <a:rPr lang="en-US" sz="1400" b="1" dirty="0">
                <a:solidFill>
                  <a:srgbClr val="0070C0"/>
                </a:solidFill>
              </a:rPr>
              <a:t>4.000 TV</a:t>
            </a:r>
          </a:p>
        </p:txBody>
      </p:sp>
      <p:sp>
        <p:nvSpPr>
          <p:cNvPr id="39" name="TextBox 38">
            <a:extLst>
              <a:ext uri="{FF2B5EF4-FFF2-40B4-BE49-F238E27FC236}">
                <a16:creationId xmlns:a16="http://schemas.microsoft.com/office/drawing/2014/main" id="{9F7574D4-988F-BC0A-1966-CA8FE1A0CBAD}"/>
              </a:ext>
            </a:extLst>
          </p:cNvPr>
          <p:cNvSpPr txBox="1"/>
          <p:nvPr/>
        </p:nvSpPr>
        <p:spPr>
          <a:xfrm>
            <a:off x="10894347" y="4901222"/>
            <a:ext cx="964326" cy="307777"/>
          </a:xfrm>
          <a:prstGeom prst="rect">
            <a:avLst/>
          </a:prstGeom>
          <a:noFill/>
        </p:spPr>
        <p:txBody>
          <a:bodyPr wrap="square" rtlCol="0">
            <a:spAutoFit/>
          </a:bodyPr>
          <a:lstStyle/>
          <a:p>
            <a:r>
              <a:rPr lang="en-US" sz="1400" b="1" dirty="0">
                <a:solidFill>
                  <a:srgbClr val="0070C0"/>
                </a:solidFill>
              </a:rPr>
              <a:t>5.000 TV</a:t>
            </a:r>
          </a:p>
        </p:txBody>
      </p:sp>
      <p:sp>
        <p:nvSpPr>
          <p:cNvPr id="42" name="Rectangle 41">
            <a:extLst>
              <a:ext uri="{FF2B5EF4-FFF2-40B4-BE49-F238E27FC236}">
                <a16:creationId xmlns:a16="http://schemas.microsoft.com/office/drawing/2014/main" id="{E93FB2AD-22C5-469B-3FD7-BAD96E8F0EF3}"/>
              </a:ext>
            </a:extLst>
          </p:cNvPr>
          <p:cNvSpPr/>
          <p:nvPr/>
        </p:nvSpPr>
        <p:spPr>
          <a:xfrm>
            <a:off x="7057572" y="3602236"/>
            <a:ext cx="398302" cy="199232"/>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F8130500-EC0D-FD22-D3F8-D0BA5436ABCB}"/>
              </a:ext>
            </a:extLst>
          </p:cNvPr>
          <p:cNvSpPr txBox="1"/>
          <p:nvPr/>
        </p:nvSpPr>
        <p:spPr>
          <a:xfrm>
            <a:off x="6477523" y="3526026"/>
            <a:ext cx="581340" cy="307777"/>
          </a:xfrm>
          <a:prstGeom prst="rect">
            <a:avLst/>
          </a:prstGeom>
          <a:noFill/>
        </p:spPr>
        <p:txBody>
          <a:bodyPr wrap="square" rtlCol="0">
            <a:spAutoFit/>
          </a:bodyPr>
          <a:lstStyle/>
          <a:p>
            <a:r>
              <a:rPr lang="en-US" sz="1400" b="1" dirty="0">
                <a:solidFill>
                  <a:srgbClr val="00B0F0"/>
                </a:solidFill>
              </a:rPr>
              <a:t>2021</a:t>
            </a:r>
          </a:p>
        </p:txBody>
      </p:sp>
      <p:sp>
        <p:nvSpPr>
          <p:cNvPr id="48" name="TextBox 47">
            <a:extLst>
              <a:ext uri="{FF2B5EF4-FFF2-40B4-BE49-F238E27FC236}">
                <a16:creationId xmlns:a16="http://schemas.microsoft.com/office/drawing/2014/main" id="{A9464292-EFE3-F8AF-C9EF-0DA838695EF7}"/>
              </a:ext>
            </a:extLst>
          </p:cNvPr>
          <p:cNvSpPr txBox="1"/>
          <p:nvPr/>
        </p:nvSpPr>
        <p:spPr>
          <a:xfrm>
            <a:off x="7421334" y="3548033"/>
            <a:ext cx="964326" cy="307777"/>
          </a:xfrm>
          <a:prstGeom prst="rect">
            <a:avLst/>
          </a:prstGeom>
          <a:noFill/>
        </p:spPr>
        <p:txBody>
          <a:bodyPr wrap="square" rtlCol="0">
            <a:spAutoFit/>
          </a:bodyPr>
          <a:lstStyle/>
          <a:p>
            <a:r>
              <a:rPr lang="en-US" sz="1400" b="1" dirty="0">
                <a:solidFill>
                  <a:srgbClr val="0070C0"/>
                </a:solidFill>
              </a:rPr>
              <a:t>500 TV</a:t>
            </a:r>
          </a:p>
        </p:txBody>
      </p:sp>
      <p:cxnSp>
        <p:nvCxnSpPr>
          <p:cNvPr id="16" name="Straight Connector 15">
            <a:extLst>
              <a:ext uri="{FF2B5EF4-FFF2-40B4-BE49-F238E27FC236}">
                <a16:creationId xmlns:a16="http://schemas.microsoft.com/office/drawing/2014/main" id="{2EB1455D-43FE-6FBF-1144-8C9E24764625}"/>
              </a:ext>
            </a:extLst>
          </p:cNvPr>
          <p:cNvCxnSpPr>
            <a:cxnSpLocks/>
          </p:cNvCxnSpPr>
          <p:nvPr/>
        </p:nvCxnSpPr>
        <p:spPr>
          <a:xfrm flipV="1">
            <a:off x="325432" y="203051"/>
            <a:ext cx="616478" cy="474397"/>
          </a:xfrm>
          <a:prstGeom prst="line">
            <a:avLst/>
          </a:prstGeom>
          <a:ln>
            <a:solidFill>
              <a:srgbClr val="0070C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BE914D0-2F2A-7CF2-F7CE-A989F02EC72C}"/>
              </a:ext>
            </a:extLst>
          </p:cNvPr>
          <p:cNvCxnSpPr>
            <a:cxnSpLocks/>
          </p:cNvCxnSpPr>
          <p:nvPr/>
        </p:nvCxnSpPr>
        <p:spPr>
          <a:xfrm>
            <a:off x="934207" y="203051"/>
            <a:ext cx="2814227" cy="0"/>
          </a:xfrm>
          <a:prstGeom prst="line">
            <a:avLst/>
          </a:prstGeom>
          <a:ln>
            <a:solidFill>
              <a:srgbClr val="0070C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945F8414-31DE-3AFD-FD64-93F03E69CB09}"/>
              </a:ext>
            </a:extLst>
          </p:cNvPr>
          <p:cNvSpPr txBox="1"/>
          <p:nvPr/>
        </p:nvSpPr>
        <p:spPr>
          <a:xfrm>
            <a:off x="3772658" y="55873"/>
            <a:ext cx="1484850" cy="276999"/>
          </a:xfrm>
          <a:prstGeom prst="rect">
            <a:avLst/>
          </a:prstGeom>
          <a:noFill/>
        </p:spPr>
        <p:txBody>
          <a:bodyPr wrap="square" rtlCol="0">
            <a:spAutoFit/>
          </a:bodyPr>
          <a:lstStyle/>
          <a:p>
            <a:r>
              <a:rPr lang="en-US" sz="1200" b="1" dirty="0"/>
              <a:t>Lai </a:t>
            </a:r>
            <a:r>
              <a:rPr lang="en-US" sz="1200" b="1" dirty="0" err="1"/>
              <a:t>Châu</a:t>
            </a:r>
            <a:r>
              <a:rPr lang="en-US" sz="1200" b="1" dirty="0"/>
              <a:t> (</a:t>
            </a:r>
            <a:r>
              <a:rPr lang="en-US" sz="1200" b="1"/>
              <a:t>2022)</a:t>
            </a:r>
            <a:endParaRPr lang="en-US" sz="1200" b="1" dirty="0"/>
          </a:p>
        </p:txBody>
      </p:sp>
      <p:sp>
        <p:nvSpPr>
          <p:cNvPr id="22" name="TextBox 21">
            <a:extLst>
              <a:ext uri="{FF2B5EF4-FFF2-40B4-BE49-F238E27FC236}">
                <a16:creationId xmlns:a16="http://schemas.microsoft.com/office/drawing/2014/main" id="{294B3612-D8F7-F514-73A3-788309547479}"/>
              </a:ext>
            </a:extLst>
          </p:cNvPr>
          <p:cNvSpPr txBox="1"/>
          <p:nvPr/>
        </p:nvSpPr>
        <p:spPr>
          <a:xfrm>
            <a:off x="3753992" y="1043710"/>
            <a:ext cx="1484850" cy="276999"/>
          </a:xfrm>
          <a:prstGeom prst="rect">
            <a:avLst/>
          </a:prstGeom>
          <a:noFill/>
        </p:spPr>
        <p:txBody>
          <a:bodyPr wrap="square" rtlCol="0">
            <a:spAutoFit/>
          </a:bodyPr>
          <a:lstStyle/>
          <a:p>
            <a:r>
              <a:rPr lang="en-US" sz="1200" b="1" dirty="0" err="1"/>
              <a:t>Vĩnh</a:t>
            </a:r>
            <a:r>
              <a:rPr lang="en-US" sz="1200" b="1" dirty="0"/>
              <a:t> </a:t>
            </a:r>
            <a:r>
              <a:rPr lang="en-US" sz="1200" b="1" dirty="0" err="1"/>
              <a:t>Phúc</a:t>
            </a:r>
            <a:r>
              <a:rPr lang="en-US" sz="1200" b="1" dirty="0"/>
              <a:t> (2022)</a:t>
            </a:r>
          </a:p>
        </p:txBody>
      </p:sp>
      <p:cxnSp>
        <p:nvCxnSpPr>
          <p:cNvPr id="23" name="Straight Connector 22">
            <a:extLst>
              <a:ext uri="{FF2B5EF4-FFF2-40B4-BE49-F238E27FC236}">
                <a16:creationId xmlns:a16="http://schemas.microsoft.com/office/drawing/2014/main" id="{EF23883E-4FA0-3D94-2858-B81E22A3C882}"/>
              </a:ext>
            </a:extLst>
          </p:cNvPr>
          <p:cNvCxnSpPr>
            <a:cxnSpLocks/>
            <a:endCxn id="22" idx="1"/>
          </p:cNvCxnSpPr>
          <p:nvPr/>
        </p:nvCxnSpPr>
        <p:spPr>
          <a:xfrm>
            <a:off x="1576552" y="1156071"/>
            <a:ext cx="2177440" cy="26139"/>
          </a:xfrm>
          <a:prstGeom prst="line">
            <a:avLst/>
          </a:prstGeom>
          <a:ln>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8EA4153-831B-A654-D01D-081A74CB415D}"/>
              </a:ext>
            </a:extLst>
          </p:cNvPr>
          <p:cNvCxnSpPr>
            <a:cxnSpLocks/>
          </p:cNvCxnSpPr>
          <p:nvPr/>
        </p:nvCxnSpPr>
        <p:spPr>
          <a:xfrm>
            <a:off x="1548068" y="1353637"/>
            <a:ext cx="2194812" cy="0"/>
          </a:xfrm>
          <a:prstGeom prst="line">
            <a:avLst/>
          </a:prstGeom>
          <a:ln>
            <a:solidFill>
              <a:srgbClr val="0070C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438FE81-5B0D-94C2-3A55-59EB41D43EE7}"/>
              </a:ext>
            </a:extLst>
          </p:cNvPr>
          <p:cNvCxnSpPr>
            <a:cxnSpLocks/>
          </p:cNvCxnSpPr>
          <p:nvPr/>
        </p:nvCxnSpPr>
        <p:spPr>
          <a:xfrm>
            <a:off x="1361811" y="1186445"/>
            <a:ext cx="186257" cy="166688"/>
          </a:xfrm>
          <a:prstGeom prst="line">
            <a:avLst/>
          </a:prstGeom>
          <a:ln>
            <a:solidFill>
              <a:srgbClr val="0070C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4569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5BA3FA5-FA57-4313-9DF4-64E137512FCB}"/>
              </a:ext>
            </a:extLst>
          </p:cNvPr>
          <p:cNvGrpSpPr/>
          <p:nvPr/>
        </p:nvGrpSpPr>
        <p:grpSpPr>
          <a:xfrm>
            <a:off x="0" y="4676325"/>
            <a:ext cx="12192000" cy="1318987"/>
            <a:chOff x="0" y="4685117"/>
            <a:chExt cx="12192000" cy="1318987"/>
          </a:xfrm>
        </p:grpSpPr>
        <p:sp>
          <p:nvSpPr>
            <p:cNvPr id="2" name="TextBox 1">
              <a:extLst>
                <a:ext uri="{FF2B5EF4-FFF2-40B4-BE49-F238E27FC236}">
                  <a16:creationId xmlns:a16="http://schemas.microsoft.com/office/drawing/2014/main" id="{29E2714A-BE29-4E83-A155-D5802C472B0A}"/>
                </a:ext>
              </a:extLst>
            </p:cNvPr>
            <p:cNvSpPr txBox="1"/>
            <p:nvPr/>
          </p:nvSpPr>
          <p:spPr>
            <a:xfrm>
              <a:off x="0" y="4685117"/>
              <a:ext cx="12192000" cy="1015663"/>
            </a:xfrm>
            <a:prstGeom prst="rect">
              <a:avLst/>
            </a:prstGeom>
            <a:noFill/>
          </p:spPr>
          <p:txBody>
            <a:bodyPr wrap="square" rtlCol="0" anchor="ctr">
              <a:spAutoFit/>
            </a:bodyPr>
            <a:lstStyle/>
            <a:p>
              <a:pPr algn="ctr"/>
              <a:r>
                <a:rPr lang="en-US" altLang="ko-KR" sz="6000">
                  <a:solidFill>
                    <a:schemeClr val="bg1"/>
                  </a:solidFill>
                  <a:cs typeface="Arial" pitchFamily="34" charset="0"/>
                </a:rPr>
                <a:t>XIN CẢM ƠN</a:t>
              </a:r>
              <a:endParaRPr lang="ko-KR" altLang="en-US" sz="6000">
                <a:solidFill>
                  <a:schemeClr val="bg1"/>
                </a:solidFill>
                <a:cs typeface="Arial" pitchFamily="34" charset="0"/>
              </a:endParaRPr>
            </a:p>
          </p:txBody>
        </p:sp>
        <p:sp>
          <p:nvSpPr>
            <p:cNvPr id="3" name="TextBox 2">
              <a:extLst>
                <a:ext uri="{FF2B5EF4-FFF2-40B4-BE49-F238E27FC236}">
                  <a16:creationId xmlns:a16="http://schemas.microsoft.com/office/drawing/2014/main" id="{279A9243-91CB-437D-9D82-6D402B13F59A}"/>
                </a:ext>
              </a:extLst>
            </p:cNvPr>
            <p:cNvSpPr txBox="1"/>
            <p:nvPr/>
          </p:nvSpPr>
          <p:spPr>
            <a:xfrm>
              <a:off x="148" y="5624448"/>
              <a:ext cx="12191852" cy="379656"/>
            </a:xfrm>
            <a:prstGeom prst="rect">
              <a:avLst/>
            </a:prstGeom>
            <a:noFill/>
          </p:spPr>
          <p:txBody>
            <a:bodyPr wrap="square" rtlCol="0" anchor="ctr">
              <a:spAutoFit/>
            </a:bodyPr>
            <a:lstStyle/>
            <a:p>
              <a:pPr algn="ctr"/>
              <a:r>
                <a:rPr lang="en-US" altLang="ko-KR" sz="1867">
                  <a:solidFill>
                    <a:schemeClr val="bg1"/>
                  </a:solidFill>
                  <a:cs typeface="Arial" pitchFamily="34" charset="0"/>
                </a:rPr>
                <a:t>Mọi người đã quan tâm lắng nghe!</a:t>
              </a:r>
              <a:endParaRPr lang="ko-KR" altLang="en-US" sz="1867">
                <a:solidFill>
                  <a:schemeClr val="bg1"/>
                </a:solidFill>
                <a:cs typeface="Arial" pitchFamily="34" charset="0"/>
              </a:endParaRPr>
            </a:p>
          </p:txBody>
        </p:sp>
      </p:grpSp>
      <p:sp>
        <p:nvSpPr>
          <p:cNvPr id="4" name="Rectangle 3">
            <a:extLst>
              <a:ext uri="{FF2B5EF4-FFF2-40B4-BE49-F238E27FC236}">
                <a16:creationId xmlns:a16="http://schemas.microsoft.com/office/drawing/2014/main" id="{F0B50BDA-9DD3-47E4-8852-4E61CF2A00B0}"/>
              </a:ext>
            </a:extLst>
          </p:cNvPr>
          <p:cNvSpPr/>
          <p:nvPr/>
        </p:nvSpPr>
        <p:spPr>
          <a:xfrm>
            <a:off x="0" y="4828755"/>
            <a:ext cx="3894993" cy="11665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F4F188E-C654-4B5C-ABF1-DB0BEABF2171}"/>
              </a:ext>
            </a:extLst>
          </p:cNvPr>
          <p:cNvSpPr/>
          <p:nvPr/>
        </p:nvSpPr>
        <p:spPr>
          <a:xfrm>
            <a:off x="8296859" y="4828755"/>
            <a:ext cx="3894993" cy="11665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1158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7F82C53E-6891-4695-A1B4-3BB471D7FA35}"/>
              </a:ext>
            </a:extLst>
          </p:cNvPr>
          <p:cNvSpPr txBox="1"/>
          <p:nvPr/>
        </p:nvSpPr>
        <p:spPr>
          <a:xfrm>
            <a:off x="1581249" y="701511"/>
            <a:ext cx="10275038" cy="830997"/>
          </a:xfrm>
          <a:prstGeom prst="rect">
            <a:avLst/>
          </a:prstGeom>
          <a:noFill/>
        </p:spPr>
        <p:txBody>
          <a:bodyPr wrap="square" rtlCol="0" anchor="ctr">
            <a:spAutoFit/>
          </a:bodyPr>
          <a:lstStyle/>
          <a:p>
            <a:pPr algn="r"/>
            <a:r>
              <a:rPr lang="en-US" sz="4800" b="1" dirty="0">
                <a:solidFill>
                  <a:schemeClr val="bg1"/>
                </a:solidFill>
                <a:latin typeface="+mj-lt"/>
              </a:rPr>
              <a:t>LIÊN THÔNG THƯ VIỆN</a:t>
            </a:r>
          </a:p>
        </p:txBody>
      </p:sp>
      <p:cxnSp>
        <p:nvCxnSpPr>
          <p:cNvPr id="5" name="Straight Connector 4">
            <a:extLst>
              <a:ext uri="{FF2B5EF4-FFF2-40B4-BE49-F238E27FC236}">
                <a16:creationId xmlns:a16="http://schemas.microsoft.com/office/drawing/2014/main" id="{9238E73E-1634-C19E-26D7-1F6A91FEF701}"/>
              </a:ext>
            </a:extLst>
          </p:cNvPr>
          <p:cNvCxnSpPr/>
          <p:nvPr/>
        </p:nvCxnSpPr>
        <p:spPr>
          <a:xfrm>
            <a:off x="9039069" y="6003561"/>
            <a:ext cx="2870616"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7992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b="1" dirty="0"/>
              <a:t>LIÊN THÔNG THƯ VIỆN LÀ GÌ?</a:t>
            </a:r>
          </a:p>
        </p:txBody>
      </p:sp>
      <p:sp>
        <p:nvSpPr>
          <p:cNvPr id="5" name="TextBox 4"/>
          <p:cNvSpPr txBox="1"/>
          <p:nvPr/>
        </p:nvSpPr>
        <p:spPr>
          <a:xfrm>
            <a:off x="645352" y="1272746"/>
            <a:ext cx="10756556" cy="1569660"/>
          </a:xfrm>
          <a:prstGeom prst="rect">
            <a:avLst/>
          </a:prstGeom>
          <a:noFill/>
        </p:spPr>
        <p:txBody>
          <a:bodyPr wrap="square" rtlCol="0">
            <a:spAutoFit/>
          </a:bodyPr>
          <a:lstStyle/>
          <a:p>
            <a:pPr algn="just"/>
            <a:r>
              <a:rPr lang="vi-VN" sz="2400" b="1" i="1" dirty="0"/>
              <a:t>Liên thông thư viện </a:t>
            </a:r>
            <a:r>
              <a:rPr lang="vi-VN" sz="2400" i="1" dirty="0"/>
              <a:t>là hoạt động liên kết, hợp tác giữa các thư viện nhằm sử dụng hợp lý, hiệu quả tài nguyên thông tin, tiện ích thư viện, kết quả xử lý tài nguyên thông tin, sản phẩm thông tin thư viện và dịch vụ thư viện.</a:t>
            </a:r>
            <a:r>
              <a:rPr lang="en-US" sz="2400" i="1" dirty="0"/>
              <a:t> (</a:t>
            </a:r>
            <a:r>
              <a:rPr lang="vi-VN" sz="2400" i="1" dirty="0"/>
              <a:t>khoản 7 Điều 3 Luật Thư viện 2019</a:t>
            </a:r>
            <a:r>
              <a:rPr lang="en-US" sz="2400" i="1" dirty="0"/>
              <a:t>)</a:t>
            </a:r>
            <a:endParaRPr lang="en-US" sz="2400" dirty="0"/>
          </a:p>
        </p:txBody>
      </p:sp>
      <p:sp>
        <p:nvSpPr>
          <p:cNvPr id="9" name="Right Arrow 8"/>
          <p:cNvSpPr/>
          <p:nvPr/>
        </p:nvSpPr>
        <p:spPr>
          <a:xfrm>
            <a:off x="466178" y="4794423"/>
            <a:ext cx="11025606" cy="1773194"/>
          </a:xfrm>
          <a:prstGeom prst="rightArrow">
            <a:avLst>
              <a:gd name="adj1" fmla="val 72977"/>
              <a:gd name="adj2"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XỬ LÝ, SỬ DỤNG </a:t>
            </a:r>
            <a:br>
              <a:rPr lang="en-US" sz="2400" b="1" dirty="0"/>
            </a:br>
            <a:r>
              <a:rPr lang="en-US" sz="2400" b="1" dirty="0"/>
              <a:t>TÀI NGUYÊN, SẢN PHẨM THÔNG TIN, TIỆN ÍCH DỊCH VỤ THƯ VIỆN</a:t>
            </a:r>
          </a:p>
        </p:txBody>
      </p:sp>
      <p:sp>
        <p:nvSpPr>
          <p:cNvPr id="10" name="Right Arrow 9"/>
          <p:cNvSpPr/>
          <p:nvPr/>
        </p:nvSpPr>
        <p:spPr>
          <a:xfrm>
            <a:off x="466178" y="2894747"/>
            <a:ext cx="11025606" cy="1773194"/>
          </a:xfrm>
          <a:prstGeom prst="rightArrow">
            <a:avLst>
              <a:gd name="adj1" fmla="val 72977"/>
              <a:gd name="adj2"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LIÊN KẾT HỢP TÁC GIỮA CÁC THƯ VIỆN</a:t>
            </a:r>
          </a:p>
        </p:txBody>
      </p:sp>
    </p:spTree>
    <p:extLst>
      <p:ext uri="{BB962C8B-B14F-4D97-AF65-F5344CB8AC3E}">
        <p14:creationId xmlns:p14="http://schemas.microsoft.com/office/powerpoint/2010/main" val="2837334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3529" y="339509"/>
            <a:ext cx="11573197" cy="899801"/>
          </a:xfrm>
        </p:spPr>
        <p:txBody>
          <a:bodyPr/>
          <a:lstStyle/>
          <a:p>
            <a:r>
              <a:rPr lang="en-US" sz="4400" b="1" dirty="0"/>
              <a:t>NGUYÊN TẮC LIÊN THÔNG</a:t>
            </a:r>
            <a:br>
              <a:rPr lang="en-US" sz="4400" dirty="0"/>
            </a:br>
            <a:r>
              <a:rPr lang="en-US" sz="2800" dirty="0"/>
              <a:t>(</a:t>
            </a:r>
            <a:r>
              <a:rPr lang="en-US" sz="2800" dirty="0" err="1"/>
              <a:t>Khoản</a:t>
            </a:r>
            <a:r>
              <a:rPr lang="en-US" sz="2800" dirty="0"/>
              <a:t> 1, </a:t>
            </a:r>
            <a:r>
              <a:rPr lang="en-US" sz="2800" dirty="0" err="1"/>
              <a:t>điều</a:t>
            </a:r>
            <a:r>
              <a:rPr lang="en-US" sz="2800" dirty="0"/>
              <a:t> 4, </a:t>
            </a:r>
            <a:r>
              <a:rPr lang="en-US" sz="2800" dirty="0" err="1"/>
              <a:t>thông</a:t>
            </a:r>
            <a:r>
              <a:rPr lang="en-US" sz="2800" dirty="0"/>
              <a:t> </a:t>
            </a:r>
            <a:r>
              <a:rPr lang="en-US" sz="2800" dirty="0" err="1"/>
              <a:t>tư</a:t>
            </a:r>
            <a:r>
              <a:rPr lang="en-US" sz="2800" dirty="0"/>
              <a:t> 16/2022/BGD-ĐT)</a:t>
            </a:r>
            <a:endParaRPr lang="en-US" sz="4400" dirty="0"/>
          </a:p>
        </p:txBody>
      </p:sp>
      <p:sp>
        <p:nvSpPr>
          <p:cNvPr id="3" name="Rectangle 2"/>
          <p:cNvSpPr/>
          <p:nvPr/>
        </p:nvSpPr>
        <p:spPr>
          <a:xfrm>
            <a:off x="389235" y="1544603"/>
            <a:ext cx="5220733" cy="2685031"/>
          </a:xfrm>
          <a:prstGeom prst="rect">
            <a:avLst/>
          </a:prstGeom>
          <a:solidFill>
            <a:srgbClr val="C00000"/>
          </a:solidFill>
        </p:spPr>
        <p:style>
          <a:lnRef idx="0">
            <a:schemeClr val="accent5"/>
          </a:lnRef>
          <a:fillRef idx="3">
            <a:schemeClr val="accent5"/>
          </a:fillRef>
          <a:effectRef idx="3">
            <a:schemeClr val="accent5"/>
          </a:effectRef>
          <a:fontRef idx="minor">
            <a:schemeClr val="lt1"/>
          </a:fontRef>
        </p:style>
        <p:txBody>
          <a:bodyPr rtlCol="0" anchor="ctr"/>
          <a:lstStyle/>
          <a:p>
            <a:pPr algn="just"/>
            <a:r>
              <a:rPr lang="en-US" b="1" dirty="0"/>
              <a:t>a. </a:t>
            </a:r>
            <a:r>
              <a:rPr lang="vi-VN" b="1" dirty="0"/>
              <a:t>L</a:t>
            </a:r>
            <a:r>
              <a:rPr lang="en-US" b="1" dirty="0"/>
              <a:t>TTV</a:t>
            </a:r>
            <a:r>
              <a:rPr lang="vi-VN" b="1" dirty="0"/>
              <a:t> giữa các trường mầm non, tiểu học, </a:t>
            </a:r>
            <a:r>
              <a:rPr lang="en-US" b="1" dirty="0"/>
              <a:t>THCS</a:t>
            </a:r>
            <a:r>
              <a:rPr lang="vi-VN" b="1" dirty="0"/>
              <a:t> và trường phổ thông có nhiều cấp học (cấp học cao nhất là </a:t>
            </a:r>
            <a:r>
              <a:rPr lang="en-US" b="1" dirty="0"/>
              <a:t>THCS</a:t>
            </a:r>
            <a:r>
              <a:rPr lang="vi-VN" b="1" dirty="0"/>
              <a:t>) được thực hiện cùng cấp học trên cùng địa bàn cấp huyện; giữa các trường mầm non, tiểu học, </a:t>
            </a:r>
            <a:r>
              <a:rPr lang="en-US" b="1" dirty="0"/>
              <a:t>THCS</a:t>
            </a:r>
            <a:r>
              <a:rPr lang="vi-VN" b="1" dirty="0"/>
              <a:t>, trường phổ thông có nhiều cấp học (cấp học cao nhất là </a:t>
            </a:r>
            <a:r>
              <a:rPr lang="en-US" b="1" dirty="0"/>
              <a:t>THCS</a:t>
            </a:r>
            <a:r>
              <a:rPr lang="vi-VN" b="1" dirty="0"/>
              <a:t>) với thư viện cấp xã, huyện trên cùng địa bàn;</a:t>
            </a:r>
            <a:endParaRPr lang="en-US" b="1" dirty="0"/>
          </a:p>
        </p:txBody>
      </p:sp>
      <p:sp>
        <p:nvSpPr>
          <p:cNvPr id="4" name="Rectangle 3"/>
          <p:cNvSpPr/>
          <p:nvPr/>
        </p:nvSpPr>
        <p:spPr>
          <a:xfrm>
            <a:off x="6366816" y="1545370"/>
            <a:ext cx="5220733" cy="2685031"/>
          </a:xfrm>
          <a:prstGeom prst="rect">
            <a:avLst/>
          </a:prstGeom>
          <a:solidFill>
            <a:srgbClr val="002060"/>
          </a:solidFill>
        </p:spPr>
        <p:style>
          <a:lnRef idx="0">
            <a:schemeClr val="accent5"/>
          </a:lnRef>
          <a:fillRef idx="3">
            <a:schemeClr val="accent5"/>
          </a:fillRef>
          <a:effectRef idx="3">
            <a:schemeClr val="accent5"/>
          </a:effectRef>
          <a:fontRef idx="minor">
            <a:schemeClr val="lt1"/>
          </a:fontRef>
        </p:style>
        <p:txBody>
          <a:bodyPr rtlCol="0" anchor="ctr"/>
          <a:lstStyle/>
          <a:p>
            <a:pPr algn="just"/>
            <a:r>
              <a:rPr lang="en-US" sz="2000" b="1" dirty="0"/>
              <a:t>b. LTTV</a:t>
            </a:r>
            <a:r>
              <a:rPr lang="vi-VN" sz="2000" b="1" dirty="0"/>
              <a:t> giữa các trường </a:t>
            </a:r>
            <a:r>
              <a:rPr lang="en-US" sz="2000" b="1" dirty="0"/>
              <a:t>THPT</a:t>
            </a:r>
            <a:r>
              <a:rPr lang="vi-VN" sz="2000" b="1" dirty="0"/>
              <a:t> và trường phổ thông có nhiều cấp học (cấp học cao nhất là </a:t>
            </a:r>
            <a:r>
              <a:rPr lang="en-US" sz="2000" b="1" dirty="0"/>
              <a:t>THPT</a:t>
            </a:r>
            <a:r>
              <a:rPr lang="vi-VN" sz="2000" b="1" dirty="0"/>
              <a:t>) được thực hiện cùng cấp học trên cùng địa bàn cấp huyện, tỉnh; giữa các trường </a:t>
            </a:r>
            <a:r>
              <a:rPr lang="en-US" sz="2000" b="1" dirty="0"/>
              <a:t>THPT</a:t>
            </a:r>
            <a:r>
              <a:rPr lang="vi-VN" sz="2000" b="1" dirty="0"/>
              <a:t>, trường phổ thông có nhiều cấp học (cấp học cao nhất là </a:t>
            </a:r>
            <a:r>
              <a:rPr lang="en-US" sz="2000" b="1" dirty="0"/>
              <a:t>THPT</a:t>
            </a:r>
            <a:r>
              <a:rPr lang="vi-VN" sz="2000" b="1" dirty="0"/>
              <a:t>) với thư viện cấp huyện, tỉnh trên cùng địa bàn;</a:t>
            </a:r>
            <a:endParaRPr lang="en-US" sz="2000" b="1" dirty="0"/>
          </a:p>
        </p:txBody>
      </p:sp>
      <p:sp>
        <p:nvSpPr>
          <p:cNvPr id="11" name="Rectangle 10"/>
          <p:cNvSpPr/>
          <p:nvPr/>
        </p:nvSpPr>
        <p:spPr>
          <a:xfrm>
            <a:off x="904298" y="5316519"/>
            <a:ext cx="3692418" cy="1060126"/>
          </a:xfrm>
          <a:prstGeom prst="rect">
            <a:avLst/>
          </a:prstGeom>
          <a:solidFill>
            <a:srgbClr val="C000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dirty="0" err="1"/>
              <a:t>Phạm</a:t>
            </a:r>
            <a:r>
              <a:rPr lang="en-US" b="1" dirty="0"/>
              <a:t> vi </a:t>
            </a:r>
            <a:r>
              <a:rPr lang="en-US" b="1" dirty="0" err="1"/>
              <a:t>liên</a:t>
            </a:r>
            <a:r>
              <a:rPr lang="en-US" b="1" dirty="0"/>
              <a:t> </a:t>
            </a:r>
            <a:r>
              <a:rPr lang="en-US" b="1" dirty="0" err="1"/>
              <a:t>thông</a:t>
            </a:r>
            <a:r>
              <a:rPr lang="en-US" b="1" dirty="0"/>
              <a:t> c</a:t>
            </a:r>
            <a:r>
              <a:rPr lang="vi-VN" b="1" dirty="0"/>
              <a:t>ác trường mầm non, tiểu học, </a:t>
            </a:r>
            <a:r>
              <a:rPr lang="en-US" b="1" dirty="0"/>
              <a:t>THCS ở </a:t>
            </a:r>
            <a:r>
              <a:rPr lang="en-US" b="1" dirty="0" err="1"/>
              <a:t>địa</a:t>
            </a:r>
            <a:r>
              <a:rPr lang="en-US" b="1" dirty="0"/>
              <a:t> </a:t>
            </a:r>
            <a:r>
              <a:rPr lang="en-US" b="1" dirty="0" err="1"/>
              <a:t>bàn</a:t>
            </a:r>
            <a:r>
              <a:rPr lang="en-US" b="1" dirty="0"/>
              <a:t> </a:t>
            </a:r>
            <a:r>
              <a:rPr lang="en-US" b="1" dirty="0" err="1"/>
              <a:t>huyện</a:t>
            </a:r>
            <a:endParaRPr lang="en-US" b="1" dirty="0"/>
          </a:p>
        </p:txBody>
      </p:sp>
      <p:sp>
        <p:nvSpPr>
          <p:cNvPr id="15" name="Rectangle 14"/>
          <p:cNvSpPr/>
          <p:nvPr/>
        </p:nvSpPr>
        <p:spPr>
          <a:xfrm>
            <a:off x="7082676" y="5316519"/>
            <a:ext cx="3692418" cy="1060126"/>
          </a:xfrm>
          <a:prstGeom prst="rect">
            <a:avLst/>
          </a:prstGeom>
          <a:solidFill>
            <a:srgbClr val="00206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dirty="0" err="1"/>
              <a:t>Phạm</a:t>
            </a:r>
            <a:r>
              <a:rPr lang="en-US" b="1" dirty="0"/>
              <a:t> vi </a:t>
            </a:r>
            <a:r>
              <a:rPr lang="en-US" b="1" dirty="0" err="1"/>
              <a:t>liên</a:t>
            </a:r>
            <a:r>
              <a:rPr lang="en-US" b="1" dirty="0"/>
              <a:t> </a:t>
            </a:r>
            <a:r>
              <a:rPr lang="en-US" b="1" dirty="0" err="1"/>
              <a:t>thông</a:t>
            </a:r>
            <a:r>
              <a:rPr lang="en-US" b="1" dirty="0"/>
              <a:t> c</a:t>
            </a:r>
            <a:r>
              <a:rPr lang="vi-VN" b="1" dirty="0"/>
              <a:t>ác trường </a:t>
            </a:r>
            <a:r>
              <a:rPr lang="en-US" b="1" dirty="0"/>
              <a:t>THPT ở </a:t>
            </a:r>
            <a:r>
              <a:rPr lang="en-US" b="1" dirty="0" err="1"/>
              <a:t>địa</a:t>
            </a:r>
            <a:r>
              <a:rPr lang="en-US" b="1" dirty="0"/>
              <a:t> </a:t>
            </a:r>
            <a:r>
              <a:rPr lang="en-US" b="1" dirty="0" err="1"/>
              <a:t>bàn</a:t>
            </a:r>
            <a:r>
              <a:rPr lang="en-US" b="1" dirty="0"/>
              <a:t> </a:t>
            </a:r>
            <a:r>
              <a:rPr lang="en-US" b="1" dirty="0" err="1"/>
              <a:t>tỉnh</a:t>
            </a:r>
            <a:r>
              <a:rPr lang="en-US" b="1" dirty="0"/>
              <a:t>.</a:t>
            </a:r>
          </a:p>
        </p:txBody>
      </p:sp>
      <p:sp>
        <p:nvSpPr>
          <p:cNvPr id="9" name="Down Arrow 8"/>
          <p:cNvSpPr/>
          <p:nvPr/>
        </p:nvSpPr>
        <p:spPr>
          <a:xfrm>
            <a:off x="2403389" y="4361934"/>
            <a:ext cx="877330" cy="8279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8538517" y="4361934"/>
            <a:ext cx="877330" cy="8279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7892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3529" y="339509"/>
            <a:ext cx="11573197" cy="899801"/>
          </a:xfrm>
        </p:spPr>
        <p:txBody>
          <a:bodyPr/>
          <a:lstStyle/>
          <a:p>
            <a:r>
              <a:rPr lang="en-US" sz="4400" b="1" dirty="0"/>
              <a:t>NGUYÊN TẮC LIÊN THÔNG</a:t>
            </a:r>
            <a:br>
              <a:rPr lang="en-US" sz="4400" dirty="0"/>
            </a:br>
            <a:r>
              <a:rPr lang="en-US" sz="2800" dirty="0"/>
              <a:t>(</a:t>
            </a:r>
            <a:r>
              <a:rPr lang="en-US" sz="2800" dirty="0" err="1"/>
              <a:t>Khoản</a:t>
            </a:r>
            <a:r>
              <a:rPr lang="en-US" sz="2800" dirty="0"/>
              <a:t> 1, </a:t>
            </a:r>
            <a:r>
              <a:rPr lang="en-US" sz="2800" dirty="0" err="1"/>
              <a:t>điều</a:t>
            </a:r>
            <a:r>
              <a:rPr lang="en-US" sz="2800" dirty="0"/>
              <a:t> 4, </a:t>
            </a:r>
            <a:r>
              <a:rPr lang="en-US" sz="2800" dirty="0" err="1"/>
              <a:t>thông</a:t>
            </a:r>
            <a:r>
              <a:rPr lang="en-US" sz="2800" dirty="0"/>
              <a:t> </a:t>
            </a:r>
            <a:r>
              <a:rPr lang="en-US" sz="2800" dirty="0" err="1"/>
              <a:t>tư</a:t>
            </a:r>
            <a:r>
              <a:rPr lang="en-US" sz="2800" dirty="0"/>
              <a:t> 16/2022/BGD-ĐT)</a:t>
            </a:r>
            <a:endParaRPr lang="en-US" sz="4400" dirty="0"/>
          </a:p>
        </p:txBody>
      </p:sp>
      <p:sp>
        <p:nvSpPr>
          <p:cNvPr id="3" name="Rectangle 2"/>
          <p:cNvSpPr/>
          <p:nvPr/>
        </p:nvSpPr>
        <p:spPr>
          <a:xfrm>
            <a:off x="389234" y="1547672"/>
            <a:ext cx="11077835" cy="1195528"/>
          </a:xfrm>
          <a:prstGeom prst="rect">
            <a:avLst/>
          </a:prstGeom>
          <a:solidFill>
            <a:srgbClr val="C00000"/>
          </a:solidFill>
        </p:spPr>
        <p:style>
          <a:lnRef idx="0">
            <a:schemeClr val="accent5"/>
          </a:lnRef>
          <a:fillRef idx="3">
            <a:schemeClr val="accent5"/>
          </a:fillRef>
          <a:effectRef idx="3">
            <a:schemeClr val="accent5"/>
          </a:effectRef>
          <a:fontRef idx="minor">
            <a:schemeClr val="lt1"/>
          </a:fontRef>
        </p:style>
        <p:txBody>
          <a:bodyPr rtlCol="0" anchor="ctr"/>
          <a:lstStyle/>
          <a:p>
            <a:pPr algn="just"/>
            <a:r>
              <a:rPr lang="en-US" sz="2000" b="1" dirty="0"/>
              <a:t>c. </a:t>
            </a:r>
            <a:r>
              <a:rPr lang="vi-VN" sz="2000" b="1" dirty="0"/>
              <a:t>Các thư viện có hạ tầng </a:t>
            </a:r>
            <a:r>
              <a:rPr lang="en-US" sz="2000" b="1" dirty="0"/>
              <a:t>CNTT</a:t>
            </a:r>
            <a:r>
              <a:rPr lang="vi-VN" sz="2000" b="1" dirty="0"/>
              <a:t> bảo đảm và tương thích; bảo đảm nguồn tài nguyên thông tin số; có đủ nhân lực để đáp ứng, vận hành, khai thác, chia sẻ có thể liên thông với các thư viện cơ sở giáo dục khác mà không giới hạn không gian liên thông;</a:t>
            </a:r>
            <a:endParaRPr lang="en-US" sz="2000" b="1" dirty="0"/>
          </a:p>
        </p:txBody>
      </p:sp>
      <p:sp>
        <p:nvSpPr>
          <p:cNvPr id="11" name="Rectangle 10"/>
          <p:cNvSpPr/>
          <p:nvPr/>
        </p:nvSpPr>
        <p:spPr>
          <a:xfrm>
            <a:off x="3332944" y="3453702"/>
            <a:ext cx="5677934" cy="623269"/>
          </a:xfrm>
          <a:prstGeom prst="rect">
            <a:avLst/>
          </a:prstGeom>
          <a:solidFill>
            <a:srgbClr val="C000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b="1" dirty="0" err="1"/>
              <a:t>Phương</a:t>
            </a:r>
            <a:r>
              <a:rPr lang="en-US" sz="2400" b="1" dirty="0"/>
              <a:t> </a:t>
            </a:r>
            <a:r>
              <a:rPr lang="en-US" sz="2400" b="1" dirty="0" err="1"/>
              <a:t>án</a:t>
            </a:r>
            <a:r>
              <a:rPr lang="en-US" sz="2400" b="1" dirty="0"/>
              <a:t> </a:t>
            </a:r>
            <a:r>
              <a:rPr lang="en-US" sz="2400" b="1" dirty="0" err="1"/>
              <a:t>đầu</a:t>
            </a:r>
            <a:r>
              <a:rPr lang="en-US" sz="2400" b="1" dirty="0"/>
              <a:t> </a:t>
            </a:r>
            <a:r>
              <a:rPr lang="en-US" sz="2400" b="1" dirty="0" err="1"/>
              <a:t>tư</a:t>
            </a:r>
            <a:r>
              <a:rPr lang="en-US" sz="2400" b="1" dirty="0"/>
              <a:t> </a:t>
            </a:r>
            <a:r>
              <a:rPr lang="en-US" sz="2400" b="1" dirty="0" err="1"/>
              <a:t>Hạ</a:t>
            </a:r>
            <a:r>
              <a:rPr lang="en-US" sz="2400" b="1" dirty="0"/>
              <a:t> </a:t>
            </a:r>
            <a:r>
              <a:rPr lang="en-US" sz="2400" b="1" dirty="0" err="1"/>
              <a:t>tầng</a:t>
            </a:r>
            <a:r>
              <a:rPr lang="en-US" sz="2400" b="1" dirty="0"/>
              <a:t> CNTT</a:t>
            </a:r>
          </a:p>
        </p:txBody>
      </p:sp>
      <p:sp>
        <p:nvSpPr>
          <p:cNvPr id="9" name="Down Arrow 8"/>
          <p:cNvSpPr/>
          <p:nvPr/>
        </p:nvSpPr>
        <p:spPr>
          <a:xfrm>
            <a:off x="5671462" y="2939990"/>
            <a:ext cx="877330" cy="3557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23529" y="4629554"/>
            <a:ext cx="5521217" cy="1777423"/>
          </a:xfrm>
          <a:prstGeom prst="rect">
            <a:avLst/>
          </a:prstGeom>
          <a:solidFill>
            <a:srgbClr val="C000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b="1" dirty="0"/>
              <a:t>PA1 </a:t>
            </a:r>
            <a:r>
              <a:rPr lang="en-US" sz="2000" dirty="0"/>
              <a:t>(On-Demand)</a:t>
            </a:r>
            <a:br>
              <a:rPr lang="en-US" sz="2000" b="1" dirty="0"/>
            </a:br>
            <a:r>
              <a:rPr lang="en-US" sz="2000" b="1" dirty="0" err="1"/>
              <a:t>Cài</a:t>
            </a:r>
            <a:r>
              <a:rPr lang="en-US" sz="2000" b="1" dirty="0"/>
              <a:t> </a:t>
            </a:r>
            <a:r>
              <a:rPr lang="en-US" sz="2000" b="1" dirty="0" err="1"/>
              <a:t>đặt</a:t>
            </a:r>
            <a:r>
              <a:rPr lang="en-US" sz="2000" b="1" dirty="0"/>
              <a:t> </a:t>
            </a:r>
            <a:r>
              <a:rPr lang="en-US" sz="2000" b="1" dirty="0" err="1"/>
              <a:t>phần</a:t>
            </a:r>
            <a:r>
              <a:rPr lang="en-US" sz="2000" b="1" dirty="0"/>
              <a:t> </a:t>
            </a:r>
            <a:r>
              <a:rPr lang="en-US" sz="2000" b="1" dirty="0" err="1"/>
              <a:t>mềm</a:t>
            </a:r>
            <a:r>
              <a:rPr lang="en-US" sz="2000" b="1" dirty="0"/>
              <a:t> </a:t>
            </a:r>
            <a:r>
              <a:rPr lang="en-US" sz="2000" b="1" dirty="0" err="1"/>
              <a:t>trên</a:t>
            </a:r>
            <a:r>
              <a:rPr lang="en-US" sz="2000" b="1" dirty="0"/>
              <a:t> </a:t>
            </a:r>
            <a:r>
              <a:rPr lang="en-US" sz="2000" b="1" dirty="0" err="1"/>
              <a:t>máy</a:t>
            </a:r>
            <a:r>
              <a:rPr lang="en-US" sz="2000" b="1" dirty="0"/>
              <a:t> </a:t>
            </a:r>
            <a:r>
              <a:rPr lang="en-US" sz="2000" b="1" dirty="0" err="1"/>
              <a:t>tính</a:t>
            </a:r>
            <a:r>
              <a:rPr lang="en-US" sz="2000" b="1" dirty="0"/>
              <a:t> </a:t>
            </a:r>
            <a:r>
              <a:rPr lang="en-US" sz="2000" b="1" dirty="0" err="1"/>
              <a:t>của</a:t>
            </a:r>
            <a:r>
              <a:rPr lang="en-US" sz="2000" b="1" dirty="0"/>
              <a:t> </a:t>
            </a:r>
            <a:r>
              <a:rPr lang="en-US" sz="2000" b="1" dirty="0" err="1"/>
              <a:t>thư</a:t>
            </a:r>
            <a:r>
              <a:rPr lang="en-US" sz="2000" b="1" dirty="0"/>
              <a:t> </a:t>
            </a:r>
            <a:r>
              <a:rPr lang="en-US" sz="2000" b="1" dirty="0" err="1"/>
              <a:t>viện</a:t>
            </a:r>
            <a:br>
              <a:rPr lang="en-US" sz="2000" b="1" dirty="0"/>
            </a:br>
            <a:r>
              <a:rPr lang="en-US" sz="2000" b="1" dirty="0" err="1"/>
              <a:t>Bảo</a:t>
            </a:r>
            <a:r>
              <a:rPr lang="en-US" sz="2000" b="1" dirty="0"/>
              <a:t> </a:t>
            </a:r>
            <a:r>
              <a:rPr lang="en-US" sz="2000" b="1" dirty="0" err="1"/>
              <a:t>đảm</a:t>
            </a:r>
            <a:r>
              <a:rPr lang="en-US" sz="2000" b="1" dirty="0"/>
              <a:t> </a:t>
            </a:r>
            <a:r>
              <a:rPr lang="en-US" sz="2000" b="1" dirty="0" err="1"/>
              <a:t>đường</a:t>
            </a:r>
            <a:r>
              <a:rPr lang="en-US" sz="2000" b="1" dirty="0"/>
              <a:t> </a:t>
            </a:r>
            <a:r>
              <a:rPr lang="en-US" sz="2000" b="1" dirty="0" err="1"/>
              <a:t>truyền</a:t>
            </a:r>
            <a:r>
              <a:rPr lang="en-US" sz="2000" b="1" dirty="0"/>
              <a:t>, </a:t>
            </a:r>
            <a:r>
              <a:rPr lang="en-US" sz="2000" b="1" dirty="0" err="1"/>
              <a:t>thiết</a:t>
            </a:r>
            <a:r>
              <a:rPr lang="en-US" sz="2000" b="1" dirty="0"/>
              <a:t> </a:t>
            </a:r>
            <a:r>
              <a:rPr lang="en-US" sz="2000" b="1" dirty="0" err="1"/>
              <a:t>bị</a:t>
            </a:r>
            <a:r>
              <a:rPr lang="en-US" sz="2000" b="1" dirty="0"/>
              <a:t>, </a:t>
            </a:r>
            <a:r>
              <a:rPr lang="en-US" sz="2000" b="1" dirty="0" err="1"/>
              <a:t>máy</a:t>
            </a:r>
            <a:r>
              <a:rPr lang="en-US" sz="2000" b="1" dirty="0"/>
              <a:t> </a:t>
            </a:r>
            <a:r>
              <a:rPr lang="en-US" sz="2000" b="1" dirty="0" err="1"/>
              <a:t>tính</a:t>
            </a:r>
            <a:r>
              <a:rPr lang="en-US" sz="2000" b="1" dirty="0"/>
              <a:t> </a:t>
            </a:r>
            <a:r>
              <a:rPr lang="en-US" sz="2000" b="1" dirty="0" err="1"/>
              <a:t>chạy</a:t>
            </a:r>
            <a:r>
              <a:rPr lang="en-US" sz="2000" b="1" dirty="0"/>
              <a:t> 24/24</a:t>
            </a:r>
          </a:p>
        </p:txBody>
      </p:sp>
      <p:sp>
        <p:nvSpPr>
          <p:cNvPr id="12" name="Rectangle 11"/>
          <p:cNvSpPr/>
          <p:nvPr/>
        </p:nvSpPr>
        <p:spPr>
          <a:xfrm>
            <a:off x="6474942" y="4637681"/>
            <a:ext cx="5282512" cy="1777423"/>
          </a:xfrm>
          <a:prstGeom prst="rect">
            <a:avLst/>
          </a:prstGeom>
          <a:solidFill>
            <a:srgbClr val="C000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b="1" dirty="0"/>
              <a:t>PA1 </a:t>
            </a:r>
            <a:r>
              <a:rPr lang="en-US" sz="2000" dirty="0"/>
              <a:t>(On-Demand)</a:t>
            </a:r>
            <a:br>
              <a:rPr lang="en-US" sz="2000" b="1" dirty="0"/>
            </a:br>
            <a:r>
              <a:rPr lang="en-US" sz="2000" b="1" dirty="0" err="1"/>
              <a:t>Sử</a:t>
            </a:r>
            <a:r>
              <a:rPr lang="en-US" sz="2000" b="1" dirty="0"/>
              <a:t> </a:t>
            </a:r>
            <a:r>
              <a:rPr lang="en-US" sz="2000" b="1" dirty="0" err="1"/>
              <a:t>dụng</a:t>
            </a:r>
            <a:r>
              <a:rPr lang="en-US" sz="2000" b="1" dirty="0"/>
              <a:t> </a:t>
            </a:r>
            <a:r>
              <a:rPr lang="en-US" sz="2000" b="1" dirty="0" err="1"/>
              <a:t>điện</a:t>
            </a:r>
            <a:r>
              <a:rPr lang="en-US" sz="2000" b="1" dirty="0"/>
              <a:t> </a:t>
            </a:r>
            <a:r>
              <a:rPr lang="en-US" sz="2000" b="1" dirty="0" err="1"/>
              <a:t>toán</a:t>
            </a:r>
            <a:r>
              <a:rPr lang="en-US" sz="2000" b="1" dirty="0"/>
              <a:t> </a:t>
            </a:r>
            <a:r>
              <a:rPr lang="en-US" sz="2000" b="1" dirty="0" err="1"/>
              <a:t>đám</a:t>
            </a:r>
            <a:r>
              <a:rPr lang="en-US" sz="2000" b="1" dirty="0"/>
              <a:t> </a:t>
            </a:r>
            <a:r>
              <a:rPr lang="en-US" sz="2000" b="1" dirty="0" err="1"/>
              <a:t>mây</a:t>
            </a:r>
            <a:br>
              <a:rPr lang="en-US" sz="2000" b="1" dirty="0"/>
            </a:br>
            <a:r>
              <a:rPr lang="en-US" sz="2000" b="1" dirty="0" err="1"/>
              <a:t>Thư</a:t>
            </a:r>
            <a:r>
              <a:rPr lang="en-US" sz="2000" b="1" dirty="0"/>
              <a:t> </a:t>
            </a:r>
            <a:r>
              <a:rPr lang="en-US" sz="2000" b="1" dirty="0" err="1"/>
              <a:t>viện</a:t>
            </a:r>
            <a:r>
              <a:rPr lang="en-US" sz="2000" b="1" dirty="0"/>
              <a:t> </a:t>
            </a:r>
            <a:r>
              <a:rPr lang="en-US" sz="2000" b="1" dirty="0" err="1"/>
              <a:t>chỉ</a:t>
            </a:r>
            <a:r>
              <a:rPr lang="en-US" sz="2000" b="1" dirty="0"/>
              <a:t> </a:t>
            </a:r>
            <a:r>
              <a:rPr lang="en-US" sz="2000" b="1" dirty="0" err="1"/>
              <a:t>cần</a:t>
            </a:r>
            <a:r>
              <a:rPr lang="en-US" sz="2000" b="1" dirty="0"/>
              <a:t> </a:t>
            </a:r>
            <a:r>
              <a:rPr lang="en-US" sz="2000" b="1" dirty="0" err="1"/>
              <a:t>có</a:t>
            </a:r>
            <a:r>
              <a:rPr lang="en-US" sz="2000" b="1" dirty="0"/>
              <a:t> </a:t>
            </a:r>
            <a:r>
              <a:rPr lang="en-US" sz="2000" b="1" dirty="0" err="1"/>
              <a:t>máy</a:t>
            </a:r>
            <a:r>
              <a:rPr lang="en-US" sz="2000" b="1" dirty="0"/>
              <a:t> </a:t>
            </a:r>
            <a:r>
              <a:rPr lang="en-US" sz="2000" b="1" dirty="0" err="1"/>
              <a:t>tính</a:t>
            </a:r>
            <a:r>
              <a:rPr lang="en-US" sz="2000" b="1" dirty="0"/>
              <a:t> </a:t>
            </a:r>
            <a:r>
              <a:rPr lang="en-US" sz="2000" b="1" dirty="0" err="1"/>
              <a:t>nối</a:t>
            </a:r>
            <a:r>
              <a:rPr lang="en-US" sz="2000" b="1" dirty="0"/>
              <a:t> </a:t>
            </a:r>
            <a:r>
              <a:rPr lang="en-US" sz="2000" b="1" dirty="0" err="1"/>
              <a:t>mạng</a:t>
            </a:r>
            <a:r>
              <a:rPr lang="en-US" sz="2000" b="1" dirty="0"/>
              <a:t> internet</a:t>
            </a:r>
          </a:p>
        </p:txBody>
      </p:sp>
    </p:spTree>
    <p:extLst>
      <p:ext uri="{BB962C8B-B14F-4D97-AF65-F5344CB8AC3E}">
        <p14:creationId xmlns:p14="http://schemas.microsoft.com/office/powerpoint/2010/main" val="504488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3529" y="339509"/>
            <a:ext cx="11573197" cy="899801"/>
          </a:xfrm>
        </p:spPr>
        <p:txBody>
          <a:bodyPr/>
          <a:lstStyle/>
          <a:p>
            <a:r>
              <a:rPr lang="en-US" sz="4400" b="1" dirty="0"/>
              <a:t>NGUYÊN TẮC LIÊN THÔNG</a:t>
            </a:r>
            <a:br>
              <a:rPr lang="en-US" sz="4400" dirty="0"/>
            </a:br>
            <a:r>
              <a:rPr lang="en-US" sz="2800" dirty="0"/>
              <a:t>(</a:t>
            </a:r>
            <a:r>
              <a:rPr lang="en-US" sz="2800" dirty="0" err="1"/>
              <a:t>Khoản</a:t>
            </a:r>
            <a:r>
              <a:rPr lang="en-US" sz="2800" dirty="0"/>
              <a:t> 1, </a:t>
            </a:r>
            <a:r>
              <a:rPr lang="en-US" sz="2800" dirty="0" err="1"/>
              <a:t>điều</a:t>
            </a:r>
            <a:r>
              <a:rPr lang="en-US" sz="2800" dirty="0"/>
              <a:t> 4, </a:t>
            </a:r>
            <a:r>
              <a:rPr lang="en-US" sz="2800" dirty="0" err="1"/>
              <a:t>thông</a:t>
            </a:r>
            <a:r>
              <a:rPr lang="en-US" sz="2800" dirty="0"/>
              <a:t> </a:t>
            </a:r>
            <a:r>
              <a:rPr lang="en-US" sz="2800" dirty="0" err="1"/>
              <a:t>tư</a:t>
            </a:r>
            <a:r>
              <a:rPr lang="en-US" sz="2800" dirty="0"/>
              <a:t> 16/2022/BGD-ĐT)</a:t>
            </a:r>
            <a:endParaRPr lang="en-US" sz="4400" dirty="0"/>
          </a:p>
        </p:txBody>
      </p:sp>
      <p:sp>
        <p:nvSpPr>
          <p:cNvPr id="3" name="Rectangle 2"/>
          <p:cNvSpPr/>
          <p:nvPr/>
        </p:nvSpPr>
        <p:spPr>
          <a:xfrm>
            <a:off x="389234" y="1547672"/>
            <a:ext cx="11077835" cy="1906030"/>
          </a:xfrm>
          <a:prstGeom prst="rect">
            <a:avLst/>
          </a:prstGeom>
          <a:solidFill>
            <a:srgbClr val="C00000"/>
          </a:solidFill>
        </p:spPr>
        <p:style>
          <a:lnRef idx="0">
            <a:schemeClr val="accent5"/>
          </a:lnRef>
          <a:fillRef idx="3">
            <a:schemeClr val="accent5"/>
          </a:fillRef>
          <a:effectRef idx="3">
            <a:schemeClr val="accent5"/>
          </a:effectRef>
          <a:fontRef idx="minor">
            <a:schemeClr val="lt1"/>
          </a:fontRef>
        </p:style>
        <p:txBody>
          <a:bodyPr rtlCol="0" anchor="ctr"/>
          <a:lstStyle/>
          <a:p>
            <a:pPr algn="just"/>
            <a:r>
              <a:rPr lang="en-US" sz="2000" b="1" dirty="0"/>
              <a:t>d. </a:t>
            </a:r>
            <a:r>
              <a:rPr lang="vi-VN" sz="2000" b="1" dirty="0"/>
              <a:t>Các </a:t>
            </a:r>
            <a:r>
              <a:rPr lang="en-US" sz="2000" b="1" dirty="0"/>
              <a:t>TV</a:t>
            </a:r>
            <a:r>
              <a:rPr lang="vi-VN" sz="2000" b="1" dirty="0"/>
              <a:t> tham gia liên thông trên cơ sở tự nguyện kết nối, chia sẻ, đóng góp tài nguyên của </a:t>
            </a:r>
            <a:r>
              <a:rPr lang="en-US" sz="2000" b="1" dirty="0"/>
              <a:t>TV</a:t>
            </a:r>
            <a:r>
              <a:rPr lang="vi-VN" sz="2000" b="1" dirty="0"/>
              <a:t> cho nhóm dùng chung; hợp tác có thỏa thuận giữa các </a:t>
            </a:r>
            <a:r>
              <a:rPr lang="en-US" sz="2000" b="1" dirty="0"/>
              <a:t>TV </a:t>
            </a:r>
            <a:r>
              <a:rPr lang="vi-VN" sz="2000" b="1" dirty="0"/>
              <a:t>bảo đảm thống nhất quy trình khai thác, được quản lý bằng các phần mềm, có thể truy cập được bằng máy tính, điện thoại và các thiết bị điện tử khác; các </a:t>
            </a:r>
            <a:r>
              <a:rPr lang="en-US" sz="2000" b="1" dirty="0"/>
              <a:t>TV</a:t>
            </a:r>
            <a:r>
              <a:rPr lang="vi-VN" sz="2000" b="1" dirty="0"/>
              <a:t> trên địa bàn khác nhau có thể thỏa thuận tham gia liên thông bằng hình thức chia sẻ, đóng góp tài nguyên thông tin số;</a:t>
            </a:r>
            <a:endParaRPr lang="en-US" sz="2000" b="1" dirty="0"/>
          </a:p>
        </p:txBody>
      </p:sp>
      <p:sp>
        <p:nvSpPr>
          <p:cNvPr id="10" name="Rectangle 9"/>
          <p:cNvSpPr/>
          <p:nvPr/>
        </p:nvSpPr>
        <p:spPr>
          <a:xfrm>
            <a:off x="389234" y="3760888"/>
            <a:ext cx="1684444" cy="560285"/>
          </a:xfrm>
          <a:prstGeom prst="rect">
            <a:avLst/>
          </a:prstGeom>
          <a:solidFill>
            <a:srgbClr val="C000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b="1" dirty="0" err="1"/>
              <a:t>Tự</a:t>
            </a:r>
            <a:r>
              <a:rPr lang="en-US" sz="2000" b="1" dirty="0"/>
              <a:t> </a:t>
            </a:r>
            <a:r>
              <a:rPr lang="en-US" sz="2000" b="1" dirty="0" err="1"/>
              <a:t>nguyện</a:t>
            </a:r>
            <a:endParaRPr lang="en-US" sz="2000" b="1" dirty="0"/>
          </a:p>
        </p:txBody>
      </p:sp>
      <p:sp>
        <p:nvSpPr>
          <p:cNvPr id="8" name="Rectangle 7"/>
          <p:cNvSpPr/>
          <p:nvPr/>
        </p:nvSpPr>
        <p:spPr>
          <a:xfrm>
            <a:off x="389234" y="4454826"/>
            <a:ext cx="1684444" cy="459471"/>
          </a:xfrm>
          <a:prstGeom prst="rect">
            <a:avLst/>
          </a:prstGeom>
          <a:solidFill>
            <a:srgbClr val="C000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b="1" dirty="0" err="1"/>
              <a:t>Kết</a:t>
            </a:r>
            <a:r>
              <a:rPr lang="en-US" sz="2000" b="1" dirty="0"/>
              <a:t> </a:t>
            </a:r>
            <a:r>
              <a:rPr lang="en-US" sz="2000" b="1" dirty="0" err="1"/>
              <a:t>nối</a:t>
            </a:r>
            <a:endParaRPr lang="en-US" sz="2000" b="1" dirty="0"/>
          </a:p>
        </p:txBody>
      </p:sp>
      <p:sp>
        <p:nvSpPr>
          <p:cNvPr id="13" name="Rectangle 12"/>
          <p:cNvSpPr/>
          <p:nvPr/>
        </p:nvSpPr>
        <p:spPr>
          <a:xfrm>
            <a:off x="389234" y="5047950"/>
            <a:ext cx="1684444" cy="749855"/>
          </a:xfrm>
          <a:prstGeom prst="rect">
            <a:avLst/>
          </a:prstGeom>
          <a:solidFill>
            <a:srgbClr val="C000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b="1" dirty="0"/>
              <a:t>Chia </a:t>
            </a:r>
            <a:r>
              <a:rPr lang="en-US" sz="2000" b="1" dirty="0" err="1"/>
              <a:t>sẻ</a:t>
            </a:r>
            <a:r>
              <a:rPr lang="en-US" sz="2000" b="1" dirty="0"/>
              <a:t>, </a:t>
            </a:r>
            <a:r>
              <a:rPr lang="en-US" sz="2000" b="1" dirty="0" err="1"/>
              <a:t>đóng</a:t>
            </a:r>
            <a:r>
              <a:rPr lang="en-US" sz="2000" b="1" dirty="0"/>
              <a:t> </a:t>
            </a:r>
            <a:r>
              <a:rPr lang="en-US" sz="2000" b="1" dirty="0" err="1"/>
              <a:t>góp</a:t>
            </a:r>
            <a:endParaRPr lang="en-US" sz="2000" b="1" dirty="0"/>
          </a:p>
        </p:txBody>
      </p:sp>
      <p:sp>
        <p:nvSpPr>
          <p:cNvPr id="14" name="Rectangle 13"/>
          <p:cNvSpPr/>
          <p:nvPr/>
        </p:nvSpPr>
        <p:spPr>
          <a:xfrm>
            <a:off x="2866768" y="3626812"/>
            <a:ext cx="3348679" cy="471402"/>
          </a:xfrm>
          <a:prstGeom prst="rect">
            <a:avLst/>
          </a:prstGeom>
          <a:solidFill>
            <a:srgbClr val="C000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b="1" dirty="0" err="1"/>
              <a:t>Hợp</a:t>
            </a:r>
            <a:r>
              <a:rPr lang="en-US" sz="2000" b="1" dirty="0"/>
              <a:t> </a:t>
            </a:r>
            <a:r>
              <a:rPr lang="en-US" sz="2000" b="1" dirty="0" err="1"/>
              <a:t>tác</a:t>
            </a:r>
            <a:r>
              <a:rPr lang="en-US" sz="2000" b="1" dirty="0"/>
              <a:t> </a:t>
            </a:r>
            <a:r>
              <a:rPr lang="en-US" sz="2000" b="1" dirty="0" err="1"/>
              <a:t>có</a:t>
            </a:r>
            <a:r>
              <a:rPr lang="en-US" sz="2000" b="1" dirty="0"/>
              <a:t> </a:t>
            </a:r>
            <a:r>
              <a:rPr lang="en-US" sz="2000" b="1" dirty="0" err="1"/>
              <a:t>thỏa</a:t>
            </a:r>
            <a:r>
              <a:rPr lang="en-US" sz="2000" b="1" dirty="0"/>
              <a:t> </a:t>
            </a:r>
            <a:r>
              <a:rPr lang="en-US" sz="2000" b="1" dirty="0" err="1"/>
              <a:t>thuận</a:t>
            </a:r>
            <a:endParaRPr lang="en-US" sz="2000" b="1" dirty="0"/>
          </a:p>
        </p:txBody>
      </p:sp>
      <p:sp>
        <p:nvSpPr>
          <p:cNvPr id="15" name="Down Arrow 14"/>
          <p:cNvSpPr/>
          <p:nvPr/>
        </p:nvSpPr>
        <p:spPr>
          <a:xfrm>
            <a:off x="4102442" y="4172843"/>
            <a:ext cx="877330" cy="1602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866766" y="5247242"/>
            <a:ext cx="3348679" cy="700798"/>
          </a:xfrm>
          <a:prstGeom prst="rect">
            <a:avLst/>
          </a:prstGeom>
          <a:solidFill>
            <a:srgbClr val="C000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b="1" dirty="0" err="1"/>
              <a:t>Loại</a:t>
            </a:r>
            <a:r>
              <a:rPr lang="en-US" sz="2000" b="1" dirty="0"/>
              <a:t> </a:t>
            </a:r>
            <a:r>
              <a:rPr lang="en-US" sz="2000" b="1" dirty="0" err="1"/>
              <a:t>tài</a:t>
            </a:r>
            <a:r>
              <a:rPr lang="en-US" sz="2000" b="1" dirty="0"/>
              <a:t> </a:t>
            </a:r>
            <a:r>
              <a:rPr lang="en-US" sz="2000" b="1" dirty="0" err="1"/>
              <a:t>nguyên</a:t>
            </a:r>
            <a:r>
              <a:rPr lang="en-US" sz="2000" b="1" dirty="0"/>
              <a:t> </a:t>
            </a:r>
            <a:r>
              <a:rPr lang="en-US" sz="2000" b="1" dirty="0" err="1"/>
              <a:t>đóng</a:t>
            </a:r>
            <a:r>
              <a:rPr lang="en-US" sz="2000" b="1" dirty="0"/>
              <a:t> </a:t>
            </a:r>
            <a:r>
              <a:rPr lang="en-US" sz="2000" b="1" dirty="0" err="1"/>
              <a:t>góp</a:t>
            </a:r>
            <a:r>
              <a:rPr lang="en-US" sz="2000" b="1" dirty="0"/>
              <a:t>, chia </a:t>
            </a:r>
            <a:r>
              <a:rPr lang="en-US" sz="2000" b="1" dirty="0" err="1"/>
              <a:t>sẻ</a:t>
            </a:r>
            <a:endParaRPr lang="en-US" sz="2000" b="1" dirty="0"/>
          </a:p>
        </p:txBody>
      </p:sp>
      <p:sp>
        <p:nvSpPr>
          <p:cNvPr id="18" name="Rectangle 17"/>
          <p:cNvSpPr/>
          <p:nvPr/>
        </p:nvSpPr>
        <p:spPr>
          <a:xfrm>
            <a:off x="2866767" y="4434278"/>
            <a:ext cx="3348679" cy="471402"/>
          </a:xfrm>
          <a:prstGeom prst="rect">
            <a:avLst/>
          </a:prstGeom>
          <a:solidFill>
            <a:srgbClr val="C000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b="1" dirty="0" err="1"/>
              <a:t>Biên</a:t>
            </a:r>
            <a:r>
              <a:rPr lang="en-US" sz="2000" b="1" dirty="0"/>
              <a:t> </a:t>
            </a:r>
            <a:r>
              <a:rPr lang="en-US" sz="2000" b="1" dirty="0" err="1"/>
              <a:t>bản</a:t>
            </a:r>
            <a:r>
              <a:rPr lang="en-US" sz="2000" b="1" dirty="0"/>
              <a:t> </a:t>
            </a:r>
            <a:r>
              <a:rPr lang="en-US" sz="2000" b="1" dirty="0" err="1"/>
              <a:t>hợp</a:t>
            </a:r>
            <a:r>
              <a:rPr lang="en-US" sz="2000" b="1" dirty="0"/>
              <a:t> </a:t>
            </a:r>
            <a:r>
              <a:rPr lang="en-US" sz="2000" b="1" dirty="0" err="1"/>
              <a:t>tác</a:t>
            </a:r>
            <a:endParaRPr lang="en-US" sz="2000" b="1" dirty="0"/>
          </a:p>
        </p:txBody>
      </p:sp>
      <p:sp>
        <p:nvSpPr>
          <p:cNvPr id="20" name="Rectangle 19"/>
          <p:cNvSpPr/>
          <p:nvPr/>
        </p:nvSpPr>
        <p:spPr>
          <a:xfrm>
            <a:off x="7132100" y="6042351"/>
            <a:ext cx="4458536" cy="648832"/>
          </a:xfrm>
          <a:prstGeom prst="rect">
            <a:avLst/>
          </a:prstGeom>
          <a:solidFill>
            <a:srgbClr val="C000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b="1" dirty="0" err="1"/>
              <a:t>Quy</a:t>
            </a:r>
            <a:r>
              <a:rPr lang="en-US" sz="2000" b="1" dirty="0"/>
              <a:t> </a:t>
            </a:r>
            <a:r>
              <a:rPr lang="en-US" sz="2000" b="1" dirty="0" err="1"/>
              <a:t>trình</a:t>
            </a:r>
            <a:r>
              <a:rPr lang="en-US" sz="2000" b="1" dirty="0"/>
              <a:t> </a:t>
            </a:r>
            <a:r>
              <a:rPr lang="en-US" sz="2000" b="1" dirty="0" err="1"/>
              <a:t>đóng</a:t>
            </a:r>
            <a:r>
              <a:rPr lang="en-US" sz="2000" b="1" dirty="0"/>
              <a:t> </a:t>
            </a:r>
            <a:r>
              <a:rPr lang="en-US" sz="2000" b="1" dirty="0" err="1"/>
              <a:t>góp</a:t>
            </a:r>
            <a:r>
              <a:rPr lang="en-US" sz="2000" b="1" dirty="0"/>
              <a:t>, chia </a:t>
            </a:r>
            <a:r>
              <a:rPr lang="en-US" sz="2000" b="1" dirty="0" err="1"/>
              <a:t>sẻ</a:t>
            </a:r>
            <a:r>
              <a:rPr lang="en-US" sz="2000" b="1" dirty="0"/>
              <a:t>, </a:t>
            </a:r>
            <a:r>
              <a:rPr lang="en-US" sz="2000" b="1" dirty="0" err="1"/>
              <a:t>khai</a:t>
            </a:r>
            <a:r>
              <a:rPr lang="en-US" sz="2000" b="1" dirty="0"/>
              <a:t> </a:t>
            </a:r>
            <a:r>
              <a:rPr lang="en-US" sz="2000" b="1" dirty="0" err="1"/>
              <a:t>thác</a:t>
            </a:r>
            <a:endParaRPr lang="en-US" sz="2000" b="1" dirty="0"/>
          </a:p>
        </p:txBody>
      </p:sp>
      <p:sp>
        <p:nvSpPr>
          <p:cNvPr id="21" name="Down Arrow 20"/>
          <p:cNvSpPr/>
          <p:nvPr/>
        </p:nvSpPr>
        <p:spPr>
          <a:xfrm>
            <a:off x="4102441" y="4980309"/>
            <a:ext cx="877330" cy="1602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Arrow 3"/>
          <p:cNvSpPr/>
          <p:nvPr/>
        </p:nvSpPr>
        <p:spPr>
          <a:xfrm>
            <a:off x="2297227" y="4338537"/>
            <a:ext cx="345989" cy="66288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Arrow 21"/>
          <p:cNvSpPr/>
          <p:nvPr/>
        </p:nvSpPr>
        <p:spPr>
          <a:xfrm rot="10800000">
            <a:off x="6482243" y="5229184"/>
            <a:ext cx="345989" cy="66288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132100" y="4092036"/>
            <a:ext cx="4458536" cy="1048297"/>
          </a:xfrm>
          <a:prstGeom prst="rect">
            <a:avLst/>
          </a:prstGeom>
          <a:solidFill>
            <a:srgbClr val="C000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b="1" dirty="0" err="1"/>
              <a:t>Tiêu</a:t>
            </a:r>
            <a:r>
              <a:rPr lang="en-US" sz="2000" b="1" dirty="0"/>
              <a:t> </a:t>
            </a:r>
            <a:r>
              <a:rPr lang="en-US" sz="2000" b="1" dirty="0" err="1"/>
              <a:t>chuẩn</a:t>
            </a:r>
            <a:r>
              <a:rPr lang="en-US" sz="2000" b="1" dirty="0"/>
              <a:t> </a:t>
            </a:r>
            <a:r>
              <a:rPr lang="en-US" sz="2000" b="1" dirty="0" err="1"/>
              <a:t>cho</a:t>
            </a:r>
            <a:r>
              <a:rPr lang="en-US" sz="2000" b="1" dirty="0"/>
              <a:t> </a:t>
            </a:r>
            <a:r>
              <a:rPr lang="en-US" sz="2000" b="1" dirty="0" err="1"/>
              <a:t>mỗi</a:t>
            </a:r>
            <a:r>
              <a:rPr lang="en-US" sz="2000" b="1" dirty="0"/>
              <a:t> </a:t>
            </a:r>
            <a:r>
              <a:rPr lang="en-US" sz="2000" b="1" dirty="0" err="1"/>
              <a:t>loại</a:t>
            </a:r>
            <a:r>
              <a:rPr lang="en-US" sz="2000" b="1" dirty="0"/>
              <a:t> </a:t>
            </a:r>
            <a:r>
              <a:rPr lang="en-US" sz="2000" b="1" dirty="0" err="1"/>
              <a:t>tài</a:t>
            </a:r>
            <a:r>
              <a:rPr lang="en-US" sz="2000" b="1" dirty="0"/>
              <a:t> </a:t>
            </a:r>
            <a:r>
              <a:rPr lang="en-US" sz="2000" b="1" dirty="0" err="1"/>
              <a:t>nguyên</a:t>
            </a:r>
            <a:br>
              <a:rPr lang="en-US" sz="2000" b="1" dirty="0"/>
            </a:br>
            <a:r>
              <a:rPr lang="en-US" sz="2000" b="1" dirty="0" err="1">
                <a:solidFill>
                  <a:srgbClr val="FFFF00"/>
                </a:solidFill>
              </a:rPr>
              <a:t>Tiêu</a:t>
            </a:r>
            <a:r>
              <a:rPr lang="en-US" sz="2000" b="1" dirty="0">
                <a:solidFill>
                  <a:srgbClr val="FFFF00"/>
                </a:solidFill>
              </a:rPr>
              <a:t> </a:t>
            </a:r>
            <a:r>
              <a:rPr lang="en-US" sz="2000" b="1" dirty="0" err="1">
                <a:solidFill>
                  <a:srgbClr val="FFFF00"/>
                </a:solidFill>
              </a:rPr>
              <a:t>chuẩn</a:t>
            </a:r>
            <a:r>
              <a:rPr lang="en-US" sz="2000" b="1" dirty="0">
                <a:solidFill>
                  <a:srgbClr val="FFFF00"/>
                </a:solidFill>
              </a:rPr>
              <a:t> </a:t>
            </a:r>
            <a:r>
              <a:rPr lang="en-US" sz="2000" b="1" dirty="0" err="1">
                <a:solidFill>
                  <a:srgbClr val="FFFF00"/>
                </a:solidFill>
              </a:rPr>
              <a:t>thư</a:t>
            </a:r>
            <a:r>
              <a:rPr lang="en-US" sz="2000" b="1" dirty="0">
                <a:solidFill>
                  <a:srgbClr val="FFFF00"/>
                </a:solidFill>
              </a:rPr>
              <a:t> </a:t>
            </a:r>
            <a:r>
              <a:rPr lang="en-US" sz="2000" b="1" dirty="0" err="1">
                <a:solidFill>
                  <a:srgbClr val="FFFF00"/>
                </a:solidFill>
              </a:rPr>
              <a:t>mục</a:t>
            </a:r>
            <a:br>
              <a:rPr lang="en-US" sz="2000" b="1" dirty="0">
                <a:solidFill>
                  <a:srgbClr val="FFFF00"/>
                </a:solidFill>
              </a:rPr>
            </a:br>
            <a:r>
              <a:rPr lang="en-US" sz="2000" b="1" dirty="0" err="1">
                <a:solidFill>
                  <a:srgbClr val="FFFF00"/>
                </a:solidFill>
              </a:rPr>
              <a:t>Tiêu</a:t>
            </a:r>
            <a:r>
              <a:rPr lang="en-US" sz="2000" b="1" dirty="0">
                <a:solidFill>
                  <a:srgbClr val="FFFF00"/>
                </a:solidFill>
              </a:rPr>
              <a:t> </a:t>
            </a:r>
            <a:r>
              <a:rPr lang="en-US" sz="2000" b="1" dirty="0" err="1">
                <a:solidFill>
                  <a:srgbClr val="FFFF00"/>
                </a:solidFill>
              </a:rPr>
              <a:t>chuẩn</a:t>
            </a:r>
            <a:r>
              <a:rPr lang="en-US" sz="2000" b="1" dirty="0">
                <a:solidFill>
                  <a:srgbClr val="FFFF00"/>
                </a:solidFill>
              </a:rPr>
              <a:t> </a:t>
            </a:r>
            <a:r>
              <a:rPr lang="en-US" sz="2000" b="1" dirty="0" err="1">
                <a:solidFill>
                  <a:srgbClr val="FFFF00"/>
                </a:solidFill>
              </a:rPr>
              <a:t>tài</a:t>
            </a:r>
            <a:r>
              <a:rPr lang="en-US" sz="2000" b="1" dirty="0">
                <a:solidFill>
                  <a:srgbClr val="FFFF00"/>
                </a:solidFill>
              </a:rPr>
              <a:t> </a:t>
            </a:r>
            <a:r>
              <a:rPr lang="en-US" sz="2000" b="1" dirty="0" err="1">
                <a:solidFill>
                  <a:srgbClr val="FFFF00"/>
                </a:solidFill>
              </a:rPr>
              <a:t>nguyên</a:t>
            </a:r>
            <a:r>
              <a:rPr lang="en-US" sz="2000" b="1" dirty="0">
                <a:solidFill>
                  <a:srgbClr val="FFFF00"/>
                </a:solidFill>
              </a:rPr>
              <a:t> </a:t>
            </a:r>
            <a:r>
              <a:rPr lang="en-US" sz="2000" b="1" dirty="0" err="1">
                <a:solidFill>
                  <a:srgbClr val="FFFF00"/>
                </a:solidFill>
              </a:rPr>
              <a:t>số</a:t>
            </a:r>
            <a:endParaRPr lang="en-US" sz="2000" b="1" dirty="0">
              <a:solidFill>
                <a:srgbClr val="FFFF00"/>
              </a:solidFill>
            </a:endParaRPr>
          </a:p>
        </p:txBody>
      </p:sp>
      <p:sp>
        <p:nvSpPr>
          <p:cNvPr id="24" name="Rectangle 23"/>
          <p:cNvSpPr/>
          <p:nvPr/>
        </p:nvSpPr>
        <p:spPr>
          <a:xfrm>
            <a:off x="7132100" y="5263981"/>
            <a:ext cx="4458536" cy="639798"/>
          </a:xfrm>
          <a:prstGeom prst="rect">
            <a:avLst/>
          </a:prstGeom>
          <a:solidFill>
            <a:srgbClr val="C000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b="1" dirty="0" err="1"/>
              <a:t>Phần</a:t>
            </a:r>
            <a:r>
              <a:rPr lang="en-US" sz="2000" b="1" dirty="0"/>
              <a:t> </a:t>
            </a:r>
            <a:r>
              <a:rPr lang="en-US" sz="2000" b="1" dirty="0" err="1"/>
              <a:t>mềm</a:t>
            </a:r>
            <a:r>
              <a:rPr lang="en-US" sz="2000" b="1" dirty="0"/>
              <a:t> </a:t>
            </a:r>
            <a:r>
              <a:rPr lang="en-US" sz="2000" b="1" dirty="0" err="1"/>
              <a:t>đáp</a:t>
            </a:r>
            <a:r>
              <a:rPr lang="en-US" sz="2000" b="1" dirty="0"/>
              <a:t> </a:t>
            </a:r>
            <a:r>
              <a:rPr lang="en-US" sz="2000" b="1" dirty="0" err="1"/>
              <a:t>ứng</a:t>
            </a:r>
            <a:r>
              <a:rPr lang="en-US" sz="2000" b="1" dirty="0"/>
              <a:t> </a:t>
            </a:r>
            <a:r>
              <a:rPr lang="en-US" sz="2000" b="1" dirty="0" err="1"/>
              <a:t>tiêu</a:t>
            </a:r>
            <a:r>
              <a:rPr lang="en-US" sz="2000" b="1" dirty="0"/>
              <a:t> </a:t>
            </a:r>
            <a:r>
              <a:rPr lang="en-US" sz="2000" b="1" dirty="0" err="1"/>
              <a:t>chuẩn</a:t>
            </a:r>
            <a:endParaRPr lang="en-US" sz="2000" b="1" dirty="0"/>
          </a:p>
        </p:txBody>
      </p:sp>
    </p:spTree>
    <p:extLst>
      <p:ext uri="{BB962C8B-B14F-4D97-AF65-F5344CB8AC3E}">
        <p14:creationId xmlns:p14="http://schemas.microsoft.com/office/powerpoint/2010/main" val="1319848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7196" y="2099588"/>
            <a:ext cx="10768918" cy="1097198"/>
          </a:xfrm>
          <a:prstGeom prst="rect">
            <a:avLst/>
          </a:prstGeom>
          <a:solidFill>
            <a:srgbClr val="993300"/>
          </a:solidFill>
        </p:spPr>
        <p:style>
          <a:lnRef idx="0">
            <a:schemeClr val="accent5"/>
          </a:lnRef>
          <a:fillRef idx="3">
            <a:schemeClr val="accent5"/>
          </a:fillRef>
          <a:effectRef idx="3">
            <a:schemeClr val="accent5"/>
          </a:effectRef>
          <a:fontRef idx="minor">
            <a:schemeClr val="lt1"/>
          </a:fontRef>
        </p:style>
        <p:txBody>
          <a:bodyPr rtlCol="0" anchor="ctr"/>
          <a:lstStyle/>
          <a:p>
            <a:pPr algn="just"/>
            <a:r>
              <a:rPr lang="en-US" sz="2800" b="1" dirty="0"/>
              <a:t>e. </a:t>
            </a:r>
            <a:r>
              <a:rPr lang="vi-VN" sz="2800" b="1" dirty="0"/>
              <a:t>Bảo đảm quản lý và sử dụng tài nguyên thông tin liên thông đúng mục đích, hiệu quả, đúng quy chế liên thông;</a:t>
            </a:r>
            <a:endParaRPr lang="en-US" sz="2800" b="1" dirty="0"/>
          </a:p>
        </p:txBody>
      </p:sp>
      <p:sp>
        <p:nvSpPr>
          <p:cNvPr id="8" name="Rectangle 7"/>
          <p:cNvSpPr/>
          <p:nvPr/>
        </p:nvSpPr>
        <p:spPr>
          <a:xfrm>
            <a:off x="457196" y="3691057"/>
            <a:ext cx="10710226" cy="1393749"/>
          </a:xfrm>
          <a:prstGeom prst="rect">
            <a:avLst/>
          </a:prstGeom>
          <a:solidFill>
            <a:srgbClr val="993300"/>
          </a:solidFill>
        </p:spPr>
        <p:style>
          <a:lnRef idx="0">
            <a:schemeClr val="accent5"/>
          </a:lnRef>
          <a:fillRef idx="3">
            <a:schemeClr val="accent5"/>
          </a:fillRef>
          <a:effectRef idx="3">
            <a:schemeClr val="accent5"/>
          </a:effectRef>
          <a:fontRef idx="minor">
            <a:schemeClr val="lt1"/>
          </a:fontRef>
        </p:style>
        <p:txBody>
          <a:bodyPr rtlCol="0" anchor="ctr"/>
          <a:lstStyle/>
          <a:p>
            <a:pPr algn="just"/>
            <a:r>
              <a:rPr lang="en-US" sz="2400" b="1" dirty="0"/>
              <a:t>f. </a:t>
            </a:r>
            <a:r>
              <a:rPr lang="vi-VN" sz="2400" b="1" dirty="0"/>
              <a:t>Tuân thủ quy định của pháp luật về sở hữu trí tuệ, khoa học và công nghệ, công nghệ thông tin, an ninh mạng và quy định liên quan của pháp luật.</a:t>
            </a:r>
            <a:endParaRPr lang="en-US" sz="2400" b="1" dirty="0"/>
          </a:p>
        </p:txBody>
      </p:sp>
      <p:sp>
        <p:nvSpPr>
          <p:cNvPr id="17" name="Text Placeholder 1"/>
          <p:cNvSpPr txBox="1">
            <a:spLocks/>
          </p:cNvSpPr>
          <p:nvPr/>
        </p:nvSpPr>
        <p:spPr>
          <a:xfrm>
            <a:off x="85403" y="161072"/>
            <a:ext cx="11573197" cy="899801"/>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dirty="0"/>
              <a:t>NGUYÊN TẮC LIÊN THÔNG</a:t>
            </a:r>
            <a:br>
              <a:rPr lang="en-US" sz="4400" dirty="0"/>
            </a:br>
            <a:r>
              <a:rPr lang="en-US" sz="2800" dirty="0"/>
              <a:t>(</a:t>
            </a:r>
            <a:r>
              <a:rPr lang="en-US" sz="2800" dirty="0" err="1"/>
              <a:t>Khoản</a:t>
            </a:r>
            <a:r>
              <a:rPr lang="en-US" sz="2800" dirty="0"/>
              <a:t> 1, </a:t>
            </a:r>
            <a:r>
              <a:rPr lang="en-US" sz="2800" dirty="0" err="1"/>
              <a:t>điều</a:t>
            </a:r>
            <a:r>
              <a:rPr lang="en-US" sz="2800" dirty="0"/>
              <a:t> 4, </a:t>
            </a:r>
            <a:r>
              <a:rPr lang="en-US" sz="2800" dirty="0" err="1"/>
              <a:t>thông</a:t>
            </a:r>
            <a:r>
              <a:rPr lang="en-US" sz="2800" dirty="0"/>
              <a:t> </a:t>
            </a:r>
            <a:r>
              <a:rPr lang="en-US" sz="2800" dirty="0" err="1"/>
              <a:t>tư</a:t>
            </a:r>
            <a:r>
              <a:rPr lang="en-US" sz="2800" dirty="0"/>
              <a:t> 16/2022/BGD-ĐT)</a:t>
            </a:r>
            <a:endParaRPr lang="en-US" sz="4400" dirty="0"/>
          </a:p>
        </p:txBody>
      </p:sp>
    </p:spTree>
    <p:extLst>
      <p:ext uri="{BB962C8B-B14F-4D97-AF65-F5344CB8AC3E}">
        <p14:creationId xmlns:p14="http://schemas.microsoft.com/office/powerpoint/2010/main" val="2568478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9359723-D643-8DBE-7909-A801ED308161}"/>
              </a:ext>
            </a:extLst>
          </p:cNvPr>
          <p:cNvSpPr>
            <a:spLocks noGrp="1"/>
          </p:cNvSpPr>
          <p:nvPr>
            <p:ph type="body" sz="quarter" idx="10"/>
          </p:nvPr>
        </p:nvSpPr>
        <p:spPr/>
        <p:txBody>
          <a:bodyPr/>
          <a:lstStyle/>
          <a:p>
            <a:r>
              <a:rPr lang="en-US" b="1">
                <a:solidFill>
                  <a:schemeClr val="accent3">
                    <a:lumMod val="50000"/>
                  </a:schemeClr>
                </a:solidFill>
                <a:effectLst>
                  <a:outerShdw blurRad="38100" dist="38100" dir="2700000" algn="tl">
                    <a:srgbClr val="000000">
                      <a:alpha val="43137"/>
                    </a:srgbClr>
                  </a:outerShdw>
                </a:effectLst>
              </a:rPr>
              <a:t>TÓM TẮT</a:t>
            </a:r>
          </a:p>
        </p:txBody>
      </p:sp>
      <p:pic>
        <p:nvPicPr>
          <p:cNvPr id="8" name="Picture Placeholder 7">
            <a:extLst>
              <a:ext uri="{FF2B5EF4-FFF2-40B4-BE49-F238E27FC236}">
                <a16:creationId xmlns:a16="http://schemas.microsoft.com/office/drawing/2014/main" id="{2DAD8784-C2D9-AE41-39CD-4DF4676ECDB5}"/>
              </a:ext>
            </a:extLst>
          </p:cNvPr>
          <p:cNvPicPr>
            <a:picLocks noGrp="1" noChangeAspect="1"/>
          </p:cNvPicPr>
          <p:nvPr>
            <p:ph type="pic" idx="14"/>
          </p:nvPr>
        </p:nvPicPr>
        <p:blipFill>
          <a:blip r:embed="rId3" cstate="hqprint">
            <a:extLst>
              <a:ext uri="{28A0092B-C50C-407E-A947-70E740481C1C}">
                <a14:useLocalDpi xmlns:a14="http://schemas.microsoft.com/office/drawing/2010/main" val="0"/>
              </a:ext>
            </a:extLst>
          </a:blip>
          <a:srcRect t="3947" b="3947"/>
          <a:stretch/>
        </p:blipFill>
        <p:spPr>
          <a:xfrm>
            <a:off x="8898129" y="2735416"/>
            <a:ext cx="1672517" cy="2613110"/>
          </a:xfrm>
        </p:spPr>
      </p:pic>
      <p:sp>
        <p:nvSpPr>
          <p:cNvPr id="9" name="TextBox 8">
            <a:extLst>
              <a:ext uri="{FF2B5EF4-FFF2-40B4-BE49-F238E27FC236}">
                <a16:creationId xmlns:a16="http://schemas.microsoft.com/office/drawing/2014/main" id="{A9E51A3A-AF95-4D73-4548-C1748AB49832}"/>
              </a:ext>
            </a:extLst>
          </p:cNvPr>
          <p:cNvSpPr txBox="1"/>
          <p:nvPr/>
        </p:nvSpPr>
        <p:spPr>
          <a:xfrm>
            <a:off x="323529" y="1161738"/>
            <a:ext cx="7861101" cy="3970318"/>
          </a:xfrm>
          <a:prstGeom prst="rect">
            <a:avLst/>
          </a:prstGeom>
          <a:noFill/>
        </p:spPr>
        <p:txBody>
          <a:bodyPr wrap="square" rtlCol="0">
            <a:spAutoFit/>
          </a:bodyPr>
          <a:lstStyle/>
          <a:p>
            <a:pPr algn="just"/>
            <a:r>
              <a:rPr lang="vi-VN" sz="2800">
                <a:solidFill>
                  <a:srgbClr val="CC0000"/>
                </a:solidFill>
                <a:latin typeface="Segoe UI Semilight" panose="020B0402040204020203" pitchFamily="34" charset="0"/>
                <a:cs typeface="Segoe UI Semilight" panose="020B0402040204020203" pitchFamily="34" charset="0"/>
              </a:rPr>
              <a:t>Mong muốn có một nền tảng số quản trị thư viện dùng chung không chỉ dừng lại ở ý tưởng, mà nó đã </a:t>
            </a:r>
            <a:r>
              <a:rPr lang="en-US" sz="2800">
                <a:solidFill>
                  <a:srgbClr val="CC0000"/>
                </a:solidFill>
                <a:latin typeface="Segoe UI Semilight" panose="020B0402040204020203" pitchFamily="34" charset="0"/>
                <a:cs typeface="Segoe UI Semilight" panose="020B0402040204020203" pitchFamily="34" charset="0"/>
              </a:rPr>
              <a:t>sẽ</a:t>
            </a:r>
            <a:r>
              <a:rPr lang="vi-VN" sz="2800">
                <a:solidFill>
                  <a:srgbClr val="CC0000"/>
                </a:solidFill>
                <a:latin typeface="Segoe UI Semilight" panose="020B0402040204020203" pitchFamily="34" charset="0"/>
                <a:cs typeface="Segoe UI Semilight" panose="020B0402040204020203" pitchFamily="34" charset="0"/>
              </a:rPr>
              <a:t> thành hiện thực khi tất cả các thư viện có quy mô nhỏ như thư viện cấp huyện - xã và thư viện trường học đều sử dụng cùng một hệ thống quản trị thư viện dùng chung được triển khai trên nền tảng điện toán đám mây; mang lại cơ hội cho địa phương sớm hoàn thành một số mục tiêu cụ thể chuyển đổi số ngành thư viện.</a:t>
            </a:r>
            <a:endParaRPr lang="en-US" sz="2800">
              <a:solidFill>
                <a:srgbClr val="CC0000"/>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6219264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7195" y="1358538"/>
            <a:ext cx="5016142" cy="2468880"/>
          </a:xfrm>
          <a:prstGeom prst="rect">
            <a:avLst/>
          </a:prstGeom>
          <a:solidFill>
            <a:srgbClr val="993300"/>
          </a:solidFill>
        </p:spPr>
        <p:style>
          <a:lnRef idx="0">
            <a:schemeClr val="accent5"/>
          </a:lnRef>
          <a:fillRef idx="3">
            <a:schemeClr val="accent5"/>
          </a:fillRef>
          <a:effectRef idx="3">
            <a:schemeClr val="accent5"/>
          </a:effectRef>
          <a:fontRef idx="minor">
            <a:schemeClr val="lt1"/>
          </a:fontRef>
        </p:style>
        <p:txBody>
          <a:bodyPr rtlCol="0" anchor="ctr"/>
          <a:lstStyle/>
          <a:p>
            <a:pPr algn="just"/>
            <a:r>
              <a:rPr lang="en-US" sz="2000" b="1" dirty="0"/>
              <a:t>a. </a:t>
            </a:r>
            <a:r>
              <a:rPr lang="vi-VN" sz="2000" b="1" dirty="0"/>
              <a:t>Tài nguyên thông tin số: Các thư viện trong nhóm thực hiện chia sẻ </a:t>
            </a:r>
            <a:r>
              <a:rPr lang="vi-VN" sz="2000" b="1" dirty="0">
                <a:solidFill>
                  <a:srgbClr val="FFFF00"/>
                </a:solidFill>
              </a:rPr>
              <a:t>cơ sở dữ liệu biểu ghi</a:t>
            </a:r>
            <a:r>
              <a:rPr lang="vi-VN" sz="2000" b="1" dirty="0"/>
              <a:t>, mục lục </a:t>
            </a:r>
            <a:r>
              <a:rPr lang="vi-VN" sz="2000" b="1" dirty="0">
                <a:solidFill>
                  <a:srgbClr val="FFFF00"/>
                </a:solidFill>
              </a:rPr>
              <a:t>tài nguyên thông tin số</a:t>
            </a:r>
            <a:r>
              <a:rPr lang="vi-VN" sz="2000" b="1" dirty="0"/>
              <a:t> theo các cấp độ được tổ chức </a:t>
            </a:r>
            <a:r>
              <a:rPr lang="vi-VN" sz="2000" b="1" dirty="0">
                <a:solidFill>
                  <a:srgbClr val="FFFF00"/>
                </a:solidFill>
              </a:rPr>
              <a:t>theo cấu trúc nghiệp vụ thư viện </a:t>
            </a:r>
            <a:r>
              <a:rPr lang="vi-VN" sz="2000" b="1" dirty="0"/>
              <a:t>và quyền truy cập cơ sở dữ liệu;</a:t>
            </a:r>
            <a:endParaRPr lang="en-US" sz="2000" b="1" dirty="0"/>
          </a:p>
        </p:txBody>
      </p:sp>
      <p:sp>
        <p:nvSpPr>
          <p:cNvPr id="8" name="Rectangle 7"/>
          <p:cNvSpPr/>
          <p:nvPr/>
        </p:nvSpPr>
        <p:spPr>
          <a:xfrm>
            <a:off x="6054634" y="1358537"/>
            <a:ext cx="5512526" cy="2468881"/>
          </a:xfrm>
          <a:prstGeom prst="rect">
            <a:avLst/>
          </a:prstGeom>
          <a:solidFill>
            <a:srgbClr val="C00000"/>
          </a:solidFill>
        </p:spPr>
        <p:style>
          <a:lnRef idx="0">
            <a:schemeClr val="accent5"/>
          </a:lnRef>
          <a:fillRef idx="3">
            <a:schemeClr val="accent5"/>
          </a:fillRef>
          <a:effectRef idx="3">
            <a:schemeClr val="accent5"/>
          </a:effectRef>
          <a:fontRef idx="minor">
            <a:schemeClr val="lt1"/>
          </a:fontRef>
        </p:style>
        <p:txBody>
          <a:bodyPr rtlCol="0" anchor="ctr"/>
          <a:lstStyle/>
          <a:p>
            <a:pPr algn="just"/>
            <a:r>
              <a:rPr lang="en-US" sz="2000" b="1" dirty="0"/>
              <a:t>b. </a:t>
            </a:r>
            <a:r>
              <a:rPr lang="vi-VN" sz="2000" b="1" dirty="0"/>
              <a:t>Tài nguyên thông tin dưới dạng in ấn: Các thư viện trong nhóm thực hiện việc luân chuyển tài nguyên thông tin như sách giáo khoa, sách nghiệp vụ của giáo viên, sách tham khảo, báo, tạp chí, truyện, tranh ảnh giáo dục và tài liệu khác định kỳ theo học kỳ, năm học.</a:t>
            </a:r>
            <a:endParaRPr lang="en-US" sz="2000" b="1" dirty="0"/>
          </a:p>
        </p:txBody>
      </p:sp>
      <p:sp>
        <p:nvSpPr>
          <p:cNvPr id="17" name="Text Placeholder 1"/>
          <p:cNvSpPr txBox="1">
            <a:spLocks/>
          </p:cNvSpPr>
          <p:nvPr/>
        </p:nvSpPr>
        <p:spPr>
          <a:xfrm>
            <a:off x="85403" y="161072"/>
            <a:ext cx="11573197" cy="899801"/>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dirty="0"/>
              <a:t>HÌNH THỨC LIÊN THÔNG</a:t>
            </a:r>
            <a:br>
              <a:rPr lang="en-US" sz="4400" dirty="0"/>
            </a:br>
            <a:r>
              <a:rPr lang="en-US" sz="2800" dirty="0"/>
              <a:t>(</a:t>
            </a:r>
            <a:r>
              <a:rPr lang="en-US" sz="2800" dirty="0" err="1"/>
              <a:t>Khoản</a:t>
            </a:r>
            <a:r>
              <a:rPr lang="en-US" sz="2800" dirty="0"/>
              <a:t> 2, </a:t>
            </a:r>
            <a:r>
              <a:rPr lang="en-US" sz="2800" dirty="0" err="1"/>
              <a:t>điều</a:t>
            </a:r>
            <a:r>
              <a:rPr lang="en-US" sz="2800" dirty="0"/>
              <a:t> 4, </a:t>
            </a:r>
            <a:r>
              <a:rPr lang="en-US" sz="2800" dirty="0" err="1"/>
              <a:t>thông</a:t>
            </a:r>
            <a:r>
              <a:rPr lang="en-US" sz="2800" dirty="0"/>
              <a:t> </a:t>
            </a:r>
            <a:r>
              <a:rPr lang="en-US" sz="2800" dirty="0" err="1"/>
              <a:t>tư</a:t>
            </a:r>
            <a:r>
              <a:rPr lang="en-US" sz="2800" dirty="0"/>
              <a:t> 16/2022/BGD-ĐT)</a:t>
            </a:r>
            <a:endParaRPr lang="en-US" sz="4400" dirty="0"/>
          </a:p>
        </p:txBody>
      </p:sp>
      <p:sp>
        <p:nvSpPr>
          <p:cNvPr id="3" name="Down Arrow 2"/>
          <p:cNvSpPr/>
          <p:nvPr/>
        </p:nvSpPr>
        <p:spPr>
          <a:xfrm>
            <a:off x="2674617" y="3928655"/>
            <a:ext cx="581297" cy="3331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430375" y="4327072"/>
            <a:ext cx="3043651" cy="620486"/>
          </a:xfrm>
          <a:prstGeom prst="rect">
            <a:avLst/>
          </a:prstGeom>
          <a:solidFill>
            <a:srgbClr val="9933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b="1" dirty="0" err="1"/>
              <a:t>Tài</a:t>
            </a:r>
            <a:r>
              <a:rPr lang="en-US" sz="2000" b="1" dirty="0"/>
              <a:t> </a:t>
            </a:r>
            <a:r>
              <a:rPr lang="en-US" sz="2000" b="1" dirty="0" err="1"/>
              <a:t>nguyên</a:t>
            </a:r>
            <a:r>
              <a:rPr lang="en-US" sz="2000" b="1" dirty="0"/>
              <a:t> chia </a:t>
            </a:r>
            <a:r>
              <a:rPr lang="en-US" sz="2000" b="1" dirty="0" err="1"/>
              <a:t>sẻ</a:t>
            </a:r>
            <a:endParaRPr lang="en-US" sz="2000" b="1" dirty="0"/>
          </a:p>
        </p:txBody>
      </p:sp>
      <p:sp>
        <p:nvSpPr>
          <p:cNvPr id="10" name="Rectangle 9"/>
          <p:cNvSpPr/>
          <p:nvPr/>
        </p:nvSpPr>
        <p:spPr>
          <a:xfrm>
            <a:off x="284106" y="5123911"/>
            <a:ext cx="2292537" cy="620486"/>
          </a:xfrm>
          <a:prstGeom prst="rect">
            <a:avLst/>
          </a:prstGeom>
          <a:solidFill>
            <a:srgbClr val="9933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b="1" dirty="0"/>
              <a:t>CSDL </a:t>
            </a:r>
            <a:r>
              <a:rPr lang="en-US" sz="2000" b="1" dirty="0" err="1"/>
              <a:t>Biểu</a:t>
            </a:r>
            <a:r>
              <a:rPr lang="en-US" sz="2000" b="1" dirty="0"/>
              <a:t> </a:t>
            </a:r>
            <a:r>
              <a:rPr lang="en-US" sz="2000" b="1" dirty="0" err="1"/>
              <a:t>ghi</a:t>
            </a:r>
            <a:r>
              <a:rPr lang="en-US" sz="2000" b="1" dirty="0"/>
              <a:t> </a:t>
            </a:r>
            <a:br>
              <a:rPr lang="en-US" sz="2000" b="1" dirty="0"/>
            </a:br>
            <a:r>
              <a:rPr lang="en-US" sz="2000" b="1" dirty="0"/>
              <a:t>(</a:t>
            </a:r>
            <a:r>
              <a:rPr lang="en-US" sz="2000" b="1" dirty="0" err="1"/>
              <a:t>thư</a:t>
            </a:r>
            <a:r>
              <a:rPr lang="en-US" sz="2000" b="1" dirty="0"/>
              <a:t> </a:t>
            </a:r>
            <a:r>
              <a:rPr lang="en-US" sz="2000" b="1" dirty="0" err="1"/>
              <a:t>mục</a:t>
            </a:r>
            <a:r>
              <a:rPr lang="en-US" sz="2000" b="1" dirty="0"/>
              <a:t>)</a:t>
            </a:r>
          </a:p>
        </p:txBody>
      </p:sp>
      <p:sp>
        <p:nvSpPr>
          <p:cNvPr id="11" name="Rectangle 10"/>
          <p:cNvSpPr/>
          <p:nvPr/>
        </p:nvSpPr>
        <p:spPr>
          <a:xfrm>
            <a:off x="3180800" y="5123911"/>
            <a:ext cx="2292537" cy="620486"/>
          </a:xfrm>
          <a:prstGeom prst="rect">
            <a:avLst/>
          </a:prstGeom>
          <a:solidFill>
            <a:srgbClr val="9933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b="1" dirty="0" err="1"/>
              <a:t>Tài</a:t>
            </a:r>
            <a:r>
              <a:rPr lang="en-US" sz="2000" b="1" dirty="0"/>
              <a:t> </a:t>
            </a:r>
            <a:r>
              <a:rPr lang="en-US" sz="2000" b="1" dirty="0" err="1"/>
              <a:t>nguyên</a:t>
            </a:r>
            <a:r>
              <a:rPr lang="en-US" sz="2000" b="1" dirty="0"/>
              <a:t> </a:t>
            </a:r>
            <a:r>
              <a:rPr lang="en-US" sz="2000" b="1" dirty="0" err="1"/>
              <a:t>thông</a:t>
            </a:r>
            <a:r>
              <a:rPr lang="en-US" sz="2000" b="1" dirty="0"/>
              <a:t> tin </a:t>
            </a:r>
            <a:r>
              <a:rPr lang="en-US" sz="2000" b="1" dirty="0" err="1"/>
              <a:t>số</a:t>
            </a:r>
            <a:endParaRPr lang="en-US" sz="2000" b="1" dirty="0"/>
          </a:p>
        </p:txBody>
      </p:sp>
      <p:sp>
        <p:nvSpPr>
          <p:cNvPr id="12" name="Down Arrow 11"/>
          <p:cNvSpPr/>
          <p:nvPr/>
        </p:nvSpPr>
        <p:spPr>
          <a:xfrm>
            <a:off x="1139725" y="5809710"/>
            <a:ext cx="581297" cy="2743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5324" y="6119954"/>
            <a:ext cx="2292537" cy="620486"/>
          </a:xfrm>
          <a:prstGeom prst="rect">
            <a:avLst/>
          </a:prstGeom>
          <a:solidFill>
            <a:srgbClr val="9933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b="1" dirty="0"/>
              <a:t>MARC 21</a:t>
            </a:r>
          </a:p>
        </p:txBody>
      </p:sp>
      <p:sp>
        <p:nvSpPr>
          <p:cNvPr id="16" name="Down Arrow 15"/>
          <p:cNvSpPr/>
          <p:nvPr/>
        </p:nvSpPr>
        <p:spPr>
          <a:xfrm>
            <a:off x="4095201" y="5809710"/>
            <a:ext cx="581297" cy="2743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180800" y="6119954"/>
            <a:ext cx="2292537" cy="620486"/>
          </a:xfrm>
          <a:prstGeom prst="rect">
            <a:avLst/>
          </a:prstGeom>
          <a:solidFill>
            <a:srgbClr val="9933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b="1" dirty="0" err="1"/>
              <a:t>Tài</a:t>
            </a:r>
            <a:r>
              <a:rPr lang="en-US" sz="2000" b="1" dirty="0"/>
              <a:t> </a:t>
            </a:r>
            <a:r>
              <a:rPr lang="en-US" sz="2000" b="1" dirty="0" err="1"/>
              <a:t>liệu</a:t>
            </a:r>
            <a:r>
              <a:rPr lang="en-US" sz="2000" b="1" dirty="0"/>
              <a:t> </a:t>
            </a:r>
            <a:r>
              <a:rPr lang="en-US" sz="2000" b="1" dirty="0" err="1"/>
              <a:t>điện</a:t>
            </a:r>
            <a:r>
              <a:rPr lang="en-US" sz="2000" b="1" dirty="0"/>
              <a:t> </a:t>
            </a:r>
            <a:r>
              <a:rPr lang="en-US" sz="2000" b="1" dirty="0" err="1"/>
              <a:t>tử</a:t>
            </a:r>
            <a:endParaRPr lang="en-US" sz="2000" b="1" dirty="0"/>
          </a:p>
        </p:txBody>
      </p:sp>
      <p:sp>
        <p:nvSpPr>
          <p:cNvPr id="19" name="Down Arrow 18"/>
          <p:cNvSpPr/>
          <p:nvPr/>
        </p:nvSpPr>
        <p:spPr>
          <a:xfrm>
            <a:off x="8585559" y="3928655"/>
            <a:ext cx="581297" cy="3331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054635" y="4362996"/>
            <a:ext cx="5512526" cy="2194558"/>
          </a:xfrm>
          <a:prstGeom prst="rect">
            <a:avLst/>
          </a:prstGeom>
          <a:solidFill>
            <a:srgbClr val="C000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b="1" dirty="0" err="1"/>
              <a:t>Rất</a:t>
            </a:r>
            <a:r>
              <a:rPr lang="en-US" sz="2000" b="1" dirty="0"/>
              <a:t> </a:t>
            </a:r>
            <a:r>
              <a:rPr lang="en-US" sz="2000" b="1" dirty="0" err="1"/>
              <a:t>đơn</a:t>
            </a:r>
            <a:r>
              <a:rPr lang="en-US" sz="2000" b="1" dirty="0"/>
              <a:t> </a:t>
            </a:r>
            <a:r>
              <a:rPr lang="en-US" sz="2000" b="1" dirty="0" err="1"/>
              <a:t>giản</a:t>
            </a:r>
            <a:r>
              <a:rPr lang="en-US" sz="2000" b="1" dirty="0"/>
              <a:t> </a:t>
            </a:r>
            <a:r>
              <a:rPr lang="en-US" sz="2000" b="1" dirty="0" err="1"/>
              <a:t>thư</a:t>
            </a:r>
            <a:r>
              <a:rPr lang="en-US" sz="2000" b="1" dirty="0"/>
              <a:t> </a:t>
            </a:r>
            <a:r>
              <a:rPr lang="en-US" sz="2000" b="1" dirty="0" err="1"/>
              <a:t>viện</a:t>
            </a:r>
            <a:r>
              <a:rPr lang="en-US" sz="2000" b="1" dirty="0"/>
              <a:t> </a:t>
            </a:r>
            <a:r>
              <a:rPr lang="en-US" sz="2000" b="1" dirty="0" err="1"/>
              <a:t>này</a:t>
            </a:r>
            <a:r>
              <a:rPr lang="en-US" sz="2000" b="1" dirty="0"/>
              <a:t> </a:t>
            </a:r>
            <a:r>
              <a:rPr lang="en-US" sz="2000" b="1" dirty="0" err="1"/>
              <a:t>cho</a:t>
            </a:r>
            <a:r>
              <a:rPr lang="en-US" sz="2000" b="1" dirty="0"/>
              <a:t> </a:t>
            </a:r>
            <a:r>
              <a:rPr lang="en-US" sz="2000" b="1" dirty="0" err="1"/>
              <a:t>thư</a:t>
            </a:r>
            <a:r>
              <a:rPr lang="en-US" sz="2000" b="1" dirty="0"/>
              <a:t> </a:t>
            </a:r>
            <a:r>
              <a:rPr lang="en-US" sz="2000" b="1" dirty="0" err="1"/>
              <a:t>viện</a:t>
            </a:r>
            <a:r>
              <a:rPr lang="en-US" sz="2000" b="1" dirty="0"/>
              <a:t> </a:t>
            </a:r>
            <a:r>
              <a:rPr lang="en-US" sz="2000" b="1" dirty="0" err="1"/>
              <a:t>khác</a:t>
            </a:r>
            <a:r>
              <a:rPr lang="en-US" sz="2000" b="1" dirty="0"/>
              <a:t> </a:t>
            </a:r>
            <a:r>
              <a:rPr lang="en-US" sz="2000" b="1" dirty="0" err="1"/>
              <a:t>mượn</a:t>
            </a:r>
            <a:r>
              <a:rPr lang="en-US" sz="2000" b="1" dirty="0"/>
              <a:t> </a:t>
            </a:r>
            <a:r>
              <a:rPr lang="en-US" sz="2000" b="1" dirty="0" err="1"/>
              <a:t>sách</a:t>
            </a:r>
            <a:r>
              <a:rPr lang="en-US" sz="2000" b="1" dirty="0"/>
              <a:t> </a:t>
            </a:r>
            <a:r>
              <a:rPr lang="en-US" sz="2000" b="1" dirty="0" err="1"/>
              <a:t>định</a:t>
            </a:r>
            <a:r>
              <a:rPr lang="en-US" sz="2000" b="1" dirty="0"/>
              <a:t> </a:t>
            </a:r>
            <a:r>
              <a:rPr lang="en-US" sz="2000" b="1" dirty="0" err="1"/>
              <a:t>kỳ</a:t>
            </a:r>
            <a:r>
              <a:rPr lang="en-US" sz="2000" b="1" dirty="0"/>
              <a:t> </a:t>
            </a:r>
            <a:r>
              <a:rPr lang="en-US" sz="2000" b="1" dirty="0" err="1"/>
              <a:t>theo</a:t>
            </a:r>
            <a:r>
              <a:rPr lang="en-US" sz="2000" b="1" dirty="0"/>
              <a:t> </a:t>
            </a:r>
            <a:r>
              <a:rPr lang="en-US" sz="2000" b="1" dirty="0" err="1"/>
              <a:t>từng</a:t>
            </a:r>
            <a:r>
              <a:rPr lang="en-US" sz="2000" b="1" dirty="0"/>
              <a:t> </a:t>
            </a:r>
            <a:r>
              <a:rPr lang="en-US" sz="2000" b="1" dirty="0" err="1"/>
              <a:t>học</a:t>
            </a:r>
            <a:r>
              <a:rPr lang="en-US" sz="2000" b="1" dirty="0"/>
              <a:t> </a:t>
            </a:r>
            <a:r>
              <a:rPr lang="en-US" sz="2000" b="1" dirty="0" err="1"/>
              <a:t>kỳ</a:t>
            </a:r>
            <a:r>
              <a:rPr lang="en-US" sz="2000" b="1" dirty="0"/>
              <a:t>.</a:t>
            </a:r>
            <a:br>
              <a:rPr lang="en-US" sz="2000" b="1" dirty="0"/>
            </a:br>
            <a:endParaRPr lang="en-US" sz="2000" b="1" dirty="0"/>
          </a:p>
          <a:p>
            <a:pPr algn="ctr"/>
            <a:r>
              <a:rPr lang="en-US" sz="2000" b="1" dirty="0"/>
              <a:t>Ở </a:t>
            </a:r>
            <a:r>
              <a:rPr lang="en-US" sz="2000" b="1" dirty="0" err="1"/>
              <a:t>mức</a:t>
            </a:r>
            <a:r>
              <a:rPr lang="en-US" sz="2000" b="1" dirty="0"/>
              <a:t> </a:t>
            </a:r>
            <a:r>
              <a:rPr lang="en-US" sz="2000" b="1" dirty="0" err="1"/>
              <a:t>chuyên</a:t>
            </a:r>
            <a:r>
              <a:rPr lang="en-US" sz="2000" b="1" dirty="0"/>
              <a:t> </a:t>
            </a:r>
            <a:r>
              <a:rPr lang="en-US" sz="2000" b="1" dirty="0" err="1"/>
              <a:t>nghiệp</a:t>
            </a:r>
            <a:r>
              <a:rPr lang="en-US" sz="2000" b="1" dirty="0"/>
              <a:t> </a:t>
            </a:r>
            <a:r>
              <a:rPr lang="en-US" sz="2000" b="1" dirty="0" err="1"/>
              <a:t>hơn</a:t>
            </a:r>
            <a:r>
              <a:rPr lang="en-US" sz="2000" b="1" dirty="0"/>
              <a:t> </a:t>
            </a:r>
            <a:r>
              <a:rPr lang="en-US" sz="2000" b="1" dirty="0" err="1"/>
              <a:t>thì</a:t>
            </a:r>
            <a:r>
              <a:rPr lang="en-US" sz="2000" b="1" dirty="0"/>
              <a:t> </a:t>
            </a:r>
            <a:r>
              <a:rPr lang="en-US" sz="2000" b="1" dirty="0" err="1"/>
              <a:t>sử</a:t>
            </a:r>
            <a:r>
              <a:rPr lang="en-US" sz="2000" b="1" dirty="0"/>
              <a:t> </a:t>
            </a:r>
            <a:r>
              <a:rPr lang="en-US" sz="2000" b="1" dirty="0" err="1"/>
              <a:t>dụng</a:t>
            </a:r>
            <a:r>
              <a:rPr lang="en-US" sz="2000" b="1" dirty="0"/>
              <a:t> </a:t>
            </a:r>
            <a:r>
              <a:rPr lang="en-US" sz="2000" b="1" dirty="0" err="1"/>
              <a:t>chức</a:t>
            </a:r>
            <a:r>
              <a:rPr lang="en-US" sz="2000" b="1" dirty="0"/>
              <a:t> </a:t>
            </a:r>
            <a:r>
              <a:rPr lang="en-US" sz="2000" b="1" dirty="0" err="1"/>
              <a:t>năng</a:t>
            </a:r>
            <a:r>
              <a:rPr lang="en-US" sz="2000" b="1" dirty="0"/>
              <a:t> </a:t>
            </a:r>
            <a:r>
              <a:rPr lang="en-US" sz="2000" b="1" dirty="0" err="1"/>
              <a:t>mượn</a:t>
            </a:r>
            <a:r>
              <a:rPr lang="en-US" sz="2000" b="1" dirty="0"/>
              <a:t> </a:t>
            </a:r>
            <a:r>
              <a:rPr lang="en-US" sz="2000" b="1" dirty="0" err="1"/>
              <a:t>liên</a:t>
            </a:r>
            <a:r>
              <a:rPr lang="en-US" sz="2000" b="1" dirty="0"/>
              <a:t> </a:t>
            </a:r>
            <a:r>
              <a:rPr lang="en-US" sz="2000" b="1" dirty="0" err="1"/>
              <a:t>thư</a:t>
            </a:r>
            <a:r>
              <a:rPr lang="en-US" sz="2000" b="1" dirty="0"/>
              <a:t> </a:t>
            </a:r>
            <a:r>
              <a:rPr lang="en-US" sz="2000" b="1" dirty="0" err="1"/>
              <a:t>viện</a:t>
            </a:r>
            <a:r>
              <a:rPr lang="en-US" sz="2000" b="1" dirty="0"/>
              <a:t>.</a:t>
            </a:r>
          </a:p>
        </p:txBody>
      </p:sp>
    </p:spTree>
    <p:extLst>
      <p:ext uri="{BB962C8B-B14F-4D97-AF65-F5344CB8AC3E}">
        <p14:creationId xmlns:p14="http://schemas.microsoft.com/office/powerpoint/2010/main" val="3057888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7194" y="1358538"/>
            <a:ext cx="11410411" cy="3742508"/>
          </a:xfrm>
          <a:prstGeom prst="rect">
            <a:avLst/>
          </a:prstGeom>
          <a:solidFill>
            <a:srgbClr val="993300"/>
          </a:solidFill>
        </p:spPr>
        <p:style>
          <a:lnRef idx="0">
            <a:schemeClr val="accent5"/>
          </a:lnRef>
          <a:fillRef idx="3">
            <a:schemeClr val="accent5"/>
          </a:fillRef>
          <a:effectRef idx="3">
            <a:schemeClr val="accent5"/>
          </a:effectRef>
          <a:fontRef idx="minor">
            <a:schemeClr val="lt1"/>
          </a:fontRef>
        </p:style>
        <p:txBody>
          <a:bodyPr rtlCol="0" anchor="ctr"/>
          <a:lstStyle/>
          <a:p>
            <a:pPr algn="just"/>
            <a:r>
              <a:rPr lang="vi-VN" sz="2000" b="1" dirty="0"/>
              <a:t>a) Thư viện chủ trì liên thông</a:t>
            </a:r>
          </a:p>
          <a:p>
            <a:pPr algn="just"/>
            <a:endParaRPr lang="vi-VN" sz="2000" b="1" dirty="0"/>
          </a:p>
          <a:p>
            <a:pPr algn="just"/>
            <a:r>
              <a:rPr lang="vi-VN" sz="2000" b="1" dirty="0"/>
              <a:t>- Được chỉ định là đầu mối liên kết các thư viện trong nhóm để điều tiết, phối hợp bổ sung, cập nhật và chia sẻ tài nguyên thông tin. Thư viện chủ trì được ưu tiên đầu tư xây dựng từ nguồn ngân sách nhà nước theo quy định;</a:t>
            </a:r>
          </a:p>
          <a:p>
            <a:pPr algn="just"/>
            <a:endParaRPr lang="vi-VN" sz="2000" b="1" dirty="0"/>
          </a:p>
          <a:p>
            <a:pPr algn="just"/>
            <a:r>
              <a:rPr lang="vi-VN" sz="2000" b="1" dirty="0"/>
              <a:t>- Có trách nhiệm duy trì và phát triển hệ thống tài nguyên thông tin số dùng chung; hỗ trợ quản lý dữ liệu cho các thư viện trong nhóm; là đầu mối trao đổi tài nguyên thông tin, cung cấp quyền truy cập tài nguyên thông tin số và khai thác hệ thống; kiểm soát chất lượng biểu ghi; chỉ đạo sự thống nhất và chuẩn hóa các biểu ghi của các thư viện trong nhóm; hướng dẫn, hỗ trợ các thư viện trong nhóm về chuyên môn, nghiệp vụ;</a:t>
            </a:r>
            <a:endParaRPr lang="en-US" sz="2000" b="1" dirty="0"/>
          </a:p>
        </p:txBody>
      </p:sp>
      <p:sp>
        <p:nvSpPr>
          <p:cNvPr id="17" name="Text Placeholder 1"/>
          <p:cNvSpPr txBox="1">
            <a:spLocks/>
          </p:cNvSpPr>
          <p:nvPr/>
        </p:nvSpPr>
        <p:spPr>
          <a:xfrm>
            <a:off x="85403" y="161072"/>
            <a:ext cx="11573197" cy="899801"/>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dirty="0"/>
              <a:t>CƠ CHẾ LIÊN THÔNG</a:t>
            </a:r>
            <a:br>
              <a:rPr lang="en-US" sz="4400" dirty="0"/>
            </a:br>
            <a:r>
              <a:rPr lang="en-US" sz="2800" dirty="0"/>
              <a:t>(</a:t>
            </a:r>
            <a:r>
              <a:rPr lang="en-US" sz="2800" dirty="0" err="1"/>
              <a:t>Khoản</a:t>
            </a:r>
            <a:r>
              <a:rPr lang="en-US" sz="2800" dirty="0"/>
              <a:t> 3, </a:t>
            </a:r>
            <a:r>
              <a:rPr lang="en-US" sz="2800" dirty="0" err="1"/>
              <a:t>điều</a:t>
            </a:r>
            <a:r>
              <a:rPr lang="en-US" sz="2800" dirty="0"/>
              <a:t> 4, </a:t>
            </a:r>
            <a:r>
              <a:rPr lang="en-US" sz="2800" dirty="0" err="1"/>
              <a:t>thông</a:t>
            </a:r>
            <a:r>
              <a:rPr lang="en-US" sz="2800" dirty="0"/>
              <a:t> </a:t>
            </a:r>
            <a:r>
              <a:rPr lang="en-US" sz="2800" dirty="0" err="1"/>
              <a:t>tư</a:t>
            </a:r>
            <a:r>
              <a:rPr lang="en-US" sz="2800" dirty="0"/>
              <a:t> 16/2022/BGD-ĐT)</a:t>
            </a:r>
            <a:endParaRPr lang="en-US" sz="4400" dirty="0"/>
          </a:p>
        </p:txBody>
      </p:sp>
      <p:sp>
        <p:nvSpPr>
          <p:cNvPr id="15" name="Down Arrow 14"/>
          <p:cNvSpPr/>
          <p:nvPr/>
        </p:nvSpPr>
        <p:spPr>
          <a:xfrm>
            <a:off x="4912474" y="5173414"/>
            <a:ext cx="1171548" cy="3717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57194" y="5656216"/>
            <a:ext cx="11410411" cy="901337"/>
          </a:xfrm>
          <a:prstGeom prst="rect">
            <a:avLst/>
          </a:prstGeom>
          <a:solidFill>
            <a:srgbClr val="C000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b="1" dirty="0" err="1"/>
              <a:t>Trong</a:t>
            </a:r>
            <a:r>
              <a:rPr lang="en-US" sz="2000" b="1" dirty="0"/>
              <a:t> </a:t>
            </a:r>
            <a:r>
              <a:rPr lang="en-US" sz="2000" b="1" dirty="0" err="1"/>
              <a:t>biên</a:t>
            </a:r>
            <a:r>
              <a:rPr lang="en-US" sz="2000" b="1" dirty="0"/>
              <a:t> </a:t>
            </a:r>
            <a:r>
              <a:rPr lang="en-US" sz="2000" b="1" dirty="0" err="1"/>
              <a:t>bản</a:t>
            </a:r>
            <a:r>
              <a:rPr lang="en-US" sz="2000" b="1" dirty="0"/>
              <a:t> </a:t>
            </a:r>
            <a:r>
              <a:rPr lang="en-US" sz="2000" b="1" dirty="0" err="1"/>
              <a:t>hợp</a:t>
            </a:r>
            <a:r>
              <a:rPr lang="en-US" sz="2000" b="1" dirty="0"/>
              <a:t> </a:t>
            </a:r>
            <a:r>
              <a:rPr lang="en-US" sz="2000" b="1" dirty="0" err="1"/>
              <a:t>tác</a:t>
            </a:r>
            <a:r>
              <a:rPr lang="en-US" sz="2000" b="1" dirty="0"/>
              <a:t> </a:t>
            </a:r>
            <a:r>
              <a:rPr lang="en-US" sz="2000" b="1" dirty="0" err="1"/>
              <a:t>phải</a:t>
            </a:r>
            <a:r>
              <a:rPr lang="en-US" sz="2000" b="1" dirty="0"/>
              <a:t> </a:t>
            </a:r>
            <a:r>
              <a:rPr lang="en-US" sz="2000" b="1" dirty="0" err="1"/>
              <a:t>có</a:t>
            </a:r>
            <a:r>
              <a:rPr lang="en-US" sz="2000" b="1" dirty="0"/>
              <a:t> </a:t>
            </a:r>
            <a:r>
              <a:rPr lang="en-US" sz="2000" b="1" dirty="0" err="1"/>
              <a:t>điều</a:t>
            </a:r>
            <a:r>
              <a:rPr lang="en-US" sz="2000" b="1" dirty="0"/>
              <a:t> </a:t>
            </a:r>
            <a:r>
              <a:rPr lang="en-US" sz="2000" b="1" dirty="0" err="1"/>
              <a:t>khoản</a:t>
            </a:r>
            <a:r>
              <a:rPr lang="en-US" sz="2000" b="1" dirty="0"/>
              <a:t> </a:t>
            </a:r>
            <a:r>
              <a:rPr lang="en-US" sz="2000" b="1" dirty="0" err="1"/>
              <a:t>chỉ</a:t>
            </a:r>
            <a:r>
              <a:rPr lang="en-US" sz="2000" b="1" dirty="0"/>
              <a:t> </a:t>
            </a:r>
            <a:r>
              <a:rPr lang="en-US" sz="2000" b="1" dirty="0" err="1"/>
              <a:t>định</a:t>
            </a:r>
            <a:r>
              <a:rPr lang="en-US" sz="2000" b="1" dirty="0"/>
              <a:t> </a:t>
            </a:r>
            <a:r>
              <a:rPr lang="en-US" sz="2000" b="1" dirty="0" err="1"/>
              <a:t>một</a:t>
            </a:r>
            <a:r>
              <a:rPr lang="en-US" sz="2000" b="1" dirty="0"/>
              <a:t> </a:t>
            </a:r>
            <a:r>
              <a:rPr lang="en-US" sz="2000" b="1" dirty="0" err="1"/>
              <a:t>thư</a:t>
            </a:r>
            <a:r>
              <a:rPr lang="en-US" sz="2000" b="1" dirty="0"/>
              <a:t> </a:t>
            </a:r>
            <a:r>
              <a:rPr lang="en-US" sz="2000" b="1" dirty="0" err="1"/>
              <a:t>viện</a:t>
            </a:r>
            <a:r>
              <a:rPr lang="en-US" sz="2000" b="1" dirty="0"/>
              <a:t> </a:t>
            </a:r>
            <a:r>
              <a:rPr lang="en-US" sz="2000" b="1" dirty="0" err="1"/>
              <a:t>làm</a:t>
            </a:r>
            <a:r>
              <a:rPr lang="en-US" sz="2000" b="1" dirty="0"/>
              <a:t> </a:t>
            </a:r>
            <a:r>
              <a:rPr lang="en-US" sz="2000" b="1" dirty="0" err="1"/>
              <a:t>chủ</a:t>
            </a:r>
            <a:r>
              <a:rPr lang="en-US" sz="2000" b="1" dirty="0"/>
              <a:t> </a:t>
            </a:r>
            <a:r>
              <a:rPr lang="en-US" sz="2000" b="1" dirty="0" err="1"/>
              <a:t>trì</a:t>
            </a:r>
            <a:r>
              <a:rPr lang="en-US" sz="2000" b="1" dirty="0"/>
              <a:t> </a:t>
            </a:r>
            <a:r>
              <a:rPr lang="en-US" sz="2000" b="1" dirty="0" err="1"/>
              <a:t>liên</a:t>
            </a:r>
            <a:r>
              <a:rPr lang="en-US" sz="2000" b="1" dirty="0"/>
              <a:t> </a:t>
            </a:r>
            <a:r>
              <a:rPr lang="en-US" sz="2000" b="1" dirty="0" err="1"/>
              <a:t>thông</a:t>
            </a:r>
            <a:r>
              <a:rPr lang="en-US" sz="2000" b="1" dirty="0"/>
              <a:t> </a:t>
            </a:r>
            <a:r>
              <a:rPr lang="en-US" sz="2000" b="1" dirty="0" err="1"/>
              <a:t>gắn</a:t>
            </a:r>
            <a:r>
              <a:rPr lang="en-US" sz="2000" b="1" dirty="0"/>
              <a:t> </a:t>
            </a:r>
            <a:r>
              <a:rPr lang="en-US" sz="2000" b="1" dirty="0" err="1"/>
              <a:t>với</a:t>
            </a:r>
            <a:r>
              <a:rPr lang="en-US" sz="2000" b="1" dirty="0"/>
              <a:t> </a:t>
            </a:r>
            <a:r>
              <a:rPr lang="en-US" sz="2000" b="1" dirty="0" err="1"/>
              <a:t>các</a:t>
            </a:r>
            <a:r>
              <a:rPr lang="en-US" sz="2000" b="1" dirty="0"/>
              <a:t> </a:t>
            </a:r>
            <a:r>
              <a:rPr lang="en-US" sz="2000" b="1" dirty="0" err="1"/>
              <a:t>nhiệm</a:t>
            </a:r>
            <a:r>
              <a:rPr lang="en-US" sz="2000" b="1" dirty="0"/>
              <a:t> </a:t>
            </a:r>
            <a:r>
              <a:rPr lang="en-US" sz="2000" b="1" dirty="0" err="1"/>
              <a:t>vụ</a:t>
            </a:r>
            <a:r>
              <a:rPr lang="en-US" sz="2000" b="1" dirty="0"/>
              <a:t> </a:t>
            </a:r>
            <a:r>
              <a:rPr lang="en-US" sz="2000" b="1" dirty="0" err="1"/>
              <a:t>trên</a:t>
            </a:r>
            <a:endParaRPr lang="en-US" sz="2000" b="1" dirty="0"/>
          </a:p>
        </p:txBody>
      </p:sp>
    </p:spTree>
    <p:extLst>
      <p:ext uri="{BB962C8B-B14F-4D97-AF65-F5344CB8AC3E}">
        <p14:creationId xmlns:p14="http://schemas.microsoft.com/office/powerpoint/2010/main" val="3506963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7194" y="1358538"/>
            <a:ext cx="11410411" cy="2279468"/>
          </a:xfrm>
          <a:prstGeom prst="rect">
            <a:avLst/>
          </a:prstGeom>
          <a:solidFill>
            <a:srgbClr val="993300"/>
          </a:solidFill>
        </p:spPr>
        <p:style>
          <a:lnRef idx="0">
            <a:schemeClr val="accent5"/>
          </a:lnRef>
          <a:fillRef idx="3">
            <a:schemeClr val="accent5"/>
          </a:fillRef>
          <a:effectRef idx="3">
            <a:schemeClr val="accent5"/>
          </a:effectRef>
          <a:fontRef idx="minor">
            <a:schemeClr val="lt1"/>
          </a:fontRef>
        </p:style>
        <p:txBody>
          <a:bodyPr rtlCol="0" anchor="ctr"/>
          <a:lstStyle/>
          <a:p>
            <a:pPr algn="just"/>
            <a:r>
              <a:rPr lang="vi-VN" sz="2000" b="1" dirty="0"/>
              <a:t>b) Các thư viện tham gia liên thông có trách nhiệm chia sẻ, đóng góp tài nguyên thông tin của thư viện cho nhóm dùng chung theo điều lệ, quy chế liên thông; tham gia xây dựng quy chế về mức độ chia sẻ, quyền truy cập của người sử dụng thư viện; sử dụng kết quả xử lý tài nguyên thông tin, các sản phẩm và dịch vụ thông tin của các thư viện khác phục vụ người sử dụng.</a:t>
            </a:r>
            <a:endParaRPr lang="en-US" sz="2000" b="1" dirty="0"/>
          </a:p>
        </p:txBody>
      </p:sp>
      <p:sp>
        <p:nvSpPr>
          <p:cNvPr id="17" name="Text Placeholder 1"/>
          <p:cNvSpPr txBox="1">
            <a:spLocks/>
          </p:cNvSpPr>
          <p:nvPr/>
        </p:nvSpPr>
        <p:spPr>
          <a:xfrm>
            <a:off x="85403" y="161072"/>
            <a:ext cx="11573197" cy="899801"/>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dirty="0"/>
              <a:t>CƠ CHẾ LIÊN THÔNG</a:t>
            </a:r>
            <a:br>
              <a:rPr lang="en-US" sz="4400" dirty="0"/>
            </a:br>
            <a:r>
              <a:rPr lang="en-US" sz="2800" dirty="0"/>
              <a:t>(</a:t>
            </a:r>
            <a:r>
              <a:rPr lang="en-US" sz="2800" dirty="0" err="1"/>
              <a:t>Khoản</a:t>
            </a:r>
            <a:r>
              <a:rPr lang="en-US" sz="2800" dirty="0"/>
              <a:t> 3, </a:t>
            </a:r>
            <a:r>
              <a:rPr lang="en-US" sz="2800" dirty="0" err="1"/>
              <a:t>điều</a:t>
            </a:r>
            <a:r>
              <a:rPr lang="en-US" sz="2800" dirty="0"/>
              <a:t> 4, </a:t>
            </a:r>
            <a:r>
              <a:rPr lang="en-US" sz="2800" dirty="0" err="1"/>
              <a:t>thông</a:t>
            </a:r>
            <a:r>
              <a:rPr lang="en-US" sz="2800" dirty="0"/>
              <a:t> </a:t>
            </a:r>
            <a:r>
              <a:rPr lang="en-US" sz="2800" dirty="0" err="1"/>
              <a:t>tư</a:t>
            </a:r>
            <a:r>
              <a:rPr lang="en-US" sz="2800" dirty="0"/>
              <a:t> 16/2022/BGD-ĐT)</a:t>
            </a:r>
            <a:endParaRPr lang="en-US" sz="4400" dirty="0"/>
          </a:p>
        </p:txBody>
      </p:sp>
      <p:sp>
        <p:nvSpPr>
          <p:cNvPr id="15" name="Down Arrow 14"/>
          <p:cNvSpPr/>
          <p:nvPr/>
        </p:nvSpPr>
        <p:spPr>
          <a:xfrm>
            <a:off x="5395799" y="3837699"/>
            <a:ext cx="1171548" cy="6167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78817" y="4605105"/>
            <a:ext cx="11410411" cy="901337"/>
          </a:xfrm>
          <a:prstGeom prst="rect">
            <a:avLst/>
          </a:prstGeom>
          <a:solidFill>
            <a:srgbClr val="C000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b="1" dirty="0" err="1"/>
              <a:t>Thể</a:t>
            </a:r>
            <a:r>
              <a:rPr lang="en-US" sz="2000" b="1" dirty="0"/>
              <a:t> </a:t>
            </a:r>
            <a:r>
              <a:rPr lang="en-US" sz="2000" b="1" dirty="0" err="1"/>
              <a:t>hiện</a:t>
            </a:r>
            <a:r>
              <a:rPr lang="en-US" sz="2000" b="1" dirty="0"/>
              <a:t> </a:t>
            </a:r>
            <a:r>
              <a:rPr lang="en-US" sz="2000" b="1" dirty="0" err="1"/>
              <a:t>trong</a:t>
            </a:r>
            <a:r>
              <a:rPr lang="en-US" sz="2000" b="1" dirty="0"/>
              <a:t> </a:t>
            </a:r>
            <a:r>
              <a:rPr lang="en-US" sz="2000" b="1" dirty="0" err="1"/>
              <a:t>biên</a:t>
            </a:r>
            <a:r>
              <a:rPr lang="en-US" sz="2000" b="1" dirty="0"/>
              <a:t> </a:t>
            </a:r>
            <a:r>
              <a:rPr lang="en-US" sz="2000" b="1" dirty="0" err="1"/>
              <a:t>bản</a:t>
            </a:r>
            <a:r>
              <a:rPr lang="en-US" sz="2000" b="1" dirty="0"/>
              <a:t> </a:t>
            </a:r>
            <a:r>
              <a:rPr lang="en-US" sz="2000" b="1" dirty="0" err="1"/>
              <a:t>hợp</a:t>
            </a:r>
            <a:r>
              <a:rPr lang="en-US" sz="2000" b="1" dirty="0"/>
              <a:t> </a:t>
            </a:r>
            <a:r>
              <a:rPr lang="en-US" sz="2000" b="1" dirty="0" err="1"/>
              <a:t>tác</a:t>
            </a:r>
            <a:endParaRPr lang="en-US" sz="2000" b="1" dirty="0"/>
          </a:p>
        </p:txBody>
      </p:sp>
    </p:spTree>
    <p:extLst>
      <p:ext uri="{BB962C8B-B14F-4D97-AF65-F5344CB8AC3E}">
        <p14:creationId xmlns:p14="http://schemas.microsoft.com/office/powerpoint/2010/main" val="4155026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7194" y="1358537"/>
            <a:ext cx="11410411" cy="3344091"/>
          </a:xfrm>
          <a:prstGeom prst="rect">
            <a:avLst/>
          </a:prstGeom>
          <a:solidFill>
            <a:srgbClr val="993300"/>
          </a:solidFill>
        </p:spPr>
        <p:style>
          <a:lnRef idx="0">
            <a:schemeClr val="accent5"/>
          </a:lnRef>
          <a:fillRef idx="3">
            <a:schemeClr val="accent5"/>
          </a:fillRef>
          <a:effectRef idx="3">
            <a:schemeClr val="accent5"/>
          </a:effectRef>
          <a:fontRef idx="minor">
            <a:schemeClr val="lt1"/>
          </a:fontRef>
        </p:style>
        <p:txBody>
          <a:bodyPr rtlCol="0" anchor="ctr"/>
          <a:lstStyle/>
          <a:p>
            <a:pPr algn="just"/>
            <a:r>
              <a:rPr lang="vi-VN" sz="2000" b="1" dirty="0"/>
              <a:t>a) Yêu cầu về quản lý và nghiệp vụ thư viện</a:t>
            </a:r>
          </a:p>
          <a:p>
            <a:pPr algn="just"/>
            <a:endParaRPr lang="vi-VN" sz="2000" b="1" dirty="0"/>
          </a:p>
          <a:p>
            <a:pPr algn="just"/>
            <a:r>
              <a:rPr lang="vi-VN" sz="2000" b="1" dirty="0"/>
              <a:t>- Bảo đảm các yêu cầu về quản lý và nghiệp vụ thư viện; quản lý các tài nguyên thông tin của thư viện; thuận lợi trong việc tra cứu tài nguyên thông tin phục vụ học tập, giải trí, nghiên cứu khoa học, nâng cao trình độ chuyên môn của người sử dụng thư viện trong các trường mầm non, tiểu học, trung học và trường phổ thông có nhiều cấp học;</a:t>
            </a:r>
          </a:p>
          <a:p>
            <a:pPr algn="just"/>
            <a:endParaRPr lang="vi-VN" sz="2000" b="1" dirty="0"/>
          </a:p>
          <a:p>
            <a:pPr algn="just"/>
            <a:r>
              <a:rPr lang="vi-VN" sz="2000" b="1" dirty="0"/>
              <a:t>- Có khả năng kết xuất các biểu mẫu thống kê, sổ sách điện tử, dữ liệu để phục vụ công tác quản lý thư viện; hỗ trợ công tác lập báo cáo.</a:t>
            </a:r>
            <a:endParaRPr lang="en-US" sz="2000" b="1" dirty="0"/>
          </a:p>
        </p:txBody>
      </p:sp>
      <p:sp>
        <p:nvSpPr>
          <p:cNvPr id="17" name="Text Placeholder 1"/>
          <p:cNvSpPr txBox="1">
            <a:spLocks/>
          </p:cNvSpPr>
          <p:nvPr/>
        </p:nvSpPr>
        <p:spPr>
          <a:xfrm>
            <a:off x="85403" y="161072"/>
            <a:ext cx="11573197" cy="899801"/>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b="1" dirty="0"/>
              <a:t>QUY ĐỊNH CHUNG VỀ PHẦN MỀM QLTV</a:t>
            </a:r>
            <a:br>
              <a:rPr lang="en-US" sz="4400" dirty="0"/>
            </a:br>
            <a:r>
              <a:rPr lang="en-US" sz="2800" dirty="0"/>
              <a:t>(</a:t>
            </a:r>
            <a:r>
              <a:rPr lang="en-US" sz="2800" dirty="0" err="1"/>
              <a:t>Khoản</a:t>
            </a:r>
            <a:r>
              <a:rPr lang="en-US" sz="2800" dirty="0"/>
              <a:t> 3, </a:t>
            </a:r>
            <a:r>
              <a:rPr lang="en-US" sz="2800" dirty="0" err="1"/>
              <a:t>điều</a:t>
            </a:r>
            <a:r>
              <a:rPr lang="en-US" sz="2800" dirty="0"/>
              <a:t> 4, </a:t>
            </a:r>
            <a:r>
              <a:rPr lang="en-US" sz="2800" dirty="0" err="1"/>
              <a:t>thông</a:t>
            </a:r>
            <a:r>
              <a:rPr lang="en-US" sz="2800" dirty="0"/>
              <a:t> </a:t>
            </a:r>
            <a:r>
              <a:rPr lang="en-US" sz="2800" dirty="0" err="1"/>
              <a:t>tư</a:t>
            </a:r>
            <a:r>
              <a:rPr lang="en-US" sz="2800" dirty="0"/>
              <a:t> 16/2022/BGD-ĐT)</a:t>
            </a:r>
            <a:endParaRPr lang="en-US" sz="4400" dirty="0"/>
          </a:p>
        </p:txBody>
      </p:sp>
      <p:sp>
        <p:nvSpPr>
          <p:cNvPr id="15" name="Down Arrow 14"/>
          <p:cNvSpPr/>
          <p:nvPr/>
        </p:nvSpPr>
        <p:spPr>
          <a:xfrm>
            <a:off x="5408862" y="4805964"/>
            <a:ext cx="1171548" cy="6167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57194" y="5526036"/>
            <a:ext cx="11410411" cy="901337"/>
          </a:xfrm>
          <a:prstGeom prst="rect">
            <a:avLst/>
          </a:prstGeom>
          <a:solidFill>
            <a:srgbClr val="C000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b="1" dirty="0" err="1"/>
              <a:t>Thể</a:t>
            </a:r>
            <a:r>
              <a:rPr lang="en-US" sz="2000" b="1" dirty="0"/>
              <a:t> </a:t>
            </a:r>
            <a:r>
              <a:rPr lang="en-US" sz="2000" b="1" dirty="0" err="1"/>
              <a:t>hiện</a:t>
            </a:r>
            <a:r>
              <a:rPr lang="en-US" sz="2000" b="1" dirty="0"/>
              <a:t> </a:t>
            </a:r>
            <a:r>
              <a:rPr lang="en-US" sz="2000" b="1" dirty="0" err="1"/>
              <a:t>trong</a:t>
            </a:r>
            <a:r>
              <a:rPr lang="en-US" sz="2000" b="1" dirty="0"/>
              <a:t> </a:t>
            </a:r>
            <a:r>
              <a:rPr lang="en-US" sz="2000" b="1" dirty="0" err="1"/>
              <a:t>biên</a:t>
            </a:r>
            <a:r>
              <a:rPr lang="en-US" sz="2000" b="1" dirty="0"/>
              <a:t> </a:t>
            </a:r>
            <a:r>
              <a:rPr lang="en-US" sz="2000" b="1" dirty="0" err="1"/>
              <a:t>bản</a:t>
            </a:r>
            <a:r>
              <a:rPr lang="en-US" sz="2000" b="1" dirty="0"/>
              <a:t> </a:t>
            </a:r>
            <a:r>
              <a:rPr lang="en-US" sz="2000" b="1" dirty="0" err="1"/>
              <a:t>hợp</a:t>
            </a:r>
            <a:r>
              <a:rPr lang="en-US" sz="2000" b="1" dirty="0"/>
              <a:t> </a:t>
            </a:r>
            <a:r>
              <a:rPr lang="en-US" sz="2000" b="1" dirty="0" err="1"/>
              <a:t>tác</a:t>
            </a:r>
            <a:endParaRPr lang="en-US" sz="2000" b="1" dirty="0"/>
          </a:p>
        </p:txBody>
      </p:sp>
    </p:spTree>
    <p:extLst>
      <p:ext uri="{BB962C8B-B14F-4D97-AF65-F5344CB8AC3E}">
        <p14:creationId xmlns:p14="http://schemas.microsoft.com/office/powerpoint/2010/main" val="462166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7194" y="1358537"/>
            <a:ext cx="11410411" cy="3344091"/>
          </a:xfrm>
          <a:prstGeom prst="rect">
            <a:avLst/>
          </a:prstGeom>
          <a:solidFill>
            <a:srgbClr val="993300"/>
          </a:solidFill>
        </p:spPr>
        <p:style>
          <a:lnRef idx="0">
            <a:schemeClr val="accent5"/>
          </a:lnRef>
          <a:fillRef idx="3">
            <a:schemeClr val="accent5"/>
          </a:fillRef>
          <a:effectRef idx="3">
            <a:schemeClr val="accent5"/>
          </a:effectRef>
          <a:fontRef idx="minor">
            <a:schemeClr val="lt1"/>
          </a:fontRef>
        </p:style>
        <p:txBody>
          <a:bodyPr rtlCol="0" anchor="ctr"/>
          <a:lstStyle/>
          <a:p>
            <a:pPr algn="just"/>
            <a:r>
              <a:rPr lang="vi-VN" sz="2000" b="1" dirty="0"/>
              <a:t>b) Kết nối, chia sẻ dữ liệu</a:t>
            </a:r>
          </a:p>
          <a:p>
            <a:pPr algn="just"/>
            <a:endParaRPr lang="vi-VN" sz="2000" b="1" dirty="0"/>
          </a:p>
          <a:p>
            <a:pPr algn="just"/>
            <a:r>
              <a:rPr lang="vi-VN" sz="2000" b="1" dirty="0"/>
              <a:t>- Hỗ trợ việc kết nối, liên thông, chia sẻ dữ liệu giữa các thư viện trong nhóm liên thông và giữa các thư viện với nhau;</a:t>
            </a:r>
          </a:p>
          <a:p>
            <a:pPr algn="just"/>
            <a:endParaRPr lang="vi-VN" sz="2000" b="1" dirty="0"/>
          </a:p>
          <a:p>
            <a:pPr algn="just"/>
            <a:r>
              <a:rPr lang="vi-VN" sz="2000" b="1" dirty="0"/>
              <a:t>- Kết nối, chia sẻ dữ liệu với Hệ thống cơ sở dữ liệu ngành giáo dục và đào tạo để phục vụ công tác, quản lý, báo cáo, thống kê của Bộ Giáo dục và Đào tạo, cơ quan quản lý giáo dục các cấp trong việc quản lý thư viện trường mầm non, tiểu học, trung học và trường phổ thông có nhiều cấp học.</a:t>
            </a:r>
            <a:endParaRPr lang="en-US" sz="2000" b="1" dirty="0"/>
          </a:p>
        </p:txBody>
      </p:sp>
      <p:sp>
        <p:nvSpPr>
          <p:cNvPr id="17" name="Text Placeholder 1"/>
          <p:cNvSpPr txBox="1">
            <a:spLocks/>
          </p:cNvSpPr>
          <p:nvPr/>
        </p:nvSpPr>
        <p:spPr>
          <a:xfrm>
            <a:off x="85403" y="161072"/>
            <a:ext cx="11573197" cy="899801"/>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b="1" dirty="0"/>
              <a:t>QUY ĐỊNH CHUNG VỀ PHẦN MỀM QLTV</a:t>
            </a:r>
            <a:br>
              <a:rPr lang="en-US" sz="4400" dirty="0"/>
            </a:br>
            <a:r>
              <a:rPr lang="en-US" sz="2800" dirty="0"/>
              <a:t>(</a:t>
            </a:r>
            <a:r>
              <a:rPr lang="en-US" sz="2800" dirty="0" err="1"/>
              <a:t>Khoản</a:t>
            </a:r>
            <a:r>
              <a:rPr lang="en-US" sz="2800" dirty="0"/>
              <a:t> 3, </a:t>
            </a:r>
            <a:r>
              <a:rPr lang="en-US" sz="2800" dirty="0" err="1"/>
              <a:t>điều</a:t>
            </a:r>
            <a:r>
              <a:rPr lang="en-US" sz="2800" dirty="0"/>
              <a:t> 4, </a:t>
            </a:r>
            <a:r>
              <a:rPr lang="en-US" sz="2800" dirty="0" err="1"/>
              <a:t>thông</a:t>
            </a:r>
            <a:r>
              <a:rPr lang="en-US" sz="2800" dirty="0"/>
              <a:t> </a:t>
            </a:r>
            <a:r>
              <a:rPr lang="en-US" sz="2800" dirty="0" err="1"/>
              <a:t>tư</a:t>
            </a:r>
            <a:r>
              <a:rPr lang="en-US" sz="2800" dirty="0"/>
              <a:t> 16/2022/BGD-ĐT)</a:t>
            </a:r>
            <a:endParaRPr lang="en-US" sz="4400" dirty="0"/>
          </a:p>
        </p:txBody>
      </p:sp>
      <p:sp>
        <p:nvSpPr>
          <p:cNvPr id="15" name="Down Arrow 14"/>
          <p:cNvSpPr/>
          <p:nvPr/>
        </p:nvSpPr>
        <p:spPr>
          <a:xfrm>
            <a:off x="5408862" y="4805964"/>
            <a:ext cx="1171548" cy="6167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57194" y="5526036"/>
            <a:ext cx="11410411" cy="901337"/>
          </a:xfrm>
          <a:prstGeom prst="rect">
            <a:avLst/>
          </a:prstGeom>
          <a:solidFill>
            <a:srgbClr val="C000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b="1" dirty="0" err="1"/>
              <a:t>Thể</a:t>
            </a:r>
            <a:r>
              <a:rPr lang="en-US" sz="2000" b="1" dirty="0"/>
              <a:t> </a:t>
            </a:r>
            <a:r>
              <a:rPr lang="en-US" sz="2000" b="1" dirty="0" err="1"/>
              <a:t>hiện</a:t>
            </a:r>
            <a:r>
              <a:rPr lang="en-US" sz="2000" b="1" dirty="0"/>
              <a:t> </a:t>
            </a:r>
            <a:r>
              <a:rPr lang="en-US" sz="2000" b="1" dirty="0" err="1"/>
              <a:t>trong</a:t>
            </a:r>
            <a:r>
              <a:rPr lang="en-US" sz="2000" b="1" dirty="0"/>
              <a:t> </a:t>
            </a:r>
            <a:r>
              <a:rPr lang="en-US" sz="2000" b="1" dirty="0" err="1"/>
              <a:t>biên</a:t>
            </a:r>
            <a:r>
              <a:rPr lang="en-US" sz="2000" b="1" dirty="0"/>
              <a:t> </a:t>
            </a:r>
            <a:r>
              <a:rPr lang="en-US" sz="2000" b="1" dirty="0" err="1"/>
              <a:t>bản</a:t>
            </a:r>
            <a:r>
              <a:rPr lang="en-US" sz="2000" b="1" dirty="0"/>
              <a:t> </a:t>
            </a:r>
            <a:r>
              <a:rPr lang="en-US" sz="2000" b="1" dirty="0" err="1"/>
              <a:t>hợp</a:t>
            </a:r>
            <a:r>
              <a:rPr lang="en-US" sz="2000" b="1" dirty="0"/>
              <a:t> </a:t>
            </a:r>
            <a:r>
              <a:rPr lang="en-US" sz="2000" b="1" dirty="0" err="1"/>
              <a:t>tác</a:t>
            </a:r>
            <a:endParaRPr lang="en-US" sz="2000" b="1" dirty="0"/>
          </a:p>
        </p:txBody>
      </p:sp>
    </p:spTree>
    <p:extLst>
      <p:ext uri="{BB962C8B-B14F-4D97-AF65-F5344CB8AC3E}">
        <p14:creationId xmlns:p14="http://schemas.microsoft.com/office/powerpoint/2010/main" val="3748341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t>HỌC LIỆU ĐIỆN TỬ</a:t>
            </a:r>
          </a:p>
        </p:txBody>
      </p:sp>
      <p:sp>
        <p:nvSpPr>
          <p:cNvPr id="3" name="Rectangle 2"/>
          <p:cNvSpPr/>
          <p:nvPr/>
        </p:nvSpPr>
        <p:spPr>
          <a:xfrm>
            <a:off x="457194" y="1358537"/>
            <a:ext cx="11260189" cy="1541417"/>
          </a:xfrm>
          <a:prstGeom prst="rect">
            <a:avLst/>
          </a:prstGeom>
          <a:solidFill>
            <a:srgbClr val="993300"/>
          </a:solidFill>
        </p:spPr>
        <p:style>
          <a:lnRef idx="0">
            <a:schemeClr val="accent5"/>
          </a:lnRef>
          <a:fillRef idx="3">
            <a:schemeClr val="accent5"/>
          </a:fillRef>
          <a:effectRef idx="3">
            <a:schemeClr val="accent5"/>
          </a:effectRef>
          <a:fontRef idx="minor">
            <a:schemeClr val="lt1"/>
          </a:fontRef>
        </p:style>
        <p:txBody>
          <a:bodyPr rtlCol="0" anchor="ctr"/>
          <a:lstStyle/>
          <a:p>
            <a:pPr algn="just"/>
            <a:r>
              <a:rPr lang="vi-VN" sz="2400" b="1" i="1" dirty="0"/>
              <a:t>Học liệu điện tử</a:t>
            </a:r>
            <a:r>
              <a:rPr lang="vi-VN" sz="2400" b="1" dirty="0"/>
              <a:t> là tài liệu phục vụ dạy và học được số hóa theo một cấu trúc định dạng và kịch bản nhất định, được lưu trữ trên các thiết bị điện tử.</a:t>
            </a:r>
            <a:r>
              <a:rPr lang="en-US" sz="2000" b="1" dirty="0"/>
              <a:t>  (</a:t>
            </a:r>
            <a:r>
              <a:rPr lang="en-US" sz="2000" b="1" dirty="0" err="1"/>
              <a:t>khoản</a:t>
            </a:r>
            <a:r>
              <a:rPr lang="en-US" sz="2000" b="1" dirty="0"/>
              <a:t> 2, </a:t>
            </a:r>
            <a:r>
              <a:rPr lang="en-US" sz="2000" b="1" dirty="0" err="1"/>
              <a:t>điều</a:t>
            </a:r>
            <a:r>
              <a:rPr lang="en-US" sz="2000" b="1" dirty="0"/>
              <a:t> 2, </a:t>
            </a:r>
            <a:r>
              <a:rPr lang="en-US" sz="2000" b="1" dirty="0" err="1"/>
              <a:t>thông</a:t>
            </a:r>
            <a:r>
              <a:rPr lang="en-US" sz="2000" b="1" dirty="0"/>
              <a:t> </a:t>
            </a:r>
            <a:r>
              <a:rPr lang="en-US" sz="2000" b="1" dirty="0" err="1"/>
              <a:t>tư</a:t>
            </a:r>
            <a:r>
              <a:rPr lang="en-US" sz="2000" b="1" dirty="0"/>
              <a:t> 16/2022/BGD-ĐT)</a:t>
            </a:r>
          </a:p>
        </p:txBody>
      </p:sp>
      <p:sp>
        <p:nvSpPr>
          <p:cNvPr id="4" name="Rectangle 3"/>
          <p:cNvSpPr/>
          <p:nvPr/>
        </p:nvSpPr>
        <p:spPr>
          <a:xfrm>
            <a:off x="457194" y="3311435"/>
            <a:ext cx="3161218" cy="1005840"/>
          </a:xfrm>
          <a:prstGeom prst="rect">
            <a:avLst/>
          </a:prstGeom>
          <a:solidFill>
            <a:srgbClr val="993300"/>
          </a:solidFill>
        </p:spPr>
        <p:style>
          <a:lnRef idx="0">
            <a:schemeClr val="accent5"/>
          </a:lnRef>
          <a:fillRef idx="3">
            <a:schemeClr val="accent5"/>
          </a:fillRef>
          <a:effectRef idx="3">
            <a:schemeClr val="accent5"/>
          </a:effectRef>
          <a:fontRef idx="minor">
            <a:schemeClr val="lt1"/>
          </a:fontRef>
        </p:style>
        <p:txBody>
          <a:bodyPr rtlCol="0" anchor="ctr"/>
          <a:lstStyle/>
          <a:p>
            <a:pPr algn="just"/>
            <a:r>
              <a:rPr lang="vi-VN" sz="2400" b="1" i="1" dirty="0"/>
              <a:t>Học liệu </a:t>
            </a:r>
            <a:r>
              <a:rPr lang="vi-VN" sz="2400" b="1" dirty="0"/>
              <a:t>là tài liệu phục vụ dạy và học</a:t>
            </a:r>
            <a:endParaRPr lang="en-US" sz="2000" b="1" dirty="0"/>
          </a:p>
        </p:txBody>
      </p:sp>
      <p:sp>
        <p:nvSpPr>
          <p:cNvPr id="5" name="Right Arrow 4"/>
          <p:cNvSpPr/>
          <p:nvPr/>
        </p:nvSpPr>
        <p:spPr>
          <a:xfrm>
            <a:off x="3892731" y="3530238"/>
            <a:ext cx="1038497" cy="5682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159823" y="3317967"/>
            <a:ext cx="6557560" cy="1489164"/>
          </a:xfrm>
          <a:prstGeom prst="rect">
            <a:avLst/>
          </a:prstGeom>
          <a:solidFill>
            <a:srgbClr val="993300"/>
          </a:solidFill>
        </p:spPr>
        <p:style>
          <a:lnRef idx="0">
            <a:schemeClr val="accent5"/>
          </a:lnRef>
          <a:fillRef idx="3">
            <a:schemeClr val="accent5"/>
          </a:fillRef>
          <a:effectRef idx="3">
            <a:schemeClr val="accent5"/>
          </a:effectRef>
          <a:fontRef idx="minor">
            <a:schemeClr val="lt1"/>
          </a:fontRef>
        </p:style>
        <p:txBody>
          <a:bodyPr rtlCol="0" anchor="ctr"/>
          <a:lstStyle/>
          <a:p>
            <a:pPr algn="just"/>
            <a:r>
              <a:rPr lang="en-US" sz="2400" b="1" dirty="0"/>
              <a:t>T</a:t>
            </a:r>
            <a:r>
              <a:rPr lang="vi-VN" sz="2400" b="1" dirty="0"/>
              <a:t>ài liệu </a:t>
            </a:r>
            <a:r>
              <a:rPr lang="en-US" sz="2400" b="1" dirty="0" err="1"/>
              <a:t>không</a:t>
            </a:r>
            <a:r>
              <a:rPr lang="en-US" sz="2400" b="1" dirty="0"/>
              <a:t> </a:t>
            </a:r>
            <a:r>
              <a:rPr lang="vi-VN" sz="2400" b="1" dirty="0"/>
              <a:t>phục vụ dạy và học</a:t>
            </a:r>
            <a:r>
              <a:rPr lang="en-US" sz="2400" b="1" dirty="0"/>
              <a:t> </a:t>
            </a:r>
            <a:r>
              <a:rPr lang="en-US" sz="2400" b="1" dirty="0" err="1"/>
              <a:t>không</a:t>
            </a:r>
            <a:r>
              <a:rPr lang="en-US" sz="2400" b="1" dirty="0"/>
              <a:t> </a:t>
            </a:r>
            <a:r>
              <a:rPr lang="en-US" sz="2400" b="1" dirty="0" err="1"/>
              <a:t>phải</a:t>
            </a:r>
            <a:r>
              <a:rPr lang="en-US" sz="2400" b="1" dirty="0"/>
              <a:t> </a:t>
            </a:r>
            <a:r>
              <a:rPr lang="en-US" sz="2400" b="1" dirty="0" err="1"/>
              <a:t>là</a:t>
            </a:r>
            <a:r>
              <a:rPr lang="en-US" sz="2400" b="1" dirty="0"/>
              <a:t> </a:t>
            </a:r>
            <a:r>
              <a:rPr lang="en-US" sz="2400" b="1" dirty="0" err="1"/>
              <a:t>học</a:t>
            </a:r>
            <a:r>
              <a:rPr lang="en-US" sz="2400" b="1" dirty="0"/>
              <a:t> </a:t>
            </a:r>
            <a:r>
              <a:rPr lang="en-US" sz="2400" b="1" dirty="0" err="1"/>
              <a:t>liệu</a:t>
            </a:r>
            <a:endParaRPr lang="en-US" sz="2400" b="1" dirty="0"/>
          </a:p>
          <a:p>
            <a:pPr algn="just"/>
            <a:r>
              <a:rPr lang="en-US" sz="2400" b="1" dirty="0" err="1"/>
              <a:t>Ví</a:t>
            </a:r>
            <a:r>
              <a:rPr lang="en-US" sz="2400" b="1" dirty="0"/>
              <a:t> </a:t>
            </a:r>
            <a:r>
              <a:rPr lang="en-US" sz="2400" b="1" dirty="0" err="1"/>
              <a:t>dụ</a:t>
            </a:r>
            <a:r>
              <a:rPr lang="en-US" sz="2400" b="1" dirty="0"/>
              <a:t>: </a:t>
            </a:r>
            <a:r>
              <a:rPr lang="en-US" sz="2400" b="1" dirty="0" err="1"/>
              <a:t>truyện</a:t>
            </a:r>
            <a:r>
              <a:rPr lang="en-US" sz="2400" b="1" dirty="0"/>
              <a:t> </a:t>
            </a:r>
            <a:r>
              <a:rPr lang="en-US" sz="2400" b="1" dirty="0" err="1"/>
              <a:t>tranh</a:t>
            </a:r>
            <a:r>
              <a:rPr lang="en-US" sz="2400" b="1" dirty="0"/>
              <a:t>.</a:t>
            </a:r>
            <a:endParaRPr lang="en-US" sz="2000" b="1" dirty="0"/>
          </a:p>
        </p:txBody>
      </p:sp>
      <p:sp>
        <p:nvSpPr>
          <p:cNvPr id="8" name="Rectangle 7"/>
          <p:cNvSpPr/>
          <p:nvPr/>
        </p:nvSpPr>
        <p:spPr>
          <a:xfrm>
            <a:off x="457194" y="4918165"/>
            <a:ext cx="3174280" cy="1796143"/>
          </a:xfrm>
          <a:prstGeom prst="rect">
            <a:avLst/>
          </a:prstGeom>
          <a:solidFill>
            <a:srgbClr val="993300"/>
          </a:solidFill>
        </p:spPr>
        <p:style>
          <a:lnRef idx="0">
            <a:schemeClr val="accent5"/>
          </a:lnRef>
          <a:fillRef idx="3">
            <a:schemeClr val="accent5"/>
          </a:fillRef>
          <a:effectRef idx="3">
            <a:schemeClr val="accent5"/>
          </a:effectRef>
          <a:fontRef idx="minor">
            <a:schemeClr val="lt1"/>
          </a:fontRef>
        </p:style>
        <p:txBody>
          <a:bodyPr rtlCol="0" anchor="ctr"/>
          <a:lstStyle/>
          <a:p>
            <a:pPr algn="just"/>
            <a:r>
              <a:rPr lang="vi-VN" sz="2400" b="1" i="1" dirty="0"/>
              <a:t>Học liệu</a:t>
            </a:r>
            <a:r>
              <a:rPr lang="en-US" sz="2400" b="1" i="1" dirty="0"/>
              <a:t> </a:t>
            </a:r>
            <a:r>
              <a:rPr lang="en-US" sz="2400" b="1" i="1" dirty="0" err="1"/>
              <a:t>điện</a:t>
            </a:r>
            <a:r>
              <a:rPr lang="en-US" sz="2400" b="1" i="1" dirty="0"/>
              <a:t> </a:t>
            </a:r>
            <a:r>
              <a:rPr lang="en-US" sz="2400" b="1" i="1" dirty="0" err="1"/>
              <a:t>tử</a:t>
            </a:r>
            <a:r>
              <a:rPr lang="vi-VN" sz="2400" b="1" i="1" dirty="0"/>
              <a:t> </a:t>
            </a:r>
            <a:r>
              <a:rPr lang="vi-VN" sz="2400" b="1" dirty="0"/>
              <a:t>là tài liệu </a:t>
            </a:r>
            <a:r>
              <a:rPr lang="en-US" sz="2400" b="1" dirty="0" err="1"/>
              <a:t>điện</a:t>
            </a:r>
            <a:r>
              <a:rPr lang="en-US" sz="2400" b="1" dirty="0"/>
              <a:t> </a:t>
            </a:r>
            <a:r>
              <a:rPr lang="en-US" sz="2400" b="1" dirty="0" err="1"/>
              <a:t>tử</a:t>
            </a:r>
            <a:r>
              <a:rPr lang="en-US" sz="2400" b="1" dirty="0"/>
              <a:t> </a:t>
            </a:r>
            <a:r>
              <a:rPr lang="vi-VN" sz="2400" b="1" dirty="0"/>
              <a:t>phục vụ dạy và học</a:t>
            </a:r>
            <a:endParaRPr lang="en-US" sz="2000" b="1" dirty="0"/>
          </a:p>
        </p:txBody>
      </p:sp>
      <p:sp>
        <p:nvSpPr>
          <p:cNvPr id="9" name="Right Arrow 8"/>
          <p:cNvSpPr/>
          <p:nvPr/>
        </p:nvSpPr>
        <p:spPr>
          <a:xfrm>
            <a:off x="3892731" y="5463541"/>
            <a:ext cx="1038497" cy="5682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192485" y="4918165"/>
            <a:ext cx="6524898" cy="1796143"/>
          </a:xfrm>
          <a:prstGeom prst="rect">
            <a:avLst/>
          </a:prstGeom>
          <a:solidFill>
            <a:srgbClr val="993300"/>
          </a:solidFill>
        </p:spPr>
        <p:style>
          <a:lnRef idx="0">
            <a:schemeClr val="accent5"/>
          </a:lnRef>
          <a:fillRef idx="3">
            <a:schemeClr val="accent5"/>
          </a:fillRef>
          <a:effectRef idx="3">
            <a:schemeClr val="accent5"/>
          </a:effectRef>
          <a:fontRef idx="minor">
            <a:schemeClr val="lt1"/>
          </a:fontRef>
        </p:style>
        <p:txBody>
          <a:bodyPr rtlCol="0" anchor="ctr"/>
          <a:lstStyle/>
          <a:p>
            <a:pPr algn="just"/>
            <a:r>
              <a:rPr lang="en-US" sz="2400" b="1" i="1" dirty="0" err="1"/>
              <a:t>Tài</a:t>
            </a:r>
            <a:r>
              <a:rPr lang="vi-VN" sz="2400" b="1" i="1" dirty="0"/>
              <a:t> liệu</a:t>
            </a:r>
            <a:r>
              <a:rPr lang="en-US" sz="2400" b="1" i="1" dirty="0"/>
              <a:t> </a:t>
            </a:r>
            <a:r>
              <a:rPr lang="en-US" sz="2400" b="1" i="1" dirty="0" err="1"/>
              <a:t>điện</a:t>
            </a:r>
            <a:r>
              <a:rPr lang="en-US" sz="2400" b="1" i="1" dirty="0"/>
              <a:t> </a:t>
            </a:r>
            <a:r>
              <a:rPr lang="en-US" sz="2400" b="1" i="1" dirty="0" err="1"/>
              <a:t>tử</a:t>
            </a:r>
            <a:r>
              <a:rPr lang="vi-VN" sz="2400" b="1" i="1" dirty="0"/>
              <a:t> </a:t>
            </a:r>
            <a:r>
              <a:rPr lang="en-US" sz="2400" b="1" dirty="0" err="1"/>
              <a:t>không</a:t>
            </a:r>
            <a:r>
              <a:rPr lang="en-US" sz="2400" b="1" dirty="0"/>
              <a:t> </a:t>
            </a:r>
            <a:r>
              <a:rPr lang="vi-VN" sz="2400" b="1" dirty="0"/>
              <a:t>phục vụ dạy và học</a:t>
            </a:r>
            <a:r>
              <a:rPr lang="en-US" sz="2400" b="1" dirty="0"/>
              <a:t> </a:t>
            </a:r>
            <a:r>
              <a:rPr lang="en-US" sz="2400" b="1" dirty="0" err="1"/>
              <a:t>không</a:t>
            </a:r>
            <a:r>
              <a:rPr lang="en-US" sz="2400" b="1" dirty="0"/>
              <a:t> </a:t>
            </a:r>
            <a:r>
              <a:rPr lang="en-US" sz="2400" b="1" dirty="0" err="1"/>
              <a:t>phải</a:t>
            </a:r>
            <a:r>
              <a:rPr lang="en-US" sz="2400" b="1" dirty="0"/>
              <a:t> </a:t>
            </a:r>
            <a:r>
              <a:rPr lang="en-US" sz="2400" b="1" dirty="0" err="1"/>
              <a:t>là</a:t>
            </a:r>
            <a:r>
              <a:rPr lang="en-US" sz="2400" b="1" dirty="0"/>
              <a:t> </a:t>
            </a:r>
            <a:r>
              <a:rPr lang="en-US" sz="2400" b="1" dirty="0" err="1"/>
              <a:t>học</a:t>
            </a:r>
            <a:r>
              <a:rPr lang="en-US" sz="2400" b="1" dirty="0"/>
              <a:t> </a:t>
            </a:r>
            <a:r>
              <a:rPr lang="en-US" sz="2400" b="1" dirty="0" err="1"/>
              <a:t>liệu</a:t>
            </a:r>
            <a:r>
              <a:rPr lang="en-US" sz="2400" b="1" dirty="0"/>
              <a:t> </a:t>
            </a:r>
            <a:r>
              <a:rPr lang="en-US" sz="2400" b="1" dirty="0" err="1"/>
              <a:t>điện</a:t>
            </a:r>
            <a:r>
              <a:rPr lang="en-US" sz="2400" b="1" dirty="0"/>
              <a:t> </a:t>
            </a:r>
            <a:r>
              <a:rPr lang="en-US" sz="2400" b="1" dirty="0" err="1"/>
              <a:t>tử</a:t>
            </a:r>
            <a:r>
              <a:rPr lang="en-US" sz="2400" b="1" dirty="0"/>
              <a:t>.</a:t>
            </a:r>
          </a:p>
          <a:p>
            <a:pPr algn="just"/>
            <a:r>
              <a:rPr lang="en-US" sz="2400" b="1" dirty="0" err="1"/>
              <a:t>Ví</a:t>
            </a:r>
            <a:r>
              <a:rPr lang="en-US" sz="2400" b="1" dirty="0"/>
              <a:t> </a:t>
            </a:r>
            <a:r>
              <a:rPr lang="en-US" sz="2400" b="1" dirty="0" err="1"/>
              <a:t>dụ</a:t>
            </a:r>
            <a:r>
              <a:rPr lang="en-US" sz="2400" b="1" dirty="0"/>
              <a:t>: </a:t>
            </a:r>
            <a:r>
              <a:rPr lang="en-US" sz="2400" b="1" dirty="0" err="1"/>
              <a:t>sách</a:t>
            </a:r>
            <a:r>
              <a:rPr lang="en-US" sz="2400" b="1" dirty="0"/>
              <a:t> </a:t>
            </a:r>
            <a:r>
              <a:rPr lang="en-US" sz="2400" b="1" dirty="0" err="1"/>
              <a:t>điện</a:t>
            </a:r>
            <a:r>
              <a:rPr lang="en-US" sz="2400" b="1" dirty="0"/>
              <a:t> </a:t>
            </a:r>
            <a:r>
              <a:rPr lang="en-US" sz="2400" b="1" dirty="0" err="1"/>
              <a:t>tử</a:t>
            </a:r>
            <a:r>
              <a:rPr lang="en-US" sz="2400" b="1" dirty="0"/>
              <a:t> </a:t>
            </a:r>
            <a:r>
              <a:rPr lang="en-US" sz="2400" b="1" dirty="0" err="1"/>
              <a:t>truyện</a:t>
            </a:r>
            <a:r>
              <a:rPr lang="en-US" sz="2400" b="1" dirty="0"/>
              <a:t> </a:t>
            </a:r>
            <a:r>
              <a:rPr lang="en-US" sz="2400" b="1" dirty="0" err="1"/>
              <a:t>tranh</a:t>
            </a:r>
            <a:r>
              <a:rPr lang="en-US" sz="2400" b="1" dirty="0"/>
              <a:t>, </a:t>
            </a:r>
            <a:r>
              <a:rPr lang="en-US" sz="2400" b="1" dirty="0" err="1"/>
              <a:t>hồi</a:t>
            </a:r>
            <a:r>
              <a:rPr lang="en-US" sz="2400" b="1" dirty="0"/>
              <a:t> </a:t>
            </a:r>
            <a:r>
              <a:rPr lang="en-US" sz="2400" b="1" dirty="0" err="1"/>
              <a:t>ký</a:t>
            </a:r>
            <a:endParaRPr lang="en-US" sz="2400" b="1" dirty="0"/>
          </a:p>
        </p:txBody>
      </p:sp>
    </p:spTree>
    <p:extLst>
      <p:ext uri="{BB962C8B-B14F-4D97-AF65-F5344CB8AC3E}">
        <p14:creationId xmlns:p14="http://schemas.microsoft.com/office/powerpoint/2010/main" val="80010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err="1"/>
              <a:t>Cách</a:t>
            </a:r>
            <a:r>
              <a:rPr lang="en-US" b="1" dirty="0"/>
              <a:t> </a:t>
            </a:r>
            <a:r>
              <a:rPr lang="en-US" b="1" dirty="0" err="1"/>
              <a:t>tính</a:t>
            </a:r>
            <a:r>
              <a:rPr lang="en-US" b="1" dirty="0"/>
              <a:t> </a:t>
            </a:r>
            <a:r>
              <a:rPr lang="en-US" b="1" dirty="0" err="1"/>
              <a:t>học</a:t>
            </a:r>
            <a:r>
              <a:rPr lang="en-US" b="1" dirty="0"/>
              <a:t> </a:t>
            </a:r>
            <a:r>
              <a:rPr lang="en-US" b="1" dirty="0" err="1"/>
              <a:t>liệu</a:t>
            </a:r>
            <a:r>
              <a:rPr lang="en-US" b="1" dirty="0"/>
              <a:t> </a:t>
            </a:r>
            <a:r>
              <a:rPr lang="en-US" b="1" dirty="0" err="1"/>
              <a:t>điện</a:t>
            </a:r>
            <a:r>
              <a:rPr lang="en-US" b="1" dirty="0"/>
              <a:t> </a:t>
            </a:r>
            <a:r>
              <a:rPr lang="en-US" b="1" dirty="0" err="1"/>
              <a:t>tử</a:t>
            </a:r>
            <a:endParaRPr lang="en-US" b="1" dirty="0"/>
          </a:p>
        </p:txBody>
      </p:sp>
      <p:sp>
        <p:nvSpPr>
          <p:cNvPr id="3" name="Rectangle 2"/>
          <p:cNvSpPr/>
          <p:nvPr/>
        </p:nvSpPr>
        <p:spPr>
          <a:xfrm>
            <a:off x="457194" y="1358537"/>
            <a:ext cx="11260189" cy="1541417"/>
          </a:xfrm>
          <a:prstGeom prst="rect">
            <a:avLst/>
          </a:prstGeom>
          <a:solidFill>
            <a:srgbClr val="993300"/>
          </a:solidFill>
        </p:spPr>
        <p:style>
          <a:lnRef idx="0">
            <a:schemeClr val="accent5"/>
          </a:lnRef>
          <a:fillRef idx="3">
            <a:schemeClr val="accent5"/>
          </a:fillRef>
          <a:effectRef idx="3">
            <a:schemeClr val="accent5"/>
          </a:effectRef>
          <a:fontRef idx="minor">
            <a:schemeClr val="lt1"/>
          </a:fontRef>
        </p:style>
        <p:txBody>
          <a:bodyPr rtlCol="0" anchor="ctr"/>
          <a:lstStyle/>
          <a:p>
            <a:pPr algn="just"/>
            <a:r>
              <a:rPr lang="vi-VN" sz="2400" b="1" dirty="0"/>
              <a:t>c) Kho tài nguyên thông tin được thể hiện qua mục lục điện tử thay cho mục lục truyền thống. Bảo đảm 25% vốn tài nguyên thông tin của thư viện là học liệu điện tử.</a:t>
            </a:r>
            <a:r>
              <a:rPr lang="en-US" sz="2400" b="1" dirty="0"/>
              <a:t> </a:t>
            </a:r>
            <a:r>
              <a:rPr lang="en-US" sz="2000" b="1" dirty="0"/>
              <a:t>(</a:t>
            </a:r>
            <a:r>
              <a:rPr lang="en-US" sz="2000" b="1" dirty="0" err="1"/>
              <a:t>điểm</a:t>
            </a:r>
            <a:r>
              <a:rPr lang="en-US" sz="2000" b="1" dirty="0"/>
              <a:t> c, </a:t>
            </a:r>
            <a:r>
              <a:rPr lang="en-US" sz="2000" b="1" dirty="0" err="1"/>
              <a:t>khoản</a:t>
            </a:r>
            <a:r>
              <a:rPr lang="en-US" sz="2000" b="1" dirty="0"/>
              <a:t> 2, </a:t>
            </a:r>
            <a:r>
              <a:rPr lang="en-US" sz="2000" b="1" dirty="0" err="1"/>
              <a:t>điều</a:t>
            </a:r>
            <a:r>
              <a:rPr lang="en-US" sz="2000" b="1" dirty="0"/>
              <a:t> 10)</a:t>
            </a:r>
          </a:p>
        </p:txBody>
      </p:sp>
      <p:sp>
        <p:nvSpPr>
          <p:cNvPr id="6" name="Rectangle 5"/>
          <p:cNvSpPr/>
          <p:nvPr/>
        </p:nvSpPr>
        <p:spPr>
          <a:xfrm>
            <a:off x="457193" y="3102430"/>
            <a:ext cx="3513916" cy="1005840"/>
          </a:xfrm>
          <a:prstGeom prst="rect">
            <a:avLst/>
          </a:prstGeom>
          <a:solidFill>
            <a:srgbClr val="002060"/>
          </a:solidFill>
        </p:spPr>
        <p:style>
          <a:lnRef idx="0">
            <a:schemeClr val="accent5"/>
          </a:lnRef>
          <a:fillRef idx="3">
            <a:schemeClr val="accent5"/>
          </a:fillRef>
          <a:effectRef idx="3">
            <a:schemeClr val="accent5"/>
          </a:effectRef>
          <a:fontRef idx="minor">
            <a:schemeClr val="lt1"/>
          </a:fontRef>
        </p:style>
        <p:txBody>
          <a:bodyPr rtlCol="0" anchor="ctr"/>
          <a:lstStyle/>
          <a:p>
            <a:pPr algn="just"/>
            <a:r>
              <a:rPr lang="en-US" sz="2000" b="1" dirty="0" err="1"/>
              <a:t>Mục</a:t>
            </a:r>
            <a:r>
              <a:rPr lang="en-US" sz="2000" b="1" dirty="0"/>
              <a:t> </a:t>
            </a:r>
            <a:r>
              <a:rPr lang="en-US" sz="2000" b="1" dirty="0" err="1"/>
              <a:t>lục</a:t>
            </a:r>
            <a:r>
              <a:rPr lang="en-US" sz="2000" b="1" dirty="0"/>
              <a:t> </a:t>
            </a:r>
            <a:r>
              <a:rPr lang="en-US" sz="2000" b="1" dirty="0" err="1"/>
              <a:t>truyền</a:t>
            </a:r>
            <a:r>
              <a:rPr lang="en-US" sz="2000" b="1" dirty="0"/>
              <a:t> </a:t>
            </a:r>
            <a:r>
              <a:rPr lang="en-US" sz="2000" b="1" dirty="0" err="1"/>
              <a:t>thống</a:t>
            </a:r>
            <a:endParaRPr lang="en-US" sz="2000" b="1" dirty="0"/>
          </a:p>
          <a:p>
            <a:pPr algn="just"/>
            <a:r>
              <a:rPr lang="en-US" sz="2000" b="1" dirty="0"/>
              <a:t>- </a:t>
            </a:r>
            <a:r>
              <a:rPr lang="en-US" sz="2000" b="1" dirty="0" err="1"/>
              <a:t>Phích</a:t>
            </a:r>
            <a:r>
              <a:rPr lang="en-US" sz="2000" b="1" dirty="0"/>
              <a:t> </a:t>
            </a:r>
            <a:r>
              <a:rPr lang="en-US" sz="2000" b="1" dirty="0" err="1"/>
              <a:t>mô</a:t>
            </a:r>
            <a:r>
              <a:rPr lang="en-US" sz="2000" b="1" dirty="0"/>
              <a:t> </a:t>
            </a:r>
            <a:r>
              <a:rPr lang="en-US" sz="2000" b="1" dirty="0" err="1"/>
              <a:t>tả</a:t>
            </a:r>
            <a:endParaRPr lang="en-US" sz="2000" b="1" dirty="0"/>
          </a:p>
          <a:p>
            <a:pPr algn="just"/>
            <a:r>
              <a:rPr lang="en-US" sz="2000" b="1" dirty="0"/>
              <a:t>- </a:t>
            </a:r>
            <a:r>
              <a:rPr lang="en-US" sz="2000" b="1" dirty="0" err="1"/>
              <a:t>Sổ</a:t>
            </a:r>
            <a:r>
              <a:rPr lang="en-US" sz="2000" b="1" dirty="0"/>
              <a:t> </a:t>
            </a:r>
            <a:r>
              <a:rPr lang="en-US" sz="2000" b="1" dirty="0" err="1"/>
              <a:t>mục</a:t>
            </a:r>
            <a:r>
              <a:rPr lang="en-US" sz="2000" b="1" dirty="0"/>
              <a:t> </a:t>
            </a:r>
            <a:r>
              <a:rPr lang="en-US" sz="2000" b="1" dirty="0" err="1"/>
              <a:t>lục</a:t>
            </a:r>
            <a:r>
              <a:rPr lang="en-US" sz="2000" b="1" dirty="0"/>
              <a:t> </a:t>
            </a:r>
            <a:r>
              <a:rPr lang="en-US" sz="2000" b="1" dirty="0" err="1"/>
              <a:t>tra</a:t>
            </a:r>
            <a:r>
              <a:rPr lang="en-US" sz="2000" b="1" dirty="0"/>
              <a:t> </a:t>
            </a:r>
            <a:r>
              <a:rPr lang="en-US" sz="2000" b="1" dirty="0" err="1"/>
              <a:t>cứu</a:t>
            </a:r>
            <a:endParaRPr lang="en-US" sz="2000" b="1" dirty="0"/>
          </a:p>
        </p:txBody>
      </p:sp>
      <p:sp>
        <p:nvSpPr>
          <p:cNvPr id="7" name="Right Arrow 6"/>
          <p:cNvSpPr/>
          <p:nvPr/>
        </p:nvSpPr>
        <p:spPr>
          <a:xfrm>
            <a:off x="4268286" y="3233057"/>
            <a:ext cx="1753691" cy="8033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335480" y="3102430"/>
            <a:ext cx="5381903" cy="933993"/>
          </a:xfrm>
          <a:prstGeom prst="rect">
            <a:avLst/>
          </a:prstGeom>
          <a:solidFill>
            <a:srgbClr val="002060"/>
          </a:solidFill>
        </p:spPr>
        <p:style>
          <a:lnRef idx="0">
            <a:schemeClr val="accent5"/>
          </a:lnRef>
          <a:fillRef idx="3">
            <a:schemeClr val="accent5"/>
          </a:fillRef>
          <a:effectRef idx="3">
            <a:schemeClr val="accent5"/>
          </a:effectRef>
          <a:fontRef idx="minor">
            <a:schemeClr val="lt1"/>
          </a:fontRef>
        </p:style>
        <p:txBody>
          <a:bodyPr rtlCol="0" anchor="ctr"/>
          <a:lstStyle/>
          <a:p>
            <a:pPr algn="just"/>
            <a:r>
              <a:rPr lang="en-US" sz="2000" b="1" dirty="0" err="1"/>
              <a:t>Được</a:t>
            </a:r>
            <a:r>
              <a:rPr lang="en-US" sz="2000" b="1" dirty="0"/>
              <a:t> </a:t>
            </a:r>
            <a:r>
              <a:rPr lang="en-US" sz="2000" b="1" dirty="0" err="1"/>
              <a:t>thay</a:t>
            </a:r>
            <a:r>
              <a:rPr lang="en-US" sz="2000" b="1" dirty="0"/>
              <a:t> </a:t>
            </a:r>
            <a:r>
              <a:rPr lang="en-US" sz="2000" b="1" dirty="0" err="1"/>
              <a:t>thế</a:t>
            </a:r>
            <a:r>
              <a:rPr lang="en-US" sz="2000" b="1" dirty="0"/>
              <a:t> </a:t>
            </a:r>
            <a:r>
              <a:rPr lang="en-US" sz="2000" b="1" dirty="0" err="1"/>
              <a:t>bởi</a:t>
            </a:r>
            <a:r>
              <a:rPr lang="en-US" sz="2000" b="1" dirty="0"/>
              <a:t> </a:t>
            </a:r>
            <a:r>
              <a:rPr lang="en-US" sz="2000" b="1" dirty="0" err="1"/>
              <a:t>mục</a:t>
            </a:r>
            <a:r>
              <a:rPr lang="en-US" sz="2000" b="1" dirty="0"/>
              <a:t> </a:t>
            </a:r>
            <a:r>
              <a:rPr lang="en-US" sz="2000" b="1" dirty="0" err="1"/>
              <a:t>lục</a:t>
            </a:r>
            <a:r>
              <a:rPr lang="en-US" sz="2000" b="1" dirty="0"/>
              <a:t> </a:t>
            </a:r>
            <a:r>
              <a:rPr lang="en-US" sz="2000" b="1" dirty="0" err="1"/>
              <a:t>điện</a:t>
            </a:r>
            <a:r>
              <a:rPr lang="en-US" sz="2000" b="1" dirty="0"/>
              <a:t> </a:t>
            </a:r>
            <a:r>
              <a:rPr lang="en-US" sz="2000" b="1" dirty="0" err="1"/>
              <a:t>tử</a:t>
            </a:r>
            <a:r>
              <a:rPr lang="en-US" sz="2000" b="1" dirty="0"/>
              <a:t>. </a:t>
            </a:r>
            <a:r>
              <a:rPr lang="en-US" sz="2000" b="1" dirty="0" err="1"/>
              <a:t>Nếu</a:t>
            </a:r>
            <a:r>
              <a:rPr lang="en-US" sz="2000" b="1" dirty="0"/>
              <a:t> </a:t>
            </a:r>
            <a:r>
              <a:rPr lang="en-US" sz="2000" b="1" dirty="0" err="1"/>
              <a:t>có</a:t>
            </a:r>
            <a:r>
              <a:rPr lang="en-US" sz="2000" b="1" dirty="0"/>
              <a:t> </a:t>
            </a:r>
            <a:r>
              <a:rPr lang="en-US" sz="2000" b="1" dirty="0" err="1"/>
              <a:t>mục</a:t>
            </a:r>
            <a:r>
              <a:rPr lang="en-US" sz="2000" b="1" dirty="0"/>
              <a:t> </a:t>
            </a:r>
            <a:r>
              <a:rPr lang="en-US" sz="2000" b="1" dirty="0" err="1"/>
              <a:t>lục</a:t>
            </a:r>
            <a:r>
              <a:rPr lang="en-US" sz="2000" b="1" dirty="0"/>
              <a:t> </a:t>
            </a:r>
            <a:r>
              <a:rPr lang="en-US" sz="2000" b="1" dirty="0" err="1"/>
              <a:t>điện</a:t>
            </a:r>
            <a:r>
              <a:rPr lang="en-US" sz="2000" b="1" dirty="0"/>
              <a:t> </a:t>
            </a:r>
            <a:r>
              <a:rPr lang="en-US" sz="2000" b="1" dirty="0" err="1"/>
              <a:t>trực</a:t>
            </a:r>
            <a:r>
              <a:rPr lang="en-US" sz="2000" b="1" dirty="0"/>
              <a:t> </a:t>
            </a:r>
            <a:r>
              <a:rPr lang="en-US" sz="2000" b="1" dirty="0" err="1"/>
              <a:t>tuyến</a:t>
            </a:r>
            <a:r>
              <a:rPr lang="en-US" sz="2000" b="1" dirty="0"/>
              <a:t> </a:t>
            </a:r>
            <a:r>
              <a:rPr lang="en-US" sz="2000" b="1" dirty="0" err="1"/>
              <a:t>thì</a:t>
            </a:r>
            <a:r>
              <a:rPr lang="en-US" sz="2000" b="1" dirty="0"/>
              <a:t> </a:t>
            </a:r>
            <a:r>
              <a:rPr lang="en-US" sz="2000" b="1" dirty="0" err="1"/>
              <a:t>thuận</a:t>
            </a:r>
            <a:r>
              <a:rPr lang="en-US" sz="2000" b="1" dirty="0"/>
              <a:t> </a:t>
            </a:r>
            <a:r>
              <a:rPr lang="en-US" sz="2000" b="1" dirty="0" err="1"/>
              <a:t>lợi</a:t>
            </a:r>
            <a:r>
              <a:rPr lang="en-US" sz="2000" b="1" dirty="0"/>
              <a:t> </a:t>
            </a:r>
            <a:r>
              <a:rPr lang="en-US" sz="2000" b="1" dirty="0" err="1"/>
              <a:t>hơn</a:t>
            </a:r>
            <a:r>
              <a:rPr lang="en-US" sz="2000" b="1" dirty="0"/>
              <a:t>.</a:t>
            </a:r>
          </a:p>
        </p:txBody>
      </p:sp>
      <p:sp>
        <p:nvSpPr>
          <p:cNvPr id="9" name="Rectangle 8"/>
          <p:cNvSpPr/>
          <p:nvPr/>
        </p:nvSpPr>
        <p:spPr>
          <a:xfrm>
            <a:off x="457193" y="4369526"/>
            <a:ext cx="11188343" cy="953588"/>
          </a:xfrm>
          <a:prstGeom prst="rect">
            <a:avLst/>
          </a:prstGeom>
          <a:solidFill>
            <a:srgbClr val="993300"/>
          </a:solidFill>
        </p:spPr>
        <p:style>
          <a:lnRef idx="0">
            <a:schemeClr val="accent5"/>
          </a:lnRef>
          <a:fillRef idx="3">
            <a:schemeClr val="accent5"/>
          </a:fillRef>
          <a:effectRef idx="3">
            <a:schemeClr val="accent5"/>
          </a:effectRef>
          <a:fontRef idx="minor">
            <a:schemeClr val="lt1"/>
          </a:fontRef>
        </p:style>
        <p:txBody>
          <a:bodyPr rtlCol="0" anchor="ctr"/>
          <a:lstStyle/>
          <a:p>
            <a:pPr algn="just"/>
            <a:r>
              <a:rPr lang="en-US" sz="2400" b="1" dirty="0" err="1"/>
              <a:t>Vốn</a:t>
            </a:r>
            <a:r>
              <a:rPr lang="en-US" sz="2400" b="1" dirty="0"/>
              <a:t> </a:t>
            </a:r>
            <a:r>
              <a:rPr lang="en-US" sz="2400" b="1" dirty="0" err="1"/>
              <a:t>tài</a:t>
            </a:r>
            <a:r>
              <a:rPr lang="en-US" sz="2400" b="1" dirty="0"/>
              <a:t> </a:t>
            </a:r>
            <a:r>
              <a:rPr lang="en-US" sz="2400" b="1" dirty="0" err="1"/>
              <a:t>nguyên</a:t>
            </a:r>
            <a:r>
              <a:rPr lang="en-US" sz="2400" b="1" dirty="0"/>
              <a:t> </a:t>
            </a:r>
            <a:r>
              <a:rPr lang="en-US" sz="2400" b="1" dirty="0" err="1"/>
              <a:t>thông</a:t>
            </a:r>
            <a:r>
              <a:rPr lang="en-US" sz="2400" b="1" dirty="0"/>
              <a:t> tin </a:t>
            </a:r>
            <a:r>
              <a:rPr lang="en-US" sz="2400" b="1" dirty="0" err="1"/>
              <a:t>của</a:t>
            </a:r>
            <a:r>
              <a:rPr lang="en-US" sz="2400" b="1" dirty="0"/>
              <a:t> </a:t>
            </a:r>
            <a:r>
              <a:rPr lang="en-US" sz="2400" b="1" dirty="0" err="1"/>
              <a:t>thư</a:t>
            </a:r>
            <a:r>
              <a:rPr lang="en-US" sz="2400" b="1" dirty="0"/>
              <a:t> </a:t>
            </a:r>
            <a:r>
              <a:rPr lang="en-US" sz="2400" b="1" dirty="0" err="1"/>
              <a:t>viện</a:t>
            </a:r>
            <a:r>
              <a:rPr lang="en-US" sz="2400" b="1" dirty="0"/>
              <a:t>: </a:t>
            </a:r>
            <a:r>
              <a:rPr lang="en-US" sz="2400" b="1" dirty="0" err="1"/>
              <a:t>là</a:t>
            </a:r>
            <a:r>
              <a:rPr lang="en-US" sz="2400" b="1" dirty="0"/>
              <a:t> </a:t>
            </a:r>
            <a:r>
              <a:rPr lang="en-US" sz="2400" b="1" dirty="0" err="1"/>
              <a:t>toàn</a:t>
            </a:r>
            <a:r>
              <a:rPr lang="en-US" sz="2400" b="1" dirty="0"/>
              <a:t> </a:t>
            </a:r>
            <a:r>
              <a:rPr lang="en-US" sz="2400" b="1" dirty="0" err="1"/>
              <a:t>bộ</a:t>
            </a:r>
            <a:r>
              <a:rPr lang="en-US" sz="2400" b="1" dirty="0"/>
              <a:t> </a:t>
            </a:r>
            <a:r>
              <a:rPr lang="en-US" sz="2400" b="1" dirty="0" err="1"/>
              <a:t>tài</a:t>
            </a:r>
            <a:r>
              <a:rPr lang="en-US" sz="2400" b="1" dirty="0"/>
              <a:t> </a:t>
            </a:r>
            <a:r>
              <a:rPr lang="en-US" sz="2400" b="1" dirty="0" err="1"/>
              <a:t>nguyên</a:t>
            </a:r>
            <a:r>
              <a:rPr lang="en-US" sz="2400" b="1" dirty="0"/>
              <a:t> </a:t>
            </a:r>
            <a:r>
              <a:rPr lang="en-US" sz="2400" b="1" dirty="0" err="1"/>
              <a:t>thông</a:t>
            </a:r>
            <a:r>
              <a:rPr lang="en-US" sz="2400" b="1" dirty="0"/>
              <a:t> tin </a:t>
            </a:r>
            <a:r>
              <a:rPr lang="en-US" sz="2400" b="1" dirty="0" err="1"/>
              <a:t>hiện</a:t>
            </a:r>
            <a:r>
              <a:rPr lang="en-US" sz="2400" b="1" dirty="0"/>
              <a:t> </a:t>
            </a:r>
            <a:r>
              <a:rPr lang="en-US" sz="2400" b="1" dirty="0" err="1"/>
              <a:t>có</a:t>
            </a:r>
            <a:r>
              <a:rPr lang="en-US" sz="2400" b="1" dirty="0"/>
              <a:t> </a:t>
            </a:r>
            <a:r>
              <a:rPr lang="en-US" sz="2400" b="1" dirty="0" err="1"/>
              <a:t>của</a:t>
            </a:r>
            <a:r>
              <a:rPr lang="en-US" sz="2400" b="1" dirty="0"/>
              <a:t> </a:t>
            </a:r>
            <a:r>
              <a:rPr lang="en-US" sz="2400" b="1" dirty="0" err="1"/>
              <a:t>thư</a:t>
            </a:r>
            <a:r>
              <a:rPr lang="en-US" sz="2400" b="1" dirty="0"/>
              <a:t> </a:t>
            </a:r>
            <a:r>
              <a:rPr lang="en-US" sz="2400" b="1" dirty="0" err="1"/>
              <a:t>viện</a:t>
            </a:r>
            <a:r>
              <a:rPr lang="en-US" sz="2400" b="1" dirty="0"/>
              <a:t> </a:t>
            </a:r>
            <a:r>
              <a:rPr lang="en-US" sz="2400" b="1" dirty="0" err="1"/>
              <a:t>bao</a:t>
            </a:r>
            <a:r>
              <a:rPr lang="en-US" sz="2400" b="1" dirty="0"/>
              <a:t> </a:t>
            </a:r>
            <a:r>
              <a:rPr lang="en-US" sz="2400" b="1" dirty="0" err="1"/>
              <a:t>gồm</a:t>
            </a:r>
            <a:r>
              <a:rPr lang="en-US" sz="2400" b="1" dirty="0"/>
              <a:t> </a:t>
            </a:r>
            <a:r>
              <a:rPr lang="en-US" sz="2400" b="1" dirty="0" err="1"/>
              <a:t>cả</a:t>
            </a:r>
            <a:r>
              <a:rPr lang="en-US" sz="2400" b="1" dirty="0"/>
              <a:t>: </a:t>
            </a:r>
            <a:r>
              <a:rPr lang="en-US" sz="2400" b="1" dirty="0" err="1"/>
              <a:t>tài</a:t>
            </a:r>
            <a:r>
              <a:rPr lang="en-US" sz="2400" b="1" dirty="0"/>
              <a:t> </a:t>
            </a:r>
            <a:r>
              <a:rPr lang="en-US" sz="2400" b="1" dirty="0" err="1"/>
              <a:t>liệu</a:t>
            </a:r>
            <a:r>
              <a:rPr lang="en-US" sz="2400" b="1" dirty="0"/>
              <a:t> in </a:t>
            </a:r>
            <a:r>
              <a:rPr lang="en-US" sz="2400" b="1" dirty="0" err="1"/>
              <a:t>và</a:t>
            </a:r>
            <a:r>
              <a:rPr lang="en-US" sz="2400" b="1" dirty="0"/>
              <a:t> </a:t>
            </a:r>
            <a:r>
              <a:rPr lang="en-US" sz="2400" b="1" dirty="0" err="1"/>
              <a:t>học</a:t>
            </a:r>
            <a:r>
              <a:rPr lang="en-US" sz="2400" b="1" dirty="0"/>
              <a:t> </a:t>
            </a:r>
            <a:r>
              <a:rPr lang="en-US" sz="2400" b="1" dirty="0" err="1"/>
              <a:t>liệu</a:t>
            </a:r>
            <a:r>
              <a:rPr lang="en-US" sz="2400" b="1" dirty="0"/>
              <a:t> </a:t>
            </a:r>
            <a:r>
              <a:rPr lang="en-US" sz="2400" b="1" dirty="0" err="1"/>
              <a:t>điện</a:t>
            </a:r>
            <a:r>
              <a:rPr lang="en-US" sz="2400" b="1" dirty="0"/>
              <a:t> </a:t>
            </a:r>
            <a:r>
              <a:rPr lang="en-US" sz="2400" b="1" dirty="0" err="1"/>
              <a:t>tử</a:t>
            </a:r>
            <a:r>
              <a:rPr lang="en-US" sz="2400" b="1" dirty="0"/>
              <a:t>.</a:t>
            </a:r>
          </a:p>
        </p:txBody>
      </p:sp>
      <p:sp>
        <p:nvSpPr>
          <p:cNvPr id="10" name="TextBox 9"/>
          <p:cNvSpPr txBox="1"/>
          <p:nvPr/>
        </p:nvSpPr>
        <p:spPr>
          <a:xfrm>
            <a:off x="718455" y="5505995"/>
            <a:ext cx="3549831" cy="523220"/>
          </a:xfrm>
          <a:prstGeom prst="rect">
            <a:avLst/>
          </a:prstGeom>
          <a:noFill/>
        </p:spPr>
        <p:txBody>
          <a:bodyPr wrap="square" rtlCol="0">
            <a:spAutoFit/>
          </a:bodyPr>
          <a:lstStyle/>
          <a:p>
            <a:r>
              <a:rPr lang="en-US" sz="2800" b="1" dirty="0"/>
              <a:t>[</a:t>
            </a:r>
            <a:r>
              <a:rPr lang="en-US" sz="2800" b="1" dirty="0" err="1"/>
              <a:t>Học</a:t>
            </a:r>
            <a:r>
              <a:rPr lang="en-US" sz="2800" b="1" dirty="0"/>
              <a:t> </a:t>
            </a:r>
            <a:r>
              <a:rPr lang="en-US" sz="2800" b="1" dirty="0" err="1"/>
              <a:t>liệu</a:t>
            </a:r>
            <a:r>
              <a:rPr lang="en-US" sz="2800" b="1" dirty="0"/>
              <a:t> </a:t>
            </a:r>
            <a:r>
              <a:rPr lang="en-US" sz="2800" b="1" dirty="0" err="1"/>
              <a:t>điện</a:t>
            </a:r>
            <a:r>
              <a:rPr lang="en-US" sz="2800" b="1" dirty="0"/>
              <a:t> </a:t>
            </a:r>
            <a:r>
              <a:rPr lang="en-US" sz="2800" b="1" dirty="0" err="1"/>
              <a:t>tử</a:t>
            </a:r>
            <a:r>
              <a:rPr lang="en-US" sz="2800" b="1" dirty="0"/>
              <a:t>]</a:t>
            </a:r>
          </a:p>
        </p:txBody>
      </p:sp>
      <p:sp>
        <p:nvSpPr>
          <p:cNvPr id="11" name="TextBox 10"/>
          <p:cNvSpPr txBox="1"/>
          <p:nvPr/>
        </p:nvSpPr>
        <p:spPr>
          <a:xfrm>
            <a:off x="70213" y="6048103"/>
            <a:ext cx="4867547" cy="523220"/>
          </a:xfrm>
          <a:prstGeom prst="rect">
            <a:avLst/>
          </a:prstGeom>
          <a:noFill/>
        </p:spPr>
        <p:txBody>
          <a:bodyPr wrap="square" rtlCol="0">
            <a:spAutoFit/>
          </a:bodyPr>
          <a:lstStyle/>
          <a:p>
            <a:r>
              <a:rPr lang="en-US" sz="2800" b="1" dirty="0"/>
              <a:t>[</a:t>
            </a:r>
            <a:r>
              <a:rPr lang="en-US" sz="2800" b="1" dirty="0" err="1"/>
              <a:t>Vốn</a:t>
            </a:r>
            <a:r>
              <a:rPr lang="en-US" sz="2800" b="1" dirty="0"/>
              <a:t> </a:t>
            </a:r>
            <a:r>
              <a:rPr lang="en-US" sz="2800" b="1" dirty="0" err="1"/>
              <a:t>tài</a:t>
            </a:r>
            <a:r>
              <a:rPr lang="en-US" sz="2800" b="1" dirty="0"/>
              <a:t> </a:t>
            </a:r>
            <a:r>
              <a:rPr lang="en-US" sz="2800" b="1" dirty="0" err="1"/>
              <a:t>nguyên</a:t>
            </a:r>
            <a:r>
              <a:rPr lang="en-US" sz="2800" b="1" dirty="0"/>
              <a:t> </a:t>
            </a:r>
            <a:r>
              <a:rPr lang="en-US" sz="2800" b="1" dirty="0" err="1"/>
              <a:t>thông</a:t>
            </a:r>
            <a:r>
              <a:rPr lang="en-US" sz="2800" b="1" dirty="0"/>
              <a:t> tin]</a:t>
            </a:r>
          </a:p>
        </p:txBody>
      </p:sp>
      <p:sp>
        <p:nvSpPr>
          <p:cNvPr id="14" name="Rectangle 13"/>
          <p:cNvSpPr/>
          <p:nvPr/>
        </p:nvSpPr>
        <p:spPr>
          <a:xfrm>
            <a:off x="160017" y="6012179"/>
            <a:ext cx="4379326" cy="8164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629147" y="5782873"/>
            <a:ext cx="398417" cy="523220"/>
          </a:xfrm>
          <a:prstGeom prst="rect">
            <a:avLst/>
          </a:prstGeom>
          <a:noFill/>
        </p:spPr>
        <p:txBody>
          <a:bodyPr wrap="square" rtlCol="0">
            <a:spAutoFit/>
          </a:bodyPr>
          <a:lstStyle/>
          <a:p>
            <a:r>
              <a:rPr lang="en-US" sz="2800" b="1" dirty="0"/>
              <a:t>=</a:t>
            </a:r>
          </a:p>
        </p:txBody>
      </p:sp>
      <p:sp>
        <p:nvSpPr>
          <p:cNvPr id="16" name="TextBox 15"/>
          <p:cNvSpPr txBox="1"/>
          <p:nvPr/>
        </p:nvSpPr>
        <p:spPr>
          <a:xfrm>
            <a:off x="6189344" y="5488959"/>
            <a:ext cx="3549831" cy="523220"/>
          </a:xfrm>
          <a:prstGeom prst="rect">
            <a:avLst/>
          </a:prstGeom>
          <a:noFill/>
        </p:spPr>
        <p:txBody>
          <a:bodyPr wrap="square" rtlCol="0">
            <a:spAutoFit/>
          </a:bodyPr>
          <a:lstStyle/>
          <a:p>
            <a:r>
              <a:rPr lang="en-US" sz="2800" b="1" dirty="0"/>
              <a:t>[</a:t>
            </a:r>
            <a:r>
              <a:rPr lang="en-US" sz="2800" b="1" dirty="0" err="1"/>
              <a:t>Học</a:t>
            </a:r>
            <a:r>
              <a:rPr lang="en-US" sz="2800" b="1" dirty="0"/>
              <a:t> </a:t>
            </a:r>
            <a:r>
              <a:rPr lang="en-US" sz="2800" b="1" dirty="0" err="1"/>
              <a:t>liệu</a:t>
            </a:r>
            <a:r>
              <a:rPr lang="en-US" sz="2800" b="1" dirty="0"/>
              <a:t> </a:t>
            </a:r>
            <a:r>
              <a:rPr lang="en-US" sz="2800" b="1" dirty="0" err="1"/>
              <a:t>điện</a:t>
            </a:r>
            <a:r>
              <a:rPr lang="en-US" sz="2800" b="1" dirty="0"/>
              <a:t> </a:t>
            </a:r>
            <a:r>
              <a:rPr lang="en-US" sz="2800" b="1" dirty="0" err="1"/>
              <a:t>tử</a:t>
            </a:r>
            <a:r>
              <a:rPr lang="en-US" sz="2800" b="1" dirty="0"/>
              <a:t>]</a:t>
            </a:r>
          </a:p>
        </p:txBody>
      </p:sp>
      <p:sp>
        <p:nvSpPr>
          <p:cNvPr id="17" name="TextBox 16"/>
          <p:cNvSpPr txBox="1"/>
          <p:nvPr/>
        </p:nvSpPr>
        <p:spPr>
          <a:xfrm>
            <a:off x="5027564" y="6029215"/>
            <a:ext cx="5285562" cy="523220"/>
          </a:xfrm>
          <a:prstGeom prst="rect">
            <a:avLst/>
          </a:prstGeom>
          <a:noFill/>
        </p:spPr>
        <p:txBody>
          <a:bodyPr wrap="square" rtlCol="0">
            <a:spAutoFit/>
          </a:bodyPr>
          <a:lstStyle/>
          <a:p>
            <a:r>
              <a:rPr lang="en-US" sz="2800" b="1" dirty="0"/>
              <a:t>[</a:t>
            </a:r>
            <a:r>
              <a:rPr lang="en-US" sz="2800" b="1" dirty="0" err="1"/>
              <a:t>Tài</a:t>
            </a:r>
            <a:r>
              <a:rPr lang="en-US" sz="2800" b="1" dirty="0"/>
              <a:t> </a:t>
            </a:r>
            <a:r>
              <a:rPr lang="en-US" sz="2800" b="1" dirty="0" err="1"/>
              <a:t>liệu</a:t>
            </a:r>
            <a:r>
              <a:rPr lang="en-US" sz="2800" b="1" dirty="0"/>
              <a:t> in]+[</a:t>
            </a:r>
            <a:r>
              <a:rPr lang="en-US" sz="2800" b="1" dirty="0" err="1"/>
              <a:t>Học</a:t>
            </a:r>
            <a:r>
              <a:rPr lang="en-US" sz="2800" b="1" dirty="0"/>
              <a:t> </a:t>
            </a:r>
            <a:r>
              <a:rPr lang="en-US" sz="2800" b="1" dirty="0" err="1"/>
              <a:t>liệu</a:t>
            </a:r>
            <a:r>
              <a:rPr lang="en-US" sz="2800" b="1" dirty="0"/>
              <a:t> </a:t>
            </a:r>
            <a:r>
              <a:rPr lang="en-US" sz="2800" b="1" dirty="0" err="1"/>
              <a:t>điện</a:t>
            </a:r>
            <a:r>
              <a:rPr lang="en-US" sz="2800" b="1" dirty="0"/>
              <a:t> </a:t>
            </a:r>
            <a:r>
              <a:rPr lang="en-US" sz="2800" b="1" dirty="0" err="1"/>
              <a:t>tử</a:t>
            </a:r>
            <a:r>
              <a:rPr lang="en-US" sz="2800" b="1" dirty="0"/>
              <a:t>]</a:t>
            </a:r>
          </a:p>
        </p:txBody>
      </p:sp>
      <p:sp>
        <p:nvSpPr>
          <p:cNvPr id="18" name="Rectangle 17"/>
          <p:cNvSpPr/>
          <p:nvPr/>
        </p:nvSpPr>
        <p:spPr>
          <a:xfrm>
            <a:off x="5145131" y="6003661"/>
            <a:ext cx="4919800" cy="9016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0254342" y="5791391"/>
            <a:ext cx="1642383" cy="523220"/>
          </a:xfrm>
          <a:prstGeom prst="rect">
            <a:avLst/>
          </a:prstGeom>
          <a:noFill/>
        </p:spPr>
        <p:txBody>
          <a:bodyPr wrap="square" rtlCol="0">
            <a:spAutoFit/>
          </a:bodyPr>
          <a:lstStyle/>
          <a:p>
            <a:r>
              <a:rPr lang="en-US" sz="2800" b="1" dirty="0"/>
              <a:t>≥ 25%</a:t>
            </a:r>
          </a:p>
        </p:txBody>
      </p:sp>
    </p:spTree>
    <p:extLst>
      <p:ext uri="{BB962C8B-B14F-4D97-AF65-F5344CB8AC3E}">
        <p14:creationId xmlns:p14="http://schemas.microsoft.com/office/powerpoint/2010/main" val="4082240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err="1"/>
              <a:t>Cách</a:t>
            </a:r>
            <a:r>
              <a:rPr lang="en-US" b="1" dirty="0"/>
              <a:t> </a:t>
            </a:r>
            <a:r>
              <a:rPr lang="en-US" b="1" dirty="0" err="1"/>
              <a:t>tính</a:t>
            </a:r>
            <a:r>
              <a:rPr lang="en-US" b="1" dirty="0"/>
              <a:t> </a:t>
            </a:r>
            <a:r>
              <a:rPr lang="en-US" b="1" dirty="0" err="1"/>
              <a:t>học</a:t>
            </a:r>
            <a:r>
              <a:rPr lang="en-US" b="1" dirty="0"/>
              <a:t> </a:t>
            </a:r>
            <a:r>
              <a:rPr lang="en-US" b="1" dirty="0" err="1"/>
              <a:t>liệu</a:t>
            </a:r>
            <a:r>
              <a:rPr lang="en-US" b="1" dirty="0"/>
              <a:t> </a:t>
            </a:r>
            <a:r>
              <a:rPr lang="en-US" b="1" dirty="0" err="1"/>
              <a:t>điện</a:t>
            </a:r>
            <a:r>
              <a:rPr lang="en-US" b="1" dirty="0"/>
              <a:t> </a:t>
            </a:r>
            <a:r>
              <a:rPr lang="en-US" b="1" dirty="0" err="1"/>
              <a:t>tử</a:t>
            </a:r>
            <a:endParaRPr lang="en-US" b="1" dirty="0"/>
          </a:p>
        </p:txBody>
      </p:sp>
      <p:sp>
        <p:nvSpPr>
          <p:cNvPr id="3" name="Rectangle 2"/>
          <p:cNvSpPr/>
          <p:nvPr/>
        </p:nvSpPr>
        <p:spPr>
          <a:xfrm>
            <a:off x="457194" y="1358537"/>
            <a:ext cx="11260189" cy="1541417"/>
          </a:xfrm>
          <a:prstGeom prst="rect">
            <a:avLst/>
          </a:prstGeom>
          <a:solidFill>
            <a:srgbClr val="993300"/>
          </a:solidFill>
        </p:spPr>
        <p:style>
          <a:lnRef idx="0">
            <a:schemeClr val="accent5"/>
          </a:lnRef>
          <a:fillRef idx="3">
            <a:schemeClr val="accent5"/>
          </a:fillRef>
          <a:effectRef idx="3">
            <a:schemeClr val="accent5"/>
          </a:effectRef>
          <a:fontRef idx="minor">
            <a:schemeClr val="lt1"/>
          </a:fontRef>
        </p:style>
        <p:txBody>
          <a:bodyPr rtlCol="0" anchor="ctr"/>
          <a:lstStyle/>
          <a:p>
            <a:pPr algn="just"/>
            <a:r>
              <a:rPr lang="vi-VN" sz="2400" b="1" dirty="0"/>
              <a:t>c) Kho tài nguyên thông tin được thể hiện qua mục lục điện tử thay cho mục lục truyền thống. Bảo đảm </a:t>
            </a:r>
            <a:r>
              <a:rPr lang="en-US" sz="2400" b="1" dirty="0"/>
              <a:t>3</a:t>
            </a:r>
            <a:r>
              <a:rPr lang="vi-VN" sz="2400" b="1" dirty="0"/>
              <a:t>5% vốn tài nguyên thông tin của thư viện là học liệu điện tử.</a:t>
            </a:r>
            <a:r>
              <a:rPr lang="en-US" sz="2400" b="1" dirty="0"/>
              <a:t> </a:t>
            </a:r>
            <a:r>
              <a:rPr lang="en-US" sz="2000" b="1" dirty="0"/>
              <a:t>(</a:t>
            </a:r>
            <a:r>
              <a:rPr lang="en-US" sz="2000" b="1" dirty="0" err="1"/>
              <a:t>điểm</a:t>
            </a:r>
            <a:r>
              <a:rPr lang="en-US" sz="2000" b="1" dirty="0"/>
              <a:t> c, </a:t>
            </a:r>
            <a:r>
              <a:rPr lang="en-US" sz="2000" b="1" dirty="0" err="1"/>
              <a:t>khoản</a:t>
            </a:r>
            <a:r>
              <a:rPr lang="en-US" sz="2000" b="1" dirty="0"/>
              <a:t> 2, </a:t>
            </a:r>
            <a:r>
              <a:rPr lang="en-US" sz="2000" b="1" dirty="0" err="1"/>
              <a:t>điều</a:t>
            </a:r>
            <a:r>
              <a:rPr lang="en-US" sz="2000" b="1" dirty="0"/>
              <a:t> 15)</a:t>
            </a:r>
          </a:p>
        </p:txBody>
      </p:sp>
      <p:sp>
        <p:nvSpPr>
          <p:cNvPr id="6" name="Rectangle 5"/>
          <p:cNvSpPr/>
          <p:nvPr/>
        </p:nvSpPr>
        <p:spPr>
          <a:xfrm>
            <a:off x="457193" y="3102430"/>
            <a:ext cx="3513916" cy="1005840"/>
          </a:xfrm>
          <a:prstGeom prst="rect">
            <a:avLst/>
          </a:prstGeom>
          <a:solidFill>
            <a:srgbClr val="002060"/>
          </a:solidFill>
        </p:spPr>
        <p:style>
          <a:lnRef idx="0">
            <a:schemeClr val="accent5"/>
          </a:lnRef>
          <a:fillRef idx="3">
            <a:schemeClr val="accent5"/>
          </a:fillRef>
          <a:effectRef idx="3">
            <a:schemeClr val="accent5"/>
          </a:effectRef>
          <a:fontRef idx="minor">
            <a:schemeClr val="lt1"/>
          </a:fontRef>
        </p:style>
        <p:txBody>
          <a:bodyPr rtlCol="0" anchor="ctr"/>
          <a:lstStyle/>
          <a:p>
            <a:pPr algn="just"/>
            <a:r>
              <a:rPr lang="en-US" sz="2000" b="1" dirty="0" err="1"/>
              <a:t>Mục</a:t>
            </a:r>
            <a:r>
              <a:rPr lang="en-US" sz="2000" b="1" dirty="0"/>
              <a:t> </a:t>
            </a:r>
            <a:r>
              <a:rPr lang="en-US" sz="2000" b="1" dirty="0" err="1"/>
              <a:t>lục</a:t>
            </a:r>
            <a:r>
              <a:rPr lang="en-US" sz="2000" b="1" dirty="0"/>
              <a:t> </a:t>
            </a:r>
            <a:r>
              <a:rPr lang="en-US" sz="2000" b="1" dirty="0" err="1"/>
              <a:t>truyền</a:t>
            </a:r>
            <a:r>
              <a:rPr lang="en-US" sz="2000" b="1" dirty="0"/>
              <a:t> </a:t>
            </a:r>
            <a:r>
              <a:rPr lang="en-US" sz="2000" b="1" dirty="0" err="1"/>
              <a:t>thống</a:t>
            </a:r>
            <a:endParaRPr lang="en-US" sz="2000" b="1" dirty="0"/>
          </a:p>
          <a:p>
            <a:pPr algn="just"/>
            <a:r>
              <a:rPr lang="en-US" sz="2000" b="1" dirty="0"/>
              <a:t>- </a:t>
            </a:r>
            <a:r>
              <a:rPr lang="en-US" sz="2000" b="1" dirty="0" err="1"/>
              <a:t>Phích</a:t>
            </a:r>
            <a:r>
              <a:rPr lang="en-US" sz="2000" b="1" dirty="0"/>
              <a:t> </a:t>
            </a:r>
            <a:r>
              <a:rPr lang="en-US" sz="2000" b="1" dirty="0" err="1"/>
              <a:t>mô</a:t>
            </a:r>
            <a:r>
              <a:rPr lang="en-US" sz="2000" b="1" dirty="0"/>
              <a:t> </a:t>
            </a:r>
            <a:r>
              <a:rPr lang="en-US" sz="2000" b="1" dirty="0" err="1"/>
              <a:t>tả</a:t>
            </a:r>
            <a:endParaRPr lang="en-US" sz="2000" b="1" dirty="0"/>
          </a:p>
          <a:p>
            <a:pPr algn="just"/>
            <a:r>
              <a:rPr lang="en-US" sz="2000" b="1" dirty="0"/>
              <a:t>- </a:t>
            </a:r>
            <a:r>
              <a:rPr lang="en-US" sz="2000" b="1" dirty="0" err="1"/>
              <a:t>Sổ</a:t>
            </a:r>
            <a:r>
              <a:rPr lang="en-US" sz="2000" b="1" dirty="0"/>
              <a:t> </a:t>
            </a:r>
            <a:r>
              <a:rPr lang="en-US" sz="2000" b="1" dirty="0" err="1"/>
              <a:t>mục</a:t>
            </a:r>
            <a:r>
              <a:rPr lang="en-US" sz="2000" b="1" dirty="0"/>
              <a:t> </a:t>
            </a:r>
            <a:r>
              <a:rPr lang="en-US" sz="2000" b="1" dirty="0" err="1"/>
              <a:t>lục</a:t>
            </a:r>
            <a:r>
              <a:rPr lang="en-US" sz="2000" b="1" dirty="0"/>
              <a:t> </a:t>
            </a:r>
            <a:r>
              <a:rPr lang="en-US" sz="2000" b="1" dirty="0" err="1"/>
              <a:t>tra</a:t>
            </a:r>
            <a:r>
              <a:rPr lang="en-US" sz="2000" b="1" dirty="0"/>
              <a:t> </a:t>
            </a:r>
            <a:r>
              <a:rPr lang="en-US" sz="2000" b="1" dirty="0" err="1"/>
              <a:t>cứu</a:t>
            </a:r>
            <a:endParaRPr lang="en-US" sz="2000" b="1" dirty="0"/>
          </a:p>
        </p:txBody>
      </p:sp>
      <p:sp>
        <p:nvSpPr>
          <p:cNvPr id="7" name="Right Arrow 6"/>
          <p:cNvSpPr/>
          <p:nvPr/>
        </p:nvSpPr>
        <p:spPr>
          <a:xfrm>
            <a:off x="4268286" y="3233057"/>
            <a:ext cx="1753691" cy="8033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335480" y="3102430"/>
            <a:ext cx="5381903" cy="933993"/>
          </a:xfrm>
          <a:prstGeom prst="rect">
            <a:avLst/>
          </a:prstGeom>
          <a:solidFill>
            <a:srgbClr val="002060"/>
          </a:solidFill>
        </p:spPr>
        <p:style>
          <a:lnRef idx="0">
            <a:schemeClr val="accent5"/>
          </a:lnRef>
          <a:fillRef idx="3">
            <a:schemeClr val="accent5"/>
          </a:fillRef>
          <a:effectRef idx="3">
            <a:schemeClr val="accent5"/>
          </a:effectRef>
          <a:fontRef idx="minor">
            <a:schemeClr val="lt1"/>
          </a:fontRef>
        </p:style>
        <p:txBody>
          <a:bodyPr rtlCol="0" anchor="ctr"/>
          <a:lstStyle/>
          <a:p>
            <a:pPr algn="just"/>
            <a:r>
              <a:rPr lang="en-US" sz="2000" b="1" dirty="0" err="1"/>
              <a:t>Được</a:t>
            </a:r>
            <a:r>
              <a:rPr lang="en-US" sz="2000" b="1" dirty="0"/>
              <a:t> </a:t>
            </a:r>
            <a:r>
              <a:rPr lang="en-US" sz="2000" b="1" dirty="0" err="1"/>
              <a:t>thay</a:t>
            </a:r>
            <a:r>
              <a:rPr lang="en-US" sz="2000" b="1" dirty="0"/>
              <a:t> </a:t>
            </a:r>
            <a:r>
              <a:rPr lang="en-US" sz="2000" b="1" dirty="0" err="1"/>
              <a:t>thế</a:t>
            </a:r>
            <a:r>
              <a:rPr lang="en-US" sz="2000" b="1" dirty="0"/>
              <a:t> </a:t>
            </a:r>
            <a:r>
              <a:rPr lang="en-US" sz="2000" b="1" dirty="0" err="1"/>
              <a:t>bởi</a:t>
            </a:r>
            <a:r>
              <a:rPr lang="en-US" sz="2000" b="1" dirty="0"/>
              <a:t> </a:t>
            </a:r>
            <a:r>
              <a:rPr lang="en-US" sz="2000" b="1" dirty="0" err="1"/>
              <a:t>mục</a:t>
            </a:r>
            <a:r>
              <a:rPr lang="en-US" sz="2000" b="1" dirty="0"/>
              <a:t> </a:t>
            </a:r>
            <a:r>
              <a:rPr lang="en-US" sz="2000" b="1" dirty="0" err="1"/>
              <a:t>lục</a:t>
            </a:r>
            <a:r>
              <a:rPr lang="en-US" sz="2000" b="1" dirty="0"/>
              <a:t> </a:t>
            </a:r>
            <a:r>
              <a:rPr lang="en-US" sz="2000" b="1" dirty="0" err="1"/>
              <a:t>điện</a:t>
            </a:r>
            <a:r>
              <a:rPr lang="en-US" sz="2000" b="1" dirty="0"/>
              <a:t> </a:t>
            </a:r>
            <a:r>
              <a:rPr lang="en-US" sz="2000" b="1" dirty="0" err="1"/>
              <a:t>tử</a:t>
            </a:r>
            <a:r>
              <a:rPr lang="en-US" sz="2000" b="1" dirty="0"/>
              <a:t>. </a:t>
            </a:r>
            <a:r>
              <a:rPr lang="en-US" sz="2000" b="1" dirty="0" err="1"/>
              <a:t>Nếu</a:t>
            </a:r>
            <a:r>
              <a:rPr lang="en-US" sz="2000" b="1" dirty="0"/>
              <a:t> </a:t>
            </a:r>
            <a:r>
              <a:rPr lang="en-US" sz="2000" b="1" dirty="0" err="1"/>
              <a:t>có</a:t>
            </a:r>
            <a:r>
              <a:rPr lang="en-US" sz="2000" b="1" dirty="0"/>
              <a:t> </a:t>
            </a:r>
            <a:r>
              <a:rPr lang="en-US" sz="2000" b="1" dirty="0" err="1"/>
              <a:t>mục</a:t>
            </a:r>
            <a:r>
              <a:rPr lang="en-US" sz="2000" b="1" dirty="0"/>
              <a:t> </a:t>
            </a:r>
            <a:r>
              <a:rPr lang="en-US" sz="2000" b="1" dirty="0" err="1"/>
              <a:t>lục</a:t>
            </a:r>
            <a:r>
              <a:rPr lang="en-US" sz="2000" b="1" dirty="0"/>
              <a:t> </a:t>
            </a:r>
            <a:r>
              <a:rPr lang="en-US" sz="2000" b="1" dirty="0" err="1"/>
              <a:t>điện</a:t>
            </a:r>
            <a:r>
              <a:rPr lang="en-US" sz="2000" b="1" dirty="0"/>
              <a:t> </a:t>
            </a:r>
            <a:r>
              <a:rPr lang="en-US" sz="2000" b="1" dirty="0" err="1"/>
              <a:t>trực</a:t>
            </a:r>
            <a:r>
              <a:rPr lang="en-US" sz="2000" b="1" dirty="0"/>
              <a:t> </a:t>
            </a:r>
            <a:r>
              <a:rPr lang="en-US" sz="2000" b="1" dirty="0" err="1"/>
              <a:t>tuyến</a:t>
            </a:r>
            <a:r>
              <a:rPr lang="en-US" sz="2000" b="1" dirty="0"/>
              <a:t> </a:t>
            </a:r>
            <a:r>
              <a:rPr lang="en-US" sz="2000" b="1" dirty="0" err="1"/>
              <a:t>thì</a:t>
            </a:r>
            <a:r>
              <a:rPr lang="en-US" sz="2000" b="1" dirty="0"/>
              <a:t> </a:t>
            </a:r>
            <a:r>
              <a:rPr lang="en-US" sz="2000" b="1" dirty="0" err="1"/>
              <a:t>thuận</a:t>
            </a:r>
            <a:r>
              <a:rPr lang="en-US" sz="2000" b="1" dirty="0"/>
              <a:t> </a:t>
            </a:r>
            <a:r>
              <a:rPr lang="en-US" sz="2000" b="1" dirty="0" err="1"/>
              <a:t>lợi</a:t>
            </a:r>
            <a:r>
              <a:rPr lang="en-US" sz="2000" b="1" dirty="0"/>
              <a:t> </a:t>
            </a:r>
            <a:r>
              <a:rPr lang="en-US" sz="2000" b="1" dirty="0" err="1"/>
              <a:t>hơn</a:t>
            </a:r>
            <a:r>
              <a:rPr lang="en-US" sz="2000" b="1" dirty="0"/>
              <a:t>.</a:t>
            </a:r>
          </a:p>
        </p:txBody>
      </p:sp>
      <p:sp>
        <p:nvSpPr>
          <p:cNvPr id="9" name="Rectangle 8"/>
          <p:cNvSpPr/>
          <p:nvPr/>
        </p:nvSpPr>
        <p:spPr>
          <a:xfrm>
            <a:off x="457193" y="4369526"/>
            <a:ext cx="11188343" cy="953588"/>
          </a:xfrm>
          <a:prstGeom prst="rect">
            <a:avLst/>
          </a:prstGeom>
          <a:solidFill>
            <a:srgbClr val="993300"/>
          </a:solidFill>
        </p:spPr>
        <p:style>
          <a:lnRef idx="0">
            <a:schemeClr val="accent5"/>
          </a:lnRef>
          <a:fillRef idx="3">
            <a:schemeClr val="accent5"/>
          </a:fillRef>
          <a:effectRef idx="3">
            <a:schemeClr val="accent5"/>
          </a:effectRef>
          <a:fontRef idx="minor">
            <a:schemeClr val="lt1"/>
          </a:fontRef>
        </p:style>
        <p:txBody>
          <a:bodyPr rtlCol="0" anchor="ctr"/>
          <a:lstStyle/>
          <a:p>
            <a:pPr algn="just"/>
            <a:r>
              <a:rPr lang="en-US" sz="2400" b="1" dirty="0" err="1"/>
              <a:t>Vốn</a:t>
            </a:r>
            <a:r>
              <a:rPr lang="en-US" sz="2400" b="1" dirty="0"/>
              <a:t> </a:t>
            </a:r>
            <a:r>
              <a:rPr lang="en-US" sz="2400" b="1" dirty="0" err="1"/>
              <a:t>tài</a:t>
            </a:r>
            <a:r>
              <a:rPr lang="en-US" sz="2400" b="1" dirty="0"/>
              <a:t> </a:t>
            </a:r>
            <a:r>
              <a:rPr lang="en-US" sz="2400" b="1" dirty="0" err="1"/>
              <a:t>nguyên</a:t>
            </a:r>
            <a:r>
              <a:rPr lang="en-US" sz="2400" b="1" dirty="0"/>
              <a:t> </a:t>
            </a:r>
            <a:r>
              <a:rPr lang="en-US" sz="2400" b="1" dirty="0" err="1"/>
              <a:t>thông</a:t>
            </a:r>
            <a:r>
              <a:rPr lang="en-US" sz="2400" b="1" dirty="0"/>
              <a:t> tin </a:t>
            </a:r>
            <a:r>
              <a:rPr lang="en-US" sz="2400" b="1" dirty="0" err="1"/>
              <a:t>của</a:t>
            </a:r>
            <a:r>
              <a:rPr lang="en-US" sz="2400" b="1" dirty="0"/>
              <a:t> </a:t>
            </a:r>
            <a:r>
              <a:rPr lang="en-US" sz="2400" b="1" dirty="0" err="1"/>
              <a:t>thư</a:t>
            </a:r>
            <a:r>
              <a:rPr lang="en-US" sz="2400" b="1" dirty="0"/>
              <a:t> </a:t>
            </a:r>
            <a:r>
              <a:rPr lang="en-US" sz="2400" b="1" dirty="0" err="1"/>
              <a:t>viện</a:t>
            </a:r>
            <a:r>
              <a:rPr lang="en-US" sz="2400" b="1" dirty="0"/>
              <a:t>: </a:t>
            </a:r>
            <a:r>
              <a:rPr lang="en-US" sz="2400" b="1" dirty="0" err="1"/>
              <a:t>là</a:t>
            </a:r>
            <a:r>
              <a:rPr lang="en-US" sz="2400" b="1" dirty="0"/>
              <a:t> </a:t>
            </a:r>
            <a:r>
              <a:rPr lang="en-US" sz="2400" b="1" dirty="0" err="1"/>
              <a:t>toàn</a:t>
            </a:r>
            <a:r>
              <a:rPr lang="en-US" sz="2400" b="1" dirty="0"/>
              <a:t> </a:t>
            </a:r>
            <a:r>
              <a:rPr lang="en-US" sz="2400" b="1" dirty="0" err="1"/>
              <a:t>bộ</a:t>
            </a:r>
            <a:r>
              <a:rPr lang="en-US" sz="2400" b="1" dirty="0"/>
              <a:t> </a:t>
            </a:r>
            <a:r>
              <a:rPr lang="en-US" sz="2400" b="1" dirty="0" err="1"/>
              <a:t>tài</a:t>
            </a:r>
            <a:r>
              <a:rPr lang="en-US" sz="2400" b="1" dirty="0"/>
              <a:t> </a:t>
            </a:r>
            <a:r>
              <a:rPr lang="en-US" sz="2400" b="1" dirty="0" err="1"/>
              <a:t>nguyên</a:t>
            </a:r>
            <a:r>
              <a:rPr lang="en-US" sz="2400" b="1" dirty="0"/>
              <a:t> </a:t>
            </a:r>
            <a:r>
              <a:rPr lang="en-US" sz="2400" b="1" dirty="0" err="1"/>
              <a:t>thông</a:t>
            </a:r>
            <a:r>
              <a:rPr lang="en-US" sz="2400" b="1" dirty="0"/>
              <a:t> tin </a:t>
            </a:r>
            <a:r>
              <a:rPr lang="en-US" sz="2400" b="1" dirty="0" err="1"/>
              <a:t>hiện</a:t>
            </a:r>
            <a:r>
              <a:rPr lang="en-US" sz="2400" b="1" dirty="0"/>
              <a:t> </a:t>
            </a:r>
            <a:r>
              <a:rPr lang="en-US" sz="2400" b="1" dirty="0" err="1"/>
              <a:t>có</a:t>
            </a:r>
            <a:r>
              <a:rPr lang="en-US" sz="2400" b="1" dirty="0"/>
              <a:t> </a:t>
            </a:r>
            <a:r>
              <a:rPr lang="en-US" sz="2400" b="1" dirty="0" err="1"/>
              <a:t>của</a:t>
            </a:r>
            <a:r>
              <a:rPr lang="en-US" sz="2400" b="1" dirty="0"/>
              <a:t> </a:t>
            </a:r>
            <a:r>
              <a:rPr lang="en-US" sz="2400" b="1" dirty="0" err="1"/>
              <a:t>thư</a:t>
            </a:r>
            <a:r>
              <a:rPr lang="en-US" sz="2400" b="1" dirty="0"/>
              <a:t> </a:t>
            </a:r>
            <a:r>
              <a:rPr lang="en-US" sz="2400" b="1" dirty="0" err="1"/>
              <a:t>viện</a:t>
            </a:r>
            <a:r>
              <a:rPr lang="en-US" sz="2400" b="1" dirty="0"/>
              <a:t> </a:t>
            </a:r>
            <a:r>
              <a:rPr lang="en-US" sz="2400" b="1" dirty="0" err="1"/>
              <a:t>bao</a:t>
            </a:r>
            <a:r>
              <a:rPr lang="en-US" sz="2400" b="1" dirty="0"/>
              <a:t> </a:t>
            </a:r>
            <a:r>
              <a:rPr lang="en-US" sz="2400" b="1" dirty="0" err="1"/>
              <a:t>gồm</a:t>
            </a:r>
            <a:r>
              <a:rPr lang="en-US" sz="2400" b="1" dirty="0"/>
              <a:t> </a:t>
            </a:r>
            <a:r>
              <a:rPr lang="en-US" sz="2400" b="1" dirty="0" err="1"/>
              <a:t>cả</a:t>
            </a:r>
            <a:r>
              <a:rPr lang="en-US" sz="2400" b="1" dirty="0"/>
              <a:t>: </a:t>
            </a:r>
            <a:r>
              <a:rPr lang="en-US" sz="2400" b="1" dirty="0" err="1"/>
              <a:t>tài</a:t>
            </a:r>
            <a:r>
              <a:rPr lang="en-US" sz="2400" b="1" dirty="0"/>
              <a:t> </a:t>
            </a:r>
            <a:r>
              <a:rPr lang="en-US" sz="2400" b="1" dirty="0" err="1"/>
              <a:t>liệu</a:t>
            </a:r>
            <a:r>
              <a:rPr lang="en-US" sz="2400" b="1" dirty="0"/>
              <a:t> in </a:t>
            </a:r>
            <a:r>
              <a:rPr lang="en-US" sz="2400" b="1" dirty="0" err="1"/>
              <a:t>và</a:t>
            </a:r>
            <a:r>
              <a:rPr lang="en-US" sz="2400" b="1" dirty="0"/>
              <a:t> </a:t>
            </a:r>
            <a:r>
              <a:rPr lang="en-US" sz="2400" b="1" dirty="0" err="1"/>
              <a:t>học</a:t>
            </a:r>
            <a:r>
              <a:rPr lang="en-US" sz="2400" b="1" dirty="0"/>
              <a:t> </a:t>
            </a:r>
            <a:r>
              <a:rPr lang="en-US" sz="2400" b="1" dirty="0" err="1"/>
              <a:t>liệu</a:t>
            </a:r>
            <a:r>
              <a:rPr lang="en-US" sz="2400" b="1" dirty="0"/>
              <a:t> </a:t>
            </a:r>
            <a:r>
              <a:rPr lang="en-US" sz="2400" b="1" dirty="0" err="1"/>
              <a:t>điện</a:t>
            </a:r>
            <a:r>
              <a:rPr lang="en-US" sz="2400" b="1" dirty="0"/>
              <a:t> </a:t>
            </a:r>
            <a:r>
              <a:rPr lang="en-US" sz="2400" b="1" dirty="0" err="1"/>
              <a:t>tử</a:t>
            </a:r>
            <a:r>
              <a:rPr lang="en-US" sz="2400" b="1" dirty="0"/>
              <a:t>.</a:t>
            </a:r>
          </a:p>
        </p:txBody>
      </p:sp>
      <p:sp>
        <p:nvSpPr>
          <p:cNvPr id="10" name="TextBox 9"/>
          <p:cNvSpPr txBox="1"/>
          <p:nvPr/>
        </p:nvSpPr>
        <p:spPr>
          <a:xfrm>
            <a:off x="718455" y="5505995"/>
            <a:ext cx="3549831" cy="523220"/>
          </a:xfrm>
          <a:prstGeom prst="rect">
            <a:avLst/>
          </a:prstGeom>
          <a:noFill/>
        </p:spPr>
        <p:txBody>
          <a:bodyPr wrap="square" rtlCol="0">
            <a:spAutoFit/>
          </a:bodyPr>
          <a:lstStyle/>
          <a:p>
            <a:r>
              <a:rPr lang="en-US" sz="2800" b="1" dirty="0"/>
              <a:t>[</a:t>
            </a:r>
            <a:r>
              <a:rPr lang="en-US" sz="2800" b="1" dirty="0" err="1"/>
              <a:t>Học</a:t>
            </a:r>
            <a:r>
              <a:rPr lang="en-US" sz="2800" b="1" dirty="0"/>
              <a:t> </a:t>
            </a:r>
            <a:r>
              <a:rPr lang="en-US" sz="2800" b="1" dirty="0" err="1"/>
              <a:t>liệu</a:t>
            </a:r>
            <a:r>
              <a:rPr lang="en-US" sz="2800" b="1" dirty="0"/>
              <a:t> </a:t>
            </a:r>
            <a:r>
              <a:rPr lang="en-US" sz="2800" b="1" dirty="0" err="1"/>
              <a:t>điện</a:t>
            </a:r>
            <a:r>
              <a:rPr lang="en-US" sz="2800" b="1" dirty="0"/>
              <a:t> </a:t>
            </a:r>
            <a:r>
              <a:rPr lang="en-US" sz="2800" b="1" dirty="0" err="1"/>
              <a:t>tử</a:t>
            </a:r>
            <a:r>
              <a:rPr lang="en-US" sz="2800" b="1" dirty="0"/>
              <a:t>]</a:t>
            </a:r>
          </a:p>
        </p:txBody>
      </p:sp>
      <p:sp>
        <p:nvSpPr>
          <p:cNvPr id="11" name="TextBox 10"/>
          <p:cNvSpPr txBox="1"/>
          <p:nvPr/>
        </p:nvSpPr>
        <p:spPr>
          <a:xfrm>
            <a:off x="70213" y="6048103"/>
            <a:ext cx="4867547" cy="523220"/>
          </a:xfrm>
          <a:prstGeom prst="rect">
            <a:avLst/>
          </a:prstGeom>
          <a:noFill/>
        </p:spPr>
        <p:txBody>
          <a:bodyPr wrap="square" rtlCol="0">
            <a:spAutoFit/>
          </a:bodyPr>
          <a:lstStyle/>
          <a:p>
            <a:r>
              <a:rPr lang="en-US" sz="2800" b="1" dirty="0"/>
              <a:t>[</a:t>
            </a:r>
            <a:r>
              <a:rPr lang="en-US" sz="2800" b="1" dirty="0" err="1"/>
              <a:t>Vốn</a:t>
            </a:r>
            <a:r>
              <a:rPr lang="en-US" sz="2800" b="1" dirty="0"/>
              <a:t> </a:t>
            </a:r>
            <a:r>
              <a:rPr lang="en-US" sz="2800" b="1" dirty="0" err="1"/>
              <a:t>tài</a:t>
            </a:r>
            <a:r>
              <a:rPr lang="en-US" sz="2800" b="1" dirty="0"/>
              <a:t> </a:t>
            </a:r>
            <a:r>
              <a:rPr lang="en-US" sz="2800" b="1" dirty="0" err="1"/>
              <a:t>nguyên</a:t>
            </a:r>
            <a:r>
              <a:rPr lang="en-US" sz="2800" b="1" dirty="0"/>
              <a:t> </a:t>
            </a:r>
            <a:r>
              <a:rPr lang="en-US" sz="2800" b="1" dirty="0" err="1"/>
              <a:t>thông</a:t>
            </a:r>
            <a:r>
              <a:rPr lang="en-US" sz="2800" b="1" dirty="0"/>
              <a:t> tin]</a:t>
            </a:r>
          </a:p>
        </p:txBody>
      </p:sp>
      <p:sp>
        <p:nvSpPr>
          <p:cNvPr id="14" name="Rectangle 13"/>
          <p:cNvSpPr/>
          <p:nvPr/>
        </p:nvSpPr>
        <p:spPr>
          <a:xfrm>
            <a:off x="160017" y="6012179"/>
            <a:ext cx="4379326" cy="8164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629147" y="5782873"/>
            <a:ext cx="398417" cy="523220"/>
          </a:xfrm>
          <a:prstGeom prst="rect">
            <a:avLst/>
          </a:prstGeom>
          <a:noFill/>
        </p:spPr>
        <p:txBody>
          <a:bodyPr wrap="square" rtlCol="0">
            <a:spAutoFit/>
          </a:bodyPr>
          <a:lstStyle/>
          <a:p>
            <a:r>
              <a:rPr lang="en-US" sz="2800" b="1" dirty="0"/>
              <a:t>=</a:t>
            </a:r>
          </a:p>
        </p:txBody>
      </p:sp>
      <p:sp>
        <p:nvSpPr>
          <p:cNvPr id="16" name="TextBox 15"/>
          <p:cNvSpPr txBox="1"/>
          <p:nvPr/>
        </p:nvSpPr>
        <p:spPr>
          <a:xfrm>
            <a:off x="6189344" y="5488959"/>
            <a:ext cx="3549831" cy="523220"/>
          </a:xfrm>
          <a:prstGeom prst="rect">
            <a:avLst/>
          </a:prstGeom>
          <a:noFill/>
        </p:spPr>
        <p:txBody>
          <a:bodyPr wrap="square" rtlCol="0">
            <a:spAutoFit/>
          </a:bodyPr>
          <a:lstStyle/>
          <a:p>
            <a:r>
              <a:rPr lang="en-US" sz="2800" b="1" dirty="0"/>
              <a:t>[</a:t>
            </a:r>
            <a:r>
              <a:rPr lang="en-US" sz="2800" b="1" dirty="0" err="1"/>
              <a:t>Học</a:t>
            </a:r>
            <a:r>
              <a:rPr lang="en-US" sz="2800" b="1" dirty="0"/>
              <a:t> </a:t>
            </a:r>
            <a:r>
              <a:rPr lang="en-US" sz="2800" b="1" dirty="0" err="1"/>
              <a:t>liệu</a:t>
            </a:r>
            <a:r>
              <a:rPr lang="en-US" sz="2800" b="1" dirty="0"/>
              <a:t> </a:t>
            </a:r>
            <a:r>
              <a:rPr lang="en-US" sz="2800" b="1" dirty="0" err="1"/>
              <a:t>điện</a:t>
            </a:r>
            <a:r>
              <a:rPr lang="en-US" sz="2800" b="1" dirty="0"/>
              <a:t> </a:t>
            </a:r>
            <a:r>
              <a:rPr lang="en-US" sz="2800" b="1" dirty="0" err="1"/>
              <a:t>tử</a:t>
            </a:r>
            <a:r>
              <a:rPr lang="en-US" sz="2800" b="1" dirty="0"/>
              <a:t>]</a:t>
            </a:r>
          </a:p>
        </p:txBody>
      </p:sp>
      <p:sp>
        <p:nvSpPr>
          <p:cNvPr id="17" name="TextBox 16"/>
          <p:cNvSpPr txBox="1"/>
          <p:nvPr/>
        </p:nvSpPr>
        <p:spPr>
          <a:xfrm>
            <a:off x="5027564" y="6029215"/>
            <a:ext cx="5285562" cy="523220"/>
          </a:xfrm>
          <a:prstGeom prst="rect">
            <a:avLst/>
          </a:prstGeom>
          <a:noFill/>
        </p:spPr>
        <p:txBody>
          <a:bodyPr wrap="square" rtlCol="0">
            <a:spAutoFit/>
          </a:bodyPr>
          <a:lstStyle/>
          <a:p>
            <a:r>
              <a:rPr lang="en-US" sz="2800" b="1" dirty="0"/>
              <a:t>[</a:t>
            </a:r>
            <a:r>
              <a:rPr lang="en-US" sz="2800" b="1" dirty="0" err="1"/>
              <a:t>Tài</a:t>
            </a:r>
            <a:r>
              <a:rPr lang="en-US" sz="2800" b="1" dirty="0"/>
              <a:t> </a:t>
            </a:r>
            <a:r>
              <a:rPr lang="en-US" sz="2800" b="1" dirty="0" err="1"/>
              <a:t>liệu</a:t>
            </a:r>
            <a:r>
              <a:rPr lang="en-US" sz="2800" b="1" dirty="0"/>
              <a:t> in]+[</a:t>
            </a:r>
            <a:r>
              <a:rPr lang="en-US" sz="2800" b="1" dirty="0" err="1"/>
              <a:t>Học</a:t>
            </a:r>
            <a:r>
              <a:rPr lang="en-US" sz="2800" b="1" dirty="0"/>
              <a:t> </a:t>
            </a:r>
            <a:r>
              <a:rPr lang="en-US" sz="2800" b="1" dirty="0" err="1"/>
              <a:t>liệu</a:t>
            </a:r>
            <a:r>
              <a:rPr lang="en-US" sz="2800" b="1" dirty="0"/>
              <a:t> </a:t>
            </a:r>
            <a:r>
              <a:rPr lang="en-US" sz="2800" b="1" dirty="0" err="1"/>
              <a:t>điện</a:t>
            </a:r>
            <a:r>
              <a:rPr lang="en-US" sz="2800" b="1" dirty="0"/>
              <a:t> </a:t>
            </a:r>
            <a:r>
              <a:rPr lang="en-US" sz="2800" b="1" dirty="0" err="1"/>
              <a:t>tử</a:t>
            </a:r>
            <a:r>
              <a:rPr lang="en-US" sz="2800" b="1" dirty="0"/>
              <a:t>]</a:t>
            </a:r>
          </a:p>
        </p:txBody>
      </p:sp>
      <p:sp>
        <p:nvSpPr>
          <p:cNvPr id="18" name="Rectangle 17"/>
          <p:cNvSpPr/>
          <p:nvPr/>
        </p:nvSpPr>
        <p:spPr>
          <a:xfrm>
            <a:off x="5145131" y="6003661"/>
            <a:ext cx="4919800" cy="9016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0254342" y="5791391"/>
            <a:ext cx="1642383" cy="523220"/>
          </a:xfrm>
          <a:prstGeom prst="rect">
            <a:avLst/>
          </a:prstGeom>
          <a:noFill/>
        </p:spPr>
        <p:txBody>
          <a:bodyPr wrap="square" rtlCol="0">
            <a:spAutoFit/>
          </a:bodyPr>
          <a:lstStyle/>
          <a:p>
            <a:r>
              <a:rPr lang="en-US" sz="2800" b="1" dirty="0"/>
              <a:t>≥ 35%</a:t>
            </a:r>
          </a:p>
        </p:txBody>
      </p:sp>
    </p:spTree>
    <p:extLst>
      <p:ext uri="{BB962C8B-B14F-4D97-AF65-F5344CB8AC3E}">
        <p14:creationId xmlns:p14="http://schemas.microsoft.com/office/powerpoint/2010/main" val="36193985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028A73-165E-4137-3307-17A5D720A624}"/>
              </a:ext>
            </a:extLst>
          </p:cNvPr>
          <p:cNvSpPr>
            <a:spLocks noGrp="1"/>
          </p:cNvSpPr>
          <p:nvPr>
            <p:ph type="body" sz="quarter" idx="10"/>
          </p:nvPr>
        </p:nvSpPr>
        <p:spPr/>
        <p:txBody>
          <a:bodyPr/>
          <a:lstStyle/>
          <a:p>
            <a:r>
              <a:rPr lang="en-US" dirty="0" err="1"/>
              <a:t>Biên</a:t>
            </a:r>
            <a:r>
              <a:rPr lang="en-US" dirty="0"/>
              <a:t> </a:t>
            </a:r>
            <a:r>
              <a:rPr lang="en-US" dirty="0" err="1"/>
              <a:t>mục</a:t>
            </a:r>
            <a:r>
              <a:rPr lang="en-US" dirty="0"/>
              <a:t> </a:t>
            </a:r>
            <a:r>
              <a:rPr lang="en-US" dirty="0" err="1"/>
              <a:t>tại</a:t>
            </a:r>
            <a:r>
              <a:rPr lang="en-US" dirty="0"/>
              <a:t> </a:t>
            </a:r>
            <a:r>
              <a:rPr lang="en-US" dirty="0" err="1"/>
              <a:t>ngoại</a:t>
            </a:r>
            <a:endParaRPr lang="en-US" dirty="0"/>
          </a:p>
        </p:txBody>
      </p:sp>
      <p:sp>
        <p:nvSpPr>
          <p:cNvPr id="4" name="TextBox 3">
            <a:extLst>
              <a:ext uri="{FF2B5EF4-FFF2-40B4-BE49-F238E27FC236}">
                <a16:creationId xmlns:a16="http://schemas.microsoft.com/office/drawing/2014/main" id="{6E822B2E-F8B7-F84B-915D-A49CEC9FEA78}"/>
              </a:ext>
            </a:extLst>
          </p:cNvPr>
          <p:cNvSpPr txBox="1"/>
          <p:nvPr/>
        </p:nvSpPr>
        <p:spPr>
          <a:xfrm>
            <a:off x="323529" y="1240123"/>
            <a:ext cx="11695556" cy="5278368"/>
          </a:xfrm>
          <a:prstGeom prst="rect">
            <a:avLst/>
          </a:prstGeom>
          <a:noFill/>
        </p:spPr>
        <p:txBody>
          <a:bodyPr wrap="square" rtlCol="0">
            <a:spAutoFit/>
          </a:bodyPr>
          <a:lstStyle/>
          <a:p>
            <a:pPr>
              <a:spcAft>
                <a:spcPts val="600"/>
              </a:spcAft>
            </a:pPr>
            <a:r>
              <a:rPr lang="vi-VN" sz="2400" b="1" dirty="0"/>
              <a:t>Thông tư 16 yêu cầu yêu cầu tài nguyên thông tin bảo đảm quy định sử dụng "biên mục tại ngoại".</a:t>
            </a:r>
            <a:r>
              <a:rPr lang="en-US" sz="2400" b="1" dirty="0"/>
              <a:t> (</a:t>
            </a:r>
            <a:r>
              <a:rPr lang="en-US" sz="2400" b="1" dirty="0" err="1"/>
              <a:t>điểm</a:t>
            </a:r>
            <a:r>
              <a:rPr lang="en-US" sz="2400" b="1" dirty="0"/>
              <a:t> c, </a:t>
            </a:r>
            <a:r>
              <a:rPr lang="en-US" sz="2400" b="1" dirty="0" err="1"/>
              <a:t>điều</a:t>
            </a:r>
            <a:r>
              <a:rPr lang="en-US" sz="2400" b="1" dirty="0"/>
              <a:t> 5, </a:t>
            </a:r>
            <a:r>
              <a:rPr lang="en-US" sz="2400" b="1" dirty="0" err="1"/>
              <a:t>khoản</a:t>
            </a:r>
            <a:r>
              <a:rPr lang="en-US" sz="2400" b="1" dirty="0"/>
              <a:t> 1)</a:t>
            </a:r>
          </a:p>
          <a:p>
            <a:pPr>
              <a:spcAft>
                <a:spcPts val="600"/>
              </a:spcAft>
            </a:pPr>
            <a:r>
              <a:rPr lang="vi-VN" sz="2400" dirty="0"/>
              <a:t>Vậy biên mục Tại ngoại là gì?</a:t>
            </a:r>
            <a:endParaRPr lang="en-US" sz="2400" dirty="0"/>
          </a:p>
          <a:p>
            <a:pPr>
              <a:spcAft>
                <a:spcPts val="600"/>
              </a:spcAft>
            </a:pPr>
            <a:r>
              <a:rPr lang="vi-VN" sz="2400" dirty="0"/>
              <a:t>Biên mục trực tiếp là cách thức bạn phải tự phân loại, định chủ đề và nhập trực tiếp toàn bộ các dữ liệu thư mục của một tài liệu cụ thể.</a:t>
            </a:r>
            <a:endParaRPr lang="en-US" sz="2400" dirty="0"/>
          </a:p>
          <a:p>
            <a:pPr>
              <a:spcAft>
                <a:spcPts val="600"/>
              </a:spcAft>
            </a:pPr>
            <a:r>
              <a:rPr lang="vi-VN" sz="2400" dirty="0"/>
              <a:t>Đối lập với biên mục trực tiếp là hình thức sử dụng kết quả biên mục sẵn có từ bên ngoài (ngoại có ý nghĩa là bên ngoài) từ các thư viện khác như thư viện Quốc gia, thư viện trường học hoặc thư viện bạn.</a:t>
            </a:r>
            <a:endParaRPr lang="en-US" sz="2400" dirty="0"/>
          </a:p>
          <a:p>
            <a:pPr>
              <a:spcAft>
                <a:spcPts val="600"/>
              </a:spcAft>
            </a:pPr>
            <a:r>
              <a:rPr lang="vi-VN" sz="2400" dirty="0"/>
              <a:t>Thực hiện biên mục tại ngoại giúp cho thư viện biên mục nhanh chóng tài liệu với kết quả biên mục tương đối đầy đủ và chính xác hơn hình thức biên mục trực tiếp.</a:t>
            </a:r>
            <a:endParaRPr lang="en-US" sz="2400" dirty="0"/>
          </a:p>
          <a:p>
            <a:pPr>
              <a:spcAft>
                <a:spcPts val="600"/>
              </a:spcAft>
            </a:pPr>
            <a:r>
              <a:rPr lang="vi-VN" sz="2400" dirty="0"/>
              <a:t>* Các thư viện sử dụng VietBiblio đã khai thác hơn 90% dữ liệu biên mục sẵn thông qua mục lục liên hợp được thu thập từ các thư viện lớn và dữ liệu được chia sẻ từ hàng trăm thư viện bạn có cùng cấp học thông qua công cụ tra cứu liên thư viện.</a:t>
            </a:r>
            <a:endParaRPr lang="en-US" sz="2400" dirty="0"/>
          </a:p>
        </p:txBody>
      </p:sp>
    </p:spTree>
    <p:extLst>
      <p:ext uri="{BB962C8B-B14F-4D97-AF65-F5344CB8AC3E}">
        <p14:creationId xmlns:p14="http://schemas.microsoft.com/office/powerpoint/2010/main" val="4238733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BB213F-FEE4-AABC-48E6-81994AFA53B3}"/>
              </a:ext>
            </a:extLst>
          </p:cNvPr>
          <p:cNvSpPr>
            <a:spLocks noGrp="1"/>
          </p:cNvSpPr>
          <p:nvPr>
            <p:ph type="body" sz="quarter" idx="10"/>
          </p:nvPr>
        </p:nvSpPr>
        <p:spPr>
          <a:xfrm>
            <a:off x="323529" y="339509"/>
            <a:ext cx="11573197" cy="1533253"/>
          </a:xfrm>
        </p:spPr>
        <p:txBody>
          <a:bodyPr/>
          <a:lstStyle/>
          <a:p>
            <a:r>
              <a:rPr lang="en-US" b="1" dirty="0" err="1"/>
              <a:t>Địa</a:t>
            </a:r>
            <a:r>
              <a:rPr lang="en-US" b="1" dirty="0"/>
              <a:t> </a:t>
            </a:r>
            <a:r>
              <a:rPr lang="en-US" b="1" dirty="0" err="1"/>
              <a:t>chỉ</a:t>
            </a:r>
            <a:r>
              <a:rPr lang="en-US" b="1" dirty="0"/>
              <a:t> </a:t>
            </a:r>
            <a:r>
              <a:rPr lang="en-US" b="1" dirty="0" err="1"/>
              <a:t>truy</a:t>
            </a:r>
            <a:r>
              <a:rPr lang="en-US" b="1" dirty="0"/>
              <a:t> </a:t>
            </a:r>
            <a:r>
              <a:rPr lang="en-US" b="1" dirty="0" err="1"/>
              <a:t>cập</a:t>
            </a:r>
            <a:r>
              <a:rPr lang="en-US" b="1" dirty="0"/>
              <a:t> </a:t>
            </a:r>
            <a:r>
              <a:rPr lang="en-US" b="1" dirty="0" err="1"/>
              <a:t>ứng</a:t>
            </a:r>
            <a:r>
              <a:rPr lang="en-US" b="1" dirty="0"/>
              <a:t> </a:t>
            </a:r>
            <a:r>
              <a:rPr lang="en-US" b="1" dirty="0" err="1"/>
              <a:t>dụng</a:t>
            </a:r>
            <a:r>
              <a:rPr lang="en-US" b="1" dirty="0"/>
              <a:t> </a:t>
            </a:r>
            <a:r>
              <a:rPr lang="en-US" b="1" dirty="0" err="1"/>
              <a:t>thư</a:t>
            </a:r>
            <a:r>
              <a:rPr lang="en-US" b="1" dirty="0"/>
              <a:t> </a:t>
            </a:r>
            <a:r>
              <a:rPr lang="en-US" b="1" dirty="0" err="1"/>
              <a:t>viện</a:t>
            </a:r>
            <a:r>
              <a:rPr lang="en-US" b="1" dirty="0"/>
              <a:t> </a:t>
            </a:r>
            <a:r>
              <a:rPr lang="en-US" b="1" dirty="0" err="1"/>
              <a:t>trực</a:t>
            </a:r>
            <a:r>
              <a:rPr lang="en-US" b="1" dirty="0"/>
              <a:t> </a:t>
            </a:r>
            <a:r>
              <a:rPr lang="en-US" b="1" dirty="0" err="1"/>
              <a:t>tuyến</a:t>
            </a:r>
            <a:endParaRPr lang="en-US" b="1" dirty="0"/>
          </a:p>
        </p:txBody>
      </p:sp>
      <p:sp>
        <p:nvSpPr>
          <p:cNvPr id="3" name="Text Placeholder 1">
            <a:extLst>
              <a:ext uri="{FF2B5EF4-FFF2-40B4-BE49-F238E27FC236}">
                <a16:creationId xmlns:a16="http://schemas.microsoft.com/office/drawing/2014/main" id="{A9332D60-12B1-2B0E-0944-A1ABD70E5BD6}"/>
              </a:ext>
            </a:extLst>
          </p:cNvPr>
          <p:cNvSpPr txBox="1">
            <a:spLocks/>
          </p:cNvSpPr>
          <p:nvPr/>
        </p:nvSpPr>
        <p:spPr>
          <a:xfrm>
            <a:off x="123093" y="1747973"/>
            <a:ext cx="11573197" cy="1533253"/>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600" b="1" dirty="0">
                <a:solidFill>
                  <a:srgbClr val="FF0000"/>
                </a:solidFill>
              </a:rPr>
              <a:t>http://vietbiblio.vsl.vn/list</a:t>
            </a:r>
          </a:p>
        </p:txBody>
      </p:sp>
      <p:sp>
        <p:nvSpPr>
          <p:cNvPr id="4" name="Text Placeholder 1">
            <a:extLst>
              <a:ext uri="{FF2B5EF4-FFF2-40B4-BE49-F238E27FC236}">
                <a16:creationId xmlns:a16="http://schemas.microsoft.com/office/drawing/2014/main" id="{1EEB6329-6ABD-710E-D335-E35FB9D744A6}"/>
              </a:ext>
            </a:extLst>
          </p:cNvPr>
          <p:cNvSpPr txBox="1">
            <a:spLocks/>
          </p:cNvSpPr>
          <p:nvPr/>
        </p:nvSpPr>
        <p:spPr>
          <a:xfrm>
            <a:off x="123092" y="3156437"/>
            <a:ext cx="11573197" cy="1533253"/>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err="1"/>
              <a:t>Chọn</a:t>
            </a:r>
            <a:r>
              <a:rPr lang="en-US" b="1" dirty="0"/>
              <a:t> </a:t>
            </a:r>
            <a:r>
              <a:rPr lang="en-US" b="1" dirty="0" err="1"/>
              <a:t>địa</a:t>
            </a:r>
            <a:r>
              <a:rPr lang="en-US" b="1" dirty="0"/>
              <a:t> </a:t>
            </a:r>
            <a:r>
              <a:rPr lang="en-US" b="1" dirty="0" err="1"/>
              <a:t>chỉ</a:t>
            </a:r>
            <a:r>
              <a:rPr lang="en-US" b="1" dirty="0"/>
              <a:t> website </a:t>
            </a:r>
            <a:r>
              <a:rPr lang="en-US" b="1" dirty="0" err="1"/>
              <a:t>thư</a:t>
            </a:r>
            <a:r>
              <a:rPr lang="en-US" b="1" dirty="0"/>
              <a:t> </a:t>
            </a:r>
            <a:r>
              <a:rPr lang="en-US" b="1" dirty="0" err="1"/>
              <a:t>viện</a:t>
            </a:r>
            <a:r>
              <a:rPr lang="en-US" b="1" dirty="0"/>
              <a:t> </a:t>
            </a:r>
            <a:r>
              <a:rPr lang="en-US" b="1" dirty="0" err="1"/>
              <a:t>của</a:t>
            </a:r>
            <a:r>
              <a:rPr lang="en-US" b="1" dirty="0"/>
              <a:t> </a:t>
            </a:r>
            <a:r>
              <a:rPr lang="en-US" b="1" dirty="0" err="1"/>
              <a:t>trường</a:t>
            </a:r>
            <a:endParaRPr lang="en-US" b="1" dirty="0"/>
          </a:p>
        </p:txBody>
      </p:sp>
      <p:sp>
        <p:nvSpPr>
          <p:cNvPr id="5" name="Text Placeholder 1">
            <a:extLst>
              <a:ext uri="{FF2B5EF4-FFF2-40B4-BE49-F238E27FC236}">
                <a16:creationId xmlns:a16="http://schemas.microsoft.com/office/drawing/2014/main" id="{38FDD08D-AB29-CFF0-D9FD-194ED6931832}"/>
              </a:ext>
            </a:extLst>
          </p:cNvPr>
          <p:cNvSpPr txBox="1">
            <a:spLocks/>
          </p:cNvSpPr>
          <p:nvPr/>
        </p:nvSpPr>
        <p:spPr>
          <a:xfrm>
            <a:off x="-167054" y="4267198"/>
            <a:ext cx="11573197" cy="1533253"/>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err="1"/>
              <a:t>Chọn</a:t>
            </a:r>
            <a:r>
              <a:rPr lang="en-US" b="1" dirty="0"/>
              <a:t> </a:t>
            </a:r>
            <a:r>
              <a:rPr lang="en-US" b="1" dirty="0" err="1"/>
              <a:t>mục</a:t>
            </a:r>
            <a:r>
              <a:rPr lang="en-US" b="1" dirty="0"/>
              <a:t> </a:t>
            </a:r>
            <a:r>
              <a:rPr lang="en-US" b="1" dirty="0" err="1">
                <a:solidFill>
                  <a:srgbClr val="FF0000"/>
                </a:solidFill>
              </a:rPr>
              <a:t>hướng</a:t>
            </a:r>
            <a:r>
              <a:rPr lang="en-US" b="1" dirty="0">
                <a:solidFill>
                  <a:srgbClr val="FF0000"/>
                </a:solidFill>
              </a:rPr>
              <a:t> </a:t>
            </a:r>
            <a:r>
              <a:rPr lang="en-US" b="1" dirty="0" err="1">
                <a:solidFill>
                  <a:srgbClr val="FF0000"/>
                </a:solidFill>
              </a:rPr>
              <a:t>dẫn</a:t>
            </a:r>
            <a:endParaRPr lang="en-US" b="1" dirty="0">
              <a:solidFill>
                <a:srgbClr val="FF0000"/>
              </a:solidFill>
            </a:endParaRPr>
          </a:p>
        </p:txBody>
      </p:sp>
      <p:sp>
        <p:nvSpPr>
          <p:cNvPr id="6" name="Text Placeholder 1">
            <a:extLst>
              <a:ext uri="{FF2B5EF4-FFF2-40B4-BE49-F238E27FC236}">
                <a16:creationId xmlns:a16="http://schemas.microsoft.com/office/drawing/2014/main" id="{890B0D52-F5FF-AC72-93C2-3379371490C6}"/>
              </a:ext>
            </a:extLst>
          </p:cNvPr>
          <p:cNvSpPr txBox="1">
            <a:spLocks/>
          </p:cNvSpPr>
          <p:nvPr/>
        </p:nvSpPr>
        <p:spPr>
          <a:xfrm>
            <a:off x="-167054" y="5324747"/>
            <a:ext cx="11573197" cy="1533253"/>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tx1"/>
                </a:solidFill>
              </a:rPr>
              <a:t>User: </a:t>
            </a:r>
            <a:r>
              <a:rPr lang="en-US" b="1" dirty="0" err="1">
                <a:solidFill>
                  <a:srgbClr val="FF0000"/>
                </a:solidFill>
              </a:rPr>
              <a:t>quanly</a:t>
            </a:r>
            <a:r>
              <a:rPr lang="en-US" b="1" dirty="0">
                <a:solidFill>
                  <a:schemeClr val="tx1"/>
                </a:solidFill>
              </a:rPr>
              <a:t>  pass: </a:t>
            </a:r>
            <a:r>
              <a:rPr lang="en-US" b="1" dirty="0">
                <a:solidFill>
                  <a:srgbClr val="FF0000"/>
                </a:solidFill>
              </a:rPr>
              <a:t>tvhd1234</a:t>
            </a:r>
          </a:p>
        </p:txBody>
      </p:sp>
    </p:spTree>
    <p:extLst>
      <p:ext uri="{BB962C8B-B14F-4D97-AF65-F5344CB8AC3E}">
        <p14:creationId xmlns:p14="http://schemas.microsoft.com/office/powerpoint/2010/main" val="378054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0C38EF5B-0468-3108-5CFE-B7685FA5BC2C}"/>
              </a:ext>
            </a:extLst>
          </p:cNvPr>
          <p:cNvPicPr>
            <a:picLocks noGrp="1" noChangeAspect="1"/>
          </p:cNvPicPr>
          <p:nvPr>
            <p:ph type="pic" sz="quarter" idx="41"/>
          </p:nvPr>
        </p:nvPicPr>
        <p:blipFill>
          <a:blip r:embed="rId2" cstate="hqprint">
            <a:extLst>
              <a:ext uri="{28A0092B-C50C-407E-A947-70E740481C1C}">
                <a14:useLocalDpi xmlns:a14="http://schemas.microsoft.com/office/drawing/2010/main" val="0"/>
              </a:ext>
            </a:extLst>
          </a:blip>
          <a:srcRect l="7258" r="7258"/>
          <a:stretch>
            <a:fillRect/>
          </a:stretch>
        </p:blipFill>
        <p:spPr/>
      </p:pic>
      <p:sp>
        <p:nvSpPr>
          <p:cNvPr id="5" name="Text Placeholder 4">
            <a:extLst>
              <a:ext uri="{FF2B5EF4-FFF2-40B4-BE49-F238E27FC236}">
                <a16:creationId xmlns:a16="http://schemas.microsoft.com/office/drawing/2014/main" id="{E12D3933-DDA6-660C-63B6-5C6AD5B045E6}"/>
              </a:ext>
            </a:extLst>
          </p:cNvPr>
          <p:cNvSpPr txBox="1">
            <a:spLocks/>
          </p:cNvSpPr>
          <p:nvPr/>
        </p:nvSpPr>
        <p:spPr>
          <a:xfrm>
            <a:off x="6910465" y="553565"/>
            <a:ext cx="2983042" cy="5182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a:ln w="0"/>
                <a:solidFill>
                  <a:schemeClr val="accent1"/>
                </a:solidFill>
                <a:effectLst>
                  <a:outerShdw blurRad="38100" dist="25400" dir="5400000" algn="ctr" rotWithShape="0">
                    <a:srgbClr val="6E747A">
                      <a:alpha val="43000"/>
                    </a:srgbClr>
                  </a:outerShdw>
                </a:effectLst>
              </a:rPr>
              <a:t>GIỚI THIỆU</a:t>
            </a:r>
          </a:p>
          <a:p>
            <a:pPr marL="0" indent="0" algn="ctr">
              <a:buNone/>
            </a:pPr>
            <a:endParaRPr lang="en-US" sz="4800" b="1">
              <a:solidFill>
                <a:schemeClr val="bg1"/>
              </a:solidFill>
              <a:effectLst>
                <a:outerShdw blurRad="38100" dist="38100" dir="2700000" algn="tl">
                  <a:srgbClr val="000000">
                    <a:alpha val="43137"/>
                  </a:srgbClr>
                </a:outerShdw>
              </a:effectLst>
            </a:endParaRPr>
          </a:p>
        </p:txBody>
      </p:sp>
      <p:sp>
        <p:nvSpPr>
          <p:cNvPr id="6" name="Text Placeholder 4">
            <a:extLst>
              <a:ext uri="{FF2B5EF4-FFF2-40B4-BE49-F238E27FC236}">
                <a16:creationId xmlns:a16="http://schemas.microsoft.com/office/drawing/2014/main" id="{CDAC1F10-81F2-21D2-FD65-06AB29F17E34}"/>
              </a:ext>
            </a:extLst>
          </p:cNvPr>
          <p:cNvSpPr txBox="1">
            <a:spLocks/>
          </p:cNvSpPr>
          <p:nvPr/>
        </p:nvSpPr>
        <p:spPr>
          <a:xfrm>
            <a:off x="4032353" y="1326630"/>
            <a:ext cx="7682460" cy="52390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800"/>
              </a:spcAft>
              <a:buNone/>
            </a:pPr>
            <a:r>
              <a:rPr lang="en-US" sz="4000" b="1" i="0" u="none" strike="noStrike">
                <a:solidFill>
                  <a:srgbClr val="0070C0"/>
                </a:solidFill>
                <a:effectLst/>
                <a:latin typeface="Montserrat" panose="020B0604020202020204" pitchFamily="2" charset="0"/>
              </a:rPr>
              <a:t>V</a:t>
            </a:r>
            <a:r>
              <a:rPr lang="vi-VN" sz="4000" b="1" i="0" u="none" strike="noStrike">
                <a:solidFill>
                  <a:srgbClr val="0070C0"/>
                </a:solidFill>
                <a:effectLst/>
                <a:latin typeface="Montserrat" panose="020B0604020202020204" pitchFamily="2" charset="0"/>
              </a:rPr>
              <a:t>ietBiblio</a:t>
            </a:r>
            <a:r>
              <a:rPr lang="vi-VN" sz="4000" b="0" i="0" u="none" strike="noStrike">
                <a:solidFill>
                  <a:srgbClr val="0070C0"/>
                </a:solidFill>
                <a:effectLst/>
                <a:latin typeface="Montserrat" panose="020B0604020202020204" pitchFamily="2" charset="0"/>
              </a:rPr>
              <a:t> </a:t>
            </a:r>
            <a:endParaRPr lang="en-US" sz="4000" b="0" i="0" u="none" strike="noStrike">
              <a:solidFill>
                <a:srgbClr val="0070C0"/>
              </a:solidFill>
              <a:effectLst/>
              <a:latin typeface="Montserrat" panose="020B0604020202020204" pitchFamily="2" charset="0"/>
            </a:endParaRPr>
          </a:p>
          <a:p>
            <a:pPr marL="0" indent="0" algn="ctr">
              <a:spcAft>
                <a:spcPts val="1800"/>
              </a:spcAft>
              <a:buNone/>
            </a:pPr>
            <a:r>
              <a:rPr lang="vi-VN" sz="2400" b="1" i="0" u="none" strike="noStrike">
                <a:solidFill>
                  <a:srgbClr val="000000"/>
                </a:solidFill>
                <a:effectLst/>
                <a:latin typeface="Montserrat" panose="020B0604020202020204" pitchFamily="2" charset="0"/>
              </a:rPr>
              <a:t>là một hệ thống quản trị thư viện dùng chung</a:t>
            </a:r>
            <a:r>
              <a:rPr lang="en-US" sz="2400" b="1" i="0" u="none" strike="noStrike">
                <a:solidFill>
                  <a:srgbClr val="000000"/>
                </a:solidFill>
                <a:effectLst/>
                <a:latin typeface="Montserrat" panose="020B0604020202020204" pitchFamily="2" charset="0"/>
              </a:rPr>
              <a:t>.</a:t>
            </a:r>
          </a:p>
          <a:p>
            <a:pPr>
              <a:spcAft>
                <a:spcPts val="1800"/>
              </a:spcAft>
            </a:pPr>
            <a:r>
              <a:rPr lang="en-US" sz="2400" b="1">
                <a:solidFill>
                  <a:srgbClr val="000000"/>
                </a:solidFill>
                <a:latin typeface="Montserrat" panose="020B0604020202020204" pitchFamily="2" charset="0"/>
              </a:rPr>
              <a:t>Dựa trên nền tảng mở</a:t>
            </a:r>
          </a:p>
          <a:p>
            <a:pPr>
              <a:spcAft>
                <a:spcPts val="1800"/>
              </a:spcAft>
            </a:pPr>
            <a:r>
              <a:rPr lang="en-US" sz="2400" b="1">
                <a:solidFill>
                  <a:srgbClr val="000000"/>
                </a:solidFill>
                <a:effectLst>
                  <a:outerShdw blurRad="38100" dist="38100" dir="2700000" algn="tl">
                    <a:srgbClr val="000000">
                      <a:alpha val="43137"/>
                    </a:srgbClr>
                  </a:outerShdw>
                </a:effectLst>
                <a:latin typeface="Montserrat" panose="020B0604020202020204" pitchFamily="2" charset="0"/>
              </a:rPr>
              <a:t>Ứng dụng công nghệ điện toán đám mây</a:t>
            </a:r>
          </a:p>
          <a:p>
            <a:pPr>
              <a:spcAft>
                <a:spcPts val="1800"/>
              </a:spcAft>
            </a:pPr>
            <a:r>
              <a:rPr lang="en-US" sz="2400" b="1">
                <a:solidFill>
                  <a:srgbClr val="000000"/>
                </a:solidFill>
                <a:effectLst>
                  <a:outerShdw blurRad="38100" dist="38100" dir="2700000" algn="tl">
                    <a:srgbClr val="000000">
                      <a:alpha val="43137"/>
                    </a:srgbClr>
                  </a:outerShdw>
                </a:effectLst>
                <a:latin typeface="Montserrat" panose="020B0604020202020204" pitchFamily="2" charset="0"/>
              </a:rPr>
              <a:t>Cung cấp miễn phí</a:t>
            </a:r>
          </a:p>
          <a:p>
            <a:pPr>
              <a:spcAft>
                <a:spcPts val="1800"/>
              </a:spcAft>
            </a:pPr>
            <a:r>
              <a:rPr lang="en-US" sz="2400" b="1">
                <a:solidFill>
                  <a:srgbClr val="000000"/>
                </a:solidFill>
                <a:effectLst>
                  <a:outerShdw blurRad="38100" dist="38100" dir="2700000" algn="tl">
                    <a:srgbClr val="000000">
                      <a:alpha val="43137"/>
                    </a:srgbClr>
                  </a:outerShdw>
                </a:effectLst>
                <a:latin typeface="Montserrat" panose="020B0604020202020204" pitchFamily="2" charset="0"/>
              </a:rPr>
              <a:t>Dành cho các thư viện huyện – xã, thư viện trường học</a:t>
            </a:r>
            <a:endParaRPr lang="en-US" sz="6000" b="1">
              <a:solidFill>
                <a:schemeClr val="bg1"/>
              </a:solidFill>
              <a:effectLst>
                <a:outerShdw blurRad="38100" dist="38100" dir="2700000" algn="tl">
                  <a:srgbClr val="000000">
                    <a:alpha val="43137"/>
                  </a:srgbClr>
                </a:outerShdw>
              </a:effectLst>
            </a:endParaRPr>
          </a:p>
        </p:txBody>
      </p:sp>
      <p:sp>
        <p:nvSpPr>
          <p:cNvPr id="15" name="Text Placeholder 4">
            <a:extLst>
              <a:ext uri="{FF2B5EF4-FFF2-40B4-BE49-F238E27FC236}">
                <a16:creationId xmlns:a16="http://schemas.microsoft.com/office/drawing/2014/main" id="{AF788026-4D2F-853E-A0CB-7E1D381F0AEC}"/>
              </a:ext>
            </a:extLst>
          </p:cNvPr>
          <p:cNvSpPr txBox="1">
            <a:spLocks/>
          </p:cNvSpPr>
          <p:nvPr/>
        </p:nvSpPr>
        <p:spPr>
          <a:xfrm>
            <a:off x="527350" y="3451450"/>
            <a:ext cx="2983042" cy="24053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a:ln w="0"/>
                <a:solidFill>
                  <a:schemeClr val="bg1"/>
                </a:solidFill>
                <a:effectLst>
                  <a:outerShdw blurRad="38100" dist="25400" dir="5400000" algn="ctr" rotWithShape="0">
                    <a:srgbClr val="6E747A">
                      <a:alpha val="43000"/>
                    </a:srgbClr>
                  </a:outerShdw>
                </a:effectLst>
              </a:rPr>
              <a:t>Tiết kiệm</a:t>
            </a:r>
          </a:p>
          <a:p>
            <a:pPr marL="0" indent="0" algn="ctr">
              <a:buNone/>
            </a:pPr>
            <a:r>
              <a:rPr lang="en-US" sz="3200" b="1">
                <a:ln w="0"/>
                <a:solidFill>
                  <a:schemeClr val="bg1"/>
                </a:solidFill>
                <a:effectLst>
                  <a:outerShdw blurRad="38100" dist="25400" dir="5400000" algn="ctr" rotWithShape="0">
                    <a:srgbClr val="6E747A">
                      <a:alpha val="43000"/>
                    </a:srgbClr>
                  </a:outerShdw>
                </a:effectLst>
              </a:rPr>
              <a:t>Hiệu quả</a:t>
            </a:r>
          </a:p>
          <a:p>
            <a:pPr marL="0" indent="0" algn="ctr">
              <a:buNone/>
            </a:pPr>
            <a:r>
              <a:rPr lang="en-US" sz="3200" b="1">
                <a:ln w="0"/>
                <a:solidFill>
                  <a:schemeClr val="bg1"/>
                </a:solidFill>
                <a:effectLst>
                  <a:outerShdw blurRad="38100" dist="25400" dir="5400000" algn="ctr" rotWithShape="0">
                    <a:srgbClr val="6E747A">
                      <a:alpha val="43000"/>
                    </a:srgbClr>
                  </a:outerShdw>
                </a:effectLst>
              </a:rPr>
              <a:t>Đơn giản</a:t>
            </a:r>
          </a:p>
          <a:p>
            <a:pPr marL="0" indent="0" algn="ctr">
              <a:buNone/>
            </a:pPr>
            <a:r>
              <a:rPr lang="en-US" sz="3200" b="1">
                <a:ln w="0"/>
                <a:solidFill>
                  <a:schemeClr val="bg1"/>
                </a:solidFill>
                <a:effectLst>
                  <a:outerShdw blurRad="38100" dist="25400" dir="5400000" algn="ctr" rotWithShape="0">
                    <a:srgbClr val="6E747A">
                      <a:alpha val="43000"/>
                    </a:srgbClr>
                  </a:outerShdw>
                </a:effectLst>
              </a:rPr>
              <a:t>Dễ sử dụng</a:t>
            </a:r>
          </a:p>
          <a:p>
            <a:pPr marL="0" indent="0" algn="ctr">
              <a:buNone/>
            </a:pPr>
            <a:endParaRPr lang="en-US" sz="4800" b="1">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51345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568EB1-7FDF-5C39-3572-2780FAEFF86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t>
            </a:r>
            <a:r>
              <a:rPr kumimoji="0" lang="en-US" altLang="en-US" sz="74300" b="0" i="0" u="none" strike="noStrike" cap="none" normalizeH="0" baseline="0">
                <a:ln>
                  <a:noFill/>
                </a:ln>
                <a:solidFill>
                  <a:schemeClr val="tx1"/>
                </a:solidFill>
                <a:effectLst/>
                <a:latin typeface="Arial" panose="020B0604020202020204" pitchFamily="34" charset="0"/>
              </a:rPr>
              <a:t>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FF"/>
                </a:solidFill>
                <a:effectLst/>
                <a:latin typeface="Arial" panose="020B0604020202020204" pitchFamily="34" charset="0"/>
                <a:cs typeface="Arial" panose="020B0604020202020204" pitchFamily="34" charset="0"/>
              </a:rPr>
              <a:t>NGHIÊN CỨU CÁC ĐÁNH GIÁ LÝ THUYẾT</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t>
            </a:r>
            <a:r>
              <a:rPr kumimoji="0" lang="en-US" altLang="en-US" sz="69100" b="0" i="0" u="none" strike="noStrike" cap="none" normalizeH="0" baseline="0">
                <a:ln>
                  <a:noFill/>
                </a:ln>
                <a:solidFill>
                  <a:schemeClr val="tx1"/>
                </a:solidFill>
                <a:effectLst/>
                <a:latin typeface="Arial" panose="020B0604020202020204" pitchFamily="34" charset="0"/>
              </a:rPr>
              <a:t>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595959"/>
                </a:solidFill>
                <a:effectLst/>
                <a:latin typeface="Arial" panose="020B0604020202020204" pitchFamily="34" charset="0"/>
                <a:cs typeface="Arial" panose="020B0604020202020204" pitchFamily="34" charset="0"/>
              </a:rPr>
              <a:t>https://moet.gov.vn/van-ban/vanban/Pages/chi-tiet-van-ban.aspx?ItemID=1218</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3074" name="Picture 2">
            <a:extLst>
              <a:ext uri="{FF2B5EF4-FFF2-40B4-BE49-F238E27FC236}">
                <a16:creationId xmlns:a16="http://schemas.microsoft.com/office/drawing/2014/main" id="{D0ECCE7B-5BD9-E9B2-984F-FF834A41E5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26" y="341454"/>
            <a:ext cx="4993985" cy="522596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6D81B230-CC5C-A748-9716-4E1A368C62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7450" y="1025806"/>
            <a:ext cx="7063128" cy="3973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95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D250A81-9295-D158-C88B-8E57D6923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19" y="117565"/>
            <a:ext cx="11727543" cy="6596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722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83DC7C5-F2B3-D1A0-6359-25D76667F2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 y="137160"/>
            <a:ext cx="11948160" cy="6720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981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rrow: Notched Right 17">
            <a:extLst>
              <a:ext uri="{FF2B5EF4-FFF2-40B4-BE49-F238E27FC236}">
                <a16:creationId xmlns:a16="http://schemas.microsoft.com/office/drawing/2014/main" id="{44ABAD7E-4DAF-D178-C7A6-0CE521F3497E}"/>
              </a:ext>
            </a:extLst>
          </p:cNvPr>
          <p:cNvSpPr/>
          <p:nvPr/>
        </p:nvSpPr>
        <p:spPr>
          <a:xfrm rot="18900000">
            <a:off x="1614405" y="2796534"/>
            <a:ext cx="9073861" cy="118007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42405A56-B013-C4C1-7387-49AC2B876B72}"/>
              </a:ext>
            </a:extLst>
          </p:cNvPr>
          <p:cNvSpPr/>
          <p:nvPr/>
        </p:nvSpPr>
        <p:spPr>
          <a:xfrm>
            <a:off x="2873975" y="4269260"/>
            <a:ext cx="2378676" cy="2378676"/>
          </a:xfrm>
          <a:prstGeom prst="ellipse">
            <a:avLst/>
          </a:prstGeom>
          <a:blipFill dpi="0" rotWithShape="1">
            <a:blip r:embed="rId3">
              <a:alphaModFix amt="93000"/>
              <a:extLst>
                <a:ext uri="{28A0092B-C50C-407E-A947-70E740481C1C}">
                  <a14:useLocalDpi xmlns:a14="http://schemas.microsoft.com/office/drawing/2010/main" val="0"/>
                </a:ext>
              </a:extLst>
            </a:blip>
            <a:srcRect/>
            <a:stretch>
              <a:fillRect/>
            </a:stretch>
          </a:blipFill>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EC6C07E0-247C-3061-9D69-E33C430E1D88}"/>
              </a:ext>
            </a:extLst>
          </p:cNvPr>
          <p:cNvSpPr/>
          <p:nvPr/>
        </p:nvSpPr>
        <p:spPr>
          <a:xfrm>
            <a:off x="4906662" y="2239662"/>
            <a:ext cx="2378676" cy="2378676"/>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7338C73-4223-0062-6A51-DB9552BEAB62}"/>
              </a:ext>
            </a:extLst>
          </p:cNvPr>
          <p:cNvSpPr/>
          <p:nvPr/>
        </p:nvSpPr>
        <p:spPr>
          <a:xfrm>
            <a:off x="6859030" y="274938"/>
            <a:ext cx="2378676" cy="2378676"/>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85E715E-FAA2-6B18-5CFE-E8EB762F3204}"/>
              </a:ext>
            </a:extLst>
          </p:cNvPr>
          <p:cNvSpPr/>
          <p:nvPr/>
        </p:nvSpPr>
        <p:spPr>
          <a:xfrm>
            <a:off x="3358978" y="6042454"/>
            <a:ext cx="1408670" cy="37070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a:t>2015-2018</a:t>
            </a:r>
          </a:p>
        </p:txBody>
      </p:sp>
      <p:sp>
        <p:nvSpPr>
          <p:cNvPr id="7" name="Rectangle: Rounded Corners 6">
            <a:extLst>
              <a:ext uri="{FF2B5EF4-FFF2-40B4-BE49-F238E27FC236}">
                <a16:creationId xmlns:a16="http://schemas.microsoft.com/office/drawing/2014/main" id="{61BDC8A6-D041-6B58-57CF-FDD337DC0104}"/>
              </a:ext>
            </a:extLst>
          </p:cNvPr>
          <p:cNvSpPr/>
          <p:nvPr/>
        </p:nvSpPr>
        <p:spPr>
          <a:xfrm>
            <a:off x="5391665" y="3991232"/>
            <a:ext cx="1408670" cy="37070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a:t>2018-2019</a:t>
            </a:r>
          </a:p>
        </p:txBody>
      </p:sp>
      <p:sp>
        <p:nvSpPr>
          <p:cNvPr id="8" name="Rectangle: Rounded Corners 7">
            <a:extLst>
              <a:ext uri="{FF2B5EF4-FFF2-40B4-BE49-F238E27FC236}">
                <a16:creationId xmlns:a16="http://schemas.microsoft.com/office/drawing/2014/main" id="{52C3ED26-68C4-BF6D-CC97-A95323947344}"/>
              </a:ext>
            </a:extLst>
          </p:cNvPr>
          <p:cNvSpPr/>
          <p:nvPr/>
        </p:nvSpPr>
        <p:spPr>
          <a:xfrm>
            <a:off x="7344033" y="2054311"/>
            <a:ext cx="1408670" cy="37070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a:t>2019-nay</a:t>
            </a:r>
          </a:p>
        </p:txBody>
      </p:sp>
      <p:sp>
        <p:nvSpPr>
          <p:cNvPr id="11" name="Arrow: Pentagon 10">
            <a:extLst>
              <a:ext uri="{FF2B5EF4-FFF2-40B4-BE49-F238E27FC236}">
                <a16:creationId xmlns:a16="http://schemas.microsoft.com/office/drawing/2014/main" id="{2BA08005-60F4-0958-397C-EBDB21B1E801}"/>
              </a:ext>
            </a:extLst>
          </p:cNvPr>
          <p:cNvSpPr/>
          <p:nvPr/>
        </p:nvSpPr>
        <p:spPr>
          <a:xfrm>
            <a:off x="127416" y="4618338"/>
            <a:ext cx="2746559" cy="1736125"/>
          </a:xfrm>
          <a:prstGeom prst="homePlate">
            <a:avLst>
              <a:gd name="adj" fmla="val 36833"/>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800" b="1">
                <a:effectLst/>
                <a:latin typeface="+mj-lt"/>
                <a:ea typeface="Calibri" panose="020F0502020204030204" pitchFamily="34" charset="0"/>
              </a:rPr>
              <a:t>PM QLTV </a:t>
            </a:r>
            <a:br>
              <a:rPr lang="en-US" sz="1800" b="1">
                <a:effectLst/>
                <a:latin typeface="+mj-lt"/>
                <a:ea typeface="Calibri" panose="020F0502020204030204" pitchFamily="34" charset="0"/>
              </a:rPr>
            </a:br>
            <a:r>
              <a:rPr lang="en-US" sz="1800" b="1">
                <a:effectLst/>
                <a:latin typeface="+mj-lt"/>
                <a:ea typeface="Calibri" panose="020F0502020204030204" pitchFamily="34" charset="0"/>
              </a:rPr>
              <a:t>do nhân viên thư viện triển khai, được cài đặt trên máy tính của mỗi thư viện</a:t>
            </a:r>
            <a:endParaRPr lang="en-US" b="1">
              <a:latin typeface="+mj-lt"/>
            </a:endParaRPr>
          </a:p>
        </p:txBody>
      </p:sp>
      <p:sp>
        <p:nvSpPr>
          <p:cNvPr id="15" name="Arrow: Pentagon 14">
            <a:extLst>
              <a:ext uri="{FF2B5EF4-FFF2-40B4-BE49-F238E27FC236}">
                <a16:creationId xmlns:a16="http://schemas.microsoft.com/office/drawing/2014/main" id="{31AF50CC-3E34-4121-C2BC-EED53B02BC3F}"/>
              </a:ext>
            </a:extLst>
          </p:cNvPr>
          <p:cNvSpPr/>
          <p:nvPr/>
        </p:nvSpPr>
        <p:spPr>
          <a:xfrm>
            <a:off x="209863" y="2601097"/>
            <a:ext cx="4696800" cy="1411760"/>
          </a:xfrm>
          <a:prstGeom prst="homePlate">
            <a:avLst>
              <a:gd name="adj" fmla="val 36833"/>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800" b="1">
                <a:effectLst/>
                <a:latin typeface="+mj-lt"/>
                <a:ea typeface="Calibri" panose="020F0502020204030204" pitchFamily="34" charset="0"/>
              </a:rPr>
              <a:t>Dùng phần mềm nguồn mở</a:t>
            </a:r>
            <a:br>
              <a:rPr lang="en-US" sz="1800" b="1">
                <a:effectLst/>
                <a:latin typeface="+mj-lt"/>
                <a:ea typeface="Calibri" panose="020F0502020204030204" pitchFamily="34" charset="0"/>
              </a:rPr>
            </a:br>
            <a:r>
              <a:rPr lang="en-US" sz="1800" b="1">
                <a:effectLst/>
                <a:latin typeface="+mj-lt"/>
                <a:ea typeface="Calibri" panose="020F0502020204030204" pitchFamily="34" charset="0"/>
              </a:rPr>
              <a:t>OpenBiblio, quản trị tập trung với phương thức Share hosting</a:t>
            </a:r>
            <a:endParaRPr lang="en-US" b="1">
              <a:latin typeface="+mj-lt"/>
            </a:endParaRPr>
          </a:p>
        </p:txBody>
      </p:sp>
      <p:sp>
        <p:nvSpPr>
          <p:cNvPr id="16" name="Arrow: Pentagon 15">
            <a:extLst>
              <a:ext uri="{FF2B5EF4-FFF2-40B4-BE49-F238E27FC236}">
                <a16:creationId xmlns:a16="http://schemas.microsoft.com/office/drawing/2014/main" id="{EFE97B01-EEC5-4FF4-8F2A-D8809BCB2DAB}"/>
              </a:ext>
            </a:extLst>
          </p:cNvPr>
          <p:cNvSpPr/>
          <p:nvPr/>
        </p:nvSpPr>
        <p:spPr>
          <a:xfrm>
            <a:off x="2360951" y="741412"/>
            <a:ext cx="4498079" cy="1134304"/>
          </a:xfrm>
          <a:prstGeom prst="homePlate">
            <a:avLst>
              <a:gd name="adj" fmla="val 36833"/>
            </a:avLst>
          </a:prstGeom>
          <a:solidFill>
            <a:srgbClr val="CC000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800" b="1">
                <a:effectLst/>
                <a:latin typeface="+mj-lt"/>
                <a:ea typeface="Calibri" panose="020F0502020204030204" pitchFamily="34" charset="0"/>
              </a:rPr>
              <a:t>Chuyển sang platform dùng chung</a:t>
            </a:r>
            <a:endParaRPr lang="en-US" b="1">
              <a:latin typeface="+mj-lt"/>
            </a:endParaRPr>
          </a:p>
        </p:txBody>
      </p:sp>
      <p:sp>
        <p:nvSpPr>
          <p:cNvPr id="19" name="Multiplication Sign 18">
            <a:extLst>
              <a:ext uri="{FF2B5EF4-FFF2-40B4-BE49-F238E27FC236}">
                <a16:creationId xmlns:a16="http://schemas.microsoft.com/office/drawing/2014/main" id="{25A6603A-71F7-4ED6-889D-E6DFCAB07DB6}"/>
              </a:ext>
            </a:extLst>
          </p:cNvPr>
          <p:cNvSpPr/>
          <p:nvPr/>
        </p:nvSpPr>
        <p:spPr>
          <a:xfrm>
            <a:off x="3081302" y="4211109"/>
            <a:ext cx="2016696" cy="2016696"/>
          </a:xfrm>
          <a:prstGeom prst="mathMultiply">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3C30001-038A-6EA0-79E4-B4647764B08D}"/>
              </a:ext>
            </a:extLst>
          </p:cNvPr>
          <p:cNvSpPr/>
          <p:nvPr/>
        </p:nvSpPr>
        <p:spPr>
          <a:xfrm>
            <a:off x="6693108" y="4982284"/>
            <a:ext cx="5371475" cy="160077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a:effectLst/>
                <a:latin typeface="Times New Roman" panose="02020603050405020304" pitchFamily="18" charset="0"/>
                <a:ea typeface="Calibri" panose="020F0502020204030204" pitchFamily="34" charset="0"/>
              </a:rPr>
              <a:t>Rủi ro về hỏng hóc thiết bị máy tính, hệ điều hành, hệ quản trị cơ sở dữ liệu, kể cả lỗi của phần mềm… dẫn đến việc hỗ trợ và bảo trì các phần mềm này chiếm rất nhiều thời gian cho nhân viên thư viện tỉnh, kể cả nhân viên thư viện huyện, trường học.</a:t>
            </a:r>
            <a:endParaRPr lang="en-US"/>
          </a:p>
        </p:txBody>
      </p:sp>
      <p:sp>
        <p:nvSpPr>
          <p:cNvPr id="22" name="Rectangle 21">
            <a:extLst>
              <a:ext uri="{FF2B5EF4-FFF2-40B4-BE49-F238E27FC236}">
                <a16:creationId xmlns:a16="http://schemas.microsoft.com/office/drawing/2014/main" id="{69B558C6-29AE-E7D9-F4D8-93EFD8B68948}"/>
              </a:ext>
            </a:extLst>
          </p:cNvPr>
          <p:cNvSpPr/>
          <p:nvPr/>
        </p:nvSpPr>
        <p:spPr>
          <a:xfrm>
            <a:off x="8688955" y="3039183"/>
            <a:ext cx="3285943" cy="12300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a:effectLst/>
                <a:latin typeface="Times New Roman" panose="02020603050405020304" pitchFamily="18" charset="0"/>
                <a:ea typeface="Calibri" panose="020F0502020204030204" pitchFamily="34" charset="0"/>
              </a:rPr>
              <a:t>Khó khăn trong quá trình sửa lỗi và nâng cấp với hàng trăm phần mềm như nhau.</a:t>
            </a:r>
            <a:endParaRPr lang="en-US"/>
          </a:p>
        </p:txBody>
      </p:sp>
      <p:sp>
        <p:nvSpPr>
          <p:cNvPr id="23" name="Arrow: Right 22">
            <a:extLst>
              <a:ext uri="{FF2B5EF4-FFF2-40B4-BE49-F238E27FC236}">
                <a16:creationId xmlns:a16="http://schemas.microsoft.com/office/drawing/2014/main" id="{0B937C76-6CD0-037B-9862-E6E90EF61304}"/>
              </a:ext>
            </a:extLst>
          </p:cNvPr>
          <p:cNvSpPr/>
          <p:nvPr/>
        </p:nvSpPr>
        <p:spPr>
          <a:xfrm>
            <a:off x="5476854" y="5351489"/>
            <a:ext cx="1061601" cy="404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96622F13-EA7E-200E-4F3E-DEC829EC5354}"/>
              </a:ext>
            </a:extLst>
          </p:cNvPr>
          <p:cNvSpPr/>
          <p:nvPr/>
        </p:nvSpPr>
        <p:spPr>
          <a:xfrm>
            <a:off x="7450410" y="3306977"/>
            <a:ext cx="1061601" cy="404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96F4E256-4525-CD90-D5DE-1602B0B0DF35}"/>
              </a:ext>
            </a:extLst>
          </p:cNvPr>
          <p:cNvSpPr/>
          <p:nvPr/>
        </p:nvSpPr>
        <p:spPr>
          <a:xfrm>
            <a:off x="9378845" y="1261909"/>
            <a:ext cx="1061601" cy="404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D5CEC2C-36C0-C9A6-DB5E-BC8AC4A1E1F2}"/>
              </a:ext>
            </a:extLst>
          </p:cNvPr>
          <p:cNvSpPr/>
          <p:nvPr/>
        </p:nvSpPr>
        <p:spPr>
          <a:xfrm>
            <a:off x="10581585" y="274938"/>
            <a:ext cx="1457061" cy="226589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atin typeface="Times New Roman" panose="02020603050405020304" pitchFamily="18" charset="0"/>
              </a:rPr>
              <a:t>Tiết kiệm rất nhiều về chi phí đầu tư và tối ưu hóa quy trình hoạt động</a:t>
            </a:r>
            <a:endParaRPr lang="en-US"/>
          </a:p>
        </p:txBody>
      </p:sp>
      <p:sp>
        <p:nvSpPr>
          <p:cNvPr id="9" name="TextBox 8">
            <a:extLst>
              <a:ext uri="{FF2B5EF4-FFF2-40B4-BE49-F238E27FC236}">
                <a16:creationId xmlns:a16="http://schemas.microsoft.com/office/drawing/2014/main" id="{EC661948-A6A5-8CD7-51FF-028402F111A7}"/>
              </a:ext>
            </a:extLst>
          </p:cNvPr>
          <p:cNvSpPr txBox="1"/>
          <p:nvPr/>
        </p:nvSpPr>
        <p:spPr>
          <a:xfrm>
            <a:off x="209863" y="135931"/>
            <a:ext cx="6094070" cy="923330"/>
          </a:xfrm>
          <a:prstGeom prst="rect">
            <a:avLst/>
          </a:prstGeom>
          <a:noFill/>
        </p:spPr>
        <p:txBody>
          <a:bodyPr wrap="square">
            <a:spAutoFit/>
          </a:bodyPr>
          <a:lstStyle/>
          <a:p>
            <a:pPr rtl="0">
              <a:spcBef>
                <a:spcPts val="0"/>
              </a:spcBef>
              <a:spcAft>
                <a:spcPts val="0"/>
              </a:spcAft>
            </a:pPr>
            <a:r>
              <a:rPr lang="en-US" sz="1800" b="1" i="0" u="none" strike="noStrike">
                <a:solidFill>
                  <a:srgbClr val="0000FF"/>
                </a:solidFill>
                <a:effectLst/>
                <a:latin typeface="Arial" panose="020B0604020202020204" pitchFamily="34" charset="0"/>
              </a:rPr>
              <a:t>SỰ THAY ĐỔI VÀ THÍCH ỨNG CỦA VIỆT BIBLIO</a:t>
            </a:r>
            <a:endParaRPr lang="en-US" b="0">
              <a:effectLst/>
            </a:endParaRPr>
          </a:p>
          <a:p>
            <a:br>
              <a:rPr lang="en-US"/>
            </a:br>
            <a:endParaRPr lang="en-US"/>
          </a:p>
        </p:txBody>
      </p:sp>
    </p:spTree>
    <p:extLst>
      <p:ext uri="{BB962C8B-B14F-4D97-AF65-F5344CB8AC3E}">
        <p14:creationId xmlns:p14="http://schemas.microsoft.com/office/powerpoint/2010/main" val="856796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756;p26">
            <a:extLst>
              <a:ext uri="{FF2B5EF4-FFF2-40B4-BE49-F238E27FC236}">
                <a16:creationId xmlns:a16="http://schemas.microsoft.com/office/drawing/2014/main" id="{44F728CC-B83D-402C-A000-874BEA16E23D}"/>
              </a:ext>
            </a:extLst>
          </p:cNvPr>
          <p:cNvGrpSpPr/>
          <p:nvPr/>
        </p:nvGrpSpPr>
        <p:grpSpPr>
          <a:xfrm rot="20494424">
            <a:off x="4808081" y="2038183"/>
            <a:ext cx="4584527" cy="1439786"/>
            <a:chOff x="4613897" y="1296813"/>
            <a:chExt cx="4072842" cy="1279090"/>
          </a:xfrm>
        </p:grpSpPr>
        <p:sp>
          <p:nvSpPr>
            <p:cNvPr id="5" name="Google Shape;757;p26">
              <a:extLst>
                <a:ext uri="{FF2B5EF4-FFF2-40B4-BE49-F238E27FC236}">
                  <a16:creationId xmlns:a16="http://schemas.microsoft.com/office/drawing/2014/main" id="{6EFE675E-D387-4B34-9095-7520FED441B6}"/>
                </a:ext>
              </a:extLst>
            </p:cNvPr>
            <p:cNvSpPr/>
            <p:nvPr/>
          </p:nvSpPr>
          <p:spPr>
            <a:xfrm>
              <a:off x="4613897" y="1296813"/>
              <a:ext cx="1798468" cy="1279090"/>
            </a:xfrm>
            <a:custGeom>
              <a:avLst/>
              <a:gdLst/>
              <a:ahLst/>
              <a:cxnLst/>
              <a:rect l="l" t="t" r="r" b="b"/>
              <a:pathLst>
                <a:path w="87209" h="62024" extrusionOk="0">
                  <a:moveTo>
                    <a:pt x="225" y="62023"/>
                  </a:moveTo>
                  <a:lnTo>
                    <a:pt x="87164" y="62023"/>
                  </a:lnTo>
                  <a:lnTo>
                    <a:pt x="87164" y="61575"/>
                  </a:lnTo>
                  <a:cubicBezTo>
                    <a:pt x="87209" y="38496"/>
                    <a:pt x="78067" y="16358"/>
                    <a:pt x="61799" y="1"/>
                  </a:cubicBezTo>
                  <a:lnTo>
                    <a:pt x="1" y="61844"/>
                  </a:lnTo>
                  <a:close/>
                </a:path>
              </a:pathLst>
            </a:custGeom>
            <a:solidFill>
              <a:srgbClr val="C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 name="Google Shape;758;p26">
              <a:extLst>
                <a:ext uri="{FF2B5EF4-FFF2-40B4-BE49-F238E27FC236}">
                  <a16:creationId xmlns:a16="http://schemas.microsoft.com/office/drawing/2014/main" id="{18BAA658-7796-4274-BA84-48E4B8CFD79A}"/>
                </a:ext>
              </a:extLst>
            </p:cNvPr>
            <p:cNvSpPr/>
            <p:nvPr/>
          </p:nvSpPr>
          <p:spPr>
            <a:xfrm>
              <a:off x="6605475" y="1617588"/>
              <a:ext cx="2081264" cy="742010"/>
            </a:xfrm>
            <a:custGeom>
              <a:avLst/>
              <a:gdLst/>
              <a:ahLst/>
              <a:cxnLst/>
              <a:rect l="l" t="t" r="r" b="b"/>
              <a:pathLst>
                <a:path w="100922" h="32580" extrusionOk="0">
                  <a:moveTo>
                    <a:pt x="1" y="0"/>
                  </a:moveTo>
                  <a:lnTo>
                    <a:pt x="1" y="32580"/>
                  </a:lnTo>
                  <a:lnTo>
                    <a:pt x="84654" y="32580"/>
                  </a:lnTo>
                  <a:cubicBezTo>
                    <a:pt x="93617" y="32580"/>
                    <a:pt x="100922" y="25275"/>
                    <a:pt x="100922" y="16268"/>
                  </a:cubicBezTo>
                  <a:cubicBezTo>
                    <a:pt x="100922" y="7305"/>
                    <a:pt x="93617" y="0"/>
                    <a:pt x="84654"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 name="Google Shape;759;p26">
              <a:extLst>
                <a:ext uri="{FF2B5EF4-FFF2-40B4-BE49-F238E27FC236}">
                  <a16:creationId xmlns:a16="http://schemas.microsoft.com/office/drawing/2014/main" id="{C498E615-1491-46C9-A7B1-A64BAE0AC7D0}"/>
                </a:ext>
              </a:extLst>
            </p:cNvPr>
            <p:cNvSpPr/>
            <p:nvPr/>
          </p:nvSpPr>
          <p:spPr>
            <a:xfrm>
              <a:off x="5797756" y="1475176"/>
              <a:ext cx="1005512" cy="1005532"/>
            </a:xfrm>
            <a:custGeom>
              <a:avLst/>
              <a:gdLst/>
              <a:ahLst/>
              <a:cxnLst/>
              <a:rect l="l" t="t" r="r" b="b"/>
              <a:pathLst>
                <a:path w="48758" h="48759" extrusionOk="0">
                  <a:moveTo>
                    <a:pt x="24379" y="1"/>
                  </a:moveTo>
                  <a:lnTo>
                    <a:pt x="24021" y="1"/>
                  </a:lnTo>
                  <a:cubicBezTo>
                    <a:pt x="10666" y="225"/>
                    <a:pt x="0" y="11070"/>
                    <a:pt x="0" y="24380"/>
                  </a:cubicBezTo>
                  <a:cubicBezTo>
                    <a:pt x="0" y="24828"/>
                    <a:pt x="0" y="25321"/>
                    <a:pt x="45" y="25769"/>
                  </a:cubicBezTo>
                  <a:cubicBezTo>
                    <a:pt x="762" y="38541"/>
                    <a:pt x="11249" y="48534"/>
                    <a:pt x="24021" y="48758"/>
                  </a:cubicBezTo>
                  <a:lnTo>
                    <a:pt x="24379" y="48758"/>
                  </a:lnTo>
                  <a:cubicBezTo>
                    <a:pt x="37286" y="48758"/>
                    <a:pt x="47996" y="38675"/>
                    <a:pt x="48713" y="25769"/>
                  </a:cubicBezTo>
                  <a:cubicBezTo>
                    <a:pt x="48713" y="25321"/>
                    <a:pt x="48758" y="24828"/>
                    <a:pt x="48758" y="24380"/>
                  </a:cubicBezTo>
                  <a:cubicBezTo>
                    <a:pt x="48758" y="10891"/>
                    <a:pt x="37868" y="1"/>
                    <a:pt x="24379" y="1"/>
                  </a:cubicBezTo>
                  <a:close/>
                </a:path>
              </a:pathLst>
            </a:custGeom>
            <a:solidFill>
              <a:srgbClr val="FFFFFF"/>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 name="Google Shape;760;p26">
              <a:extLst>
                <a:ext uri="{FF2B5EF4-FFF2-40B4-BE49-F238E27FC236}">
                  <a16:creationId xmlns:a16="http://schemas.microsoft.com/office/drawing/2014/main" id="{0215637C-F127-4782-84CE-60FBD6B1EAB6}"/>
                </a:ext>
              </a:extLst>
            </p:cNvPr>
            <p:cNvSpPr/>
            <p:nvPr/>
          </p:nvSpPr>
          <p:spPr>
            <a:xfrm>
              <a:off x="5862448" y="1538961"/>
              <a:ext cx="877982" cy="877982"/>
            </a:xfrm>
            <a:custGeom>
              <a:avLst/>
              <a:gdLst/>
              <a:ahLst/>
              <a:cxnLst/>
              <a:rect l="l" t="t" r="r" b="b"/>
              <a:pathLst>
                <a:path w="42574" h="42574" extrusionOk="0">
                  <a:moveTo>
                    <a:pt x="42574" y="22586"/>
                  </a:moveTo>
                  <a:lnTo>
                    <a:pt x="42574" y="19987"/>
                  </a:lnTo>
                  <a:cubicBezTo>
                    <a:pt x="42574" y="19180"/>
                    <a:pt x="42036" y="18463"/>
                    <a:pt x="41274" y="18239"/>
                  </a:cubicBezTo>
                  <a:lnTo>
                    <a:pt x="38271" y="17298"/>
                  </a:lnTo>
                  <a:cubicBezTo>
                    <a:pt x="37689" y="17074"/>
                    <a:pt x="37241" y="16626"/>
                    <a:pt x="37061" y="16088"/>
                  </a:cubicBezTo>
                  <a:cubicBezTo>
                    <a:pt x="36793" y="15282"/>
                    <a:pt x="36479" y="14520"/>
                    <a:pt x="36120" y="13803"/>
                  </a:cubicBezTo>
                  <a:cubicBezTo>
                    <a:pt x="35851" y="13265"/>
                    <a:pt x="35851" y="12638"/>
                    <a:pt x="36120" y="12145"/>
                  </a:cubicBezTo>
                  <a:lnTo>
                    <a:pt x="37599" y="9321"/>
                  </a:lnTo>
                  <a:cubicBezTo>
                    <a:pt x="37958" y="8604"/>
                    <a:pt x="37823" y="7753"/>
                    <a:pt x="37241" y="7170"/>
                  </a:cubicBezTo>
                  <a:lnTo>
                    <a:pt x="35403" y="5333"/>
                  </a:lnTo>
                  <a:cubicBezTo>
                    <a:pt x="34821" y="4750"/>
                    <a:pt x="33969" y="4616"/>
                    <a:pt x="33252" y="5019"/>
                  </a:cubicBezTo>
                  <a:lnTo>
                    <a:pt x="30474" y="6453"/>
                  </a:lnTo>
                  <a:cubicBezTo>
                    <a:pt x="29936" y="6722"/>
                    <a:pt x="29309" y="6722"/>
                    <a:pt x="28771" y="6453"/>
                  </a:cubicBezTo>
                  <a:cubicBezTo>
                    <a:pt x="28054" y="6095"/>
                    <a:pt x="27292" y="5781"/>
                    <a:pt x="26485" y="5512"/>
                  </a:cubicBezTo>
                  <a:cubicBezTo>
                    <a:pt x="25903" y="5333"/>
                    <a:pt x="25455" y="4885"/>
                    <a:pt x="25275" y="4347"/>
                  </a:cubicBezTo>
                  <a:lnTo>
                    <a:pt x="24334" y="1300"/>
                  </a:lnTo>
                  <a:cubicBezTo>
                    <a:pt x="24110" y="538"/>
                    <a:pt x="23393" y="0"/>
                    <a:pt x="22587" y="0"/>
                  </a:cubicBezTo>
                  <a:lnTo>
                    <a:pt x="19987" y="0"/>
                  </a:lnTo>
                  <a:cubicBezTo>
                    <a:pt x="19181" y="0"/>
                    <a:pt x="18464" y="538"/>
                    <a:pt x="18240" y="1300"/>
                  </a:cubicBezTo>
                  <a:lnTo>
                    <a:pt x="17254" y="4347"/>
                  </a:lnTo>
                  <a:cubicBezTo>
                    <a:pt x="17074" y="4885"/>
                    <a:pt x="16626" y="5333"/>
                    <a:pt x="16089" y="5512"/>
                  </a:cubicBezTo>
                  <a:cubicBezTo>
                    <a:pt x="15282" y="5781"/>
                    <a:pt x="14520" y="6095"/>
                    <a:pt x="13803" y="6453"/>
                  </a:cubicBezTo>
                  <a:cubicBezTo>
                    <a:pt x="13265" y="6722"/>
                    <a:pt x="12638" y="6722"/>
                    <a:pt x="12100" y="6453"/>
                  </a:cubicBezTo>
                  <a:lnTo>
                    <a:pt x="9322" y="5019"/>
                  </a:lnTo>
                  <a:cubicBezTo>
                    <a:pt x="8605" y="4616"/>
                    <a:pt x="7708" y="4750"/>
                    <a:pt x="7171" y="5333"/>
                  </a:cubicBezTo>
                  <a:lnTo>
                    <a:pt x="5333" y="7170"/>
                  </a:lnTo>
                  <a:cubicBezTo>
                    <a:pt x="4751" y="7753"/>
                    <a:pt x="4616" y="8604"/>
                    <a:pt x="4975" y="9321"/>
                  </a:cubicBezTo>
                  <a:lnTo>
                    <a:pt x="6454" y="12145"/>
                  </a:lnTo>
                  <a:cubicBezTo>
                    <a:pt x="6722" y="12638"/>
                    <a:pt x="6722" y="13265"/>
                    <a:pt x="6454" y="13803"/>
                  </a:cubicBezTo>
                  <a:cubicBezTo>
                    <a:pt x="6095" y="14520"/>
                    <a:pt x="5781" y="15282"/>
                    <a:pt x="5512" y="16088"/>
                  </a:cubicBezTo>
                  <a:cubicBezTo>
                    <a:pt x="5333" y="16626"/>
                    <a:pt x="4885" y="17074"/>
                    <a:pt x="4302" y="17298"/>
                  </a:cubicBezTo>
                  <a:lnTo>
                    <a:pt x="1300" y="18239"/>
                  </a:lnTo>
                  <a:cubicBezTo>
                    <a:pt x="493" y="18463"/>
                    <a:pt x="0" y="19180"/>
                    <a:pt x="0" y="19987"/>
                  </a:cubicBezTo>
                  <a:lnTo>
                    <a:pt x="0" y="22586"/>
                  </a:lnTo>
                  <a:cubicBezTo>
                    <a:pt x="0" y="23393"/>
                    <a:pt x="493" y="24110"/>
                    <a:pt x="1300" y="24334"/>
                  </a:cubicBezTo>
                  <a:lnTo>
                    <a:pt x="4347" y="25320"/>
                  </a:lnTo>
                  <a:cubicBezTo>
                    <a:pt x="4885" y="25499"/>
                    <a:pt x="5333" y="25947"/>
                    <a:pt x="5512" y="26485"/>
                  </a:cubicBezTo>
                  <a:cubicBezTo>
                    <a:pt x="5781" y="27292"/>
                    <a:pt x="6095" y="28009"/>
                    <a:pt x="6454" y="28726"/>
                  </a:cubicBezTo>
                  <a:cubicBezTo>
                    <a:pt x="6722" y="29264"/>
                    <a:pt x="6722" y="29891"/>
                    <a:pt x="6454" y="30429"/>
                  </a:cubicBezTo>
                  <a:lnTo>
                    <a:pt x="4975" y="33252"/>
                  </a:lnTo>
                  <a:cubicBezTo>
                    <a:pt x="4616" y="33969"/>
                    <a:pt x="4751" y="34865"/>
                    <a:pt x="5333" y="35403"/>
                  </a:cubicBezTo>
                  <a:lnTo>
                    <a:pt x="7171" y="37240"/>
                  </a:lnTo>
                  <a:cubicBezTo>
                    <a:pt x="7708" y="37823"/>
                    <a:pt x="8605" y="37957"/>
                    <a:pt x="9322" y="37599"/>
                  </a:cubicBezTo>
                  <a:lnTo>
                    <a:pt x="12145" y="36120"/>
                  </a:lnTo>
                  <a:cubicBezTo>
                    <a:pt x="12683" y="35851"/>
                    <a:pt x="13310" y="35851"/>
                    <a:pt x="13848" y="36120"/>
                  </a:cubicBezTo>
                  <a:cubicBezTo>
                    <a:pt x="14565" y="36479"/>
                    <a:pt x="15327" y="36792"/>
                    <a:pt x="16089" y="37016"/>
                  </a:cubicBezTo>
                  <a:cubicBezTo>
                    <a:pt x="16626" y="37196"/>
                    <a:pt x="17074" y="37644"/>
                    <a:pt x="17298" y="38226"/>
                  </a:cubicBezTo>
                  <a:lnTo>
                    <a:pt x="18240" y="41318"/>
                  </a:lnTo>
                  <a:cubicBezTo>
                    <a:pt x="18508" y="42080"/>
                    <a:pt x="19181" y="42573"/>
                    <a:pt x="19987" y="42573"/>
                  </a:cubicBezTo>
                  <a:lnTo>
                    <a:pt x="22587" y="42573"/>
                  </a:lnTo>
                  <a:cubicBezTo>
                    <a:pt x="23393" y="42573"/>
                    <a:pt x="24110" y="42080"/>
                    <a:pt x="24334" y="41318"/>
                  </a:cubicBezTo>
                  <a:lnTo>
                    <a:pt x="25320" y="38226"/>
                  </a:lnTo>
                  <a:cubicBezTo>
                    <a:pt x="25499" y="37644"/>
                    <a:pt x="25948" y="37196"/>
                    <a:pt x="26530" y="37016"/>
                  </a:cubicBezTo>
                  <a:cubicBezTo>
                    <a:pt x="27292" y="36792"/>
                    <a:pt x="28054" y="36479"/>
                    <a:pt x="28771" y="36120"/>
                  </a:cubicBezTo>
                  <a:cubicBezTo>
                    <a:pt x="29309" y="35851"/>
                    <a:pt x="29891" y="35851"/>
                    <a:pt x="30429" y="36120"/>
                  </a:cubicBezTo>
                  <a:lnTo>
                    <a:pt x="33297" y="37599"/>
                  </a:lnTo>
                  <a:cubicBezTo>
                    <a:pt x="34014" y="37957"/>
                    <a:pt x="34866" y="37823"/>
                    <a:pt x="35448" y="37240"/>
                  </a:cubicBezTo>
                  <a:lnTo>
                    <a:pt x="37285" y="35403"/>
                  </a:lnTo>
                  <a:cubicBezTo>
                    <a:pt x="37823" y="34865"/>
                    <a:pt x="37958" y="33969"/>
                    <a:pt x="37599" y="33252"/>
                  </a:cubicBezTo>
                  <a:lnTo>
                    <a:pt x="36120" y="30473"/>
                  </a:lnTo>
                  <a:cubicBezTo>
                    <a:pt x="35851" y="29936"/>
                    <a:pt x="35851" y="29308"/>
                    <a:pt x="36120" y="28815"/>
                  </a:cubicBezTo>
                  <a:cubicBezTo>
                    <a:pt x="36479" y="28054"/>
                    <a:pt x="36793" y="27337"/>
                    <a:pt x="37017" y="26575"/>
                  </a:cubicBezTo>
                  <a:cubicBezTo>
                    <a:pt x="37196" y="25992"/>
                    <a:pt x="37644" y="25544"/>
                    <a:pt x="38227" y="25365"/>
                  </a:cubicBezTo>
                  <a:lnTo>
                    <a:pt x="41274" y="24379"/>
                  </a:lnTo>
                  <a:cubicBezTo>
                    <a:pt x="42081" y="24155"/>
                    <a:pt x="42574" y="23393"/>
                    <a:pt x="42574" y="22586"/>
                  </a:cubicBezTo>
                  <a:close/>
                  <a:moveTo>
                    <a:pt x="21242" y="34327"/>
                  </a:moveTo>
                  <a:cubicBezTo>
                    <a:pt x="9635" y="34372"/>
                    <a:pt x="3810" y="20301"/>
                    <a:pt x="12010" y="12055"/>
                  </a:cubicBezTo>
                  <a:cubicBezTo>
                    <a:pt x="20211" y="3854"/>
                    <a:pt x="34283" y="9680"/>
                    <a:pt x="34283" y="21287"/>
                  </a:cubicBezTo>
                  <a:cubicBezTo>
                    <a:pt x="34283" y="28502"/>
                    <a:pt x="28457" y="34327"/>
                    <a:pt x="21242" y="34327"/>
                  </a:cubicBezTo>
                  <a:close/>
                </a:path>
              </a:pathLst>
            </a:custGeom>
            <a:solidFill>
              <a:srgbClr val="C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 name="Google Shape;763;p26">
              <a:extLst>
                <a:ext uri="{FF2B5EF4-FFF2-40B4-BE49-F238E27FC236}">
                  <a16:creationId xmlns:a16="http://schemas.microsoft.com/office/drawing/2014/main" id="{DCFAFF2D-6916-403D-A9B4-336B7E6B000A}"/>
                </a:ext>
              </a:extLst>
            </p:cNvPr>
            <p:cNvSpPr txBox="1"/>
            <p:nvPr/>
          </p:nvSpPr>
          <p:spPr>
            <a:xfrm>
              <a:off x="6819311" y="1891724"/>
              <a:ext cx="1741200" cy="45720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rgbClr val="000000"/>
                </a:buClr>
                <a:buSzPts val="1100"/>
                <a:buFont typeface="Arial"/>
                <a:buNone/>
              </a:pPr>
              <a:endParaRPr sz="1200">
                <a:latin typeface="Fira Sans"/>
                <a:ea typeface="Fira Sans"/>
                <a:cs typeface="Fira Sans"/>
                <a:sym typeface="Fira Sans"/>
              </a:endParaRPr>
            </a:p>
          </p:txBody>
        </p:sp>
      </p:grpSp>
      <p:grpSp>
        <p:nvGrpSpPr>
          <p:cNvPr id="10" name="Google Shape;764;p26">
            <a:extLst>
              <a:ext uri="{FF2B5EF4-FFF2-40B4-BE49-F238E27FC236}">
                <a16:creationId xmlns:a16="http://schemas.microsoft.com/office/drawing/2014/main" id="{D8988E74-FB97-4B57-885F-43DBD1B12C82}"/>
              </a:ext>
            </a:extLst>
          </p:cNvPr>
          <p:cNvGrpSpPr/>
          <p:nvPr/>
        </p:nvGrpSpPr>
        <p:grpSpPr>
          <a:xfrm rot="20494424">
            <a:off x="5105368" y="2414876"/>
            <a:ext cx="4579327" cy="2439002"/>
            <a:chOff x="4618516" y="1674301"/>
            <a:chExt cx="4068223" cy="2166784"/>
          </a:xfrm>
        </p:grpSpPr>
        <p:sp>
          <p:nvSpPr>
            <p:cNvPr id="11" name="Google Shape;765;p26">
              <a:extLst>
                <a:ext uri="{FF2B5EF4-FFF2-40B4-BE49-F238E27FC236}">
                  <a16:creationId xmlns:a16="http://schemas.microsoft.com/office/drawing/2014/main" id="{D9AAC347-402B-46EF-86D0-91BD5D5E2648}"/>
                </a:ext>
              </a:extLst>
            </p:cNvPr>
            <p:cNvSpPr/>
            <p:nvPr/>
          </p:nvSpPr>
          <p:spPr>
            <a:xfrm>
              <a:off x="4618516" y="2575874"/>
              <a:ext cx="1792920" cy="1265211"/>
            </a:xfrm>
            <a:custGeom>
              <a:avLst/>
              <a:gdLst/>
              <a:ahLst/>
              <a:cxnLst/>
              <a:rect l="l" t="t" r="r" b="b"/>
              <a:pathLst>
                <a:path w="86940" h="61351" extrusionOk="0">
                  <a:moveTo>
                    <a:pt x="86940" y="0"/>
                  </a:moveTo>
                  <a:lnTo>
                    <a:pt x="1" y="0"/>
                  </a:lnTo>
                  <a:lnTo>
                    <a:pt x="61351" y="61351"/>
                  </a:lnTo>
                  <a:cubicBezTo>
                    <a:pt x="77618" y="45083"/>
                    <a:pt x="86850" y="23035"/>
                    <a:pt x="86940" y="0"/>
                  </a:cubicBezTo>
                  <a:close/>
                </a:path>
              </a:pathLst>
            </a:custGeom>
            <a:solidFill>
              <a:srgbClr val="3399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 name="Google Shape;766;p26">
              <a:extLst>
                <a:ext uri="{FF2B5EF4-FFF2-40B4-BE49-F238E27FC236}">
                  <a16:creationId xmlns:a16="http://schemas.microsoft.com/office/drawing/2014/main" id="{3FED9B04-47ED-4DE2-B7C6-C047907C4A93}"/>
                </a:ext>
              </a:extLst>
            </p:cNvPr>
            <p:cNvSpPr/>
            <p:nvPr/>
          </p:nvSpPr>
          <p:spPr>
            <a:xfrm>
              <a:off x="6605475" y="2786613"/>
              <a:ext cx="2081264" cy="815079"/>
            </a:xfrm>
            <a:custGeom>
              <a:avLst/>
              <a:gdLst/>
              <a:ahLst/>
              <a:cxnLst/>
              <a:rect l="l" t="t" r="r" b="b"/>
              <a:pathLst>
                <a:path w="100922" h="32626" extrusionOk="0">
                  <a:moveTo>
                    <a:pt x="1" y="1"/>
                  </a:moveTo>
                  <a:lnTo>
                    <a:pt x="1" y="32625"/>
                  </a:lnTo>
                  <a:lnTo>
                    <a:pt x="84654" y="32625"/>
                  </a:lnTo>
                  <a:cubicBezTo>
                    <a:pt x="93617" y="32625"/>
                    <a:pt x="100922" y="25320"/>
                    <a:pt x="100922" y="16358"/>
                  </a:cubicBezTo>
                  <a:cubicBezTo>
                    <a:pt x="100922" y="7350"/>
                    <a:pt x="93662" y="1"/>
                    <a:pt x="84654"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 name="Google Shape;767;p26">
              <a:extLst>
                <a:ext uri="{FF2B5EF4-FFF2-40B4-BE49-F238E27FC236}">
                  <a16:creationId xmlns:a16="http://schemas.microsoft.com/office/drawing/2014/main" id="{B30ED853-D4DD-4438-8FE6-252AD02D8A03}"/>
                </a:ext>
              </a:extLst>
            </p:cNvPr>
            <p:cNvSpPr/>
            <p:nvPr/>
          </p:nvSpPr>
          <p:spPr>
            <a:xfrm>
              <a:off x="5796828" y="2680306"/>
              <a:ext cx="1007368" cy="1006440"/>
            </a:xfrm>
            <a:custGeom>
              <a:avLst/>
              <a:gdLst/>
              <a:ahLst/>
              <a:cxnLst/>
              <a:rect l="l" t="t" r="r" b="b"/>
              <a:pathLst>
                <a:path w="48848" h="48803" extrusionOk="0">
                  <a:moveTo>
                    <a:pt x="24424" y="0"/>
                  </a:moveTo>
                  <a:lnTo>
                    <a:pt x="24066" y="0"/>
                  </a:lnTo>
                  <a:cubicBezTo>
                    <a:pt x="10711" y="224"/>
                    <a:pt x="1" y="11114"/>
                    <a:pt x="45" y="24424"/>
                  </a:cubicBezTo>
                  <a:cubicBezTo>
                    <a:pt x="45" y="24917"/>
                    <a:pt x="45" y="25365"/>
                    <a:pt x="90" y="25813"/>
                  </a:cubicBezTo>
                  <a:cubicBezTo>
                    <a:pt x="807" y="38585"/>
                    <a:pt x="11294" y="48623"/>
                    <a:pt x="24066" y="48803"/>
                  </a:cubicBezTo>
                  <a:lnTo>
                    <a:pt x="24424" y="48803"/>
                  </a:lnTo>
                  <a:cubicBezTo>
                    <a:pt x="37331" y="48803"/>
                    <a:pt x="48041" y="38719"/>
                    <a:pt x="48758" y="25813"/>
                  </a:cubicBezTo>
                  <a:cubicBezTo>
                    <a:pt x="48758" y="25365"/>
                    <a:pt x="48803" y="24917"/>
                    <a:pt x="48803" y="24424"/>
                  </a:cubicBezTo>
                  <a:cubicBezTo>
                    <a:pt x="48848" y="10935"/>
                    <a:pt x="37913" y="0"/>
                    <a:pt x="24424" y="0"/>
                  </a:cubicBezTo>
                  <a:close/>
                </a:path>
              </a:pathLst>
            </a:custGeom>
            <a:solidFill>
              <a:srgbClr val="FFFFFF"/>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 name="Google Shape;768;p26">
              <a:extLst>
                <a:ext uri="{FF2B5EF4-FFF2-40B4-BE49-F238E27FC236}">
                  <a16:creationId xmlns:a16="http://schemas.microsoft.com/office/drawing/2014/main" id="{0531B35F-BC2B-4B34-9D81-6E103D6273CB}"/>
                </a:ext>
              </a:extLst>
            </p:cNvPr>
            <p:cNvSpPr/>
            <p:nvPr/>
          </p:nvSpPr>
          <p:spPr>
            <a:xfrm>
              <a:off x="5862448" y="2744998"/>
              <a:ext cx="877982" cy="877982"/>
            </a:xfrm>
            <a:custGeom>
              <a:avLst/>
              <a:gdLst/>
              <a:ahLst/>
              <a:cxnLst/>
              <a:rect l="l" t="t" r="r" b="b"/>
              <a:pathLst>
                <a:path w="42574" h="42574" extrusionOk="0">
                  <a:moveTo>
                    <a:pt x="42574" y="22586"/>
                  </a:moveTo>
                  <a:lnTo>
                    <a:pt x="42574" y="19987"/>
                  </a:lnTo>
                  <a:cubicBezTo>
                    <a:pt x="42574" y="19181"/>
                    <a:pt x="42036" y="18464"/>
                    <a:pt x="41274" y="18239"/>
                  </a:cubicBezTo>
                  <a:lnTo>
                    <a:pt x="38271" y="17254"/>
                  </a:lnTo>
                  <a:cubicBezTo>
                    <a:pt x="37689" y="17074"/>
                    <a:pt x="37241" y="16626"/>
                    <a:pt x="37061" y="16044"/>
                  </a:cubicBezTo>
                  <a:cubicBezTo>
                    <a:pt x="36793" y="15282"/>
                    <a:pt x="36479" y="14520"/>
                    <a:pt x="36120" y="13803"/>
                  </a:cubicBezTo>
                  <a:cubicBezTo>
                    <a:pt x="35851" y="13265"/>
                    <a:pt x="35851" y="12638"/>
                    <a:pt x="36120" y="12100"/>
                  </a:cubicBezTo>
                  <a:lnTo>
                    <a:pt x="37599" y="9322"/>
                  </a:lnTo>
                  <a:cubicBezTo>
                    <a:pt x="37958" y="8604"/>
                    <a:pt x="37823" y="7708"/>
                    <a:pt x="37241" y="7170"/>
                  </a:cubicBezTo>
                  <a:lnTo>
                    <a:pt x="35403" y="5333"/>
                  </a:lnTo>
                  <a:cubicBezTo>
                    <a:pt x="34821" y="4750"/>
                    <a:pt x="33969" y="4616"/>
                    <a:pt x="33252" y="4975"/>
                  </a:cubicBezTo>
                  <a:lnTo>
                    <a:pt x="30474" y="6453"/>
                  </a:lnTo>
                  <a:cubicBezTo>
                    <a:pt x="29936" y="6722"/>
                    <a:pt x="29309" y="6722"/>
                    <a:pt x="28771" y="6453"/>
                  </a:cubicBezTo>
                  <a:cubicBezTo>
                    <a:pt x="28054" y="6095"/>
                    <a:pt x="27292" y="5736"/>
                    <a:pt x="26485" y="5512"/>
                  </a:cubicBezTo>
                  <a:cubicBezTo>
                    <a:pt x="25903" y="5333"/>
                    <a:pt x="25455" y="4885"/>
                    <a:pt x="25275" y="4302"/>
                  </a:cubicBezTo>
                  <a:lnTo>
                    <a:pt x="24334" y="1300"/>
                  </a:lnTo>
                  <a:cubicBezTo>
                    <a:pt x="24110" y="493"/>
                    <a:pt x="23393" y="0"/>
                    <a:pt x="22587" y="0"/>
                  </a:cubicBezTo>
                  <a:lnTo>
                    <a:pt x="19987" y="0"/>
                  </a:lnTo>
                  <a:cubicBezTo>
                    <a:pt x="19181" y="0"/>
                    <a:pt x="18464" y="493"/>
                    <a:pt x="18240" y="1300"/>
                  </a:cubicBezTo>
                  <a:lnTo>
                    <a:pt x="17254" y="4302"/>
                  </a:lnTo>
                  <a:cubicBezTo>
                    <a:pt x="17074" y="4885"/>
                    <a:pt x="16626" y="5333"/>
                    <a:pt x="16089" y="5512"/>
                  </a:cubicBezTo>
                  <a:cubicBezTo>
                    <a:pt x="15282" y="5736"/>
                    <a:pt x="14520" y="6095"/>
                    <a:pt x="13803" y="6453"/>
                  </a:cubicBezTo>
                  <a:cubicBezTo>
                    <a:pt x="13265" y="6722"/>
                    <a:pt x="12638" y="6722"/>
                    <a:pt x="12100" y="6453"/>
                  </a:cubicBezTo>
                  <a:lnTo>
                    <a:pt x="9322" y="4975"/>
                  </a:lnTo>
                  <a:cubicBezTo>
                    <a:pt x="8605" y="4616"/>
                    <a:pt x="7708" y="4750"/>
                    <a:pt x="7171" y="5333"/>
                  </a:cubicBezTo>
                  <a:lnTo>
                    <a:pt x="5333" y="7170"/>
                  </a:lnTo>
                  <a:cubicBezTo>
                    <a:pt x="4751" y="7708"/>
                    <a:pt x="4616" y="8604"/>
                    <a:pt x="4975" y="9322"/>
                  </a:cubicBezTo>
                  <a:lnTo>
                    <a:pt x="6454" y="12100"/>
                  </a:lnTo>
                  <a:cubicBezTo>
                    <a:pt x="6722" y="12638"/>
                    <a:pt x="6722" y="13265"/>
                    <a:pt x="6454" y="13803"/>
                  </a:cubicBezTo>
                  <a:cubicBezTo>
                    <a:pt x="6095" y="14520"/>
                    <a:pt x="5781" y="15282"/>
                    <a:pt x="5512" y="16044"/>
                  </a:cubicBezTo>
                  <a:cubicBezTo>
                    <a:pt x="5333" y="16626"/>
                    <a:pt x="4885" y="17074"/>
                    <a:pt x="4302" y="17254"/>
                  </a:cubicBezTo>
                  <a:lnTo>
                    <a:pt x="1300" y="18239"/>
                  </a:lnTo>
                  <a:cubicBezTo>
                    <a:pt x="493" y="18464"/>
                    <a:pt x="0" y="19181"/>
                    <a:pt x="0" y="19987"/>
                  </a:cubicBezTo>
                  <a:lnTo>
                    <a:pt x="0" y="22586"/>
                  </a:lnTo>
                  <a:cubicBezTo>
                    <a:pt x="0" y="23348"/>
                    <a:pt x="493" y="24065"/>
                    <a:pt x="1300" y="24334"/>
                  </a:cubicBezTo>
                  <a:lnTo>
                    <a:pt x="4347" y="25275"/>
                  </a:lnTo>
                  <a:cubicBezTo>
                    <a:pt x="4885" y="25455"/>
                    <a:pt x="5333" y="25903"/>
                    <a:pt x="5512" y="26485"/>
                  </a:cubicBezTo>
                  <a:cubicBezTo>
                    <a:pt x="5781" y="27247"/>
                    <a:pt x="6095" y="28009"/>
                    <a:pt x="6454" y="28726"/>
                  </a:cubicBezTo>
                  <a:cubicBezTo>
                    <a:pt x="6722" y="29264"/>
                    <a:pt x="6722" y="29891"/>
                    <a:pt x="6454" y="30384"/>
                  </a:cubicBezTo>
                  <a:lnTo>
                    <a:pt x="4975" y="33252"/>
                  </a:lnTo>
                  <a:cubicBezTo>
                    <a:pt x="4616" y="33969"/>
                    <a:pt x="4751" y="34821"/>
                    <a:pt x="5333" y="35403"/>
                  </a:cubicBezTo>
                  <a:lnTo>
                    <a:pt x="7171" y="37241"/>
                  </a:lnTo>
                  <a:cubicBezTo>
                    <a:pt x="7708" y="37778"/>
                    <a:pt x="8605" y="37913"/>
                    <a:pt x="9322" y="37554"/>
                  </a:cubicBezTo>
                  <a:lnTo>
                    <a:pt x="12145" y="36075"/>
                  </a:lnTo>
                  <a:cubicBezTo>
                    <a:pt x="12683" y="35807"/>
                    <a:pt x="13310" y="35807"/>
                    <a:pt x="13848" y="36075"/>
                  </a:cubicBezTo>
                  <a:cubicBezTo>
                    <a:pt x="14565" y="36434"/>
                    <a:pt x="15327" y="36748"/>
                    <a:pt x="16089" y="37017"/>
                  </a:cubicBezTo>
                  <a:cubicBezTo>
                    <a:pt x="16626" y="37196"/>
                    <a:pt x="17074" y="37644"/>
                    <a:pt x="17298" y="38227"/>
                  </a:cubicBezTo>
                  <a:lnTo>
                    <a:pt x="18240" y="41274"/>
                  </a:lnTo>
                  <a:cubicBezTo>
                    <a:pt x="18508" y="42036"/>
                    <a:pt x="19181" y="42573"/>
                    <a:pt x="19987" y="42573"/>
                  </a:cubicBezTo>
                  <a:lnTo>
                    <a:pt x="22587" y="42573"/>
                  </a:lnTo>
                  <a:cubicBezTo>
                    <a:pt x="23393" y="42573"/>
                    <a:pt x="24110" y="42036"/>
                    <a:pt x="24334" y="41274"/>
                  </a:cubicBezTo>
                  <a:lnTo>
                    <a:pt x="25320" y="38227"/>
                  </a:lnTo>
                  <a:cubicBezTo>
                    <a:pt x="25499" y="37644"/>
                    <a:pt x="25948" y="37196"/>
                    <a:pt x="26530" y="37017"/>
                  </a:cubicBezTo>
                  <a:cubicBezTo>
                    <a:pt x="27292" y="36748"/>
                    <a:pt x="28054" y="36434"/>
                    <a:pt x="28771" y="36075"/>
                  </a:cubicBezTo>
                  <a:cubicBezTo>
                    <a:pt x="29309" y="35807"/>
                    <a:pt x="29891" y="35807"/>
                    <a:pt x="30429" y="36075"/>
                  </a:cubicBezTo>
                  <a:lnTo>
                    <a:pt x="33297" y="37554"/>
                  </a:lnTo>
                  <a:cubicBezTo>
                    <a:pt x="34014" y="37913"/>
                    <a:pt x="34866" y="37778"/>
                    <a:pt x="35448" y="37241"/>
                  </a:cubicBezTo>
                  <a:lnTo>
                    <a:pt x="37285" y="35403"/>
                  </a:lnTo>
                  <a:cubicBezTo>
                    <a:pt x="37823" y="34821"/>
                    <a:pt x="37958" y="33969"/>
                    <a:pt x="37599" y="33252"/>
                  </a:cubicBezTo>
                  <a:lnTo>
                    <a:pt x="36120" y="30384"/>
                  </a:lnTo>
                  <a:cubicBezTo>
                    <a:pt x="35851" y="29891"/>
                    <a:pt x="35851" y="29264"/>
                    <a:pt x="36120" y="28726"/>
                  </a:cubicBezTo>
                  <a:cubicBezTo>
                    <a:pt x="36479" y="28009"/>
                    <a:pt x="36793" y="27247"/>
                    <a:pt x="37061" y="26485"/>
                  </a:cubicBezTo>
                  <a:cubicBezTo>
                    <a:pt x="37241" y="25903"/>
                    <a:pt x="37689" y="25455"/>
                    <a:pt x="38271" y="25275"/>
                  </a:cubicBezTo>
                  <a:lnTo>
                    <a:pt x="41319" y="24334"/>
                  </a:lnTo>
                  <a:cubicBezTo>
                    <a:pt x="42081" y="24065"/>
                    <a:pt x="42574" y="23348"/>
                    <a:pt x="42574" y="22586"/>
                  </a:cubicBezTo>
                  <a:close/>
                  <a:moveTo>
                    <a:pt x="21242" y="34328"/>
                  </a:moveTo>
                  <a:cubicBezTo>
                    <a:pt x="9635" y="34328"/>
                    <a:pt x="3810" y="20256"/>
                    <a:pt x="12010" y="12055"/>
                  </a:cubicBezTo>
                  <a:cubicBezTo>
                    <a:pt x="20211" y="3809"/>
                    <a:pt x="34283" y="9635"/>
                    <a:pt x="34283" y="21287"/>
                  </a:cubicBezTo>
                  <a:cubicBezTo>
                    <a:pt x="34283" y="28457"/>
                    <a:pt x="28457" y="34283"/>
                    <a:pt x="21242" y="34283"/>
                  </a:cubicBezTo>
                  <a:close/>
                </a:path>
              </a:pathLst>
            </a:custGeom>
            <a:solidFill>
              <a:srgbClr val="3399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 name="Google Shape;770;p26">
              <a:extLst>
                <a:ext uri="{FF2B5EF4-FFF2-40B4-BE49-F238E27FC236}">
                  <a16:creationId xmlns:a16="http://schemas.microsoft.com/office/drawing/2014/main" id="{E9150338-8EC2-4209-A76F-7C031C246F2C}"/>
                </a:ext>
              </a:extLst>
            </p:cNvPr>
            <p:cNvSpPr txBox="1"/>
            <p:nvPr/>
          </p:nvSpPr>
          <p:spPr>
            <a:xfrm>
              <a:off x="6803282" y="2823182"/>
              <a:ext cx="1773300" cy="71626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800" b="1">
                  <a:solidFill>
                    <a:srgbClr val="339933"/>
                  </a:solidFill>
                  <a:latin typeface="Fira Sans Medium"/>
                  <a:ea typeface="Fira Sans Medium"/>
                  <a:cs typeface="Fira Sans Medium"/>
                  <a:sym typeface="Fira Sans Medium"/>
                </a:rPr>
                <a:t>Tổ chức tài liệu</a:t>
              </a:r>
              <a:endParaRPr b="1">
                <a:solidFill>
                  <a:srgbClr val="339933"/>
                </a:solidFill>
                <a:latin typeface="Fira Sans Medium"/>
                <a:ea typeface="Fira Sans Medium"/>
                <a:cs typeface="Fira Sans Medium"/>
                <a:sym typeface="Fira Sans Medium"/>
              </a:endParaRPr>
            </a:p>
          </p:txBody>
        </p:sp>
        <p:sp>
          <p:nvSpPr>
            <p:cNvPr id="16" name="Google Shape;770;p26">
              <a:extLst>
                <a:ext uri="{FF2B5EF4-FFF2-40B4-BE49-F238E27FC236}">
                  <a16:creationId xmlns:a16="http://schemas.microsoft.com/office/drawing/2014/main" id="{2FA4F1BD-2913-4903-BB32-75A0F759E24A}"/>
                </a:ext>
              </a:extLst>
            </p:cNvPr>
            <p:cNvSpPr txBox="1"/>
            <p:nvPr/>
          </p:nvSpPr>
          <p:spPr>
            <a:xfrm>
              <a:off x="6837454" y="1674301"/>
              <a:ext cx="1773300" cy="6180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800" b="1">
                  <a:solidFill>
                    <a:srgbClr val="C00000"/>
                  </a:solidFill>
                  <a:latin typeface="Fira Sans Medium"/>
                  <a:ea typeface="Fira Sans Medium"/>
                  <a:cs typeface="Fira Sans Medium"/>
                  <a:sym typeface="Fira Sans Medium"/>
                </a:rPr>
                <a:t>Bộ máy tra cứu</a:t>
              </a:r>
              <a:endParaRPr sz="1800" b="1">
                <a:solidFill>
                  <a:srgbClr val="C00000"/>
                </a:solidFill>
                <a:latin typeface="Fira Sans Medium"/>
                <a:ea typeface="Fira Sans Medium"/>
                <a:cs typeface="Fira Sans Medium"/>
                <a:sym typeface="Fira Sans Medium"/>
              </a:endParaRPr>
            </a:p>
          </p:txBody>
        </p:sp>
      </p:grpSp>
      <p:grpSp>
        <p:nvGrpSpPr>
          <p:cNvPr id="17" name="Google Shape;772;p26">
            <a:extLst>
              <a:ext uri="{FF2B5EF4-FFF2-40B4-BE49-F238E27FC236}">
                <a16:creationId xmlns:a16="http://schemas.microsoft.com/office/drawing/2014/main" id="{2C0E3FE4-076D-4C4C-B9D9-6047DE22C8F8}"/>
              </a:ext>
            </a:extLst>
          </p:cNvPr>
          <p:cNvGrpSpPr/>
          <p:nvPr/>
        </p:nvGrpSpPr>
        <p:grpSpPr>
          <a:xfrm rot="20494424">
            <a:off x="5446729" y="3548647"/>
            <a:ext cx="3509911" cy="2426995"/>
            <a:chOff x="4613897" y="2575874"/>
            <a:chExt cx="3118167" cy="2156116"/>
          </a:xfrm>
        </p:grpSpPr>
        <p:sp>
          <p:nvSpPr>
            <p:cNvPr id="18" name="Google Shape;773;p26">
              <a:extLst>
                <a:ext uri="{FF2B5EF4-FFF2-40B4-BE49-F238E27FC236}">
                  <a16:creationId xmlns:a16="http://schemas.microsoft.com/office/drawing/2014/main" id="{CB291A03-4FAC-4084-A4C5-D12ECE928B64}"/>
                </a:ext>
              </a:extLst>
            </p:cNvPr>
            <p:cNvSpPr/>
            <p:nvPr/>
          </p:nvSpPr>
          <p:spPr>
            <a:xfrm>
              <a:off x="4613897" y="2575874"/>
              <a:ext cx="1269851" cy="1792920"/>
            </a:xfrm>
            <a:custGeom>
              <a:avLst/>
              <a:gdLst/>
              <a:ahLst/>
              <a:cxnLst/>
              <a:rect l="l" t="t" r="r" b="b"/>
              <a:pathLst>
                <a:path w="61576" h="86940" extrusionOk="0">
                  <a:moveTo>
                    <a:pt x="1" y="0"/>
                  </a:moveTo>
                  <a:lnTo>
                    <a:pt x="1" y="86939"/>
                  </a:lnTo>
                  <a:cubicBezTo>
                    <a:pt x="23080" y="86895"/>
                    <a:pt x="45218" y="77708"/>
                    <a:pt x="61575" y="61351"/>
                  </a:cubicBezTo>
                  <a:lnTo>
                    <a:pt x="225" y="0"/>
                  </a:lnTo>
                  <a:close/>
                </a:path>
              </a:pathLst>
            </a:cu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 name="Google Shape;774;p26">
              <a:extLst>
                <a:ext uri="{FF2B5EF4-FFF2-40B4-BE49-F238E27FC236}">
                  <a16:creationId xmlns:a16="http://schemas.microsoft.com/office/drawing/2014/main" id="{81EE72ED-488C-43B0-AEAA-BFE6FAA4E2B7}"/>
                </a:ext>
              </a:extLst>
            </p:cNvPr>
            <p:cNvSpPr/>
            <p:nvPr/>
          </p:nvSpPr>
          <p:spPr>
            <a:xfrm>
              <a:off x="5650800" y="3832301"/>
              <a:ext cx="2081264" cy="815095"/>
            </a:xfrm>
            <a:custGeom>
              <a:avLst/>
              <a:gdLst/>
              <a:ahLst/>
              <a:cxnLst/>
              <a:rect l="l" t="t" r="r" b="b"/>
              <a:pathLst>
                <a:path w="100922" h="32581" extrusionOk="0">
                  <a:moveTo>
                    <a:pt x="1" y="1"/>
                  </a:moveTo>
                  <a:lnTo>
                    <a:pt x="1" y="32581"/>
                  </a:lnTo>
                  <a:lnTo>
                    <a:pt x="84654" y="32581"/>
                  </a:lnTo>
                  <a:cubicBezTo>
                    <a:pt x="93662" y="32581"/>
                    <a:pt x="100922" y="25276"/>
                    <a:pt x="100922" y="16313"/>
                  </a:cubicBezTo>
                  <a:cubicBezTo>
                    <a:pt x="100922" y="7306"/>
                    <a:pt x="93662" y="1"/>
                    <a:pt x="84654"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 name="Google Shape;775;p26">
              <a:extLst>
                <a:ext uri="{FF2B5EF4-FFF2-40B4-BE49-F238E27FC236}">
                  <a16:creationId xmlns:a16="http://schemas.microsoft.com/office/drawing/2014/main" id="{BB132BB5-46D9-44CC-9FB2-94BF6BB76CC7}"/>
                </a:ext>
              </a:extLst>
            </p:cNvPr>
            <p:cNvSpPr/>
            <p:nvPr/>
          </p:nvSpPr>
          <p:spPr>
            <a:xfrm>
              <a:off x="4843092" y="3727386"/>
              <a:ext cx="1006440" cy="1004604"/>
            </a:xfrm>
            <a:custGeom>
              <a:avLst/>
              <a:gdLst/>
              <a:ahLst/>
              <a:cxnLst/>
              <a:rect l="l" t="t" r="r" b="b"/>
              <a:pathLst>
                <a:path w="48803" h="48714" extrusionOk="0">
                  <a:moveTo>
                    <a:pt x="24379" y="0"/>
                  </a:moveTo>
                  <a:lnTo>
                    <a:pt x="24021" y="0"/>
                  </a:lnTo>
                  <a:cubicBezTo>
                    <a:pt x="10711" y="180"/>
                    <a:pt x="1" y="11025"/>
                    <a:pt x="1" y="24379"/>
                  </a:cubicBezTo>
                  <a:cubicBezTo>
                    <a:pt x="1" y="24827"/>
                    <a:pt x="1" y="25276"/>
                    <a:pt x="45" y="25768"/>
                  </a:cubicBezTo>
                  <a:cubicBezTo>
                    <a:pt x="807" y="38496"/>
                    <a:pt x="11249" y="48534"/>
                    <a:pt x="24021" y="48713"/>
                  </a:cubicBezTo>
                  <a:lnTo>
                    <a:pt x="24379" y="48713"/>
                  </a:lnTo>
                  <a:cubicBezTo>
                    <a:pt x="37331" y="48713"/>
                    <a:pt x="47996" y="38630"/>
                    <a:pt x="48758" y="25768"/>
                  </a:cubicBezTo>
                  <a:cubicBezTo>
                    <a:pt x="48758" y="25276"/>
                    <a:pt x="48803" y="24827"/>
                    <a:pt x="48803" y="24379"/>
                  </a:cubicBezTo>
                  <a:cubicBezTo>
                    <a:pt x="48758" y="10890"/>
                    <a:pt x="37868" y="0"/>
                    <a:pt x="24379" y="0"/>
                  </a:cubicBezTo>
                  <a:close/>
                </a:path>
              </a:pathLst>
            </a:custGeom>
            <a:solidFill>
              <a:srgbClr val="FFFFFF"/>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 name="Google Shape;776;p26">
              <a:extLst>
                <a:ext uri="{FF2B5EF4-FFF2-40B4-BE49-F238E27FC236}">
                  <a16:creationId xmlns:a16="http://schemas.microsoft.com/office/drawing/2014/main" id="{6257BBB7-38DE-4338-A4B1-F605A161D054}"/>
                </a:ext>
              </a:extLst>
            </p:cNvPr>
            <p:cNvSpPr/>
            <p:nvPr/>
          </p:nvSpPr>
          <p:spPr>
            <a:xfrm>
              <a:off x="4905928" y="3790223"/>
              <a:ext cx="879838" cy="879838"/>
            </a:xfrm>
            <a:custGeom>
              <a:avLst/>
              <a:gdLst/>
              <a:ahLst/>
              <a:cxnLst/>
              <a:rect l="l" t="t" r="r" b="b"/>
              <a:pathLst>
                <a:path w="42664" h="42664" extrusionOk="0">
                  <a:moveTo>
                    <a:pt x="42664" y="22587"/>
                  </a:moveTo>
                  <a:lnTo>
                    <a:pt x="42664" y="19988"/>
                  </a:lnTo>
                  <a:cubicBezTo>
                    <a:pt x="42664" y="19181"/>
                    <a:pt x="42171" y="18509"/>
                    <a:pt x="41409" y="18240"/>
                  </a:cubicBezTo>
                  <a:lnTo>
                    <a:pt x="38362" y="17299"/>
                  </a:lnTo>
                  <a:cubicBezTo>
                    <a:pt x="37779" y="17120"/>
                    <a:pt x="37331" y="16672"/>
                    <a:pt x="37152" y="16089"/>
                  </a:cubicBezTo>
                  <a:cubicBezTo>
                    <a:pt x="36883" y="15327"/>
                    <a:pt x="36569" y="14565"/>
                    <a:pt x="36211" y="13803"/>
                  </a:cubicBezTo>
                  <a:cubicBezTo>
                    <a:pt x="35942" y="13266"/>
                    <a:pt x="35942" y="12683"/>
                    <a:pt x="36211" y="12145"/>
                  </a:cubicBezTo>
                  <a:lnTo>
                    <a:pt x="37689" y="9322"/>
                  </a:lnTo>
                  <a:cubicBezTo>
                    <a:pt x="38048" y="8605"/>
                    <a:pt x="37913" y="7754"/>
                    <a:pt x="37331" y="7171"/>
                  </a:cubicBezTo>
                  <a:lnTo>
                    <a:pt x="35494" y="5334"/>
                  </a:lnTo>
                  <a:cubicBezTo>
                    <a:pt x="34956" y="4751"/>
                    <a:pt x="34059" y="4617"/>
                    <a:pt x="33342" y="5020"/>
                  </a:cubicBezTo>
                  <a:lnTo>
                    <a:pt x="30564" y="6454"/>
                  </a:lnTo>
                  <a:cubicBezTo>
                    <a:pt x="30026" y="6723"/>
                    <a:pt x="29399" y="6723"/>
                    <a:pt x="28861" y="6454"/>
                  </a:cubicBezTo>
                  <a:cubicBezTo>
                    <a:pt x="28144" y="6095"/>
                    <a:pt x="27382" y="5782"/>
                    <a:pt x="26620" y="5513"/>
                  </a:cubicBezTo>
                  <a:cubicBezTo>
                    <a:pt x="26038" y="5334"/>
                    <a:pt x="25590" y="4886"/>
                    <a:pt x="25410" y="4303"/>
                  </a:cubicBezTo>
                  <a:lnTo>
                    <a:pt x="24425" y="1300"/>
                  </a:lnTo>
                  <a:cubicBezTo>
                    <a:pt x="24200" y="539"/>
                    <a:pt x="23483" y="1"/>
                    <a:pt x="22677" y="1"/>
                  </a:cubicBezTo>
                  <a:lnTo>
                    <a:pt x="20078" y="1"/>
                  </a:lnTo>
                  <a:cubicBezTo>
                    <a:pt x="19271" y="1"/>
                    <a:pt x="18599" y="539"/>
                    <a:pt x="18330" y="1300"/>
                  </a:cubicBezTo>
                  <a:lnTo>
                    <a:pt x="17389" y="4303"/>
                  </a:lnTo>
                  <a:cubicBezTo>
                    <a:pt x="17209" y="4886"/>
                    <a:pt x="16761" y="5334"/>
                    <a:pt x="16179" y="5513"/>
                  </a:cubicBezTo>
                  <a:cubicBezTo>
                    <a:pt x="15372" y="5782"/>
                    <a:pt x="14610" y="6095"/>
                    <a:pt x="13893" y="6454"/>
                  </a:cubicBezTo>
                  <a:cubicBezTo>
                    <a:pt x="13355" y="6723"/>
                    <a:pt x="12728" y="6723"/>
                    <a:pt x="12235" y="6454"/>
                  </a:cubicBezTo>
                  <a:lnTo>
                    <a:pt x="9412" y="5020"/>
                  </a:lnTo>
                  <a:cubicBezTo>
                    <a:pt x="8695" y="4617"/>
                    <a:pt x="7799" y="4751"/>
                    <a:pt x="7216" y="5334"/>
                  </a:cubicBezTo>
                  <a:lnTo>
                    <a:pt x="5379" y="7171"/>
                  </a:lnTo>
                  <a:cubicBezTo>
                    <a:pt x="4796" y="7754"/>
                    <a:pt x="4662" y="8605"/>
                    <a:pt x="5065" y="9322"/>
                  </a:cubicBezTo>
                  <a:lnTo>
                    <a:pt x="6499" y="12145"/>
                  </a:lnTo>
                  <a:cubicBezTo>
                    <a:pt x="6768" y="12683"/>
                    <a:pt x="6768" y="13311"/>
                    <a:pt x="6499" y="13848"/>
                  </a:cubicBezTo>
                  <a:cubicBezTo>
                    <a:pt x="6140" y="14565"/>
                    <a:pt x="5827" y="15327"/>
                    <a:pt x="5558" y="16089"/>
                  </a:cubicBezTo>
                  <a:cubicBezTo>
                    <a:pt x="5334" y="16672"/>
                    <a:pt x="4886" y="17120"/>
                    <a:pt x="4348" y="17299"/>
                  </a:cubicBezTo>
                  <a:lnTo>
                    <a:pt x="1301" y="18240"/>
                  </a:lnTo>
                  <a:cubicBezTo>
                    <a:pt x="539" y="18509"/>
                    <a:pt x="1" y="19181"/>
                    <a:pt x="1" y="19988"/>
                  </a:cubicBezTo>
                  <a:lnTo>
                    <a:pt x="1" y="22587"/>
                  </a:lnTo>
                  <a:cubicBezTo>
                    <a:pt x="1" y="23394"/>
                    <a:pt x="539" y="24111"/>
                    <a:pt x="1301" y="24380"/>
                  </a:cubicBezTo>
                  <a:lnTo>
                    <a:pt x="4348" y="25321"/>
                  </a:lnTo>
                  <a:cubicBezTo>
                    <a:pt x="4930" y="25500"/>
                    <a:pt x="5379" y="25948"/>
                    <a:pt x="5558" y="26531"/>
                  </a:cubicBezTo>
                  <a:cubicBezTo>
                    <a:pt x="5782" y="27292"/>
                    <a:pt x="6096" y="28054"/>
                    <a:pt x="6499" y="28771"/>
                  </a:cubicBezTo>
                  <a:cubicBezTo>
                    <a:pt x="6768" y="29309"/>
                    <a:pt x="6768" y="29892"/>
                    <a:pt x="6499" y="30429"/>
                  </a:cubicBezTo>
                  <a:lnTo>
                    <a:pt x="5020" y="33342"/>
                  </a:lnTo>
                  <a:cubicBezTo>
                    <a:pt x="4662" y="34059"/>
                    <a:pt x="4796" y="34911"/>
                    <a:pt x="5334" y="35493"/>
                  </a:cubicBezTo>
                  <a:lnTo>
                    <a:pt x="7171" y="37331"/>
                  </a:lnTo>
                  <a:cubicBezTo>
                    <a:pt x="7754" y="37913"/>
                    <a:pt x="8605" y="38048"/>
                    <a:pt x="9322" y="37644"/>
                  </a:cubicBezTo>
                  <a:lnTo>
                    <a:pt x="12190" y="36166"/>
                  </a:lnTo>
                  <a:cubicBezTo>
                    <a:pt x="12728" y="35897"/>
                    <a:pt x="13355" y="35897"/>
                    <a:pt x="13893" y="36166"/>
                  </a:cubicBezTo>
                  <a:cubicBezTo>
                    <a:pt x="14610" y="36524"/>
                    <a:pt x="15327" y="36838"/>
                    <a:pt x="16134" y="37107"/>
                  </a:cubicBezTo>
                  <a:cubicBezTo>
                    <a:pt x="16672" y="37286"/>
                    <a:pt x="17120" y="37734"/>
                    <a:pt x="17299" y="38317"/>
                  </a:cubicBezTo>
                  <a:lnTo>
                    <a:pt x="18285" y="41364"/>
                  </a:lnTo>
                  <a:cubicBezTo>
                    <a:pt x="18509" y="42126"/>
                    <a:pt x="19226" y="42664"/>
                    <a:pt x="20033" y="42664"/>
                  </a:cubicBezTo>
                  <a:lnTo>
                    <a:pt x="22632" y="42664"/>
                  </a:lnTo>
                  <a:cubicBezTo>
                    <a:pt x="23439" y="42664"/>
                    <a:pt x="24156" y="42126"/>
                    <a:pt x="24380" y="41364"/>
                  </a:cubicBezTo>
                  <a:lnTo>
                    <a:pt x="25366" y="38317"/>
                  </a:lnTo>
                  <a:cubicBezTo>
                    <a:pt x="25545" y="37734"/>
                    <a:pt x="25993" y="37286"/>
                    <a:pt x="26531" y="37107"/>
                  </a:cubicBezTo>
                  <a:cubicBezTo>
                    <a:pt x="27337" y="36838"/>
                    <a:pt x="28054" y="36524"/>
                    <a:pt x="28771" y="36166"/>
                  </a:cubicBezTo>
                  <a:cubicBezTo>
                    <a:pt x="29309" y="35897"/>
                    <a:pt x="29937" y="35897"/>
                    <a:pt x="30474" y="36166"/>
                  </a:cubicBezTo>
                  <a:lnTo>
                    <a:pt x="33342" y="37644"/>
                  </a:lnTo>
                  <a:cubicBezTo>
                    <a:pt x="34015" y="38003"/>
                    <a:pt x="34911" y="37913"/>
                    <a:pt x="35449" y="37331"/>
                  </a:cubicBezTo>
                  <a:lnTo>
                    <a:pt x="37286" y="35493"/>
                  </a:lnTo>
                  <a:cubicBezTo>
                    <a:pt x="37869" y="34911"/>
                    <a:pt x="38003" y="34059"/>
                    <a:pt x="37645" y="33342"/>
                  </a:cubicBezTo>
                  <a:lnTo>
                    <a:pt x="36166" y="30474"/>
                  </a:lnTo>
                  <a:cubicBezTo>
                    <a:pt x="35897" y="29981"/>
                    <a:pt x="35897" y="29354"/>
                    <a:pt x="36166" y="28816"/>
                  </a:cubicBezTo>
                  <a:cubicBezTo>
                    <a:pt x="36524" y="28099"/>
                    <a:pt x="36838" y="27337"/>
                    <a:pt x="37107" y="26575"/>
                  </a:cubicBezTo>
                  <a:cubicBezTo>
                    <a:pt x="37286" y="25993"/>
                    <a:pt x="37734" y="25545"/>
                    <a:pt x="38317" y="25365"/>
                  </a:cubicBezTo>
                  <a:lnTo>
                    <a:pt x="41409" y="24380"/>
                  </a:lnTo>
                  <a:cubicBezTo>
                    <a:pt x="42171" y="24156"/>
                    <a:pt x="42664" y="23394"/>
                    <a:pt x="42664" y="22587"/>
                  </a:cubicBezTo>
                  <a:close/>
                  <a:moveTo>
                    <a:pt x="21332" y="34328"/>
                  </a:moveTo>
                  <a:cubicBezTo>
                    <a:pt x="9726" y="34328"/>
                    <a:pt x="3900" y="20302"/>
                    <a:pt x="12101" y="12056"/>
                  </a:cubicBezTo>
                  <a:cubicBezTo>
                    <a:pt x="20346" y="3855"/>
                    <a:pt x="34373" y="9636"/>
                    <a:pt x="34418" y="21287"/>
                  </a:cubicBezTo>
                  <a:cubicBezTo>
                    <a:pt x="34418" y="28502"/>
                    <a:pt x="28547" y="34328"/>
                    <a:pt x="21332" y="34328"/>
                  </a:cubicBezTo>
                  <a:close/>
                </a:path>
              </a:pathLst>
            </a:cu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 name="Google Shape;778;p26">
              <a:extLst>
                <a:ext uri="{FF2B5EF4-FFF2-40B4-BE49-F238E27FC236}">
                  <a16:creationId xmlns:a16="http://schemas.microsoft.com/office/drawing/2014/main" id="{B09365A7-F9A5-4810-8222-6D3481250F09}"/>
                </a:ext>
              </a:extLst>
            </p:cNvPr>
            <p:cNvSpPr txBox="1"/>
            <p:nvPr/>
          </p:nvSpPr>
          <p:spPr>
            <a:xfrm>
              <a:off x="5865586" y="3886337"/>
              <a:ext cx="1741200" cy="68370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600" b="1">
                  <a:solidFill>
                    <a:srgbClr val="002060"/>
                  </a:solidFill>
                  <a:latin typeface="Fira Sans Medium"/>
                  <a:ea typeface="Fira Sans Medium"/>
                  <a:cs typeface="Fira Sans Medium"/>
                  <a:sym typeface="Fira Sans Medium"/>
                </a:rPr>
                <a:t>Lưu thông tài liệu</a:t>
              </a:r>
              <a:endParaRPr sz="1600" b="1">
                <a:solidFill>
                  <a:srgbClr val="002060"/>
                </a:solidFill>
                <a:latin typeface="Fira Sans Medium"/>
                <a:ea typeface="Fira Sans Medium"/>
                <a:cs typeface="Fira Sans Medium"/>
                <a:sym typeface="Fira Sans Medium"/>
              </a:endParaRPr>
            </a:p>
          </p:txBody>
        </p:sp>
      </p:grpSp>
      <p:grpSp>
        <p:nvGrpSpPr>
          <p:cNvPr id="23" name="Google Shape;780;p26">
            <a:extLst>
              <a:ext uri="{FF2B5EF4-FFF2-40B4-BE49-F238E27FC236}">
                <a16:creationId xmlns:a16="http://schemas.microsoft.com/office/drawing/2014/main" id="{5A69A9A2-E8FD-470B-87EB-74084518FA0F}"/>
              </a:ext>
            </a:extLst>
          </p:cNvPr>
          <p:cNvGrpSpPr/>
          <p:nvPr/>
        </p:nvGrpSpPr>
        <p:grpSpPr>
          <a:xfrm rot="20494424">
            <a:off x="3959671" y="2902203"/>
            <a:ext cx="2647502" cy="2653764"/>
            <a:chOff x="3529870" y="1487198"/>
            <a:chExt cx="2352012" cy="2357575"/>
          </a:xfrm>
        </p:grpSpPr>
        <p:sp>
          <p:nvSpPr>
            <p:cNvPr id="24" name="Google Shape;781;p26">
              <a:extLst>
                <a:ext uri="{FF2B5EF4-FFF2-40B4-BE49-F238E27FC236}">
                  <a16:creationId xmlns:a16="http://schemas.microsoft.com/office/drawing/2014/main" id="{3F56C9F8-8EC7-447B-BEE4-62A4A71CE1D9}"/>
                </a:ext>
              </a:extLst>
            </p:cNvPr>
            <p:cNvSpPr/>
            <p:nvPr/>
          </p:nvSpPr>
          <p:spPr>
            <a:xfrm>
              <a:off x="3529870" y="1487198"/>
              <a:ext cx="2157959" cy="2157959"/>
            </a:xfrm>
            <a:custGeom>
              <a:avLst/>
              <a:gdLst/>
              <a:ahLst/>
              <a:cxnLst/>
              <a:rect l="l" t="t" r="r" b="b"/>
              <a:pathLst>
                <a:path w="104641" h="104641" extrusionOk="0">
                  <a:moveTo>
                    <a:pt x="104640" y="52343"/>
                  </a:moveTo>
                  <a:cubicBezTo>
                    <a:pt x="104640" y="81248"/>
                    <a:pt x="81248" y="104641"/>
                    <a:pt x="52343" y="104641"/>
                  </a:cubicBezTo>
                  <a:cubicBezTo>
                    <a:pt x="23438" y="104641"/>
                    <a:pt x="0" y="81248"/>
                    <a:pt x="0" y="52343"/>
                  </a:cubicBezTo>
                  <a:cubicBezTo>
                    <a:pt x="0" y="23438"/>
                    <a:pt x="23438" y="0"/>
                    <a:pt x="52343" y="0"/>
                  </a:cubicBezTo>
                  <a:cubicBezTo>
                    <a:pt x="81248" y="0"/>
                    <a:pt x="104640" y="23438"/>
                    <a:pt x="104640" y="52343"/>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 name="Google Shape;782;p26">
              <a:extLst>
                <a:ext uri="{FF2B5EF4-FFF2-40B4-BE49-F238E27FC236}">
                  <a16:creationId xmlns:a16="http://schemas.microsoft.com/office/drawing/2014/main" id="{5B023ACB-AE69-4FE3-9E64-E662F3079B45}"/>
                </a:ext>
              </a:extLst>
            </p:cNvPr>
            <p:cNvSpPr/>
            <p:nvPr/>
          </p:nvSpPr>
          <p:spPr>
            <a:xfrm>
              <a:off x="3669400" y="1626750"/>
              <a:ext cx="1879803" cy="1879782"/>
            </a:xfrm>
            <a:custGeom>
              <a:avLst/>
              <a:gdLst/>
              <a:ahLst/>
              <a:cxnLst/>
              <a:rect l="l" t="t" r="r" b="b"/>
              <a:pathLst>
                <a:path w="91153" h="91152" extrusionOk="0">
                  <a:moveTo>
                    <a:pt x="54674" y="5020"/>
                  </a:moveTo>
                  <a:cubicBezTo>
                    <a:pt x="77081" y="10039"/>
                    <a:pt x="91152" y="32311"/>
                    <a:pt x="86088" y="54673"/>
                  </a:cubicBezTo>
                  <a:cubicBezTo>
                    <a:pt x="81069" y="77080"/>
                    <a:pt x="58842" y="91152"/>
                    <a:pt x="36435" y="86088"/>
                  </a:cubicBezTo>
                  <a:cubicBezTo>
                    <a:pt x="14072" y="81069"/>
                    <a:pt x="1" y="58841"/>
                    <a:pt x="5020" y="36434"/>
                  </a:cubicBezTo>
                  <a:cubicBezTo>
                    <a:pt x="10084" y="14072"/>
                    <a:pt x="32312" y="0"/>
                    <a:pt x="54674" y="502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6" name="Google Shape;783;p26">
              <a:extLst>
                <a:ext uri="{FF2B5EF4-FFF2-40B4-BE49-F238E27FC236}">
                  <a16:creationId xmlns:a16="http://schemas.microsoft.com/office/drawing/2014/main" id="{9753CF57-0E0D-447D-B04C-07809EECEAB0}"/>
                </a:ext>
              </a:extLst>
            </p:cNvPr>
            <p:cNvSpPr/>
            <p:nvPr/>
          </p:nvSpPr>
          <p:spPr>
            <a:xfrm>
              <a:off x="3529870" y="1487198"/>
              <a:ext cx="2158887" cy="2157959"/>
            </a:xfrm>
            <a:custGeom>
              <a:avLst/>
              <a:gdLst/>
              <a:ahLst/>
              <a:cxnLst/>
              <a:rect l="l" t="t" r="r" b="b"/>
              <a:pathLst>
                <a:path w="104686" h="104641" extrusionOk="0">
                  <a:moveTo>
                    <a:pt x="52343" y="0"/>
                  </a:moveTo>
                  <a:lnTo>
                    <a:pt x="51491" y="0"/>
                  </a:lnTo>
                  <a:cubicBezTo>
                    <a:pt x="22945" y="449"/>
                    <a:pt x="0" y="23752"/>
                    <a:pt x="0" y="52343"/>
                  </a:cubicBezTo>
                  <a:cubicBezTo>
                    <a:pt x="0" y="53329"/>
                    <a:pt x="45" y="54360"/>
                    <a:pt x="90" y="55346"/>
                  </a:cubicBezTo>
                  <a:cubicBezTo>
                    <a:pt x="1658" y="82682"/>
                    <a:pt x="24110" y="104193"/>
                    <a:pt x="51491" y="104641"/>
                  </a:cubicBezTo>
                  <a:lnTo>
                    <a:pt x="52343" y="104641"/>
                  </a:lnTo>
                  <a:cubicBezTo>
                    <a:pt x="80038" y="104641"/>
                    <a:pt x="102982" y="82996"/>
                    <a:pt x="104596" y="55346"/>
                  </a:cubicBezTo>
                  <a:cubicBezTo>
                    <a:pt x="104640" y="54315"/>
                    <a:pt x="104685" y="53329"/>
                    <a:pt x="104685" y="52343"/>
                  </a:cubicBezTo>
                  <a:cubicBezTo>
                    <a:pt x="104685" y="23438"/>
                    <a:pt x="81248" y="0"/>
                    <a:pt x="52343" y="0"/>
                  </a:cubicBezTo>
                  <a:close/>
                </a:path>
              </a:pathLst>
            </a:custGeom>
            <a:solidFill>
              <a:srgbClr val="FFFFFF"/>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7" name="Google Shape;785;p26">
              <a:extLst>
                <a:ext uri="{FF2B5EF4-FFF2-40B4-BE49-F238E27FC236}">
                  <a16:creationId xmlns:a16="http://schemas.microsoft.com/office/drawing/2014/main" id="{AF0ECB5B-3607-44BE-8C3D-132965A352D7}"/>
                </a:ext>
              </a:extLst>
            </p:cNvPr>
            <p:cNvSpPr/>
            <p:nvPr/>
          </p:nvSpPr>
          <p:spPr>
            <a:xfrm>
              <a:off x="5326436" y="2037073"/>
              <a:ext cx="555446" cy="273578"/>
            </a:xfrm>
            <a:custGeom>
              <a:avLst/>
              <a:gdLst/>
              <a:ahLst/>
              <a:cxnLst/>
              <a:rect l="l" t="t" r="r" b="b"/>
              <a:pathLst>
                <a:path w="26934" h="13266" extrusionOk="0">
                  <a:moveTo>
                    <a:pt x="21197" y="11697"/>
                  </a:moveTo>
                  <a:lnTo>
                    <a:pt x="26933" y="3631"/>
                  </a:lnTo>
                  <a:lnTo>
                    <a:pt x="17747" y="1"/>
                  </a:lnTo>
                  <a:lnTo>
                    <a:pt x="18957" y="4079"/>
                  </a:lnTo>
                  <a:lnTo>
                    <a:pt x="0" y="9725"/>
                  </a:lnTo>
                  <a:lnTo>
                    <a:pt x="1031" y="13266"/>
                  </a:lnTo>
                  <a:lnTo>
                    <a:pt x="19987" y="7619"/>
                  </a:lnTo>
                  <a:close/>
                </a:path>
              </a:pathLst>
            </a:custGeom>
            <a:solidFill>
              <a:srgbClr val="D9D9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8" name="Google Shape;786;p26">
              <a:extLst>
                <a:ext uri="{FF2B5EF4-FFF2-40B4-BE49-F238E27FC236}">
                  <a16:creationId xmlns:a16="http://schemas.microsoft.com/office/drawing/2014/main" id="{EED53E04-0F97-4082-8BCE-07088E74DA36}"/>
                </a:ext>
              </a:extLst>
            </p:cNvPr>
            <p:cNvSpPr/>
            <p:nvPr/>
          </p:nvSpPr>
          <p:spPr>
            <a:xfrm>
              <a:off x="5326436" y="2851265"/>
              <a:ext cx="555446" cy="273578"/>
            </a:xfrm>
            <a:custGeom>
              <a:avLst/>
              <a:gdLst/>
              <a:ahLst/>
              <a:cxnLst/>
              <a:rect l="l" t="t" r="r" b="b"/>
              <a:pathLst>
                <a:path w="26934" h="13266" extrusionOk="0">
                  <a:moveTo>
                    <a:pt x="21197" y="1524"/>
                  </a:moveTo>
                  <a:lnTo>
                    <a:pt x="26933" y="9636"/>
                  </a:lnTo>
                  <a:lnTo>
                    <a:pt x="17747" y="13266"/>
                  </a:lnTo>
                  <a:lnTo>
                    <a:pt x="18957" y="9188"/>
                  </a:lnTo>
                  <a:lnTo>
                    <a:pt x="0" y="3541"/>
                  </a:lnTo>
                  <a:lnTo>
                    <a:pt x="1031" y="1"/>
                  </a:lnTo>
                  <a:lnTo>
                    <a:pt x="19987" y="5647"/>
                  </a:lnTo>
                  <a:close/>
                </a:path>
              </a:pathLst>
            </a:custGeom>
            <a:solidFill>
              <a:srgbClr val="D9D9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9" name="Google Shape;787;p26">
              <a:extLst>
                <a:ext uri="{FF2B5EF4-FFF2-40B4-BE49-F238E27FC236}">
                  <a16:creationId xmlns:a16="http://schemas.microsoft.com/office/drawing/2014/main" id="{A02016D9-D301-4DF6-B64F-C79E88AD9606}"/>
                </a:ext>
              </a:extLst>
            </p:cNvPr>
            <p:cNvSpPr/>
            <p:nvPr/>
          </p:nvSpPr>
          <p:spPr>
            <a:xfrm>
              <a:off x="4902237" y="3299493"/>
              <a:ext cx="298531" cy="545280"/>
            </a:xfrm>
            <a:custGeom>
              <a:avLst/>
              <a:gdLst/>
              <a:ahLst/>
              <a:cxnLst/>
              <a:rect l="l" t="t" r="r" b="b"/>
              <a:pathLst>
                <a:path w="14476" h="26441" extrusionOk="0">
                  <a:moveTo>
                    <a:pt x="3003" y="21332"/>
                  </a:moveTo>
                  <a:lnTo>
                    <a:pt x="11473" y="26441"/>
                  </a:lnTo>
                  <a:lnTo>
                    <a:pt x="14476" y="16985"/>
                  </a:lnTo>
                  <a:lnTo>
                    <a:pt x="10487" y="18509"/>
                  </a:lnTo>
                  <a:lnTo>
                    <a:pt x="3496" y="1"/>
                  </a:lnTo>
                  <a:lnTo>
                    <a:pt x="1" y="1300"/>
                  </a:lnTo>
                  <a:lnTo>
                    <a:pt x="6992" y="19808"/>
                  </a:lnTo>
                  <a:close/>
                </a:path>
              </a:pathLst>
            </a:custGeom>
            <a:solidFill>
              <a:srgbClr val="D9D9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0" name="Google Shape;788;p26">
              <a:extLst>
                <a:ext uri="{FF2B5EF4-FFF2-40B4-BE49-F238E27FC236}">
                  <a16:creationId xmlns:a16="http://schemas.microsoft.com/office/drawing/2014/main" id="{C8677868-8293-4121-A01F-DFD9C4DA3028}"/>
                </a:ext>
              </a:extLst>
            </p:cNvPr>
            <p:cNvSpPr/>
            <p:nvPr/>
          </p:nvSpPr>
          <p:spPr>
            <a:xfrm>
              <a:off x="3665709" y="1623059"/>
              <a:ext cx="1887186" cy="1887186"/>
            </a:xfrm>
            <a:custGeom>
              <a:avLst/>
              <a:gdLst/>
              <a:ahLst/>
              <a:cxnLst/>
              <a:rect l="l" t="t" r="r" b="b"/>
              <a:pathLst>
                <a:path w="91511" h="91511" extrusionOk="0">
                  <a:moveTo>
                    <a:pt x="45765" y="17673"/>
                  </a:moveTo>
                  <a:cubicBezTo>
                    <a:pt x="49366" y="17673"/>
                    <a:pt x="52999" y="18371"/>
                    <a:pt x="56466" y="19808"/>
                  </a:cubicBezTo>
                  <a:cubicBezTo>
                    <a:pt x="66908" y="24155"/>
                    <a:pt x="73764" y="34372"/>
                    <a:pt x="73764" y="45710"/>
                  </a:cubicBezTo>
                  <a:cubicBezTo>
                    <a:pt x="73764" y="61171"/>
                    <a:pt x="61216" y="73719"/>
                    <a:pt x="45756" y="73719"/>
                  </a:cubicBezTo>
                  <a:cubicBezTo>
                    <a:pt x="34418" y="73719"/>
                    <a:pt x="24200" y="66862"/>
                    <a:pt x="19853" y="56421"/>
                  </a:cubicBezTo>
                  <a:cubicBezTo>
                    <a:pt x="15551" y="45934"/>
                    <a:pt x="17926" y="33879"/>
                    <a:pt x="25948" y="25903"/>
                  </a:cubicBezTo>
                  <a:cubicBezTo>
                    <a:pt x="31318" y="20533"/>
                    <a:pt x="38475" y="17673"/>
                    <a:pt x="45765" y="17673"/>
                  </a:cubicBezTo>
                  <a:close/>
                  <a:moveTo>
                    <a:pt x="42977" y="0"/>
                  </a:moveTo>
                  <a:cubicBezTo>
                    <a:pt x="41229" y="0"/>
                    <a:pt x="39706" y="1120"/>
                    <a:pt x="39213" y="2779"/>
                  </a:cubicBezTo>
                  <a:lnTo>
                    <a:pt x="37151" y="9277"/>
                  </a:lnTo>
                  <a:cubicBezTo>
                    <a:pt x="36748" y="10487"/>
                    <a:pt x="35807" y="11428"/>
                    <a:pt x="34597" y="11831"/>
                  </a:cubicBezTo>
                  <a:cubicBezTo>
                    <a:pt x="32894" y="12369"/>
                    <a:pt x="31281" y="13041"/>
                    <a:pt x="29667" y="13848"/>
                  </a:cubicBezTo>
                  <a:cubicBezTo>
                    <a:pt x="29107" y="14139"/>
                    <a:pt x="28491" y="14285"/>
                    <a:pt x="27869" y="14285"/>
                  </a:cubicBezTo>
                  <a:cubicBezTo>
                    <a:pt x="27248" y="14285"/>
                    <a:pt x="26620" y="14139"/>
                    <a:pt x="26038" y="13848"/>
                  </a:cubicBezTo>
                  <a:lnTo>
                    <a:pt x="19988" y="10711"/>
                  </a:lnTo>
                  <a:cubicBezTo>
                    <a:pt x="19418" y="10409"/>
                    <a:pt x="18798" y="10264"/>
                    <a:pt x="18182" y="10264"/>
                  </a:cubicBezTo>
                  <a:cubicBezTo>
                    <a:pt x="17150" y="10264"/>
                    <a:pt x="16129" y="10670"/>
                    <a:pt x="15372" y="11428"/>
                  </a:cubicBezTo>
                  <a:lnTo>
                    <a:pt x="11428" y="15326"/>
                  </a:lnTo>
                  <a:cubicBezTo>
                    <a:pt x="10218" y="16536"/>
                    <a:pt x="9949" y="18419"/>
                    <a:pt x="10711" y="19942"/>
                  </a:cubicBezTo>
                  <a:lnTo>
                    <a:pt x="13893" y="26037"/>
                  </a:lnTo>
                  <a:cubicBezTo>
                    <a:pt x="14476" y="27157"/>
                    <a:pt x="14476" y="28502"/>
                    <a:pt x="13893" y="29667"/>
                  </a:cubicBezTo>
                  <a:cubicBezTo>
                    <a:pt x="13086" y="31235"/>
                    <a:pt x="12414" y="32849"/>
                    <a:pt x="11876" y="34552"/>
                  </a:cubicBezTo>
                  <a:cubicBezTo>
                    <a:pt x="11473" y="35762"/>
                    <a:pt x="10532" y="36703"/>
                    <a:pt x="9277" y="37106"/>
                  </a:cubicBezTo>
                  <a:lnTo>
                    <a:pt x="2779" y="39167"/>
                  </a:lnTo>
                  <a:cubicBezTo>
                    <a:pt x="1121" y="39705"/>
                    <a:pt x="1" y="41229"/>
                    <a:pt x="1" y="42932"/>
                  </a:cubicBezTo>
                  <a:lnTo>
                    <a:pt x="1" y="48534"/>
                  </a:lnTo>
                  <a:cubicBezTo>
                    <a:pt x="1" y="50281"/>
                    <a:pt x="1121" y="51805"/>
                    <a:pt x="2779" y="52298"/>
                  </a:cubicBezTo>
                  <a:lnTo>
                    <a:pt x="9322" y="54359"/>
                  </a:lnTo>
                  <a:cubicBezTo>
                    <a:pt x="10532" y="54763"/>
                    <a:pt x="11473" y="55704"/>
                    <a:pt x="11876" y="56959"/>
                  </a:cubicBezTo>
                  <a:cubicBezTo>
                    <a:pt x="12459" y="58617"/>
                    <a:pt x="13131" y="60230"/>
                    <a:pt x="13893" y="61754"/>
                  </a:cubicBezTo>
                  <a:cubicBezTo>
                    <a:pt x="14476" y="62919"/>
                    <a:pt x="14476" y="64263"/>
                    <a:pt x="13893" y="65428"/>
                  </a:cubicBezTo>
                  <a:lnTo>
                    <a:pt x="10711" y="71523"/>
                  </a:lnTo>
                  <a:cubicBezTo>
                    <a:pt x="9949" y="73047"/>
                    <a:pt x="10218" y="74929"/>
                    <a:pt x="11428" y="76139"/>
                  </a:cubicBezTo>
                  <a:lnTo>
                    <a:pt x="15372" y="80038"/>
                  </a:lnTo>
                  <a:cubicBezTo>
                    <a:pt x="16129" y="80795"/>
                    <a:pt x="17150" y="81201"/>
                    <a:pt x="18182" y="81201"/>
                  </a:cubicBezTo>
                  <a:cubicBezTo>
                    <a:pt x="18798" y="81201"/>
                    <a:pt x="19418" y="81056"/>
                    <a:pt x="19988" y="80755"/>
                  </a:cubicBezTo>
                  <a:lnTo>
                    <a:pt x="26082" y="77573"/>
                  </a:lnTo>
                  <a:cubicBezTo>
                    <a:pt x="26665" y="77282"/>
                    <a:pt x="27292" y="77136"/>
                    <a:pt x="27920" y="77136"/>
                  </a:cubicBezTo>
                  <a:cubicBezTo>
                    <a:pt x="28547" y="77136"/>
                    <a:pt x="29175" y="77282"/>
                    <a:pt x="29757" y="77573"/>
                  </a:cubicBezTo>
                  <a:cubicBezTo>
                    <a:pt x="31281" y="78380"/>
                    <a:pt x="32894" y="79052"/>
                    <a:pt x="34552" y="79634"/>
                  </a:cubicBezTo>
                  <a:cubicBezTo>
                    <a:pt x="35762" y="79993"/>
                    <a:pt x="36703" y="80934"/>
                    <a:pt x="37107" y="82189"/>
                  </a:cubicBezTo>
                  <a:lnTo>
                    <a:pt x="39213" y="88732"/>
                  </a:lnTo>
                  <a:cubicBezTo>
                    <a:pt x="39706" y="90390"/>
                    <a:pt x="41229" y="91510"/>
                    <a:pt x="42932" y="91510"/>
                  </a:cubicBezTo>
                  <a:lnTo>
                    <a:pt x="48534" y="91510"/>
                  </a:lnTo>
                  <a:cubicBezTo>
                    <a:pt x="50282" y="91510"/>
                    <a:pt x="51806" y="90390"/>
                    <a:pt x="52298" y="88732"/>
                  </a:cubicBezTo>
                  <a:lnTo>
                    <a:pt x="54405" y="82189"/>
                  </a:lnTo>
                  <a:cubicBezTo>
                    <a:pt x="54808" y="80934"/>
                    <a:pt x="55749" y="79993"/>
                    <a:pt x="56959" y="79590"/>
                  </a:cubicBezTo>
                  <a:cubicBezTo>
                    <a:pt x="58617" y="79052"/>
                    <a:pt x="60231" y="78380"/>
                    <a:pt x="61799" y="77618"/>
                  </a:cubicBezTo>
                  <a:cubicBezTo>
                    <a:pt x="62359" y="77327"/>
                    <a:pt x="62975" y="77181"/>
                    <a:pt x="63597" y="77181"/>
                  </a:cubicBezTo>
                  <a:cubicBezTo>
                    <a:pt x="64219" y="77181"/>
                    <a:pt x="64846" y="77327"/>
                    <a:pt x="65429" y="77618"/>
                  </a:cubicBezTo>
                  <a:lnTo>
                    <a:pt x="71524" y="80800"/>
                  </a:lnTo>
                  <a:cubicBezTo>
                    <a:pt x="72096" y="81086"/>
                    <a:pt x="72719" y="81227"/>
                    <a:pt x="73338" y="81227"/>
                  </a:cubicBezTo>
                  <a:cubicBezTo>
                    <a:pt x="74367" y="81227"/>
                    <a:pt x="75384" y="80838"/>
                    <a:pt x="76139" y="80083"/>
                  </a:cubicBezTo>
                  <a:lnTo>
                    <a:pt x="80083" y="76139"/>
                  </a:lnTo>
                  <a:cubicBezTo>
                    <a:pt x="81293" y="74929"/>
                    <a:pt x="81562" y="73047"/>
                    <a:pt x="80800" y="71523"/>
                  </a:cubicBezTo>
                  <a:lnTo>
                    <a:pt x="77618" y="65428"/>
                  </a:lnTo>
                  <a:cubicBezTo>
                    <a:pt x="77036" y="64263"/>
                    <a:pt x="77036" y="62919"/>
                    <a:pt x="77618" y="61799"/>
                  </a:cubicBezTo>
                  <a:cubicBezTo>
                    <a:pt x="78380" y="60230"/>
                    <a:pt x="79052" y="58617"/>
                    <a:pt x="79635" y="56959"/>
                  </a:cubicBezTo>
                  <a:cubicBezTo>
                    <a:pt x="79993" y="55749"/>
                    <a:pt x="80979" y="54763"/>
                    <a:pt x="82189" y="54359"/>
                  </a:cubicBezTo>
                  <a:lnTo>
                    <a:pt x="88732" y="52298"/>
                  </a:lnTo>
                  <a:cubicBezTo>
                    <a:pt x="90390" y="51805"/>
                    <a:pt x="91511" y="50281"/>
                    <a:pt x="91511" y="48534"/>
                  </a:cubicBezTo>
                  <a:lnTo>
                    <a:pt x="91511" y="42932"/>
                  </a:lnTo>
                  <a:cubicBezTo>
                    <a:pt x="91511" y="41184"/>
                    <a:pt x="90390" y="39660"/>
                    <a:pt x="88732" y="39167"/>
                  </a:cubicBezTo>
                  <a:lnTo>
                    <a:pt x="82234" y="37106"/>
                  </a:lnTo>
                  <a:cubicBezTo>
                    <a:pt x="81024" y="36703"/>
                    <a:pt x="80038" y="35762"/>
                    <a:pt x="79680" y="34507"/>
                  </a:cubicBezTo>
                  <a:cubicBezTo>
                    <a:pt x="79097" y="32849"/>
                    <a:pt x="78425" y="31235"/>
                    <a:pt x="77663" y="29667"/>
                  </a:cubicBezTo>
                  <a:cubicBezTo>
                    <a:pt x="77036" y="28502"/>
                    <a:pt x="77036" y="27157"/>
                    <a:pt x="77663" y="25992"/>
                  </a:cubicBezTo>
                  <a:lnTo>
                    <a:pt x="80800" y="19942"/>
                  </a:lnTo>
                  <a:cubicBezTo>
                    <a:pt x="81607" y="18419"/>
                    <a:pt x="81293" y="16581"/>
                    <a:pt x="80083" y="15371"/>
                  </a:cubicBezTo>
                  <a:lnTo>
                    <a:pt x="76184" y="11428"/>
                  </a:lnTo>
                  <a:cubicBezTo>
                    <a:pt x="75427" y="10670"/>
                    <a:pt x="74406" y="10264"/>
                    <a:pt x="73374" y="10264"/>
                  </a:cubicBezTo>
                  <a:cubicBezTo>
                    <a:pt x="72758" y="10264"/>
                    <a:pt x="72138" y="10409"/>
                    <a:pt x="71568" y="10711"/>
                  </a:cubicBezTo>
                  <a:lnTo>
                    <a:pt x="65519" y="13848"/>
                  </a:lnTo>
                  <a:cubicBezTo>
                    <a:pt x="64936" y="14139"/>
                    <a:pt x="64309" y="14285"/>
                    <a:pt x="63681" y="14285"/>
                  </a:cubicBezTo>
                  <a:cubicBezTo>
                    <a:pt x="63054" y="14285"/>
                    <a:pt x="62426" y="14139"/>
                    <a:pt x="61844" y="13848"/>
                  </a:cubicBezTo>
                  <a:cubicBezTo>
                    <a:pt x="60275" y="13041"/>
                    <a:pt x="58662" y="12369"/>
                    <a:pt x="56959" y="11831"/>
                  </a:cubicBezTo>
                  <a:cubicBezTo>
                    <a:pt x="55749" y="11428"/>
                    <a:pt x="54808" y="10487"/>
                    <a:pt x="54405" y="9277"/>
                  </a:cubicBezTo>
                  <a:lnTo>
                    <a:pt x="52343" y="2779"/>
                  </a:lnTo>
                  <a:cubicBezTo>
                    <a:pt x="51806" y="1120"/>
                    <a:pt x="50282" y="0"/>
                    <a:pt x="48579" y="0"/>
                  </a:cubicBezTo>
                  <a:close/>
                </a:path>
              </a:pathLst>
            </a:custGeom>
            <a:solidFill>
              <a:srgbClr val="D9D9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000">
                <a:latin typeface="Fira Sans Medium"/>
                <a:ea typeface="Fira Sans Medium"/>
                <a:cs typeface="Fira Sans Medium"/>
                <a:sym typeface="Fira Sans Medium"/>
              </a:endParaRPr>
            </a:p>
          </p:txBody>
        </p:sp>
        <p:sp>
          <p:nvSpPr>
            <p:cNvPr id="31" name="Google Shape;789;p26">
              <a:extLst>
                <a:ext uri="{FF2B5EF4-FFF2-40B4-BE49-F238E27FC236}">
                  <a16:creationId xmlns:a16="http://schemas.microsoft.com/office/drawing/2014/main" id="{D2192AF4-E2F7-4D56-9581-91B03345FFE3}"/>
                </a:ext>
              </a:extLst>
            </p:cNvPr>
            <p:cNvSpPr/>
            <p:nvPr/>
          </p:nvSpPr>
          <p:spPr>
            <a:xfrm>
              <a:off x="4609278" y="2965864"/>
              <a:ext cx="472276" cy="257864"/>
            </a:xfrm>
            <a:custGeom>
              <a:avLst/>
              <a:gdLst/>
              <a:ahLst/>
              <a:cxnLst/>
              <a:rect l="l" t="t" r="r" b="b"/>
              <a:pathLst>
                <a:path w="22901" h="12504" extrusionOk="0">
                  <a:moveTo>
                    <a:pt x="1" y="8605"/>
                  </a:moveTo>
                  <a:lnTo>
                    <a:pt x="1" y="12504"/>
                  </a:lnTo>
                  <a:cubicBezTo>
                    <a:pt x="8650" y="12504"/>
                    <a:pt x="16895" y="9008"/>
                    <a:pt x="22901" y="2824"/>
                  </a:cubicBezTo>
                  <a:lnTo>
                    <a:pt x="20167" y="1"/>
                  </a:lnTo>
                  <a:cubicBezTo>
                    <a:pt x="14879" y="5513"/>
                    <a:pt x="7619" y="8605"/>
                    <a:pt x="1" y="8605"/>
                  </a:cubicBez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2" name="Google Shape;790;p26">
              <a:extLst>
                <a:ext uri="{FF2B5EF4-FFF2-40B4-BE49-F238E27FC236}">
                  <a16:creationId xmlns:a16="http://schemas.microsoft.com/office/drawing/2014/main" id="{3872929A-994C-4FBE-8AB7-EEA850043885}"/>
                </a:ext>
              </a:extLst>
            </p:cNvPr>
            <p:cNvSpPr/>
            <p:nvPr/>
          </p:nvSpPr>
          <p:spPr>
            <a:xfrm>
              <a:off x="4609278" y="1906761"/>
              <a:ext cx="475039" cy="260648"/>
            </a:xfrm>
            <a:custGeom>
              <a:avLst/>
              <a:gdLst/>
              <a:ahLst/>
              <a:cxnLst/>
              <a:rect l="l" t="t" r="r" b="b"/>
              <a:pathLst>
                <a:path w="23035" h="12639" extrusionOk="0">
                  <a:moveTo>
                    <a:pt x="1" y="1"/>
                  </a:moveTo>
                  <a:lnTo>
                    <a:pt x="1" y="3945"/>
                  </a:lnTo>
                  <a:cubicBezTo>
                    <a:pt x="7664" y="3945"/>
                    <a:pt x="14968" y="7082"/>
                    <a:pt x="20257" y="12638"/>
                  </a:cubicBezTo>
                  <a:lnTo>
                    <a:pt x="23035" y="9860"/>
                  </a:lnTo>
                  <a:cubicBezTo>
                    <a:pt x="17030" y="3541"/>
                    <a:pt x="8695" y="1"/>
                    <a:pt x="1"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3" name="Google Shape;791;p26">
              <a:extLst>
                <a:ext uri="{FF2B5EF4-FFF2-40B4-BE49-F238E27FC236}">
                  <a16:creationId xmlns:a16="http://schemas.microsoft.com/office/drawing/2014/main" id="{321931A7-8B93-4410-9BD8-314EBDEDCDD5}"/>
                </a:ext>
              </a:extLst>
            </p:cNvPr>
            <p:cNvSpPr/>
            <p:nvPr/>
          </p:nvSpPr>
          <p:spPr>
            <a:xfrm>
              <a:off x="5025145" y="2569399"/>
              <a:ext cx="242170" cy="454726"/>
            </a:xfrm>
            <a:custGeom>
              <a:avLst/>
              <a:gdLst/>
              <a:ahLst/>
              <a:cxnLst/>
              <a:rect l="l" t="t" r="r" b="b"/>
              <a:pathLst>
                <a:path w="11743" h="22050" extrusionOk="0">
                  <a:moveTo>
                    <a:pt x="7843" y="1"/>
                  </a:moveTo>
                  <a:cubicBezTo>
                    <a:pt x="7799" y="7171"/>
                    <a:pt x="4975" y="14072"/>
                    <a:pt x="1" y="19226"/>
                  </a:cubicBezTo>
                  <a:lnTo>
                    <a:pt x="2735" y="22049"/>
                  </a:lnTo>
                  <a:cubicBezTo>
                    <a:pt x="8471" y="16134"/>
                    <a:pt x="11697" y="8246"/>
                    <a:pt x="11742" y="1"/>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4" name="Google Shape;792;p26">
              <a:extLst>
                <a:ext uri="{FF2B5EF4-FFF2-40B4-BE49-F238E27FC236}">
                  <a16:creationId xmlns:a16="http://schemas.microsoft.com/office/drawing/2014/main" id="{3AADE4D4-79C4-4210-8B51-F6DD2E302953}"/>
                </a:ext>
              </a:extLst>
            </p:cNvPr>
            <p:cNvSpPr/>
            <p:nvPr/>
          </p:nvSpPr>
          <p:spPr>
            <a:xfrm>
              <a:off x="5027001" y="2110097"/>
              <a:ext cx="240314" cy="459325"/>
            </a:xfrm>
            <a:custGeom>
              <a:avLst/>
              <a:gdLst/>
              <a:ahLst/>
              <a:cxnLst/>
              <a:rect l="l" t="t" r="r" b="b"/>
              <a:pathLst>
                <a:path w="11653" h="22273" extrusionOk="0">
                  <a:moveTo>
                    <a:pt x="7753" y="22273"/>
                  </a:moveTo>
                  <a:lnTo>
                    <a:pt x="11652" y="22273"/>
                  </a:lnTo>
                  <a:lnTo>
                    <a:pt x="11652" y="22048"/>
                  </a:lnTo>
                  <a:cubicBezTo>
                    <a:pt x="11652" y="13848"/>
                    <a:pt x="8470" y="5915"/>
                    <a:pt x="2779" y="0"/>
                  </a:cubicBezTo>
                  <a:lnTo>
                    <a:pt x="1" y="2778"/>
                  </a:lnTo>
                  <a:cubicBezTo>
                    <a:pt x="4975" y="7977"/>
                    <a:pt x="7753" y="14878"/>
                    <a:pt x="7753" y="22093"/>
                  </a:cubicBezTo>
                  <a:cubicBezTo>
                    <a:pt x="7753" y="22138"/>
                    <a:pt x="7753" y="22228"/>
                    <a:pt x="7753" y="22273"/>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pic>
        <p:nvPicPr>
          <p:cNvPr id="35" name="Picture 34">
            <a:extLst>
              <a:ext uri="{FF2B5EF4-FFF2-40B4-BE49-F238E27FC236}">
                <a16:creationId xmlns:a16="http://schemas.microsoft.com/office/drawing/2014/main" id="{9A14C5C5-65BE-4D59-A491-8D92CD3B45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4864" y="3643942"/>
            <a:ext cx="1045582" cy="1045582"/>
          </a:xfrm>
          <a:prstGeom prst="rect">
            <a:avLst/>
          </a:prstGeom>
        </p:spPr>
      </p:pic>
      <p:pic>
        <p:nvPicPr>
          <p:cNvPr id="36" name="Picture 35">
            <a:extLst>
              <a:ext uri="{FF2B5EF4-FFF2-40B4-BE49-F238E27FC236}">
                <a16:creationId xmlns:a16="http://schemas.microsoft.com/office/drawing/2014/main" id="{4E03BD51-5131-4366-94FA-6AC041AC5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0627" y="2692991"/>
            <a:ext cx="437737" cy="437737"/>
          </a:xfrm>
          <a:prstGeom prst="rect">
            <a:avLst/>
          </a:prstGeom>
        </p:spPr>
      </p:pic>
      <p:pic>
        <p:nvPicPr>
          <p:cNvPr id="37" name="Picture 36">
            <a:extLst>
              <a:ext uri="{FF2B5EF4-FFF2-40B4-BE49-F238E27FC236}">
                <a16:creationId xmlns:a16="http://schemas.microsoft.com/office/drawing/2014/main" id="{17D2CBDE-5AB8-4E91-910E-304F674904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9620" y="4000584"/>
            <a:ext cx="444832" cy="444832"/>
          </a:xfrm>
          <a:prstGeom prst="rect">
            <a:avLst/>
          </a:prstGeom>
        </p:spPr>
      </p:pic>
      <p:pic>
        <p:nvPicPr>
          <p:cNvPr id="38" name="Picture 37">
            <a:extLst>
              <a:ext uri="{FF2B5EF4-FFF2-40B4-BE49-F238E27FC236}">
                <a16:creationId xmlns:a16="http://schemas.microsoft.com/office/drawing/2014/main" id="{3E3D51C1-46D6-4F04-916D-9C82F9A8EB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94367" y="5406098"/>
            <a:ext cx="506314" cy="506314"/>
          </a:xfrm>
          <a:prstGeom prst="rect">
            <a:avLst/>
          </a:prstGeom>
        </p:spPr>
      </p:pic>
      <p:sp>
        <p:nvSpPr>
          <p:cNvPr id="39" name="Rectangle: Rounded Corners 234">
            <a:extLst>
              <a:ext uri="{FF2B5EF4-FFF2-40B4-BE49-F238E27FC236}">
                <a16:creationId xmlns:a16="http://schemas.microsoft.com/office/drawing/2014/main" id="{688E9D5F-895C-4379-B41C-3004966086C6}"/>
              </a:ext>
            </a:extLst>
          </p:cNvPr>
          <p:cNvSpPr/>
          <p:nvPr/>
        </p:nvSpPr>
        <p:spPr>
          <a:xfrm>
            <a:off x="9927795" y="1545046"/>
            <a:ext cx="1396489" cy="1396489"/>
          </a:xfrm>
          <a:prstGeom prst="roundRect">
            <a:avLst/>
          </a:prstGeom>
          <a:blipFill dpi="0" rotWithShape="1">
            <a:blip r:embed="rId6" cstate="print">
              <a:extLst>
                <a:ext uri="{28A0092B-C50C-407E-A947-70E740481C1C}">
                  <a14:useLocalDpi xmlns:a14="http://schemas.microsoft.com/office/drawing/2010/main" val="0"/>
                </a:ext>
              </a:extLst>
            </a:blip>
            <a:srcRect/>
            <a:stretch>
              <a:fillRect/>
            </a:stretch>
          </a:blipFill>
          <a:ln w="57150">
            <a:solidFill>
              <a:schemeClr val="bg1">
                <a:lumMod val="85000"/>
              </a:schemeClr>
            </a:solidFill>
          </a:ln>
          <a:effectLst>
            <a:outerShdw blurRad="50800" dist="38100" dir="18900000" algn="b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40" name="Rectangle: Rounded Corners 237">
            <a:extLst>
              <a:ext uri="{FF2B5EF4-FFF2-40B4-BE49-F238E27FC236}">
                <a16:creationId xmlns:a16="http://schemas.microsoft.com/office/drawing/2014/main" id="{B9321240-B008-4FA6-BC84-1EE9CD563AD1}"/>
              </a:ext>
            </a:extLst>
          </p:cNvPr>
          <p:cNvSpPr/>
          <p:nvPr/>
        </p:nvSpPr>
        <p:spPr>
          <a:xfrm>
            <a:off x="9949922" y="3167998"/>
            <a:ext cx="1396489" cy="1396489"/>
          </a:xfrm>
          <a:prstGeom prst="roundRect">
            <a:avLst/>
          </a:prstGeom>
          <a:blipFill dpi="0" rotWithShape="1">
            <a:blip r:embed="rId7" cstate="print">
              <a:extLst>
                <a:ext uri="{28A0092B-C50C-407E-A947-70E740481C1C}">
                  <a14:useLocalDpi xmlns:a14="http://schemas.microsoft.com/office/drawing/2010/main" val="0"/>
                </a:ext>
              </a:extLst>
            </a:blip>
            <a:srcRect/>
            <a:stretch>
              <a:fillRect/>
            </a:stretch>
          </a:blipFill>
          <a:ln w="57150">
            <a:solidFill>
              <a:schemeClr val="bg1">
                <a:lumMod val="85000"/>
              </a:schemeClr>
            </a:solidFill>
          </a:ln>
          <a:effectLst>
            <a:outerShdw blurRad="50800" dist="38100" dir="18900000" algn="b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41" name="Rectangle: Rounded Corners 238">
            <a:extLst>
              <a:ext uri="{FF2B5EF4-FFF2-40B4-BE49-F238E27FC236}">
                <a16:creationId xmlns:a16="http://schemas.microsoft.com/office/drawing/2014/main" id="{7AEC9A88-79F2-46C7-B28E-B2B516CD2875}"/>
              </a:ext>
            </a:extLst>
          </p:cNvPr>
          <p:cNvSpPr/>
          <p:nvPr/>
        </p:nvSpPr>
        <p:spPr>
          <a:xfrm>
            <a:off x="9949922" y="4790951"/>
            <a:ext cx="1396489" cy="1396489"/>
          </a:xfrm>
          <a:prstGeom prst="roundRect">
            <a:avLst/>
          </a:prstGeom>
          <a:blipFill dpi="0" rotWithShape="1">
            <a:blip r:embed="rId8" cstate="print">
              <a:extLst>
                <a:ext uri="{28A0092B-C50C-407E-A947-70E740481C1C}">
                  <a14:useLocalDpi xmlns:a14="http://schemas.microsoft.com/office/drawing/2010/main" val="0"/>
                </a:ext>
              </a:extLst>
            </a:blip>
            <a:srcRect/>
            <a:stretch>
              <a:fillRect/>
            </a:stretch>
          </a:blipFill>
          <a:ln w="57150">
            <a:solidFill>
              <a:schemeClr val="bg1">
                <a:lumMod val="85000"/>
              </a:schemeClr>
            </a:solidFill>
          </a:ln>
          <a:effectLst>
            <a:outerShdw blurRad="50800" dist="38100" dir="18900000" algn="b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43" name="TextBox 42"/>
          <p:cNvSpPr txBox="1"/>
          <p:nvPr/>
        </p:nvSpPr>
        <p:spPr>
          <a:xfrm>
            <a:off x="487680" y="371856"/>
            <a:ext cx="11192256" cy="830997"/>
          </a:xfrm>
          <a:prstGeom prst="rect">
            <a:avLst/>
          </a:prstGeom>
          <a:noFill/>
        </p:spPr>
        <p:txBody>
          <a:bodyPr wrap="square" rtlCol="0">
            <a:spAutoFit/>
          </a:bodyPr>
          <a:lstStyle/>
          <a:p>
            <a:pPr algn="ctr"/>
            <a:r>
              <a:rPr lang="en-US" sz="2400" b="1"/>
              <a:t>TẬP TRUNG VÀO CÁC QUY TRÌNH CÓ THỂ</a:t>
            </a:r>
            <a:br>
              <a:rPr lang="en-US" sz="2400" b="1"/>
            </a:br>
            <a:r>
              <a:rPr lang="en-US" sz="2400" b="1"/>
              <a:t>NÂNG CAO TRẢI NGHIỆM, THUẬN TIỆN CHO KHÁCH HÀNG</a:t>
            </a:r>
          </a:p>
        </p:txBody>
      </p:sp>
      <p:sp>
        <p:nvSpPr>
          <p:cNvPr id="3" name="TextBox 2">
            <a:extLst>
              <a:ext uri="{FF2B5EF4-FFF2-40B4-BE49-F238E27FC236}">
                <a16:creationId xmlns:a16="http://schemas.microsoft.com/office/drawing/2014/main" id="{35420DBE-4A8F-3E28-1AD7-28C7F26857B6}"/>
              </a:ext>
            </a:extLst>
          </p:cNvPr>
          <p:cNvSpPr txBox="1"/>
          <p:nvPr/>
        </p:nvSpPr>
        <p:spPr>
          <a:xfrm>
            <a:off x="337280" y="1509236"/>
            <a:ext cx="3351042" cy="4431983"/>
          </a:xfrm>
          <a:prstGeom prst="rect">
            <a:avLst/>
          </a:prstGeom>
          <a:noFill/>
        </p:spPr>
        <p:txBody>
          <a:bodyPr wrap="square" rtlCol="0">
            <a:spAutoFit/>
          </a:bodyPr>
          <a:lstStyle/>
          <a:p>
            <a:pPr algn="just"/>
            <a:r>
              <a:rPr lang="en-US" sz="2400">
                <a:solidFill>
                  <a:srgbClr val="FF0000"/>
                </a:solidFill>
              </a:rPr>
              <a:t>Mục đích của việc ứng dụng CNTT vào thư viện nhằm tối ưu hóa quy trình hoạt động chuyên môn của thư viện.</a:t>
            </a:r>
          </a:p>
          <a:p>
            <a:pPr algn="just"/>
            <a:endParaRPr lang="en-US" sz="2400">
              <a:solidFill>
                <a:srgbClr val="FF0000"/>
              </a:solidFill>
            </a:endParaRPr>
          </a:p>
          <a:p>
            <a:pPr algn="just"/>
            <a:r>
              <a:rPr lang="en-US" sz="2400">
                <a:solidFill>
                  <a:srgbClr val="FF0000"/>
                </a:solidFill>
              </a:rPr>
              <a:t>Chứ không phải cố gắng làm cho nó phù hợp với quy trình thủ công trước đây</a:t>
            </a:r>
            <a:r>
              <a:rPr lang="en-US" sz="1600">
                <a:solidFill>
                  <a:srgbClr val="FF0000"/>
                </a:solidFill>
              </a:rPr>
              <a:t>.</a:t>
            </a:r>
          </a:p>
          <a:p>
            <a:endParaRPr lang="en-US"/>
          </a:p>
        </p:txBody>
      </p:sp>
    </p:spTree>
    <p:extLst>
      <p:ext uri="{BB962C8B-B14F-4D97-AF65-F5344CB8AC3E}">
        <p14:creationId xmlns:p14="http://schemas.microsoft.com/office/powerpoint/2010/main" val="223310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7F7E52B8-A436-F824-164D-E992B73503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715602"/>
      </p:ext>
    </p:extLst>
  </p:cSld>
  <p:clrMapOvr>
    <a:masterClrMapping/>
  </p:clrMapOvr>
</p:sld>
</file>

<file path=ppt/theme/theme1.xml><?xml version="1.0" encoding="utf-8"?>
<a:theme xmlns:a="http://schemas.openxmlformats.org/drawingml/2006/main" name="Cover and End Slide Master">
  <a:themeElements>
    <a:clrScheme name="ALLPPT- BURGERS">
      <a:dk1>
        <a:sysClr val="windowText" lastClr="000000"/>
      </a:dk1>
      <a:lt1>
        <a:sysClr val="window" lastClr="FFFFFF"/>
      </a:lt1>
      <a:dk2>
        <a:srgbClr val="44546A"/>
      </a:dk2>
      <a:lt2>
        <a:srgbClr val="E7E6E6"/>
      </a:lt2>
      <a:accent1>
        <a:srgbClr val="F8BA16"/>
      </a:accent1>
      <a:accent2>
        <a:srgbClr val="454545"/>
      </a:accent2>
      <a:accent3>
        <a:srgbClr val="F8BA16"/>
      </a:accent3>
      <a:accent4>
        <a:srgbClr val="454545"/>
      </a:accent4>
      <a:accent5>
        <a:srgbClr val="F8BA16"/>
      </a:accent5>
      <a:accent6>
        <a:srgbClr val="454545"/>
      </a:accent6>
      <a:hlink>
        <a:srgbClr val="454545"/>
      </a:hlink>
      <a:folHlink>
        <a:srgbClr val="454545"/>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 BURGERS">
      <a:dk1>
        <a:sysClr val="windowText" lastClr="000000"/>
      </a:dk1>
      <a:lt1>
        <a:sysClr val="window" lastClr="FFFFFF"/>
      </a:lt1>
      <a:dk2>
        <a:srgbClr val="44546A"/>
      </a:dk2>
      <a:lt2>
        <a:srgbClr val="E7E6E6"/>
      </a:lt2>
      <a:accent1>
        <a:srgbClr val="F8BA16"/>
      </a:accent1>
      <a:accent2>
        <a:srgbClr val="454545"/>
      </a:accent2>
      <a:accent3>
        <a:srgbClr val="F8BA16"/>
      </a:accent3>
      <a:accent4>
        <a:srgbClr val="454545"/>
      </a:accent4>
      <a:accent5>
        <a:srgbClr val="F8BA16"/>
      </a:accent5>
      <a:accent6>
        <a:srgbClr val="454545"/>
      </a:accent6>
      <a:hlink>
        <a:srgbClr val="454545"/>
      </a:hlink>
      <a:folHlink>
        <a:srgbClr val="454545"/>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 BURGERS">
      <a:dk1>
        <a:sysClr val="windowText" lastClr="000000"/>
      </a:dk1>
      <a:lt1>
        <a:sysClr val="window" lastClr="FFFFFF"/>
      </a:lt1>
      <a:dk2>
        <a:srgbClr val="44546A"/>
      </a:dk2>
      <a:lt2>
        <a:srgbClr val="E7E6E6"/>
      </a:lt2>
      <a:accent1>
        <a:srgbClr val="F8BA16"/>
      </a:accent1>
      <a:accent2>
        <a:srgbClr val="454545"/>
      </a:accent2>
      <a:accent3>
        <a:srgbClr val="F8BA16"/>
      </a:accent3>
      <a:accent4>
        <a:srgbClr val="454545"/>
      </a:accent4>
      <a:accent5>
        <a:srgbClr val="F8BA16"/>
      </a:accent5>
      <a:accent6>
        <a:srgbClr val="454545"/>
      </a:accent6>
      <a:hlink>
        <a:srgbClr val="454545"/>
      </a:hlink>
      <a:folHlink>
        <a:srgbClr val="454545"/>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13596</TotalTime>
  <Words>3257</Words>
  <Application>Microsoft Office PowerPoint</Application>
  <PresentationFormat>Widescreen</PresentationFormat>
  <Paragraphs>247</Paragraphs>
  <Slides>29</Slides>
  <Notes>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29</vt:i4>
      </vt:variant>
    </vt:vector>
  </HeadingPairs>
  <TitlesOfParts>
    <vt:vector size="39" baseType="lpstr">
      <vt:lpstr>Arial</vt:lpstr>
      <vt:lpstr>Calibri</vt:lpstr>
      <vt:lpstr>Fira Sans</vt:lpstr>
      <vt:lpstr>Fira Sans Medium</vt:lpstr>
      <vt:lpstr>Montserrat</vt:lpstr>
      <vt:lpstr>Segoe UI Semilight</vt:lpstr>
      <vt:lpstr>Times New Roman</vt:lpstr>
      <vt:lpstr>Cover and End Slide Master</vt:lpstr>
      <vt:lpstr>Contents Slide Master</vt:lpstr>
      <vt:lpstr>Section Break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Administrator</cp:lastModifiedBy>
  <cp:revision>262</cp:revision>
  <dcterms:created xsi:type="dcterms:W3CDTF">2020-01-20T05:08:25Z</dcterms:created>
  <dcterms:modified xsi:type="dcterms:W3CDTF">2024-04-19T06:30:17Z</dcterms:modified>
</cp:coreProperties>
</file>