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2.svg" ContentType="image/svg+xml"/>
  <Override PartName="/ppt/media/image17.svg" ContentType="image/svg+xml"/>
  <Override PartName="/ppt/media/image19.svg" ContentType="image/svg+xml"/>
  <Override PartName="/ppt/media/image21.svg" ContentType="image/svg+xml"/>
  <Override PartName="/ppt/media/image3.svg" ContentType="image/svg+xml"/>
  <Override PartName="/ppt/media/image30.svg" ContentType="image/svg+xml"/>
  <Override PartName="/ppt/media/image32.svg" ContentType="image/svg+xml"/>
  <Override PartName="/ppt/media/image34.svg" ContentType="image/svg+xml"/>
  <Override PartName="/ppt/media/image37.svg" ContentType="image/svg+xml"/>
  <Override PartName="/ppt/media/image42.svg" ContentType="image/svg+xml"/>
  <Override PartName="/ppt/media/image44.svg" ContentType="image/svg+xml"/>
  <Override PartName="/ppt/media/image48.svg" ContentType="image/svg+xml"/>
  <Override PartName="/ppt/media/image54.svg" ContentType="image/svg+xml"/>
  <Override PartName="/ppt/media/image57.svg" ContentType="image/svg+xml"/>
  <Override PartName="/ppt/media/image59.svg" ContentType="image/svg+xml"/>
  <Override PartName="/ppt/media/image6.svg" ContentType="image/svg+xml"/>
  <Override PartName="/ppt/media/image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Relationship Id="rId3" Type="http://schemas.openxmlformats.org/officeDocument/2006/relationships/image" Target="../media/image23.png"/><Relationship Id="rId2" Type="http://schemas.openxmlformats.org/officeDocument/2006/relationships/image" Target="../media/image6.svg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Relationship Id="rId3" Type="http://schemas.openxmlformats.org/officeDocument/2006/relationships/image" Target="../media/image23.png"/><Relationship Id="rId2" Type="http://schemas.openxmlformats.org/officeDocument/2006/relationships/image" Target="../media/image6.svg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Relationship Id="rId3" Type="http://schemas.openxmlformats.org/officeDocument/2006/relationships/image" Target="../media/image23.png"/><Relationship Id="rId2" Type="http://schemas.openxmlformats.org/officeDocument/2006/relationships/image" Target="../media/image6.svg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2.svg"/><Relationship Id="rId8" Type="http://schemas.openxmlformats.org/officeDocument/2006/relationships/image" Target="../media/image41.png"/><Relationship Id="rId7" Type="http://schemas.openxmlformats.org/officeDocument/2006/relationships/image" Target="../media/image40.png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svg"/><Relationship Id="rId3" Type="http://schemas.openxmlformats.org/officeDocument/2006/relationships/image" Target="../media/image36.png"/><Relationship Id="rId2" Type="http://schemas.openxmlformats.org/officeDocument/2006/relationships/image" Target="../media/image6.sv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svg"/><Relationship Id="rId3" Type="http://schemas.openxmlformats.org/officeDocument/2006/relationships/image" Target="../media/image43.png"/><Relationship Id="rId2" Type="http://schemas.openxmlformats.org/officeDocument/2006/relationships/image" Target="../media/image6.svg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svg"/><Relationship Id="rId3" Type="http://schemas.openxmlformats.org/officeDocument/2006/relationships/image" Target="../media/image47.png"/><Relationship Id="rId2" Type="http://schemas.openxmlformats.org/officeDocument/2006/relationships/image" Target="../media/image6.svg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59.svg"/><Relationship Id="rId8" Type="http://schemas.openxmlformats.org/officeDocument/2006/relationships/image" Target="../media/image58.png"/><Relationship Id="rId7" Type="http://schemas.openxmlformats.org/officeDocument/2006/relationships/image" Target="../media/image57.svg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svg"/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svg"/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svg"/><Relationship Id="rId3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2.svg"/><Relationship Id="rId3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image" Target="../media/image12.svg"/><Relationship Id="rId3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8" Type="http://schemas.openxmlformats.org/officeDocument/2006/relationships/image" Target="../media/image21.svg"/><Relationship Id="rId7" Type="http://schemas.openxmlformats.org/officeDocument/2006/relationships/image" Target="../media/image20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Relationship Id="rId3" Type="http://schemas.openxmlformats.org/officeDocument/2006/relationships/image" Target="../media/image16.png"/><Relationship Id="rId2" Type="http://schemas.openxmlformats.org/officeDocument/2006/relationships/image" Target="../media/image6.sv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6.sv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3.png"/><Relationship Id="rId2" Type="http://schemas.openxmlformats.org/officeDocument/2006/relationships/image" Target="../media/image6.sv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23.png"/><Relationship Id="rId2" Type="http://schemas.openxmlformats.org/officeDocument/2006/relationships/image" Target="../media/image6.sv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8558" y="93987"/>
            <a:ext cx="2626924" cy="1288287"/>
          </a:xfrm>
          <a:custGeom>
            <a:avLst/>
            <a:gdLst/>
            <a:ahLst/>
            <a:cxnLst/>
            <a:rect l="l" t="t" r="r" b="b"/>
            <a:pathLst>
              <a:path w="3940386" h="1932431">
                <a:moveTo>
                  <a:pt x="0" y="0"/>
                </a:moveTo>
                <a:lnTo>
                  <a:pt x="3940386" y="0"/>
                </a:lnTo>
                <a:lnTo>
                  <a:pt x="3940386" y="1932431"/>
                </a:lnTo>
                <a:lnTo>
                  <a:pt x="0" y="1932431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38379">
            <a:off x="8988249" y="242988"/>
            <a:ext cx="3169664" cy="685800"/>
          </a:xfrm>
          <a:custGeom>
            <a:avLst/>
            <a:gdLst/>
            <a:ahLst/>
            <a:cxnLst/>
            <a:rect l="l" t="t" r="r" b="b"/>
            <a:pathLst>
              <a:path w="4754496" h="1028700">
                <a:moveTo>
                  <a:pt x="0" y="0"/>
                </a:moveTo>
                <a:lnTo>
                  <a:pt x="4754496" y="0"/>
                </a:lnTo>
                <a:lnTo>
                  <a:pt x="4754496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390639" y="3000232"/>
            <a:ext cx="1988114" cy="1640194"/>
          </a:xfrm>
          <a:custGeom>
            <a:avLst/>
            <a:gdLst/>
            <a:ahLst/>
            <a:cxnLst/>
            <a:rect l="l" t="t" r="r" b="b"/>
            <a:pathLst>
              <a:path w="2982171" h="2460291">
                <a:moveTo>
                  <a:pt x="0" y="0"/>
                </a:moveTo>
                <a:lnTo>
                  <a:pt x="2982171" y="0"/>
                </a:lnTo>
                <a:lnTo>
                  <a:pt x="2982171" y="2460291"/>
                </a:lnTo>
                <a:lnTo>
                  <a:pt x="0" y="24602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89445" y="3533867"/>
            <a:ext cx="11213111" cy="2159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680" u="sng" spc="969">
                <a:solidFill>
                  <a:srgbClr val="E48D7A"/>
                </a:solidFill>
                <a:latin typeface="Open Sans Extrabold" panose="020B0906030804020204" charset="0"/>
                <a:cs typeface="Open Sans Extrabold" panose="020B0906030804020204" charset="0"/>
              </a:rPr>
              <a:t>BÀI 10:</a:t>
            </a:r>
            <a:r>
              <a:rPr lang="en-US" sz="4680" spc="969">
                <a:solidFill>
                  <a:srgbClr val="E48D7A"/>
                </a:solidFill>
                <a:latin typeface="Open Sans Extrabold" panose="020B0906030804020204" charset="0"/>
                <a:cs typeface="Open Sans Extrabold" panose="020B0906030804020204" charset="0"/>
              </a:rPr>
              <a:t> </a:t>
            </a:r>
            <a:endParaRPr lang="en-US" sz="4680" spc="969">
              <a:solidFill>
                <a:srgbClr val="E48D7A"/>
              </a:solidFill>
              <a:latin typeface="Open Sans Extrabold" panose="020B0906030804020204" charset="0"/>
              <a:cs typeface="Open Sans Extrabold" panose="020B0906030804020204" charset="0"/>
            </a:endParaRPr>
          </a:p>
          <a:p>
            <a:pPr algn="ctr">
              <a:lnSpc>
                <a:spcPct val="150000"/>
              </a:lnSpc>
            </a:pPr>
            <a:r>
              <a:rPr lang="en-US" sz="4680">
                <a:solidFill>
                  <a:srgbClr val="E48D7A"/>
                </a:solidFill>
                <a:latin typeface="Open Sans Extrabold" panose="020B0906030804020204" charset="0"/>
                <a:cs typeface="Open Sans Extrabold" panose="020B0906030804020204" charset="0"/>
              </a:rPr>
              <a:t>CÁC THAO TÁC VỚI TỆP VÀ THƯ MỤC</a:t>
            </a:r>
            <a:endParaRPr lang="en-US" sz="4680">
              <a:solidFill>
                <a:srgbClr val="E48D7A"/>
              </a:solidFill>
              <a:latin typeface="Open Sans Extrabold" panose="020B0906030804020204" charset="0"/>
              <a:cs typeface="Open Sans Extrabold" panose="020B0906030804020204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89445" y="1545275"/>
            <a:ext cx="11213111" cy="1772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835">
                <a:solidFill>
                  <a:srgbClr val="000000"/>
                </a:solidFill>
                <a:latin typeface="Open Sans Extrabold" panose="020B0906030804020204" charset="0"/>
                <a:cs typeface="Open Sans Extrabold" panose="020B0906030804020204" charset="0"/>
              </a:rPr>
              <a:t>CHƯƠNG 3: TỔ CHỨC LƯU TRỮ, TÌM KIẾM VÀ TRAO ĐỔI THÔNG TIN</a:t>
            </a:r>
            <a:endParaRPr lang="en-US" sz="3835">
              <a:solidFill>
                <a:srgbClr val="000000"/>
              </a:solidFill>
              <a:latin typeface="Open Sans Extrabold" panose="020B0906030804020204" charset="0"/>
              <a:cs typeface="Open Sans Extrabold" panose="020B0906030804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5" grpId="1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9675" y="454277"/>
            <a:ext cx="2213765" cy="231523"/>
          </a:xfrm>
          <a:custGeom>
            <a:avLst/>
            <a:gdLst/>
            <a:ahLst/>
            <a:cxnLst/>
            <a:rect l="l" t="t" r="r" b="b"/>
            <a:pathLst>
              <a:path w="3320648" h="347284">
                <a:moveTo>
                  <a:pt x="0" y="0"/>
                </a:moveTo>
                <a:lnTo>
                  <a:pt x="3320648" y="0"/>
                </a:lnTo>
                <a:lnTo>
                  <a:pt x="3320648" y="347284"/>
                </a:lnTo>
                <a:lnTo>
                  <a:pt x="0" y="34728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157693" y="182975"/>
            <a:ext cx="1842084" cy="2222726"/>
          </a:xfrm>
          <a:custGeom>
            <a:avLst/>
            <a:gdLst/>
            <a:ahLst/>
            <a:cxnLst/>
            <a:rect l="l" t="t" r="r" b="b"/>
            <a:pathLst>
              <a:path w="2763126" h="3334089">
                <a:moveTo>
                  <a:pt x="0" y="0"/>
                </a:moveTo>
                <a:lnTo>
                  <a:pt x="2763126" y="0"/>
                </a:lnTo>
                <a:lnTo>
                  <a:pt x="2763126" y="3334089"/>
                </a:lnTo>
                <a:lnTo>
                  <a:pt x="0" y="33340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0">
            <a:off x="4876800" y="578760"/>
            <a:ext cx="2438400" cy="715545"/>
            <a:chOff x="0" y="0"/>
            <a:chExt cx="4876800" cy="1431090"/>
          </a:xfrm>
        </p:grpSpPr>
        <p:grpSp>
          <p:nvGrpSpPr>
            <p:cNvPr id="5" name="Group 5"/>
            <p:cNvGrpSpPr/>
            <p:nvPr/>
          </p:nvGrpSpPr>
          <p:grpSpPr>
            <a:xfrm rot="0">
              <a:off x="0" y="0"/>
              <a:ext cx="4876800" cy="1431090"/>
              <a:chOff x="0" y="0"/>
              <a:chExt cx="1151206" cy="33782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151206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1151206" h="337820">
                    <a:moveTo>
                      <a:pt x="46180" y="0"/>
                    </a:moveTo>
                    <a:lnTo>
                      <a:pt x="1105026" y="0"/>
                    </a:lnTo>
                    <a:cubicBezTo>
                      <a:pt x="1130530" y="0"/>
                      <a:pt x="1151206" y="20675"/>
                      <a:pt x="1151206" y="46180"/>
                    </a:cubicBezTo>
                    <a:lnTo>
                      <a:pt x="1151206" y="291640"/>
                    </a:lnTo>
                    <a:cubicBezTo>
                      <a:pt x="1151206" y="317144"/>
                      <a:pt x="1130530" y="337820"/>
                      <a:pt x="1105026" y="337820"/>
                    </a:cubicBezTo>
                    <a:lnTo>
                      <a:pt x="46180" y="337820"/>
                    </a:lnTo>
                    <a:cubicBezTo>
                      <a:pt x="20675" y="337820"/>
                      <a:pt x="0" y="317144"/>
                      <a:pt x="0" y="291640"/>
                    </a:cubicBezTo>
                    <a:lnTo>
                      <a:pt x="0" y="46180"/>
                    </a:lnTo>
                    <a:cubicBezTo>
                      <a:pt x="0" y="20675"/>
                      <a:pt x="20675" y="0"/>
                      <a:pt x="46180" y="0"/>
                    </a:cubicBezTo>
                    <a:close/>
                  </a:path>
                </a:pathLst>
              </a:custGeom>
              <a:solidFill>
                <a:srgbClr val="FAE9BD"/>
              </a:solidFill>
              <a:ln w="57150" cap="rnd">
                <a:solidFill>
                  <a:srgbClr val="132B4F"/>
                </a:solidFill>
                <a:prstDash val="solid"/>
                <a:round/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9525"/>
                <a:ext cx="1151206" cy="328295"/>
              </a:xfrm>
              <a:prstGeom prst="rect">
                <a:avLst/>
              </a:prstGeom>
            </p:spPr>
            <p:txBody>
              <a:bodyPr lIns="33772" tIns="33772" rIns="33772" bIns="33772" rtlCol="0" anchor="ctr"/>
              <a:lstStyle/>
              <a:p>
                <a:pPr algn="ctr">
                  <a:lnSpc>
                    <a:spcPts val="2850"/>
                  </a:lnSpc>
                </a:pPr>
                <a:endParaRPr sz="1200">
                  <a:latin typeface="Open Sans Extrabold" panose="020B0906030804020204" charset="0"/>
                  <a:cs typeface="Open Sans Extrabold" panose="020B0906030804020204" charset="0"/>
                </a:endParaRPr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148493" y="178311"/>
              <a:ext cx="4579815" cy="916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975">
                  <a:solidFill>
                    <a:srgbClr val="1B1B1B"/>
                  </a:solidFill>
                  <a:latin typeface="Open Sans Extrabold" panose="020B0906030804020204" charset="0"/>
                  <a:cs typeface="Open Sans Extrabold" panose="020B0906030804020204" charset="0"/>
                </a:rPr>
                <a:t>Khám phá</a:t>
              </a:r>
              <a:endParaRPr lang="en-US" sz="2975">
                <a:solidFill>
                  <a:srgbClr val="1B1B1B"/>
                </a:solidFill>
                <a:latin typeface="Open Sans Extrabold" panose="020B0906030804020204" charset="0"/>
                <a:cs typeface="Open Sans Extrabold" panose="020B0906030804020204" charset="0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85800" y="1735455"/>
            <a:ext cx="7400925" cy="669925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l">
              <a:lnSpc>
                <a:spcPts val="4000"/>
              </a:lnSpc>
            </a:pPr>
            <a:r>
              <a:rPr lang="en-US" sz="2665">
                <a:solidFill>
                  <a:srgbClr val="1E1E1E"/>
                </a:solidFill>
                <a:latin typeface="Open Sans Extrabold" panose="020B0906030804020204" charset="0"/>
                <a:cs typeface="Open Sans Extrabold" panose="020B0906030804020204" charset="0"/>
              </a:rPr>
              <a:t>3. Di chuyển, sao chép tệp và thư mục</a:t>
            </a:r>
            <a:endParaRPr lang="en-US" sz="2665">
              <a:solidFill>
                <a:srgbClr val="1E1E1E"/>
              </a:solidFill>
              <a:latin typeface="Open Sans Extrabold" panose="020B0906030804020204" charset="0"/>
              <a:cs typeface="Open Sans Extrabold" panose="020B0906030804020204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85800" y="2270760"/>
            <a:ext cx="4636770" cy="464185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l">
              <a:lnSpc>
                <a:spcPts val="3540"/>
              </a:lnSpc>
            </a:pPr>
            <a:r>
              <a:rPr lang="en-US" sz="2360">
                <a:solidFill>
                  <a:srgbClr val="1E1E1E"/>
                </a:solidFill>
                <a:latin typeface="Open Sans Extrabold" panose="020B0906030804020204" charset="0"/>
                <a:cs typeface="Open Sans Extrabold" panose="020B0906030804020204" charset="0"/>
              </a:rPr>
              <a:t>b. Sao chép thư mục, tệp</a:t>
            </a:r>
            <a:endParaRPr lang="en-US" sz="2360">
              <a:solidFill>
                <a:srgbClr val="1E1E1E"/>
              </a:solidFill>
              <a:latin typeface="Open Sans Extrabold" panose="020B0906030804020204" charset="0"/>
              <a:cs typeface="Open Sans Extrabold" panose="020B0906030804020204" charset="0"/>
            </a:endParaRPr>
          </a:p>
        </p:txBody>
      </p:sp>
      <p:grpSp>
        <p:nvGrpSpPr>
          <p:cNvPr id="11" name="Group 11"/>
          <p:cNvGrpSpPr/>
          <p:nvPr/>
        </p:nvGrpSpPr>
        <p:grpSpPr>
          <a:xfrm rot="0">
            <a:off x="1625703" y="2902213"/>
            <a:ext cx="9109929" cy="3620973"/>
            <a:chOff x="169333" y="0"/>
            <a:chExt cx="18219857" cy="7241945"/>
          </a:xfrm>
        </p:grpSpPr>
        <p:sp>
          <p:nvSpPr>
            <p:cNvPr id="12" name="AutoShape 12"/>
            <p:cNvSpPr/>
            <p:nvPr/>
          </p:nvSpPr>
          <p:spPr>
            <a:xfrm>
              <a:off x="169333" y="0"/>
              <a:ext cx="18219857" cy="7241945"/>
            </a:xfrm>
            <a:prstGeom prst="flowChartAlternateProcess">
              <a:avLst/>
            </a:prstGeom>
            <a:solidFill>
              <a:srgbClr val="FFFFFF"/>
            </a:solidFill>
            <a:ln w="38100" cap="rnd">
              <a:solidFill>
                <a:srgbClr val="FF3131"/>
              </a:solidFill>
              <a:prstDash val="lgDash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833831" y="1229027"/>
              <a:ext cx="16552196" cy="5207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80" b="1">
                  <a:solidFill>
                    <a:srgbClr val="000000"/>
                  </a:solidFill>
                  <a:latin typeface="Arial Bold" panose="020B0802020202020204"/>
                </a:rPr>
                <a:t>Em cùng bạn thực hiện: Sao chép thư mục </a:t>
              </a:r>
              <a:r>
                <a:rPr lang="en-US" sz="1480" b="1">
                  <a:solidFill>
                    <a:srgbClr val="FF3131"/>
                  </a:solidFill>
                  <a:latin typeface="Arial Bold" panose="020B0802020202020204"/>
                </a:rPr>
                <a:t>Anh phong cach</a:t>
              </a:r>
              <a:r>
                <a:rPr lang="en-US" sz="1480" b="1">
                  <a:solidFill>
                    <a:srgbClr val="000000"/>
                  </a:solidFill>
                  <a:latin typeface="Arial Bold" panose="020B0802020202020204"/>
                </a:rPr>
                <a:t> trong thư mục </a:t>
              </a:r>
              <a:r>
                <a:rPr lang="en-US" sz="1480" b="1">
                  <a:solidFill>
                    <a:srgbClr val="FF3131"/>
                  </a:solidFill>
                  <a:latin typeface="Arial Bold" panose="020B0802020202020204"/>
                </a:rPr>
                <a:t>Quang Nam</a:t>
              </a:r>
              <a:r>
                <a:rPr lang="en-US" sz="1480" b="1">
                  <a:solidFill>
                    <a:srgbClr val="000000"/>
                  </a:solidFill>
                  <a:latin typeface="Arial Bold" panose="020B0802020202020204"/>
                </a:rPr>
                <a:t> sang thư mục </a:t>
              </a:r>
              <a:r>
                <a:rPr lang="en-US" sz="1480" b="1">
                  <a:solidFill>
                    <a:srgbClr val="FF3131"/>
                  </a:solidFill>
                  <a:latin typeface="Arial Bold" panose="020B0802020202020204"/>
                </a:rPr>
                <a:t>Minh Huy</a:t>
              </a:r>
              <a:r>
                <a:rPr lang="en-US" sz="1480" b="1">
                  <a:solidFill>
                    <a:srgbClr val="000000"/>
                  </a:solidFill>
                  <a:latin typeface="Arial Bold" panose="020B0802020202020204"/>
                </a:rPr>
                <a:t> </a:t>
              </a:r>
              <a:endParaRPr lang="en-US" sz="1480" b="1">
                <a:solidFill>
                  <a:srgbClr val="000000"/>
                </a:solidFill>
                <a:latin typeface="Arial Bold" panose="020B0802020202020204"/>
              </a:endParaRPr>
            </a:p>
            <a:p>
              <a:pPr algn="just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395">
                  <a:solidFill>
                    <a:srgbClr val="FF3131"/>
                  </a:solidFill>
                  <a:latin typeface="Arial" panose="020B0604020202020204"/>
                </a:rPr>
                <a:t>[1]</a:t>
              </a:r>
              <a:r>
                <a:rPr lang="en-US" sz="1395">
                  <a:solidFill>
                    <a:srgbClr val="000000"/>
                  </a:solidFill>
                  <a:latin typeface="Arial" panose="020B0604020202020204"/>
                </a:rPr>
                <a:t> Mở thư mục nguồn (</a:t>
              </a:r>
              <a:r>
                <a:rPr lang="en-US" sz="1395">
                  <a:solidFill>
                    <a:srgbClr val="000000"/>
                  </a:solidFill>
                  <a:latin typeface="Arial Bold" panose="020B0802020202020204"/>
                </a:rPr>
                <a:t>Quang Nam</a:t>
              </a:r>
              <a:r>
                <a:rPr lang="en-US" sz="1395">
                  <a:solidFill>
                    <a:srgbClr val="000000"/>
                  </a:solidFill>
                  <a:latin typeface="Arial" panose="020B0604020202020204"/>
                </a:rPr>
                <a:t>); </a:t>
              </a:r>
              <a:endParaRPr lang="en-US" sz="1395">
                <a:solidFill>
                  <a:srgbClr val="000000"/>
                </a:solidFill>
                <a:latin typeface="Arial" panose="020B0604020202020204"/>
              </a:endParaRPr>
            </a:p>
            <a:p>
              <a:pPr algn="just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395">
                  <a:solidFill>
                    <a:srgbClr val="FF3131"/>
                  </a:solidFill>
                  <a:latin typeface="Arial" panose="020B0604020202020204"/>
                </a:rPr>
                <a:t>[2]</a:t>
              </a:r>
              <a:r>
                <a:rPr lang="en-US" sz="1395">
                  <a:solidFill>
                    <a:srgbClr val="000000"/>
                  </a:solidFill>
                  <a:latin typeface="Arial" panose="020B0604020202020204"/>
                </a:rPr>
                <a:t> Chọn thư mục cần sao chép (</a:t>
              </a:r>
              <a:r>
                <a:rPr lang="en-US" sz="1395">
                  <a:solidFill>
                    <a:srgbClr val="000000"/>
                  </a:solidFill>
                  <a:latin typeface="Arial Bold" panose="020B0802020202020204"/>
                </a:rPr>
                <a:t>Anh phong cach</a:t>
              </a:r>
              <a:r>
                <a:rPr lang="en-US" sz="1395">
                  <a:solidFill>
                    <a:srgbClr val="000000"/>
                  </a:solidFill>
                  <a:latin typeface="Arial" panose="020B0604020202020204"/>
                </a:rPr>
                <a:t>); </a:t>
              </a:r>
              <a:endParaRPr lang="en-US" sz="1395">
                <a:solidFill>
                  <a:srgbClr val="000000"/>
                </a:solidFill>
                <a:latin typeface="Arial" panose="020B0604020202020204"/>
              </a:endParaRPr>
            </a:p>
            <a:p>
              <a:pPr algn="just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395">
                  <a:solidFill>
                    <a:srgbClr val="FF3131"/>
                  </a:solidFill>
                  <a:latin typeface="Arial" panose="020B0604020202020204"/>
                </a:rPr>
                <a:t>[3]</a:t>
              </a:r>
              <a:r>
                <a:rPr lang="en-US" sz="1395">
                  <a:solidFill>
                    <a:srgbClr val="000000"/>
                  </a:solidFill>
                  <a:latin typeface="Arial" panose="020B0604020202020204"/>
                </a:rPr>
                <a:t> Chọn lệnh </a:t>
              </a:r>
              <a:r>
                <a:rPr lang="en-US" sz="1395">
                  <a:solidFill>
                    <a:srgbClr val="000000"/>
                  </a:solidFill>
                  <a:latin typeface="Arial Bold" panose="020B0802020202020204"/>
                </a:rPr>
                <a:t>Copy (</a:t>
              </a:r>
              <a:r>
                <a:rPr lang="en-US" sz="1395">
                  <a:solidFill>
                    <a:srgbClr val="000000"/>
                  </a:solidFill>
                  <a:latin typeface="Arial" panose="020B0604020202020204"/>
                </a:rPr>
                <a:t>sao chép</a:t>
              </a:r>
              <a:r>
                <a:rPr lang="en-US" sz="1395">
                  <a:solidFill>
                    <a:srgbClr val="000000"/>
                  </a:solidFill>
                  <a:latin typeface="Arial Bold" panose="020B0802020202020204"/>
                </a:rPr>
                <a:t>)</a:t>
              </a:r>
              <a:r>
                <a:rPr lang="en-US" sz="1395">
                  <a:solidFill>
                    <a:srgbClr val="000000"/>
                  </a:solidFill>
                  <a:latin typeface="Arial" panose="020B0604020202020204"/>
                </a:rPr>
                <a:t>; </a:t>
              </a:r>
              <a:endParaRPr lang="en-US" sz="1395">
                <a:solidFill>
                  <a:srgbClr val="000000"/>
                </a:solidFill>
                <a:latin typeface="Arial" panose="020B0604020202020204"/>
              </a:endParaRPr>
            </a:p>
            <a:p>
              <a:pPr algn="just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395">
                  <a:solidFill>
                    <a:srgbClr val="FF3131"/>
                  </a:solidFill>
                  <a:latin typeface="Arial" panose="020B0604020202020204"/>
                </a:rPr>
                <a:t>[4]</a:t>
              </a:r>
              <a:r>
                <a:rPr lang="en-US" sz="1395">
                  <a:solidFill>
                    <a:srgbClr val="000000"/>
                  </a:solidFill>
                  <a:latin typeface="Arial" panose="020B0604020202020204"/>
                </a:rPr>
                <a:t> Mở thư mục đích (</a:t>
              </a:r>
              <a:r>
                <a:rPr lang="en-US" sz="1395">
                  <a:solidFill>
                    <a:srgbClr val="000000"/>
                  </a:solidFill>
                  <a:latin typeface="Arial Bold" panose="020B0802020202020204"/>
                </a:rPr>
                <a:t>Minh Huy</a:t>
              </a:r>
              <a:r>
                <a:rPr lang="en-US" sz="1395">
                  <a:solidFill>
                    <a:srgbClr val="000000"/>
                  </a:solidFill>
                  <a:latin typeface="Arial" panose="020B0604020202020204"/>
                </a:rPr>
                <a:t>);</a:t>
              </a:r>
              <a:endParaRPr lang="en-US" sz="1395">
                <a:solidFill>
                  <a:srgbClr val="000000"/>
                </a:solidFill>
                <a:latin typeface="Arial" panose="020B0604020202020204"/>
              </a:endParaRPr>
            </a:p>
            <a:p>
              <a:pPr algn="just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395">
                  <a:solidFill>
                    <a:srgbClr val="FF3131"/>
                  </a:solidFill>
                  <a:latin typeface="Arial" panose="020B0604020202020204"/>
                </a:rPr>
                <a:t>[5]</a:t>
              </a:r>
              <a:r>
                <a:rPr lang="en-US" sz="1395">
                  <a:solidFill>
                    <a:srgbClr val="000000"/>
                  </a:solidFill>
                  <a:latin typeface="Arial" panose="020B0604020202020204"/>
                </a:rPr>
                <a:t> Chọn lệnh</a:t>
              </a:r>
              <a:r>
                <a:rPr lang="en-US" sz="1395">
                  <a:solidFill>
                    <a:srgbClr val="000000"/>
                  </a:solidFill>
                  <a:latin typeface="Arial Bold" panose="020B0802020202020204"/>
                </a:rPr>
                <a:t> Paste</a:t>
              </a:r>
              <a:r>
                <a:rPr lang="en-US" sz="1395">
                  <a:solidFill>
                    <a:srgbClr val="000000"/>
                  </a:solidFill>
                  <a:latin typeface="Arial" panose="020B0604020202020204"/>
                </a:rPr>
                <a:t> (dán)</a:t>
              </a:r>
              <a:r>
                <a:rPr lang="en-US" sz="1395">
                  <a:solidFill>
                    <a:srgbClr val="000000"/>
                  </a:solidFill>
                  <a:latin typeface="Arial Bold" panose="020B0802020202020204"/>
                </a:rPr>
                <a:t>.</a:t>
              </a:r>
              <a:endParaRPr lang="en-US" sz="1395">
                <a:solidFill>
                  <a:srgbClr val="000000"/>
                </a:solidFill>
                <a:latin typeface="Arial Bold" panose="020B0802020202020204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490410" y="214478"/>
              <a:ext cx="3239038" cy="10147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195" b="1">
                  <a:solidFill>
                    <a:srgbClr val="000000"/>
                  </a:solidFill>
                  <a:latin typeface="Arial Bold" panose="020B0802020202020204"/>
                </a:rPr>
                <a:t>Thực hành</a:t>
              </a:r>
              <a:endParaRPr lang="en-US" sz="2195" b="1">
                <a:solidFill>
                  <a:srgbClr val="000000"/>
                </a:solidFill>
                <a:latin typeface="Arial Bold" panose="020B0802020202020204"/>
              </a:endParaRPr>
            </a:p>
          </p:txBody>
        </p:sp>
      </p:grpSp>
      <p:sp>
        <p:nvSpPr>
          <p:cNvPr id="15" name="Freeform 15"/>
          <p:cNvSpPr/>
          <p:nvPr/>
        </p:nvSpPr>
        <p:spPr>
          <a:xfrm>
            <a:off x="7655335" y="4007717"/>
            <a:ext cx="1845222" cy="2164483"/>
          </a:xfrm>
          <a:custGeom>
            <a:avLst/>
            <a:gdLst/>
            <a:ahLst/>
            <a:cxnLst/>
            <a:rect l="l" t="t" r="r" b="b"/>
            <a:pathLst>
              <a:path w="2767833" h="3246725">
                <a:moveTo>
                  <a:pt x="0" y="0"/>
                </a:moveTo>
                <a:lnTo>
                  <a:pt x="2767834" y="0"/>
                </a:lnTo>
                <a:lnTo>
                  <a:pt x="2767834" y="3246725"/>
                </a:lnTo>
                <a:lnTo>
                  <a:pt x="0" y="32467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9675" y="454277"/>
            <a:ext cx="2213765" cy="231523"/>
          </a:xfrm>
          <a:custGeom>
            <a:avLst/>
            <a:gdLst/>
            <a:ahLst/>
            <a:cxnLst/>
            <a:rect l="l" t="t" r="r" b="b"/>
            <a:pathLst>
              <a:path w="3320648" h="347284">
                <a:moveTo>
                  <a:pt x="0" y="0"/>
                </a:moveTo>
                <a:lnTo>
                  <a:pt x="3320648" y="0"/>
                </a:lnTo>
                <a:lnTo>
                  <a:pt x="3320648" y="347284"/>
                </a:lnTo>
                <a:lnTo>
                  <a:pt x="0" y="34728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157693" y="182975"/>
            <a:ext cx="1842084" cy="2222726"/>
          </a:xfrm>
          <a:custGeom>
            <a:avLst/>
            <a:gdLst/>
            <a:ahLst/>
            <a:cxnLst/>
            <a:rect l="l" t="t" r="r" b="b"/>
            <a:pathLst>
              <a:path w="2763126" h="3334089">
                <a:moveTo>
                  <a:pt x="0" y="0"/>
                </a:moveTo>
                <a:lnTo>
                  <a:pt x="2763126" y="0"/>
                </a:lnTo>
                <a:lnTo>
                  <a:pt x="2763126" y="3334089"/>
                </a:lnTo>
                <a:lnTo>
                  <a:pt x="0" y="33340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0">
            <a:off x="4876800" y="578760"/>
            <a:ext cx="2438400" cy="715545"/>
            <a:chOff x="0" y="0"/>
            <a:chExt cx="4876800" cy="1431090"/>
          </a:xfrm>
        </p:grpSpPr>
        <p:grpSp>
          <p:nvGrpSpPr>
            <p:cNvPr id="5" name="Group 5"/>
            <p:cNvGrpSpPr/>
            <p:nvPr/>
          </p:nvGrpSpPr>
          <p:grpSpPr>
            <a:xfrm rot="0">
              <a:off x="0" y="0"/>
              <a:ext cx="4876800" cy="1431090"/>
              <a:chOff x="0" y="0"/>
              <a:chExt cx="1151206" cy="33782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151206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1151206" h="337820">
                    <a:moveTo>
                      <a:pt x="46180" y="0"/>
                    </a:moveTo>
                    <a:lnTo>
                      <a:pt x="1105026" y="0"/>
                    </a:lnTo>
                    <a:cubicBezTo>
                      <a:pt x="1130530" y="0"/>
                      <a:pt x="1151206" y="20675"/>
                      <a:pt x="1151206" y="46180"/>
                    </a:cubicBezTo>
                    <a:lnTo>
                      <a:pt x="1151206" y="291640"/>
                    </a:lnTo>
                    <a:cubicBezTo>
                      <a:pt x="1151206" y="317144"/>
                      <a:pt x="1130530" y="337820"/>
                      <a:pt x="1105026" y="337820"/>
                    </a:cubicBezTo>
                    <a:lnTo>
                      <a:pt x="46180" y="337820"/>
                    </a:lnTo>
                    <a:cubicBezTo>
                      <a:pt x="20675" y="337820"/>
                      <a:pt x="0" y="317144"/>
                      <a:pt x="0" y="291640"/>
                    </a:cubicBezTo>
                    <a:lnTo>
                      <a:pt x="0" y="46180"/>
                    </a:lnTo>
                    <a:cubicBezTo>
                      <a:pt x="0" y="20675"/>
                      <a:pt x="20675" y="0"/>
                      <a:pt x="46180" y="0"/>
                    </a:cubicBezTo>
                    <a:close/>
                  </a:path>
                </a:pathLst>
              </a:custGeom>
              <a:solidFill>
                <a:srgbClr val="FAE9BD"/>
              </a:solidFill>
              <a:ln w="57150" cap="rnd">
                <a:solidFill>
                  <a:srgbClr val="132B4F"/>
                </a:solidFill>
                <a:prstDash val="solid"/>
                <a:round/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9525"/>
                <a:ext cx="1151206" cy="328295"/>
              </a:xfrm>
              <a:prstGeom prst="rect">
                <a:avLst/>
              </a:prstGeom>
            </p:spPr>
            <p:txBody>
              <a:bodyPr lIns="33772" tIns="33772" rIns="33772" bIns="33772" rtlCol="0" anchor="ctr"/>
              <a:lstStyle/>
              <a:p>
                <a:pPr algn="ctr">
                  <a:lnSpc>
                    <a:spcPts val="2850"/>
                  </a:lnSpc>
                </a:pPr>
                <a:endParaRPr sz="1200">
                  <a:latin typeface="Open Sans Extrabold" panose="020B0906030804020204" charset="0"/>
                  <a:cs typeface="Open Sans Extrabold" panose="020B0906030804020204" charset="0"/>
                </a:endParaRPr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148493" y="178311"/>
              <a:ext cx="4579815" cy="916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975">
                  <a:solidFill>
                    <a:srgbClr val="1B1B1B"/>
                  </a:solidFill>
                  <a:latin typeface="Open Sans Extrabold" panose="020B0906030804020204" charset="0"/>
                  <a:cs typeface="Open Sans Extrabold" panose="020B0906030804020204" charset="0"/>
                </a:rPr>
                <a:t>Khám phá</a:t>
              </a:r>
              <a:endParaRPr lang="en-US" sz="2975">
                <a:solidFill>
                  <a:srgbClr val="1B1B1B"/>
                </a:solidFill>
                <a:latin typeface="Open Sans Extrabold" panose="020B0906030804020204" charset="0"/>
                <a:cs typeface="Open Sans Extrabold" panose="020B0906030804020204" charset="0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 rot="0">
            <a:off x="1434465" y="2663190"/>
            <a:ext cx="9345295" cy="2957830"/>
            <a:chOff x="0" y="-7772"/>
            <a:chExt cx="18690622" cy="5248965"/>
          </a:xfrm>
        </p:grpSpPr>
        <p:sp>
          <p:nvSpPr>
            <p:cNvPr id="10" name="TextBox 10"/>
            <p:cNvSpPr txBox="1"/>
            <p:nvPr/>
          </p:nvSpPr>
          <p:spPr>
            <a:xfrm>
              <a:off x="8755450" y="1617974"/>
              <a:ext cx="4345438" cy="19923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8755"/>
                </a:lnSpc>
              </a:pPr>
              <a:r>
                <a:rPr lang="en-US" sz="2875">
                  <a:solidFill>
                    <a:srgbClr val="000000"/>
                  </a:solidFill>
                  <a:latin typeface="Arial Bold" panose="020B0802020202020204"/>
                </a:rPr>
                <a:t>Thực hành</a:t>
              </a:r>
              <a:endParaRPr lang="en-US" sz="2875">
                <a:solidFill>
                  <a:srgbClr val="000000"/>
                </a:solidFill>
                <a:latin typeface="Arial Bold" panose="020B0802020202020204"/>
              </a:endParaRPr>
            </a:p>
          </p:txBody>
        </p:sp>
        <p:sp>
          <p:nvSpPr>
            <p:cNvPr id="11" name="AutoShape 11"/>
            <p:cNvSpPr/>
            <p:nvPr/>
          </p:nvSpPr>
          <p:spPr>
            <a:xfrm>
              <a:off x="0" y="0"/>
              <a:ext cx="18690622" cy="5241193"/>
            </a:xfrm>
            <a:prstGeom prst="flowChartAlternateProcess">
              <a:avLst/>
            </a:prstGeom>
            <a:solidFill>
              <a:srgbClr val="FFFFFF"/>
            </a:solidFill>
            <a:ln w="38100" cap="rnd">
              <a:solidFill>
                <a:srgbClr val="FF3131"/>
              </a:solidFill>
              <a:prstDash val="lgDash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890701" y="892590"/>
              <a:ext cx="16911761" cy="3667965"/>
            </a:xfrm>
            <a:prstGeom prst="rect">
              <a:avLst/>
            </a:prstGeom>
          </p:spPr>
          <p:txBody>
            <a:bodyPr lIns="0" tIns="0" rIns="0" bIns="0" rtlCol="0" anchor="t" anchorCtr="0">
              <a:spAutoFit/>
            </a:bodyPr>
            <a:lstStyle/>
            <a:p>
              <a:pPr algn="just">
                <a:lnSpc>
                  <a:spcPct val="200000"/>
                </a:lnSpc>
              </a:pPr>
              <a:r>
                <a:rPr lang="en-US" sz="1675" b="1">
                  <a:solidFill>
                    <a:srgbClr val="000000"/>
                  </a:solidFill>
                  <a:latin typeface="Arial Bold" panose="020B0802020202020204"/>
                </a:rPr>
                <a:t>Em cùng bạn thực hiện: Xoá thư mục</a:t>
              </a:r>
              <a:r>
                <a:rPr lang="en-US" sz="1675" b="1">
                  <a:solidFill>
                    <a:srgbClr val="FF3131"/>
                  </a:solidFill>
                  <a:latin typeface="Arial Bold" panose="020B0802020202020204"/>
                </a:rPr>
                <a:t> Anh phong canh</a:t>
              </a:r>
              <a:r>
                <a:rPr lang="en-US" sz="1675" b="1">
                  <a:solidFill>
                    <a:srgbClr val="000000"/>
                  </a:solidFill>
                  <a:latin typeface="Arial Bold" panose="020B0802020202020204"/>
                </a:rPr>
                <a:t> trong thư mục </a:t>
              </a:r>
              <a:r>
                <a:rPr lang="en-US" sz="1675" b="1">
                  <a:solidFill>
                    <a:srgbClr val="FF3131"/>
                  </a:solidFill>
                  <a:latin typeface="Arial Bold" panose="020B0802020202020204"/>
                </a:rPr>
                <a:t>Quang Nam</a:t>
              </a:r>
              <a:r>
                <a:rPr lang="en-US" sz="1675" b="1">
                  <a:solidFill>
                    <a:srgbClr val="000000"/>
                  </a:solidFill>
                  <a:latin typeface="Arial Bold" panose="020B0802020202020204"/>
                </a:rPr>
                <a:t>.</a:t>
              </a:r>
              <a:r>
                <a:rPr lang="en-US" sz="1675">
                  <a:solidFill>
                    <a:srgbClr val="000000"/>
                  </a:solidFill>
                  <a:latin typeface="Arial Bold" panose="020B0802020202020204"/>
                </a:rPr>
                <a:t> </a:t>
              </a:r>
              <a:endParaRPr lang="en-US" sz="1675">
                <a:solidFill>
                  <a:srgbClr val="000000"/>
                </a:solidFill>
                <a:latin typeface="Arial Bold" panose="020B0802020202020204"/>
              </a:endParaRPr>
            </a:p>
            <a:p>
              <a:pPr algn="just">
                <a:lnSpc>
                  <a:spcPct val="200000"/>
                </a:lnSpc>
              </a:pPr>
              <a:r>
                <a:rPr lang="en-US" sz="1675">
                  <a:solidFill>
                    <a:srgbClr val="FF3131"/>
                  </a:solidFill>
                  <a:latin typeface="Arial" panose="020B0604020202020204"/>
                </a:rPr>
                <a:t>[1] </a:t>
              </a:r>
              <a:r>
                <a:rPr lang="en-US" sz="1675">
                  <a:solidFill>
                    <a:srgbClr val="000000"/>
                  </a:solidFill>
                  <a:latin typeface="Arial" panose="020B0604020202020204"/>
                </a:rPr>
                <a:t>Mở thư mục chứa thư mục hoặc tệp cần xoá (</a:t>
              </a:r>
              <a:r>
                <a:rPr lang="en-US" sz="1675">
                  <a:solidFill>
                    <a:srgbClr val="000000"/>
                  </a:solidFill>
                  <a:latin typeface="Arial Bold" panose="020B0802020202020204"/>
                </a:rPr>
                <a:t>Quang Nam</a:t>
              </a:r>
              <a:r>
                <a:rPr lang="en-US" sz="1675">
                  <a:solidFill>
                    <a:srgbClr val="000000"/>
                  </a:solidFill>
                  <a:latin typeface="Arial" panose="020B0604020202020204"/>
                </a:rPr>
                <a:t>); </a:t>
              </a:r>
              <a:endParaRPr lang="en-US" sz="1675">
                <a:solidFill>
                  <a:srgbClr val="000000"/>
                </a:solidFill>
                <a:latin typeface="Arial" panose="020B0604020202020204"/>
              </a:endParaRPr>
            </a:p>
            <a:p>
              <a:pPr algn="just">
                <a:lnSpc>
                  <a:spcPct val="200000"/>
                </a:lnSpc>
              </a:pPr>
              <a:r>
                <a:rPr lang="en-US" sz="1675">
                  <a:solidFill>
                    <a:srgbClr val="FF3131"/>
                  </a:solidFill>
                  <a:latin typeface="Arial" panose="020B0604020202020204"/>
                </a:rPr>
                <a:t>[2]</a:t>
              </a:r>
              <a:r>
                <a:rPr lang="en-US" sz="1675">
                  <a:solidFill>
                    <a:srgbClr val="000000"/>
                  </a:solidFill>
                  <a:latin typeface="Arial" panose="020B0604020202020204"/>
                </a:rPr>
                <a:t> Chọn thư mục hoặc tệp cần xoá (</a:t>
              </a:r>
              <a:r>
                <a:rPr lang="en-US" sz="1675">
                  <a:solidFill>
                    <a:srgbClr val="000000"/>
                  </a:solidFill>
                  <a:latin typeface="Arial Bold" panose="020B0802020202020204"/>
                </a:rPr>
                <a:t>Anh phong canh</a:t>
              </a:r>
              <a:r>
                <a:rPr lang="en-US" sz="1675">
                  <a:solidFill>
                    <a:srgbClr val="000000"/>
                  </a:solidFill>
                  <a:latin typeface="Arial" panose="020B0604020202020204"/>
                </a:rPr>
                <a:t>); </a:t>
              </a:r>
              <a:endParaRPr lang="en-US" sz="1675">
                <a:solidFill>
                  <a:srgbClr val="000000"/>
                </a:solidFill>
                <a:latin typeface="Arial" panose="020B0604020202020204"/>
              </a:endParaRPr>
            </a:p>
            <a:p>
              <a:pPr algn="just">
                <a:lnSpc>
                  <a:spcPct val="200000"/>
                </a:lnSpc>
              </a:pPr>
              <a:r>
                <a:rPr lang="en-US" sz="1675">
                  <a:solidFill>
                    <a:srgbClr val="FF3131"/>
                  </a:solidFill>
                  <a:latin typeface="Arial" panose="020B0604020202020204"/>
                </a:rPr>
                <a:t>[3]</a:t>
              </a:r>
              <a:r>
                <a:rPr lang="en-US" sz="1675">
                  <a:solidFill>
                    <a:srgbClr val="000000"/>
                  </a:solidFill>
                  <a:latin typeface="Arial" panose="020B0604020202020204"/>
                </a:rPr>
                <a:t> Chọn lệnh </a:t>
              </a:r>
              <a:r>
                <a:rPr lang="en-US" sz="1675">
                  <a:solidFill>
                    <a:srgbClr val="000000"/>
                  </a:solidFill>
                  <a:latin typeface="Arial Bold" panose="020B0802020202020204"/>
                </a:rPr>
                <a:t>Delete</a:t>
              </a:r>
              <a:r>
                <a:rPr lang="en-US" sz="1675">
                  <a:solidFill>
                    <a:srgbClr val="000000"/>
                  </a:solidFill>
                  <a:latin typeface="Arial" panose="020B0604020202020204"/>
                </a:rPr>
                <a:t> (hoặc gõ phím </a:t>
              </a:r>
              <a:r>
                <a:rPr lang="en-US" sz="1675">
                  <a:solidFill>
                    <a:srgbClr val="000000"/>
                  </a:solidFill>
                  <a:latin typeface="Arial Bold" panose="020B0802020202020204"/>
                </a:rPr>
                <a:t>Delete</a:t>
              </a:r>
              <a:r>
                <a:rPr lang="en-US" sz="1675">
                  <a:solidFill>
                    <a:srgbClr val="000000"/>
                  </a:solidFill>
                  <a:latin typeface="Arial" panose="020B0604020202020204"/>
                </a:rPr>
                <a:t>).</a:t>
              </a:r>
              <a:endParaRPr lang="en-US" sz="1675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725792" y="-7772"/>
              <a:ext cx="3239038" cy="9003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195" b="1">
                  <a:solidFill>
                    <a:srgbClr val="000000"/>
                  </a:solidFill>
                  <a:latin typeface="Arial Bold" panose="020B0802020202020204"/>
                </a:rPr>
                <a:t>Thực hành</a:t>
              </a:r>
              <a:endParaRPr lang="en-US" sz="2195" b="1">
                <a:solidFill>
                  <a:srgbClr val="000000"/>
                </a:solidFill>
                <a:latin typeface="Arial Bold" panose="020B0802020202020204"/>
              </a:endParaRPr>
            </a:p>
          </p:txBody>
        </p:sp>
      </p:grpSp>
      <p:sp>
        <p:nvSpPr>
          <p:cNvPr id="14" name="Freeform 14"/>
          <p:cNvSpPr/>
          <p:nvPr/>
        </p:nvSpPr>
        <p:spPr>
          <a:xfrm>
            <a:off x="8736173" y="4587261"/>
            <a:ext cx="2342563" cy="1967753"/>
          </a:xfrm>
          <a:custGeom>
            <a:avLst/>
            <a:gdLst/>
            <a:ahLst/>
            <a:cxnLst/>
            <a:rect l="l" t="t" r="r" b="b"/>
            <a:pathLst>
              <a:path w="3513844" h="2951629">
                <a:moveTo>
                  <a:pt x="0" y="0"/>
                </a:moveTo>
                <a:lnTo>
                  <a:pt x="3513844" y="0"/>
                </a:lnTo>
                <a:lnTo>
                  <a:pt x="3513844" y="2951629"/>
                </a:lnTo>
                <a:lnTo>
                  <a:pt x="0" y="29516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885825" y="1853565"/>
            <a:ext cx="4872990" cy="552450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l">
              <a:lnSpc>
                <a:spcPts val="4000"/>
              </a:lnSpc>
            </a:pPr>
            <a:r>
              <a:rPr lang="en-US" sz="2665">
                <a:solidFill>
                  <a:srgbClr val="1E1E1E"/>
                </a:solidFill>
                <a:latin typeface="Open Sans Extrabold" panose="020B0906030804020204" charset="0"/>
                <a:cs typeface="Open Sans Extrabold" panose="020B0906030804020204" charset="0"/>
              </a:rPr>
              <a:t>4. Xóa tệp và thư mục</a:t>
            </a:r>
            <a:endParaRPr lang="en-US" sz="2665">
              <a:solidFill>
                <a:srgbClr val="1E1E1E"/>
              </a:solidFill>
              <a:latin typeface="Open Sans Extrabold" panose="020B0906030804020204" charset="0"/>
              <a:cs typeface="Open Sans Extrabold" panose="020B0906030804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9675" y="454277"/>
            <a:ext cx="2213765" cy="231523"/>
          </a:xfrm>
          <a:custGeom>
            <a:avLst/>
            <a:gdLst/>
            <a:ahLst/>
            <a:cxnLst/>
            <a:rect l="l" t="t" r="r" b="b"/>
            <a:pathLst>
              <a:path w="3320648" h="347284">
                <a:moveTo>
                  <a:pt x="0" y="0"/>
                </a:moveTo>
                <a:lnTo>
                  <a:pt x="3320648" y="0"/>
                </a:lnTo>
                <a:lnTo>
                  <a:pt x="3320648" y="347284"/>
                </a:lnTo>
                <a:lnTo>
                  <a:pt x="0" y="34728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157693" y="182975"/>
            <a:ext cx="1842084" cy="2222726"/>
          </a:xfrm>
          <a:custGeom>
            <a:avLst/>
            <a:gdLst/>
            <a:ahLst/>
            <a:cxnLst/>
            <a:rect l="l" t="t" r="r" b="b"/>
            <a:pathLst>
              <a:path w="2763126" h="3334089">
                <a:moveTo>
                  <a:pt x="0" y="0"/>
                </a:moveTo>
                <a:lnTo>
                  <a:pt x="2763126" y="0"/>
                </a:lnTo>
                <a:lnTo>
                  <a:pt x="2763126" y="3334089"/>
                </a:lnTo>
                <a:lnTo>
                  <a:pt x="0" y="33340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0">
            <a:off x="4876800" y="578760"/>
            <a:ext cx="2438400" cy="715545"/>
            <a:chOff x="0" y="0"/>
            <a:chExt cx="4876800" cy="1431090"/>
          </a:xfrm>
        </p:grpSpPr>
        <p:grpSp>
          <p:nvGrpSpPr>
            <p:cNvPr id="5" name="Group 5"/>
            <p:cNvGrpSpPr/>
            <p:nvPr/>
          </p:nvGrpSpPr>
          <p:grpSpPr>
            <a:xfrm rot="0">
              <a:off x="0" y="0"/>
              <a:ext cx="4876800" cy="1431090"/>
              <a:chOff x="0" y="0"/>
              <a:chExt cx="1151206" cy="33782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151206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1151206" h="337820">
                    <a:moveTo>
                      <a:pt x="46180" y="0"/>
                    </a:moveTo>
                    <a:lnTo>
                      <a:pt x="1105026" y="0"/>
                    </a:lnTo>
                    <a:cubicBezTo>
                      <a:pt x="1130530" y="0"/>
                      <a:pt x="1151206" y="20675"/>
                      <a:pt x="1151206" y="46180"/>
                    </a:cubicBezTo>
                    <a:lnTo>
                      <a:pt x="1151206" y="291640"/>
                    </a:lnTo>
                    <a:cubicBezTo>
                      <a:pt x="1151206" y="317144"/>
                      <a:pt x="1130530" y="337820"/>
                      <a:pt x="1105026" y="337820"/>
                    </a:cubicBezTo>
                    <a:lnTo>
                      <a:pt x="46180" y="337820"/>
                    </a:lnTo>
                    <a:cubicBezTo>
                      <a:pt x="20675" y="337820"/>
                      <a:pt x="0" y="317144"/>
                      <a:pt x="0" y="291640"/>
                    </a:cubicBezTo>
                    <a:lnTo>
                      <a:pt x="0" y="46180"/>
                    </a:lnTo>
                    <a:cubicBezTo>
                      <a:pt x="0" y="20675"/>
                      <a:pt x="20675" y="0"/>
                      <a:pt x="46180" y="0"/>
                    </a:cubicBezTo>
                    <a:close/>
                  </a:path>
                </a:pathLst>
              </a:custGeom>
              <a:solidFill>
                <a:srgbClr val="FAE9BD"/>
              </a:solidFill>
              <a:ln w="57150" cap="rnd">
                <a:solidFill>
                  <a:srgbClr val="132B4F"/>
                </a:solidFill>
                <a:prstDash val="solid"/>
                <a:round/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9525"/>
                <a:ext cx="1151206" cy="328295"/>
              </a:xfrm>
              <a:prstGeom prst="rect">
                <a:avLst/>
              </a:prstGeom>
            </p:spPr>
            <p:txBody>
              <a:bodyPr lIns="33772" tIns="33772" rIns="33772" bIns="33772" rtlCol="0" anchor="ctr"/>
              <a:lstStyle/>
              <a:p>
                <a:pPr algn="ctr">
                  <a:lnSpc>
                    <a:spcPts val="2850"/>
                  </a:lnSpc>
                </a:pPr>
                <a:endParaRPr sz="1200">
                  <a:latin typeface="Open Sans Extrabold" panose="020B0906030804020204" charset="0"/>
                  <a:cs typeface="Open Sans Extrabold" panose="020B0906030804020204" charset="0"/>
                </a:endParaRPr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148493" y="178311"/>
              <a:ext cx="4579815" cy="916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975">
                  <a:solidFill>
                    <a:srgbClr val="1B1B1B"/>
                  </a:solidFill>
                  <a:latin typeface="Open Sans Extrabold" panose="020B0906030804020204" charset="0"/>
                  <a:cs typeface="Open Sans Extrabold" panose="020B0906030804020204" charset="0"/>
                </a:rPr>
                <a:t>Khám phá</a:t>
              </a:r>
              <a:endParaRPr lang="en-US" sz="2975">
                <a:solidFill>
                  <a:srgbClr val="1B1B1B"/>
                </a:solidFill>
                <a:latin typeface="Open Sans Extrabold" panose="020B0906030804020204" charset="0"/>
                <a:cs typeface="Open Sans Extrabold" panose="020B0906030804020204" charset="0"/>
              </a:endParaRPr>
            </a:p>
          </p:txBody>
        </p:sp>
      </p:grpSp>
      <p:sp>
        <p:nvSpPr>
          <p:cNvPr id="10" name="Freeform 10"/>
          <p:cNvSpPr/>
          <p:nvPr/>
        </p:nvSpPr>
        <p:spPr>
          <a:xfrm>
            <a:off x="4020820" y="2405803"/>
            <a:ext cx="4150783" cy="3740573"/>
          </a:xfrm>
          <a:custGeom>
            <a:avLst/>
            <a:gdLst/>
            <a:ahLst/>
            <a:cxnLst/>
            <a:rect l="l" t="t" r="r" b="b"/>
            <a:pathLst>
              <a:path w="8301310" h="7481556">
                <a:moveTo>
                  <a:pt x="0" y="0"/>
                </a:moveTo>
                <a:lnTo>
                  <a:pt x="8301310" y="0"/>
                </a:lnTo>
                <a:lnTo>
                  <a:pt x="8301310" y="7481556"/>
                </a:lnTo>
                <a:lnTo>
                  <a:pt x="0" y="74815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4437380" y="3384127"/>
            <a:ext cx="3317240" cy="2310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10" b="1">
                <a:solidFill>
                  <a:srgbClr val="000000"/>
                </a:solidFill>
                <a:latin typeface="Arial Bold" panose="020B0802020202020204"/>
              </a:rPr>
              <a:t>Khi thao tác nhầm hoặc tùy tiện thao tác trên tệp và thư mục em sẽ phải gặp những tác hại gì?</a:t>
            </a:r>
            <a:endParaRPr lang="en-US" sz="2210" b="1">
              <a:solidFill>
                <a:srgbClr val="000000"/>
              </a:solidFill>
              <a:latin typeface="Arial Bold" panose="020B0802020202020204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259675" y="5127040"/>
            <a:ext cx="3302309" cy="1730960"/>
          </a:xfrm>
          <a:custGeom>
            <a:avLst/>
            <a:gdLst/>
            <a:ahLst/>
            <a:cxnLst/>
            <a:rect l="l" t="t" r="r" b="b"/>
            <a:pathLst>
              <a:path w="4953463" h="2596440">
                <a:moveTo>
                  <a:pt x="0" y="0"/>
                </a:moveTo>
                <a:lnTo>
                  <a:pt x="4953464" y="0"/>
                </a:lnTo>
                <a:lnTo>
                  <a:pt x="4953464" y="2596440"/>
                </a:lnTo>
                <a:lnTo>
                  <a:pt x="0" y="259644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685800" y="1735455"/>
            <a:ext cx="8282940" cy="641350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l">
              <a:lnSpc>
                <a:spcPts val="4000"/>
              </a:lnSpc>
            </a:pPr>
            <a:r>
              <a:rPr lang="en-US" sz="2665">
                <a:solidFill>
                  <a:srgbClr val="1E1E1E"/>
                </a:solidFill>
                <a:latin typeface="Open Sans Extrabold" panose="020B0906030804020204" charset="0"/>
                <a:cs typeface="Open Sans Extrabold" panose="020B0906030804020204" charset="0"/>
              </a:rPr>
              <a:t>5. Tác hại khi thao tác nhầm với tệp, thư mục</a:t>
            </a:r>
            <a:endParaRPr lang="en-US" sz="2665">
              <a:solidFill>
                <a:srgbClr val="1E1E1E"/>
              </a:solidFill>
              <a:latin typeface="Open Sans Extrabold" panose="020B0906030804020204" charset="0"/>
              <a:cs typeface="Open Sans Extrabold" panose="020B0906030804020204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392350" y="3428791"/>
            <a:ext cx="3373327" cy="2205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390" b="1">
                <a:solidFill>
                  <a:srgbClr val="000000"/>
                </a:solidFill>
                <a:latin typeface="Arial Bold" panose="020B0802020202020204"/>
              </a:rPr>
              <a:t>Khi thao tác với tệp, thư mục em cần chú ý điều gì?</a:t>
            </a:r>
            <a:endParaRPr lang="en-US" sz="2390" b="1">
              <a:solidFill>
                <a:srgbClr val="000000"/>
              </a:solidFill>
              <a:latin typeface="Arial Bold" panose="020B0802020202020204"/>
            </a:endParaRPr>
          </a:p>
        </p:txBody>
      </p:sp>
      <p:sp>
        <p:nvSpPr>
          <p:cNvPr id="15" name="Freeform 15"/>
          <p:cNvSpPr/>
          <p:nvPr/>
        </p:nvSpPr>
        <p:spPr>
          <a:xfrm flipH="1">
            <a:off x="8968149" y="3275663"/>
            <a:ext cx="3031629" cy="3702752"/>
          </a:xfrm>
          <a:custGeom>
            <a:avLst/>
            <a:gdLst/>
            <a:ahLst/>
            <a:cxnLst/>
            <a:rect l="l" t="t" r="r" b="b"/>
            <a:pathLst>
              <a:path w="4547443" h="5554128">
                <a:moveTo>
                  <a:pt x="4547443" y="0"/>
                </a:moveTo>
                <a:lnTo>
                  <a:pt x="0" y="0"/>
                </a:lnTo>
                <a:lnTo>
                  <a:pt x="0" y="5554129"/>
                </a:lnTo>
                <a:lnTo>
                  <a:pt x="4547443" y="5554129"/>
                </a:lnTo>
                <a:lnTo>
                  <a:pt x="4547443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1" grpId="2"/>
      <p:bldP spid="14" grpId="0"/>
      <p:bldP spid="1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9675" y="454277"/>
            <a:ext cx="2213765" cy="231523"/>
          </a:xfrm>
          <a:custGeom>
            <a:avLst/>
            <a:gdLst/>
            <a:ahLst/>
            <a:cxnLst/>
            <a:rect l="l" t="t" r="r" b="b"/>
            <a:pathLst>
              <a:path w="3320648" h="347284">
                <a:moveTo>
                  <a:pt x="0" y="0"/>
                </a:moveTo>
                <a:lnTo>
                  <a:pt x="3320648" y="0"/>
                </a:lnTo>
                <a:lnTo>
                  <a:pt x="3320648" y="347284"/>
                </a:lnTo>
                <a:lnTo>
                  <a:pt x="0" y="34728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0">
            <a:off x="4927600" y="614743"/>
            <a:ext cx="2438400" cy="785283"/>
            <a:chOff x="0" y="0"/>
            <a:chExt cx="4876800" cy="1570568"/>
          </a:xfrm>
        </p:grpSpPr>
        <p:grpSp>
          <p:nvGrpSpPr>
            <p:cNvPr id="4" name="Group 4"/>
            <p:cNvGrpSpPr/>
            <p:nvPr/>
          </p:nvGrpSpPr>
          <p:grpSpPr>
            <a:xfrm rot="0">
              <a:off x="0" y="0"/>
              <a:ext cx="4876800" cy="1431090"/>
              <a:chOff x="0" y="0"/>
              <a:chExt cx="1151206" cy="33782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151206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1151206" h="337820">
                    <a:moveTo>
                      <a:pt x="46180" y="0"/>
                    </a:moveTo>
                    <a:lnTo>
                      <a:pt x="1105026" y="0"/>
                    </a:lnTo>
                    <a:cubicBezTo>
                      <a:pt x="1130530" y="0"/>
                      <a:pt x="1151206" y="20675"/>
                      <a:pt x="1151206" y="46180"/>
                    </a:cubicBezTo>
                    <a:lnTo>
                      <a:pt x="1151206" y="291640"/>
                    </a:lnTo>
                    <a:cubicBezTo>
                      <a:pt x="1151206" y="317144"/>
                      <a:pt x="1130530" y="337820"/>
                      <a:pt x="1105026" y="337820"/>
                    </a:cubicBezTo>
                    <a:lnTo>
                      <a:pt x="46180" y="337820"/>
                    </a:lnTo>
                    <a:cubicBezTo>
                      <a:pt x="20675" y="337820"/>
                      <a:pt x="0" y="317144"/>
                      <a:pt x="0" y="291640"/>
                    </a:cubicBezTo>
                    <a:lnTo>
                      <a:pt x="0" y="46180"/>
                    </a:lnTo>
                    <a:cubicBezTo>
                      <a:pt x="0" y="20675"/>
                      <a:pt x="20675" y="0"/>
                      <a:pt x="46180" y="0"/>
                    </a:cubicBezTo>
                    <a:close/>
                  </a:path>
                </a:pathLst>
              </a:custGeom>
              <a:solidFill>
                <a:srgbClr val="FAE9BD"/>
              </a:solidFill>
              <a:ln w="57150" cap="rnd">
                <a:solidFill>
                  <a:srgbClr val="132B4F"/>
                </a:solidFill>
                <a:prstDash val="solid"/>
                <a:round/>
              </a:ln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9525"/>
                <a:ext cx="1151206" cy="328295"/>
              </a:xfrm>
              <a:prstGeom prst="rect">
                <a:avLst/>
              </a:prstGeom>
            </p:spPr>
            <p:txBody>
              <a:bodyPr lIns="33772" tIns="33772" rIns="33772" bIns="33772" rtlCol="0" anchor="ctr"/>
              <a:lstStyle/>
              <a:p>
                <a:pPr algn="ctr">
                  <a:lnSpc>
                    <a:spcPts val="2850"/>
                  </a:lnSpc>
                </a:pPr>
                <a:endParaRPr sz="1200"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148167" y="178647"/>
              <a:ext cx="4579620" cy="1391921"/>
            </a:xfrm>
            <a:prstGeom prst="rect">
              <a:avLst/>
            </a:prstGeom>
          </p:spPr>
          <p:txBody>
            <a:bodyPr lIns="0" tIns="0" rIns="0" bIns="0" rtlCol="0" anchor="t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975">
                  <a:solidFill>
                    <a:srgbClr val="1B1B1B"/>
                  </a:solidFill>
                  <a:latin typeface="Open Sans Extrabold" panose="020B0906030804020204" charset="0"/>
                  <a:cs typeface="Open Sans Extrabold" panose="020B0906030804020204" charset="0"/>
                </a:rPr>
                <a:t>Luyện tập</a:t>
              </a:r>
              <a:endParaRPr lang="en-US" sz="2975">
                <a:solidFill>
                  <a:srgbClr val="1B1B1B"/>
                </a:solidFill>
                <a:latin typeface="Open Sans Extrabold" panose="020B0906030804020204" charset="0"/>
                <a:cs typeface="Open Sans Extrabold" panose="020B0906030804020204" charset="0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10905407" y="211594"/>
            <a:ext cx="1201586" cy="1449877"/>
          </a:xfrm>
          <a:custGeom>
            <a:avLst/>
            <a:gdLst/>
            <a:ahLst/>
            <a:cxnLst/>
            <a:rect l="l" t="t" r="r" b="b"/>
            <a:pathLst>
              <a:path w="1802379" h="2174816">
                <a:moveTo>
                  <a:pt x="0" y="0"/>
                </a:moveTo>
                <a:lnTo>
                  <a:pt x="1802378" y="0"/>
                </a:lnTo>
                <a:lnTo>
                  <a:pt x="1802378" y="2174815"/>
                </a:lnTo>
                <a:lnTo>
                  <a:pt x="0" y="21748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103461" y="4477701"/>
            <a:ext cx="3003533" cy="2380299"/>
          </a:xfrm>
          <a:custGeom>
            <a:avLst/>
            <a:gdLst/>
            <a:ahLst/>
            <a:cxnLst/>
            <a:rect l="l" t="t" r="r" b="b"/>
            <a:pathLst>
              <a:path w="4505299" h="3570449">
                <a:moveTo>
                  <a:pt x="0" y="0"/>
                </a:moveTo>
                <a:lnTo>
                  <a:pt x="4505298" y="0"/>
                </a:lnTo>
                <a:lnTo>
                  <a:pt x="4505298" y="3570449"/>
                </a:lnTo>
                <a:lnTo>
                  <a:pt x="0" y="357044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63327" y="1860798"/>
            <a:ext cx="8263900" cy="3797483"/>
          </a:xfrm>
          <a:custGeom>
            <a:avLst/>
            <a:gdLst/>
            <a:ahLst/>
            <a:cxnLst/>
            <a:rect l="l" t="t" r="r" b="b"/>
            <a:pathLst>
              <a:path w="12395850" h="5696225">
                <a:moveTo>
                  <a:pt x="0" y="0"/>
                </a:moveTo>
                <a:lnTo>
                  <a:pt x="12395850" y="0"/>
                </a:lnTo>
                <a:lnTo>
                  <a:pt x="12395850" y="5696225"/>
                </a:lnTo>
                <a:lnTo>
                  <a:pt x="0" y="56962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692795" y="1534210"/>
            <a:ext cx="2361750" cy="1678417"/>
          </a:xfrm>
          <a:custGeom>
            <a:avLst/>
            <a:gdLst/>
            <a:ahLst/>
            <a:cxnLst/>
            <a:rect l="l" t="t" r="r" b="b"/>
            <a:pathLst>
              <a:path w="3542625" h="2517626">
                <a:moveTo>
                  <a:pt x="0" y="0"/>
                </a:moveTo>
                <a:lnTo>
                  <a:pt x="3542625" y="0"/>
                </a:lnTo>
                <a:lnTo>
                  <a:pt x="3542625" y="2517626"/>
                </a:lnTo>
                <a:lnTo>
                  <a:pt x="0" y="251762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67915" y="6292209"/>
            <a:ext cx="2724699" cy="347399"/>
          </a:xfrm>
          <a:custGeom>
            <a:avLst/>
            <a:gdLst/>
            <a:ahLst/>
            <a:cxnLst/>
            <a:rect l="l" t="t" r="r" b="b"/>
            <a:pathLst>
              <a:path w="4087049" h="521099">
                <a:moveTo>
                  <a:pt x="0" y="0"/>
                </a:moveTo>
                <a:lnTo>
                  <a:pt x="4087049" y="0"/>
                </a:lnTo>
                <a:lnTo>
                  <a:pt x="4087049" y="521099"/>
                </a:lnTo>
                <a:lnTo>
                  <a:pt x="0" y="5210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9675" y="454277"/>
            <a:ext cx="2213765" cy="231523"/>
          </a:xfrm>
          <a:custGeom>
            <a:avLst/>
            <a:gdLst/>
            <a:ahLst/>
            <a:cxnLst/>
            <a:rect l="l" t="t" r="r" b="b"/>
            <a:pathLst>
              <a:path w="3320648" h="347284">
                <a:moveTo>
                  <a:pt x="0" y="0"/>
                </a:moveTo>
                <a:lnTo>
                  <a:pt x="3320648" y="0"/>
                </a:lnTo>
                <a:lnTo>
                  <a:pt x="3320648" y="347284"/>
                </a:lnTo>
                <a:lnTo>
                  <a:pt x="0" y="34728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0">
            <a:off x="4876800" y="578760"/>
            <a:ext cx="2438400" cy="715545"/>
            <a:chOff x="0" y="0"/>
            <a:chExt cx="4876800" cy="1431090"/>
          </a:xfrm>
        </p:grpSpPr>
        <p:grpSp>
          <p:nvGrpSpPr>
            <p:cNvPr id="4" name="Group 4"/>
            <p:cNvGrpSpPr/>
            <p:nvPr/>
          </p:nvGrpSpPr>
          <p:grpSpPr>
            <a:xfrm rot="0">
              <a:off x="0" y="0"/>
              <a:ext cx="4876800" cy="1431090"/>
              <a:chOff x="0" y="0"/>
              <a:chExt cx="1151206" cy="33782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151206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1151206" h="337820">
                    <a:moveTo>
                      <a:pt x="46180" y="0"/>
                    </a:moveTo>
                    <a:lnTo>
                      <a:pt x="1105026" y="0"/>
                    </a:lnTo>
                    <a:cubicBezTo>
                      <a:pt x="1130530" y="0"/>
                      <a:pt x="1151206" y="20675"/>
                      <a:pt x="1151206" y="46180"/>
                    </a:cubicBezTo>
                    <a:lnTo>
                      <a:pt x="1151206" y="291640"/>
                    </a:lnTo>
                    <a:cubicBezTo>
                      <a:pt x="1151206" y="317144"/>
                      <a:pt x="1130530" y="337820"/>
                      <a:pt x="1105026" y="337820"/>
                    </a:cubicBezTo>
                    <a:lnTo>
                      <a:pt x="46180" y="337820"/>
                    </a:lnTo>
                    <a:cubicBezTo>
                      <a:pt x="20675" y="337820"/>
                      <a:pt x="0" y="317144"/>
                      <a:pt x="0" y="291640"/>
                    </a:cubicBezTo>
                    <a:lnTo>
                      <a:pt x="0" y="46180"/>
                    </a:lnTo>
                    <a:cubicBezTo>
                      <a:pt x="0" y="20675"/>
                      <a:pt x="20675" y="0"/>
                      <a:pt x="46180" y="0"/>
                    </a:cubicBezTo>
                    <a:close/>
                  </a:path>
                </a:pathLst>
              </a:custGeom>
              <a:solidFill>
                <a:srgbClr val="FAE9BD"/>
              </a:solidFill>
              <a:ln w="57150" cap="rnd">
                <a:solidFill>
                  <a:srgbClr val="132B4F"/>
                </a:solidFill>
                <a:prstDash val="solid"/>
                <a:round/>
              </a:ln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9525"/>
                <a:ext cx="1151206" cy="328295"/>
              </a:xfrm>
              <a:prstGeom prst="rect">
                <a:avLst/>
              </a:prstGeom>
            </p:spPr>
            <p:txBody>
              <a:bodyPr lIns="33772" tIns="33772" rIns="33772" bIns="33772" rtlCol="0" anchor="ctr"/>
              <a:lstStyle/>
              <a:p>
                <a:pPr algn="ctr">
                  <a:lnSpc>
                    <a:spcPts val="2850"/>
                  </a:lnSpc>
                </a:pPr>
                <a:endParaRPr sz="1200"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148493" y="178311"/>
              <a:ext cx="4579815" cy="916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975">
                  <a:solidFill>
                    <a:srgbClr val="1B1B1B"/>
                  </a:solidFill>
                  <a:latin typeface="Open Sans Extrabold" panose="020B0906030804020204" charset="0"/>
                  <a:cs typeface="Open Sans Extrabold" panose="020B0906030804020204" charset="0"/>
                </a:rPr>
                <a:t>Vận dụng</a:t>
              </a:r>
              <a:endParaRPr lang="en-US" sz="2975">
                <a:solidFill>
                  <a:srgbClr val="1B1B1B"/>
                </a:solidFill>
                <a:latin typeface="Open Sans Extrabold" panose="020B0906030804020204" charset="0"/>
                <a:cs typeface="Open Sans Extrabold" panose="020B0906030804020204" charset="0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 rot="0">
            <a:off x="961602" y="1733595"/>
            <a:ext cx="10268795" cy="3051473"/>
            <a:chOff x="0" y="0"/>
            <a:chExt cx="20537591" cy="6102946"/>
          </a:xfrm>
        </p:grpSpPr>
        <p:sp>
          <p:nvSpPr>
            <p:cNvPr id="9" name="AutoShape 9"/>
            <p:cNvSpPr/>
            <p:nvPr/>
          </p:nvSpPr>
          <p:spPr>
            <a:xfrm>
              <a:off x="0" y="0"/>
              <a:ext cx="20537591" cy="6102946"/>
            </a:xfrm>
            <a:prstGeom prst="flowChartAlternateProcess">
              <a:avLst/>
            </a:prstGeom>
            <a:solidFill>
              <a:srgbClr val="D2F1FF"/>
            </a:solidFill>
            <a:ln cap="rnd">
              <a:noFill/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1016000" y="523240"/>
              <a:ext cx="18506440" cy="4974167"/>
            </a:xfrm>
            <a:prstGeom prst="rect">
              <a:avLst/>
            </a:prstGeom>
          </p:spPr>
          <p:txBody>
            <a:bodyPr lIns="0" tIns="0" rIns="0" bIns="0" rtlCol="0" anchor="t">
              <a:noAutofit/>
            </a:bodyPr>
            <a:lstStyle/>
            <a:p>
              <a:pPr algn="l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565" b="1">
                  <a:solidFill>
                    <a:srgbClr val="000000"/>
                  </a:solidFill>
                  <a:latin typeface="Arial Bold" panose="020B0802020202020204"/>
                </a:rPr>
                <a:t>Em cùng bạn thực hành và trả lời câu hỏi:</a:t>
              </a:r>
              <a:r>
                <a:rPr lang="en-US" sz="2565">
                  <a:solidFill>
                    <a:srgbClr val="000000"/>
                  </a:solidFill>
                  <a:latin typeface="Arial Bold" panose="020B0802020202020204"/>
                </a:rPr>
                <a:t> </a:t>
              </a:r>
              <a:endParaRPr lang="en-US" sz="2565">
                <a:solidFill>
                  <a:srgbClr val="000000"/>
                </a:solidFill>
                <a:latin typeface="Arial Bold" panose="020B0802020202020204"/>
              </a:endParaRPr>
            </a:p>
            <a:p>
              <a:pPr algn="l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185">
                  <a:solidFill>
                    <a:srgbClr val="000000"/>
                  </a:solidFill>
                  <a:latin typeface="Arial" panose="020B0604020202020204"/>
                </a:rPr>
                <a:t>1. Hoàn thành việc điều chỉnh cây thư mục trong phần </a:t>
              </a:r>
              <a:r>
                <a:rPr lang="en-US" sz="2185">
                  <a:solidFill>
                    <a:srgbClr val="FF3131"/>
                  </a:solidFill>
                  <a:latin typeface="Arial Bold" panose="020B0802020202020204"/>
                </a:rPr>
                <a:t>Tình huống</a:t>
              </a:r>
              <a:r>
                <a:rPr lang="en-US" sz="2185">
                  <a:solidFill>
                    <a:srgbClr val="000000"/>
                  </a:solidFill>
                  <a:latin typeface="Arial" panose="020B0604020202020204"/>
                </a:rPr>
                <a:t>. </a:t>
              </a:r>
              <a:endParaRPr lang="en-US" sz="2185">
                <a:solidFill>
                  <a:srgbClr val="000000"/>
                </a:solidFill>
                <a:latin typeface="Arial" panose="020B0604020202020204"/>
              </a:endParaRPr>
            </a:p>
            <a:p>
              <a:pPr algn="l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185">
                  <a:solidFill>
                    <a:srgbClr val="000000"/>
                  </a:solidFill>
                  <a:latin typeface="Arial" panose="020B0604020202020204"/>
                </a:rPr>
                <a:t>2. Làm thế nào để dùng USB chuyển tệp hình ảnh </a:t>
              </a:r>
              <a:r>
                <a:rPr lang="en-US" sz="2185">
                  <a:solidFill>
                    <a:srgbClr val="FF3131"/>
                  </a:solidFill>
                  <a:latin typeface="Arial Bold" panose="020B0802020202020204"/>
                </a:rPr>
                <a:t>Ho Guom</a:t>
              </a:r>
              <a:r>
                <a:rPr lang="en-US" sz="2185">
                  <a:solidFill>
                    <a:srgbClr val="000000"/>
                  </a:solidFill>
                  <a:latin typeface="Arial" panose="020B0604020202020204"/>
                </a:rPr>
                <a:t> (tệp hình ảnh về Hồ Gươm) từ máy tính ở nhà đến lớp để làm bài thực hành trình chiếu?</a:t>
              </a:r>
              <a:endParaRPr lang="en-US" sz="2185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10038659" y="570039"/>
            <a:ext cx="1467541" cy="1656679"/>
          </a:xfrm>
          <a:custGeom>
            <a:avLst/>
            <a:gdLst/>
            <a:ahLst/>
            <a:cxnLst/>
            <a:rect l="l" t="t" r="r" b="b"/>
            <a:pathLst>
              <a:path w="2201312" h="2485018">
                <a:moveTo>
                  <a:pt x="0" y="0"/>
                </a:moveTo>
                <a:lnTo>
                  <a:pt x="2201312" y="0"/>
                </a:lnTo>
                <a:lnTo>
                  <a:pt x="2201312" y="2485017"/>
                </a:lnTo>
                <a:lnTo>
                  <a:pt x="0" y="24850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8766361" y="4504591"/>
            <a:ext cx="3129187" cy="2353409"/>
          </a:xfrm>
          <a:custGeom>
            <a:avLst/>
            <a:gdLst/>
            <a:ahLst/>
            <a:cxnLst/>
            <a:rect l="l" t="t" r="r" b="b"/>
            <a:pathLst>
              <a:path w="4693780" h="3530114">
                <a:moveTo>
                  <a:pt x="0" y="0"/>
                </a:moveTo>
                <a:lnTo>
                  <a:pt x="4693780" y="0"/>
                </a:lnTo>
                <a:lnTo>
                  <a:pt x="4693780" y="3530114"/>
                </a:lnTo>
                <a:lnTo>
                  <a:pt x="0" y="353011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26523" y="4504591"/>
            <a:ext cx="4092886" cy="2353409"/>
          </a:xfrm>
          <a:custGeom>
            <a:avLst/>
            <a:gdLst/>
            <a:ahLst/>
            <a:cxnLst/>
            <a:rect l="l" t="t" r="r" b="b"/>
            <a:pathLst>
              <a:path w="6139329" h="3530114">
                <a:moveTo>
                  <a:pt x="0" y="0"/>
                </a:moveTo>
                <a:lnTo>
                  <a:pt x="6139329" y="0"/>
                </a:lnTo>
                <a:lnTo>
                  <a:pt x="6139329" y="3530114"/>
                </a:lnTo>
                <a:lnTo>
                  <a:pt x="0" y="353011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9675" y="454277"/>
            <a:ext cx="2213765" cy="231523"/>
          </a:xfrm>
          <a:custGeom>
            <a:avLst/>
            <a:gdLst/>
            <a:ahLst/>
            <a:cxnLst/>
            <a:rect l="l" t="t" r="r" b="b"/>
            <a:pathLst>
              <a:path w="3320648" h="347284">
                <a:moveTo>
                  <a:pt x="0" y="0"/>
                </a:moveTo>
                <a:lnTo>
                  <a:pt x="3320648" y="0"/>
                </a:lnTo>
                <a:lnTo>
                  <a:pt x="3320648" y="347284"/>
                </a:lnTo>
                <a:lnTo>
                  <a:pt x="0" y="34728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0">
            <a:off x="4851595" y="556631"/>
            <a:ext cx="2488809" cy="853305"/>
            <a:chOff x="0" y="0"/>
            <a:chExt cx="4977619" cy="1706610"/>
          </a:xfrm>
        </p:grpSpPr>
        <p:grpSp>
          <p:nvGrpSpPr>
            <p:cNvPr id="4" name="Group 4"/>
            <p:cNvGrpSpPr/>
            <p:nvPr/>
          </p:nvGrpSpPr>
          <p:grpSpPr>
            <a:xfrm rot="0">
              <a:off x="0" y="0"/>
              <a:ext cx="4977619" cy="1706610"/>
              <a:chOff x="0" y="0"/>
              <a:chExt cx="985977" cy="338049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985977" cy="338049"/>
              </a:xfrm>
              <a:custGeom>
                <a:avLst/>
                <a:gdLst/>
                <a:ahLst/>
                <a:cxnLst/>
                <a:rect l="l" t="t" r="r" b="b"/>
                <a:pathLst>
                  <a:path w="985977" h="338049">
                    <a:moveTo>
                      <a:pt x="53769" y="0"/>
                    </a:moveTo>
                    <a:lnTo>
                      <a:pt x="932209" y="0"/>
                    </a:lnTo>
                    <a:cubicBezTo>
                      <a:pt x="946469" y="0"/>
                      <a:pt x="960145" y="5665"/>
                      <a:pt x="970229" y="15748"/>
                    </a:cubicBezTo>
                    <a:cubicBezTo>
                      <a:pt x="980312" y="25832"/>
                      <a:pt x="985977" y="39508"/>
                      <a:pt x="985977" y="53769"/>
                    </a:cubicBezTo>
                    <a:lnTo>
                      <a:pt x="985977" y="284280"/>
                    </a:lnTo>
                    <a:cubicBezTo>
                      <a:pt x="985977" y="313976"/>
                      <a:pt x="961904" y="338049"/>
                      <a:pt x="932209" y="338049"/>
                    </a:cubicBezTo>
                    <a:lnTo>
                      <a:pt x="53769" y="338049"/>
                    </a:lnTo>
                    <a:cubicBezTo>
                      <a:pt x="24073" y="338049"/>
                      <a:pt x="0" y="313976"/>
                      <a:pt x="0" y="284280"/>
                    </a:cubicBezTo>
                    <a:lnTo>
                      <a:pt x="0" y="53769"/>
                    </a:lnTo>
                    <a:cubicBezTo>
                      <a:pt x="0" y="24073"/>
                      <a:pt x="24073" y="0"/>
                      <a:pt x="53769" y="0"/>
                    </a:cubicBezTo>
                    <a:close/>
                  </a:path>
                </a:pathLst>
              </a:custGeom>
              <a:solidFill>
                <a:srgbClr val="FAE9BD"/>
              </a:solidFill>
              <a:ln w="57150" cap="rnd">
                <a:solidFill>
                  <a:srgbClr val="132B4F"/>
                </a:solidFill>
                <a:prstDash val="solid"/>
                <a:round/>
              </a:ln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9525"/>
                <a:ext cx="985977" cy="328524"/>
              </a:xfrm>
              <a:prstGeom prst="rect">
                <a:avLst/>
              </a:prstGeom>
            </p:spPr>
            <p:txBody>
              <a:bodyPr lIns="33866" tIns="33866" rIns="33866" bIns="33866" rtlCol="0" anchor="ctr"/>
              <a:lstStyle/>
              <a:p>
                <a:pPr algn="ctr">
                  <a:lnSpc>
                    <a:spcPts val="2850"/>
                  </a:lnSpc>
                </a:pPr>
                <a:endParaRPr sz="1200"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0" y="209881"/>
              <a:ext cx="4836260" cy="1092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3545">
                  <a:solidFill>
                    <a:srgbClr val="1B1B1B"/>
                  </a:solidFill>
                  <a:latin typeface="Open Sans Extrabold" panose="020B0906030804020204" charset="0"/>
                  <a:cs typeface="Open Sans Extrabold" panose="020B0906030804020204" charset="0"/>
                </a:rPr>
                <a:t>Ghi nhớ</a:t>
              </a:r>
              <a:endParaRPr lang="en-US" sz="3545">
                <a:solidFill>
                  <a:srgbClr val="1B1B1B"/>
                </a:solidFill>
                <a:latin typeface="Open Sans Extrabold" panose="020B0906030804020204" charset="0"/>
                <a:cs typeface="Open Sans Extrabold" panose="020B0906030804020204" charset="0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 rot="364565">
            <a:off x="9776136" y="89239"/>
            <a:ext cx="2383921" cy="730076"/>
          </a:xfrm>
          <a:custGeom>
            <a:avLst/>
            <a:gdLst/>
            <a:ahLst/>
            <a:cxnLst/>
            <a:rect l="l" t="t" r="r" b="b"/>
            <a:pathLst>
              <a:path w="3575882" h="1095114">
                <a:moveTo>
                  <a:pt x="0" y="0"/>
                </a:moveTo>
                <a:lnTo>
                  <a:pt x="3575882" y="0"/>
                </a:lnTo>
                <a:lnTo>
                  <a:pt x="3575882" y="1095114"/>
                </a:lnTo>
                <a:lnTo>
                  <a:pt x="0" y="10951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 rot="0">
            <a:off x="907576" y="1917652"/>
            <a:ext cx="8920480" cy="4254548"/>
            <a:chOff x="0" y="0"/>
            <a:chExt cx="17840960" cy="8509096"/>
          </a:xfrm>
        </p:grpSpPr>
        <p:grpSp>
          <p:nvGrpSpPr>
            <p:cNvPr id="10" name="Group 10"/>
            <p:cNvGrpSpPr/>
            <p:nvPr/>
          </p:nvGrpSpPr>
          <p:grpSpPr>
            <a:xfrm rot="0">
              <a:off x="0" y="0"/>
              <a:ext cx="17840704" cy="8509096"/>
              <a:chOff x="0" y="0"/>
              <a:chExt cx="7402342" cy="354473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7402342" cy="3544730"/>
              </a:xfrm>
              <a:custGeom>
                <a:avLst/>
                <a:gdLst/>
                <a:ahLst/>
                <a:cxnLst/>
                <a:rect l="l" t="t" r="r" b="b"/>
                <a:pathLst>
                  <a:path w="7402342" h="3544730">
                    <a:moveTo>
                      <a:pt x="7277882" y="3544729"/>
                    </a:moveTo>
                    <a:lnTo>
                      <a:pt x="124460" y="3544729"/>
                    </a:lnTo>
                    <a:cubicBezTo>
                      <a:pt x="55880" y="3544729"/>
                      <a:pt x="0" y="3488849"/>
                      <a:pt x="0" y="342027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7277882" y="0"/>
                    </a:lnTo>
                    <a:cubicBezTo>
                      <a:pt x="7346462" y="0"/>
                      <a:pt x="7402342" y="55880"/>
                      <a:pt x="7402342" y="124460"/>
                    </a:cubicBezTo>
                    <a:lnTo>
                      <a:pt x="7402342" y="3420270"/>
                    </a:lnTo>
                    <a:cubicBezTo>
                      <a:pt x="7402342" y="3488849"/>
                      <a:pt x="7346462" y="3544730"/>
                      <a:pt x="7277882" y="3544730"/>
                    </a:cubicBezTo>
                    <a:close/>
                  </a:path>
                </a:pathLst>
              </a:custGeom>
              <a:solidFill>
                <a:srgbClr val="F5E8EE"/>
              </a:solidFill>
            </p:spPr>
          </p:sp>
        </p:grpSp>
        <p:sp>
          <p:nvSpPr>
            <p:cNvPr id="12" name="TextBox 12"/>
            <p:cNvSpPr txBox="1"/>
            <p:nvPr/>
          </p:nvSpPr>
          <p:spPr>
            <a:xfrm>
              <a:off x="248920" y="285750"/>
              <a:ext cx="16915130" cy="2047240"/>
            </a:xfrm>
            <a:prstGeom prst="rect">
              <a:avLst/>
            </a:prstGeom>
          </p:spPr>
          <p:txBody>
            <a:bodyPr lIns="0" tIns="0" rIns="0" bIns="0" rtlCol="0" anchor="t">
              <a:noAutofit/>
            </a:bodyPr>
            <a:lstStyle/>
            <a:p>
              <a:pPr marL="549910" lvl="1" indent="-274955" algn="l">
                <a:lnSpc>
                  <a:spcPct val="150000"/>
                </a:lnSpc>
                <a:buFont typeface="Arial" panose="020B0604020202020204"/>
                <a:buChar char="•"/>
              </a:pPr>
              <a:r>
                <a:rPr lang="en-US" sz="1695" b="1">
                  <a:solidFill>
                    <a:srgbClr val="000000"/>
                  </a:solidFill>
                  <a:latin typeface="Arial Bold" panose="020B0802020202020204"/>
                </a:rPr>
                <a:t>Các bước đổi tên, xóa, di chuyển, sao chép tệp giống như đối với thư mục.</a:t>
              </a:r>
              <a:endParaRPr lang="en-US" sz="1695" b="1">
                <a:solidFill>
                  <a:srgbClr val="000000"/>
                </a:solidFill>
                <a:latin typeface="Arial Bold" panose="020B0802020202020204"/>
              </a:endParaRPr>
            </a:p>
            <a:p>
              <a:pPr marL="549910" lvl="1" indent="-274955" algn="l">
                <a:lnSpc>
                  <a:spcPct val="150000"/>
                </a:lnSpc>
                <a:buFont typeface="Arial" panose="020B0604020202020204"/>
                <a:buChar char="•"/>
              </a:pPr>
              <a:r>
                <a:rPr lang="en-US" sz="1695" b="1">
                  <a:solidFill>
                    <a:srgbClr val="000000"/>
                  </a:solidFill>
                  <a:latin typeface="Arial Bold" panose="020B0802020202020204"/>
                </a:rPr>
                <a:t>Các bước để di chuyển, sao chép tệp, thư mục:</a:t>
              </a:r>
              <a:endParaRPr lang="en-US" sz="1695" b="1">
                <a:solidFill>
                  <a:srgbClr val="000000"/>
                </a:solidFill>
                <a:latin typeface="Arial Bold" panose="020B0802020202020204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248920" y="7075170"/>
              <a:ext cx="17592040" cy="953770"/>
            </a:xfrm>
            <a:prstGeom prst="rect">
              <a:avLst/>
            </a:prstGeom>
          </p:spPr>
          <p:txBody>
            <a:bodyPr lIns="0" tIns="0" rIns="0" bIns="0" rtlCol="0" anchor="b" anchorCtr="0">
              <a:noAutofit/>
            </a:bodyPr>
            <a:lstStyle/>
            <a:p>
              <a:pPr marL="549910" lvl="1" indent="-274955" algn="l">
                <a:lnSpc>
                  <a:spcPts val="5700"/>
                </a:lnSpc>
                <a:buFont typeface="Arial" panose="020B0604020202020204"/>
                <a:buChar char="•"/>
              </a:pPr>
              <a:r>
                <a:rPr lang="en-US" sz="1695" b="1">
                  <a:solidFill>
                    <a:srgbClr val="000000"/>
                  </a:solidFill>
                  <a:latin typeface="Arial Bold" panose="020B0802020202020204"/>
                </a:rPr>
                <a:t>Không tùy tiện thực hiện các thao tác tác động đến các thư mục, tệp máy tính</a:t>
              </a:r>
              <a:endParaRPr lang="en-US" sz="1695" b="1">
                <a:solidFill>
                  <a:srgbClr val="000000"/>
                </a:solidFill>
                <a:latin typeface="Arial Bold" panose="020B0802020202020204"/>
              </a:endParaRPr>
            </a:p>
          </p:txBody>
        </p:sp>
        <p:sp>
          <p:nvSpPr>
            <p:cNvPr id="14" name="Freeform 14"/>
            <p:cNvSpPr/>
            <p:nvPr/>
          </p:nvSpPr>
          <p:spPr>
            <a:xfrm>
              <a:off x="3850718" y="2736761"/>
              <a:ext cx="9616952" cy="3980340"/>
            </a:xfrm>
            <a:custGeom>
              <a:avLst/>
              <a:gdLst/>
              <a:ahLst/>
              <a:cxnLst/>
              <a:rect l="l" t="t" r="r" b="b"/>
              <a:pathLst>
                <a:path w="9616952" h="3980340">
                  <a:moveTo>
                    <a:pt x="0" y="0"/>
                  </a:moveTo>
                  <a:lnTo>
                    <a:pt x="9616952" y="0"/>
                  </a:lnTo>
                  <a:lnTo>
                    <a:pt x="9616952" y="3980340"/>
                  </a:lnTo>
                  <a:lnTo>
                    <a:pt x="0" y="39803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61923" t="-64646" r="-16727" b="-57332"/>
              </a:stretch>
            </a:blipFill>
          </p:spPr>
        </p:sp>
      </p:grpSp>
      <p:sp>
        <p:nvSpPr>
          <p:cNvPr id="15" name="Freeform 15"/>
          <p:cNvSpPr/>
          <p:nvPr/>
        </p:nvSpPr>
        <p:spPr>
          <a:xfrm>
            <a:off x="9201214" y="3028168"/>
            <a:ext cx="2155756" cy="3602935"/>
          </a:xfrm>
          <a:custGeom>
            <a:avLst/>
            <a:gdLst/>
            <a:ahLst/>
            <a:cxnLst/>
            <a:rect l="l" t="t" r="r" b="b"/>
            <a:pathLst>
              <a:path w="3233634" h="5404402">
                <a:moveTo>
                  <a:pt x="0" y="0"/>
                </a:moveTo>
                <a:lnTo>
                  <a:pt x="3233634" y="0"/>
                </a:lnTo>
                <a:lnTo>
                  <a:pt x="3233634" y="5404403"/>
                </a:lnTo>
                <a:lnTo>
                  <a:pt x="0" y="540440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2572" y="4242045"/>
            <a:ext cx="2610441" cy="2481007"/>
          </a:xfrm>
          <a:custGeom>
            <a:avLst/>
            <a:gdLst/>
            <a:ahLst/>
            <a:cxnLst/>
            <a:rect l="l" t="t" r="r" b="b"/>
            <a:pathLst>
              <a:path w="3915662" h="3721510">
                <a:moveTo>
                  <a:pt x="0" y="0"/>
                </a:moveTo>
                <a:lnTo>
                  <a:pt x="3915662" y="0"/>
                </a:lnTo>
                <a:lnTo>
                  <a:pt x="3915662" y="3721510"/>
                </a:lnTo>
                <a:lnTo>
                  <a:pt x="0" y="372151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213293" y="227263"/>
            <a:ext cx="2822053" cy="2140057"/>
          </a:xfrm>
          <a:custGeom>
            <a:avLst/>
            <a:gdLst/>
            <a:ahLst/>
            <a:cxnLst/>
            <a:rect l="l" t="t" r="r" b="b"/>
            <a:pathLst>
              <a:path w="4233080" h="3210086">
                <a:moveTo>
                  <a:pt x="0" y="0"/>
                </a:moveTo>
                <a:lnTo>
                  <a:pt x="4233080" y="0"/>
                </a:lnTo>
                <a:lnTo>
                  <a:pt x="4233080" y="3210086"/>
                </a:lnTo>
                <a:lnTo>
                  <a:pt x="0" y="32100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77075" y="528377"/>
            <a:ext cx="1512353" cy="1501010"/>
          </a:xfrm>
          <a:custGeom>
            <a:avLst/>
            <a:gdLst/>
            <a:ahLst/>
            <a:cxnLst/>
            <a:rect l="l" t="t" r="r" b="b"/>
            <a:pathLst>
              <a:path w="2268529" h="2251515">
                <a:moveTo>
                  <a:pt x="0" y="0"/>
                </a:moveTo>
                <a:lnTo>
                  <a:pt x="2268529" y="0"/>
                </a:lnTo>
                <a:lnTo>
                  <a:pt x="2268529" y="2251516"/>
                </a:lnTo>
                <a:lnTo>
                  <a:pt x="0" y="22515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568519" y="4970009"/>
            <a:ext cx="1334975" cy="1582193"/>
          </a:xfrm>
          <a:custGeom>
            <a:avLst/>
            <a:gdLst/>
            <a:ahLst/>
            <a:cxnLst/>
            <a:rect l="l" t="t" r="r" b="b"/>
            <a:pathLst>
              <a:path w="2002462" h="2373289">
                <a:moveTo>
                  <a:pt x="0" y="0"/>
                </a:moveTo>
                <a:lnTo>
                  <a:pt x="2002462" y="0"/>
                </a:lnTo>
                <a:lnTo>
                  <a:pt x="2002462" y="2373289"/>
                </a:lnTo>
                <a:lnTo>
                  <a:pt x="0" y="237328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094141" y="4555051"/>
            <a:ext cx="2663285" cy="1907577"/>
          </a:xfrm>
          <a:custGeom>
            <a:avLst/>
            <a:gdLst/>
            <a:ahLst/>
            <a:cxnLst/>
            <a:rect l="l" t="t" r="r" b="b"/>
            <a:pathLst>
              <a:path w="3994927" h="2861366">
                <a:moveTo>
                  <a:pt x="0" y="0"/>
                </a:moveTo>
                <a:lnTo>
                  <a:pt x="3994927" y="0"/>
                </a:lnTo>
                <a:lnTo>
                  <a:pt x="3994927" y="2861366"/>
                </a:lnTo>
                <a:lnTo>
                  <a:pt x="0" y="28613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926603" y="227263"/>
            <a:ext cx="2270392" cy="1802124"/>
          </a:xfrm>
          <a:custGeom>
            <a:avLst/>
            <a:gdLst/>
            <a:ahLst/>
            <a:cxnLst/>
            <a:rect l="l" t="t" r="r" b="b"/>
            <a:pathLst>
              <a:path w="3405588" h="2703186">
                <a:moveTo>
                  <a:pt x="0" y="0"/>
                </a:moveTo>
                <a:lnTo>
                  <a:pt x="3405588" y="0"/>
                </a:lnTo>
                <a:lnTo>
                  <a:pt x="3405588" y="2703186"/>
                </a:lnTo>
                <a:lnTo>
                  <a:pt x="0" y="27031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233930" y="2175933"/>
            <a:ext cx="7724563" cy="2681393"/>
          </a:xfrm>
          <a:prstGeom prst="rect">
            <a:avLst/>
          </a:prstGeom>
        </p:spPr>
        <p:txBody>
          <a:bodyPr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6835">
                <a:solidFill>
                  <a:srgbClr val="1B1B1B"/>
                </a:solidFill>
                <a:latin typeface="Open Sans Extrabold" panose="020B0906030804020204" charset="0"/>
                <a:cs typeface="Open Sans Extrabold" panose="020B0906030804020204" charset="0"/>
              </a:rPr>
              <a:t>Cảm ơn các em đã lắng nghe!</a:t>
            </a:r>
            <a:endParaRPr lang="en-US" sz="6835">
              <a:solidFill>
                <a:srgbClr val="1B1B1B"/>
              </a:solidFill>
              <a:latin typeface="Open Sans Extrabold" panose="020B0906030804020204" charset="0"/>
              <a:cs typeface="Open Sans Extrabold" panose="020B09060308040202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9675" y="454277"/>
            <a:ext cx="2213765" cy="231523"/>
          </a:xfrm>
          <a:custGeom>
            <a:avLst/>
            <a:gdLst/>
            <a:ahLst/>
            <a:cxnLst/>
            <a:rect l="l" t="t" r="r" b="b"/>
            <a:pathLst>
              <a:path w="3320648" h="347284">
                <a:moveTo>
                  <a:pt x="0" y="0"/>
                </a:moveTo>
                <a:lnTo>
                  <a:pt x="3320648" y="0"/>
                </a:lnTo>
                <a:lnTo>
                  <a:pt x="3320648" y="347284"/>
                </a:lnTo>
                <a:lnTo>
                  <a:pt x="0" y="34728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0">
            <a:off x="7888513" y="1634760"/>
            <a:ext cx="3750839" cy="2177053"/>
            <a:chOff x="0" y="0"/>
            <a:chExt cx="7501678" cy="4354107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7501678" cy="4354107"/>
            </a:xfrm>
            <a:prstGeom prst="flowChartAlternateProcess">
              <a:avLst/>
            </a:prstGeom>
            <a:solidFill>
              <a:srgbClr val="F9DB19"/>
            </a:solidFill>
            <a:ln cap="sq">
              <a:noFill/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644956" y="496047"/>
              <a:ext cx="6211766" cy="2876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sz="208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 hãy giới thiệu về cách sắp xếp sách trong thư viện mà em biết.</a:t>
              </a:r>
              <a:endParaRPr lang="en-US" sz="208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10533127" y="340239"/>
            <a:ext cx="1251412" cy="1962999"/>
          </a:xfrm>
          <a:custGeom>
            <a:avLst/>
            <a:gdLst/>
            <a:ahLst/>
            <a:cxnLst/>
            <a:rect l="l" t="t" r="r" b="b"/>
            <a:pathLst>
              <a:path w="1877118" h="2944498">
                <a:moveTo>
                  <a:pt x="0" y="0"/>
                </a:moveTo>
                <a:lnTo>
                  <a:pt x="1877117" y="0"/>
                </a:lnTo>
                <a:lnTo>
                  <a:pt x="1877117" y="2944498"/>
                </a:lnTo>
                <a:lnTo>
                  <a:pt x="0" y="29444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30694" y="1813215"/>
            <a:ext cx="6936311" cy="3997197"/>
          </a:xfrm>
          <a:custGeom>
            <a:avLst/>
            <a:gdLst/>
            <a:ahLst/>
            <a:cxnLst/>
            <a:rect l="l" t="t" r="r" b="b"/>
            <a:pathLst>
              <a:path w="10404467" h="5995795">
                <a:moveTo>
                  <a:pt x="0" y="0"/>
                </a:moveTo>
                <a:lnTo>
                  <a:pt x="10404467" y="0"/>
                </a:lnTo>
                <a:lnTo>
                  <a:pt x="10404467" y="5995794"/>
                </a:lnTo>
                <a:lnTo>
                  <a:pt x="0" y="599579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 rot="0">
            <a:off x="4954526" y="328019"/>
            <a:ext cx="2282949" cy="715578"/>
            <a:chOff x="0" y="0"/>
            <a:chExt cx="4565897" cy="1431156"/>
          </a:xfrm>
        </p:grpSpPr>
        <p:grpSp>
          <p:nvGrpSpPr>
            <p:cNvPr id="9" name="Group 9"/>
            <p:cNvGrpSpPr/>
            <p:nvPr/>
          </p:nvGrpSpPr>
          <p:grpSpPr>
            <a:xfrm rot="0">
              <a:off x="0" y="0"/>
              <a:ext cx="4565897" cy="1431156"/>
              <a:chOff x="0" y="0"/>
              <a:chExt cx="1077815" cy="337835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077815" cy="337835"/>
              </a:xfrm>
              <a:custGeom>
                <a:avLst/>
                <a:gdLst/>
                <a:ahLst/>
                <a:cxnLst/>
                <a:rect l="l" t="t" r="r" b="b"/>
                <a:pathLst>
                  <a:path w="1077815" h="337835">
                    <a:moveTo>
                      <a:pt x="49324" y="0"/>
                    </a:moveTo>
                    <a:lnTo>
                      <a:pt x="1028490" y="0"/>
                    </a:lnTo>
                    <a:cubicBezTo>
                      <a:pt x="1055731" y="0"/>
                      <a:pt x="1077815" y="22083"/>
                      <a:pt x="1077815" y="49324"/>
                    </a:cubicBezTo>
                    <a:lnTo>
                      <a:pt x="1077815" y="288511"/>
                    </a:lnTo>
                    <a:cubicBezTo>
                      <a:pt x="1077815" y="301592"/>
                      <a:pt x="1072618" y="314138"/>
                      <a:pt x="1063368" y="323388"/>
                    </a:cubicBezTo>
                    <a:cubicBezTo>
                      <a:pt x="1054118" y="332639"/>
                      <a:pt x="1041572" y="337835"/>
                      <a:pt x="1028490" y="337835"/>
                    </a:cubicBezTo>
                    <a:lnTo>
                      <a:pt x="49324" y="337835"/>
                    </a:lnTo>
                    <a:cubicBezTo>
                      <a:pt x="36243" y="337835"/>
                      <a:pt x="23697" y="332639"/>
                      <a:pt x="14447" y="323388"/>
                    </a:cubicBezTo>
                    <a:cubicBezTo>
                      <a:pt x="5197" y="314138"/>
                      <a:pt x="0" y="301592"/>
                      <a:pt x="0" y="288511"/>
                    </a:cubicBezTo>
                    <a:lnTo>
                      <a:pt x="0" y="49324"/>
                    </a:lnTo>
                    <a:cubicBezTo>
                      <a:pt x="0" y="36243"/>
                      <a:pt x="5197" y="23697"/>
                      <a:pt x="14447" y="14447"/>
                    </a:cubicBezTo>
                    <a:cubicBezTo>
                      <a:pt x="23697" y="5197"/>
                      <a:pt x="36243" y="0"/>
                      <a:pt x="49324" y="0"/>
                    </a:cubicBezTo>
                    <a:close/>
                  </a:path>
                </a:pathLst>
              </a:custGeom>
              <a:solidFill>
                <a:srgbClr val="FAE9BD"/>
              </a:solidFill>
              <a:ln w="57150" cap="rnd">
                <a:solidFill>
                  <a:srgbClr val="132B4F"/>
                </a:solidFill>
                <a:prstDash val="solid"/>
                <a:round/>
              </a:ln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9525"/>
                <a:ext cx="1077815" cy="328310"/>
              </a:xfrm>
              <a:prstGeom prst="rect">
                <a:avLst/>
              </a:prstGeom>
            </p:spPr>
            <p:txBody>
              <a:bodyPr lIns="33772" tIns="33772" rIns="33772" bIns="33772" rtlCol="0" anchor="ctr"/>
              <a:lstStyle/>
              <a:p>
                <a:pPr algn="ctr">
                  <a:lnSpc>
                    <a:spcPts val="2850"/>
                  </a:lnSpc>
                </a:pPr>
                <a:endParaRPr sz="1200"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139026" y="178311"/>
              <a:ext cx="4287845" cy="916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975">
                  <a:solidFill>
                    <a:srgbClr val="1B1B1B"/>
                  </a:solidFill>
                  <a:latin typeface="Open Sans Extrabold" panose="020B0906030804020204" charset="0"/>
                  <a:cs typeface="Open Sans Extrabold" panose="020B0906030804020204" charset="0"/>
                </a:rPr>
                <a:t>Mở đầu</a:t>
              </a:r>
              <a:endParaRPr lang="en-US" sz="2975">
                <a:solidFill>
                  <a:srgbClr val="1B1B1B"/>
                </a:solidFill>
                <a:latin typeface="Open Sans Extrabold" panose="020B0906030804020204" charset="0"/>
                <a:cs typeface="Open Sans Extrabold" panose="020B0906030804020204" charset="0"/>
              </a:endParaRPr>
            </a:p>
          </p:txBody>
        </p:sp>
      </p:grpSp>
      <p:sp>
        <p:nvSpPr>
          <p:cNvPr id="13" name="Freeform 13"/>
          <p:cNvSpPr/>
          <p:nvPr/>
        </p:nvSpPr>
        <p:spPr>
          <a:xfrm>
            <a:off x="8353126" y="3519292"/>
            <a:ext cx="2499857" cy="3338708"/>
          </a:xfrm>
          <a:custGeom>
            <a:avLst/>
            <a:gdLst/>
            <a:ahLst/>
            <a:cxnLst/>
            <a:rect l="l" t="t" r="r" b="b"/>
            <a:pathLst>
              <a:path w="3749786" h="5008062">
                <a:moveTo>
                  <a:pt x="0" y="0"/>
                </a:moveTo>
                <a:lnTo>
                  <a:pt x="3749787" y="0"/>
                </a:lnTo>
                <a:lnTo>
                  <a:pt x="3749787" y="5008062"/>
                </a:lnTo>
                <a:lnTo>
                  <a:pt x="0" y="500806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9675" y="454277"/>
            <a:ext cx="2213765" cy="231523"/>
          </a:xfrm>
          <a:custGeom>
            <a:avLst/>
            <a:gdLst/>
            <a:ahLst/>
            <a:cxnLst/>
            <a:rect l="l" t="t" r="r" b="b"/>
            <a:pathLst>
              <a:path w="3320648" h="347284">
                <a:moveTo>
                  <a:pt x="0" y="0"/>
                </a:moveTo>
                <a:lnTo>
                  <a:pt x="3320648" y="0"/>
                </a:lnTo>
                <a:lnTo>
                  <a:pt x="3320648" y="347284"/>
                </a:lnTo>
                <a:lnTo>
                  <a:pt x="0" y="34728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0">
            <a:off x="4876800" y="578760"/>
            <a:ext cx="2438400" cy="715545"/>
            <a:chOff x="0" y="0"/>
            <a:chExt cx="4876800" cy="1431090"/>
          </a:xfrm>
        </p:grpSpPr>
        <p:grpSp>
          <p:nvGrpSpPr>
            <p:cNvPr id="4" name="Group 4"/>
            <p:cNvGrpSpPr/>
            <p:nvPr/>
          </p:nvGrpSpPr>
          <p:grpSpPr>
            <a:xfrm rot="0">
              <a:off x="0" y="0"/>
              <a:ext cx="4876800" cy="1431090"/>
              <a:chOff x="0" y="0"/>
              <a:chExt cx="1151206" cy="33782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151206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1151206" h="337820">
                    <a:moveTo>
                      <a:pt x="46180" y="0"/>
                    </a:moveTo>
                    <a:lnTo>
                      <a:pt x="1105026" y="0"/>
                    </a:lnTo>
                    <a:cubicBezTo>
                      <a:pt x="1130530" y="0"/>
                      <a:pt x="1151206" y="20675"/>
                      <a:pt x="1151206" y="46180"/>
                    </a:cubicBezTo>
                    <a:lnTo>
                      <a:pt x="1151206" y="291640"/>
                    </a:lnTo>
                    <a:cubicBezTo>
                      <a:pt x="1151206" y="317144"/>
                      <a:pt x="1130530" y="337820"/>
                      <a:pt x="1105026" y="337820"/>
                    </a:cubicBezTo>
                    <a:lnTo>
                      <a:pt x="46180" y="337820"/>
                    </a:lnTo>
                    <a:cubicBezTo>
                      <a:pt x="20675" y="337820"/>
                      <a:pt x="0" y="317144"/>
                      <a:pt x="0" y="291640"/>
                    </a:cubicBezTo>
                    <a:lnTo>
                      <a:pt x="0" y="46180"/>
                    </a:lnTo>
                    <a:cubicBezTo>
                      <a:pt x="0" y="20675"/>
                      <a:pt x="20675" y="0"/>
                      <a:pt x="46180" y="0"/>
                    </a:cubicBezTo>
                    <a:close/>
                  </a:path>
                </a:pathLst>
              </a:custGeom>
              <a:solidFill>
                <a:srgbClr val="FAE9BD"/>
              </a:solidFill>
              <a:ln w="57150" cap="rnd">
                <a:solidFill>
                  <a:srgbClr val="132B4F"/>
                </a:solidFill>
                <a:prstDash val="solid"/>
                <a:round/>
              </a:ln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9525"/>
                <a:ext cx="1151206" cy="328295"/>
              </a:xfrm>
              <a:prstGeom prst="rect">
                <a:avLst/>
              </a:prstGeom>
            </p:spPr>
            <p:txBody>
              <a:bodyPr lIns="33772" tIns="33772" rIns="33772" bIns="33772" rtlCol="0" anchor="ctr"/>
              <a:lstStyle/>
              <a:p>
                <a:pPr algn="ctr">
                  <a:lnSpc>
                    <a:spcPts val="2850"/>
                  </a:lnSpc>
                </a:pPr>
                <a:endParaRPr sz="1200"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148493" y="178311"/>
              <a:ext cx="4579815" cy="916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975">
                  <a:solidFill>
                    <a:srgbClr val="1B1B1B"/>
                  </a:solidFill>
                  <a:latin typeface="Open Sans Extrabold" panose="020B0906030804020204" charset="0"/>
                  <a:cs typeface="Open Sans Extrabold" panose="020B0906030804020204" charset="0"/>
                </a:rPr>
                <a:t>Khám phá</a:t>
              </a:r>
              <a:endParaRPr lang="en-US" sz="2975">
                <a:solidFill>
                  <a:srgbClr val="1B1B1B"/>
                </a:solidFill>
                <a:latin typeface="Open Sans Extrabold" panose="020B0906030804020204" charset="0"/>
                <a:cs typeface="Open Sans Extrabold" panose="020B0906030804020204" charset="0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10460283" y="235361"/>
            <a:ext cx="1230457" cy="1176625"/>
          </a:xfrm>
          <a:custGeom>
            <a:avLst/>
            <a:gdLst/>
            <a:ahLst/>
            <a:cxnLst/>
            <a:rect l="l" t="t" r="r" b="b"/>
            <a:pathLst>
              <a:path w="1845685" h="1764937">
                <a:moveTo>
                  <a:pt x="1845686" y="0"/>
                </a:moveTo>
                <a:lnTo>
                  <a:pt x="0" y="0"/>
                </a:lnTo>
                <a:lnTo>
                  <a:pt x="0" y="1764936"/>
                </a:lnTo>
                <a:lnTo>
                  <a:pt x="1845686" y="1764936"/>
                </a:lnTo>
                <a:lnTo>
                  <a:pt x="184568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68746" y="2585230"/>
            <a:ext cx="9054507" cy="2722270"/>
          </a:xfrm>
          <a:custGeom>
            <a:avLst/>
            <a:gdLst/>
            <a:ahLst/>
            <a:cxnLst/>
            <a:rect l="l" t="t" r="r" b="b"/>
            <a:pathLst>
              <a:path w="13581761" h="4083405">
                <a:moveTo>
                  <a:pt x="0" y="0"/>
                </a:moveTo>
                <a:lnTo>
                  <a:pt x="13581762" y="0"/>
                </a:lnTo>
                <a:lnTo>
                  <a:pt x="13581762" y="4083405"/>
                </a:lnTo>
                <a:lnTo>
                  <a:pt x="0" y="408340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976120" y="5415915"/>
            <a:ext cx="8239760" cy="794385"/>
          </a:xfrm>
          <a:prstGeom prst="rect">
            <a:avLst/>
          </a:prstGeom>
        </p:spPr>
        <p:txBody>
          <a:bodyPr lIns="0" tIns="0" rIns="0" bIns="0" rtlCol="0" anchor="ctr" anchorCtr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2540">
                <a:solidFill>
                  <a:srgbClr val="000000"/>
                </a:solidFill>
                <a:latin typeface="Arial" panose="020B0604020202020204"/>
              </a:rPr>
              <a:t>Hình 10.1. Thẻ lệnh </a:t>
            </a:r>
            <a:r>
              <a:rPr lang="en-US" sz="2540">
                <a:solidFill>
                  <a:srgbClr val="000000"/>
                </a:solidFill>
                <a:latin typeface="Arial Bold" panose="020B0802020202020204"/>
              </a:rPr>
              <a:t>Home</a:t>
            </a:r>
            <a:r>
              <a:rPr lang="en-US" sz="2540">
                <a:solidFill>
                  <a:srgbClr val="000000"/>
                </a:solidFill>
                <a:latin typeface="Arial" panose="020B0604020202020204"/>
              </a:rPr>
              <a:t> của phần mềm </a:t>
            </a:r>
            <a:r>
              <a:rPr lang="en-US" sz="2540">
                <a:solidFill>
                  <a:srgbClr val="000000"/>
                </a:solidFill>
                <a:latin typeface="Arial Bold" panose="020B0802020202020204"/>
              </a:rPr>
              <a:t>File Explorer</a:t>
            </a:r>
            <a:endParaRPr lang="en-US" sz="2540">
              <a:solidFill>
                <a:srgbClr val="000000"/>
              </a:solidFill>
              <a:latin typeface="Arial Bold" panose="020B0802020202020204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85800" y="1735455"/>
            <a:ext cx="9671685" cy="572770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algn="l">
              <a:lnSpc>
                <a:spcPts val="4000"/>
              </a:lnSpc>
            </a:pPr>
            <a:r>
              <a:rPr lang="en-US" sz="2665">
                <a:solidFill>
                  <a:srgbClr val="1E1E1E"/>
                </a:solidFill>
                <a:latin typeface="Open Sans Extrabold" panose="020B0906030804020204" charset="0"/>
                <a:cs typeface="Open Sans Extrabold" panose="020B0906030804020204" charset="0"/>
              </a:rPr>
              <a:t>1.  Công cụ thực hiện các thao tác đối với tệp, thư mục</a:t>
            </a:r>
            <a:endParaRPr lang="en-US" sz="2665">
              <a:solidFill>
                <a:srgbClr val="1E1E1E"/>
              </a:solidFill>
              <a:latin typeface="Open Sans Extrabold" panose="020B0906030804020204" charset="0"/>
              <a:cs typeface="Open Sans Extrabold" panose="020B0906030804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0" grpId="0"/>
      <p:bldP spid="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9675" y="454277"/>
            <a:ext cx="2213765" cy="231523"/>
          </a:xfrm>
          <a:custGeom>
            <a:avLst/>
            <a:gdLst/>
            <a:ahLst/>
            <a:cxnLst/>
            <a:rect l="l" t="t" r="r" b="b"/>
            <a:pathLst>
              <a:path w="3320648" h="347284">
                <a:moveTo>
                  <a:pt x="0" y="0"/>
                </a:moveTo>
                <a:lnTo>
                  <a:pt x="3320648" y="0"/>
                </a:lnTo>
                <a:lnTo>
                  <a:pt x="3320648" y="347284"/>
                </a:lnTo>
                <a:lnTo>
                  <a:pt x="0" y="34728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0311883" y="289380"/>
            <a:ext cx="1353521" cy="1294305"/>
          </a:xfrm>
          <a:custGeom>
            <a:avLst/>
            <a:gdLst/>
            <a:ahLst/>
            <a:cxnLst/>
            <a:rect l="l" t="t" r="r" b="b"/>
            <a:pathLst>
              <a:path w="2030282" h="1941457">
                <a:moveTo>
                  <a:pt x="2030282" y="0"/>
                </a:moveTo>
                <a:lnTo>
                  <a:pt x="0" y="0"/>
                </a:lnTo>
                <a:lnTo>
                  <a:pt x="0" y="1941457"/>
                </a:lnTo>
                <a:lnTo>
                  <a:pt x="2030282" y="1941457"/>
                </a:lnTo>
                <a:lnTo>
                  <a:pt x="203028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85800" y="1735455"/>
            <a:ext cx="9490710" cy="586740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algn="l">
              <a:lnSpc>
                <a:spcPts val="4000"/>
              </a:lnSpc>
            </a:pPr>
            <a:r>
              <a:rPr lang="en-US" sz="2665">
                <a:solidFill>
                  <a:srgbClr val="1E1E1E"/>
                </a:solidFill>
                <a:latin typeface="Open Sans Extrabold" panose="020B0906030804020204" charset="0"/>
                <a:cs typeface="Open Sans Extrabold" panose="020B0906030804020204" charset="0"/>
              </a:rPr>
              <a:t>1.  Công cụ thực hiện các thao tác đối với tệp, thư mục</a:t>
            </a:r>
            <a:endParaRPr lang="en-US" sz="2665">
              <a:solidFill>
                <a:srgbClr val="1E1E1E"/>
              </a:solidFill>
              <a:latin typeface="Open Sans Extrabold" panose="020B0906030804020204" charset="0"/>
              <a:cs typeface="Open Sans Extrabold" panose="020B0906030804020204" charset="0"/>
            </a:endParaRPr>
          </a:p>
        </p:txBody>
      </p:sp>
      <p:grpSp>
        <p:nvGrpSpPr>
          <p:cNvPr id="5" name="Group 5"/>
          <p:cNvGrpSpPr/>
          <p:nvPr/>
        </p:nvGrpSpPr>
        <p:grpSpPr>
          <a:xfrm rot="0">
            <a:off x="6751187" y="2575751"/>
            <a:ext cx="4821343" cy="3761317"/>
            <a:chOff x="-243840" y="-394547"/>
            <a:chExt cx="9642686" cy="7522633"/>
          </a:xfrm>
        </p:grpSpPr>
        <p:sp>
          <p:nvSpPr>
            <p:cNvPr id="6" name="AutoShape 6"/>
            <p:cNvSpPr/>
            <p:nvPr/>
          </p:nvSpPr>
          <p:spPr>
            <a:xfrm>
              <a:off x="-243840" y="-394547"/>
              <a:ext cx="9642686" cy="7522633"/>
            </a:xfrm>
            <a:prstGeom prst="flowChartAlternateProcess">
              <a:avLst/>
            </a:prstGeom>
            <a:solidFill>
              <a:srgbClr val="D2F1FF"/>
            </a:solidFill>
            <a:ln cap="rnd">
              <a:noFill/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408940" y="130387"/>
              <a:ext cx="8213512" cy="6631093"/>
            </a:xfrm>
            <a:prstGeom prst="rect">
              <a:avLst/>
            </a:prstGeom>
          </p:spPr>
          <p:txBody>
            <a:bodyPr lIns="0" tIns="0" rIns="0" bIns="0" rtlCol="0" anchor="t">
              <a:noAutofit/>
            </a:bodyPr>
            <a:lstStyle/>
            <a:p>
              <a:pPr algn="just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780">
                  <a:solidFill>
                    <a:srgbClr val="000000"/>
                  </a:solidFill>
                  <a:latin typeface="Arial" panose="020B0604020202020204"/>
                </a:rPr>
                <a:t>Hình 10.2a là cây thư mục để lưu sản phẩm học tập môn Tin học của Lớp 3A ở năm học trước. Năm học này bạn Quang Nam và bạn Cẩm Anh đã chuyển từ Tổ 1 sang Tổ 2 và ngược lại. Do đó lớp em phải điều chỉnh lại cây thư mục cho phù hợp (Hình 10.2B).</a:t>
              </a:r>
              <a:endParaRPr lang="en-US" sz="178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 rot="0">
            <a:off x="4876800" y="578760"/>
            <a:ext cx="2438400" cy="715545"/>
            <a:chOff x="0" y="0"/>
            <a:chExt cx="4876800" cy="1431090"/>
          </a:xfrm>
        </p:grpSpPr>
        <p:grpSp>
          <p:nvGrpSpPr>
            <p:cNvPr id="9" name="Group 9"/>
            <p:cNvGrpSpPr/>
            <p:nvPr/>
          </p:nvGrpSpPr>
          <p:grpSpPr>
            <a:xfrm rot="0">
              <a:off x="0" y="0"/>
              <a:ext cx="4876800" cy="1431090"/>
              <a:chOff x="0" y="0"/>
              <a:chExt cx="1151206" cy="33782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151206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1151206" h="337820">
                    <a:moveTo>
                      <a:pt x="46180" y="0"/>
                    </a:moveTo>
                    <a:lnTo>
                      <a:pt x="1105026" y="0"/>
                    </a:lnTo>
                    <a:cubicBezTo>
                      <a:pt x="1130530" y="0"/>
                      <a:pt x="1151206" y="20675"/>
                      <a:pt x="1151206" y="46180"/>
                    </a:cubicBezTo>
                    <a:lnTo>
                      <a:pt x="1151206" y="291640"/>
                    </a:lnTo>
                    <a:cubicBezTo>
                      <a:pt x="1151206" y="317144"/>
                      <a:pt x="1130530" y="337820"/>
                      <a:pt x="1105026" y="337820"/>
                    </a:cubicBezTo>
                    <a:lnTo>
                      <a:pt x="46180" y="337820"/>
                    </a:lnTo>
                    <a:cubicBezTo>
                      <a:pt x="20675" y="337820"/>
                      <a:pt x="0" y="317144"/>
                      <a:pt x="0" y="291640"/>
                    </a:cubicBezTo>
                    <a:lnTo>
                      <a:pt x="0" y="46180"/>
                    </a:lnTo>
                    <a:cubicBezTo>
                      <a:pt x="0" y="20675"/>
                      <a:pt x="20675" y="0"/>
                      <a:pt x="46180" y="0"/>
                    </a:cubicBezTo>
                    <a:close/>
                  </a:path>
                </a:pathLst>
              </a:custGeom>
              <a:solidFill>
                <a:srgbClr val="FAE9BD"/>
              </a:solidFill>
              <a:ln w="57150" cap="rnd">
                <a:solidFill>
                  <a:srgbClr val="132B4F"/>
                </a:solidFill>
                <a:prstDash val="solid"/>
                <a:round/>
              </a:ln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9525"/>
                <a:ext cx="1151206" cy="328295"/>
              </a:xfrm>
              <a:prstGeom prst="rect">
                <a:avLst/>
              </a:prstGeom>
            </p:spPr>
            <p:txBody>
              <a:bodyPr lIns="33772" tIns="33772" rIns="33772" bIns="33772" rtlCol="0" anchor="ctr"/>
              <a:lstStyle/>
              <a:p>
                <a:pPr algn="ctr">
                  <a:lnSpc>
                    <a:spcPts val="2850"/>
                  </a:lnSpc>
                </a:pPr>
                <a:endParaRPr sz="1200">
                  <a:latin typeface="Open Sans Extrabold" panose="020B0906030804020204" charset="0"/>
                  <a:cs typeface="Open Sans Extrabold" panose="020B0906030804020204" charset="0"/>
                </a:endParaRPr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148493" y="178311"/>
              <a:ext cx="4579815" cy="916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975">
                  <a:solidFill>
                    <a:srgbClr val="1B1B1B"/>
                  </a:solidFill>
                  <a:latin typeface="Open Sans Extrabold" panose="020B0906030804020204" charset="0"/>
                  <a:cs typeface="Open Sans Extrabold" panose="020B0906030804020204" charset="0"/>
                </a:rPr>
                <a:t>Khám phá</a:t>
              </a:r>
              <a:endParaRPr lang="en-US" sz="2975">
                <a:solidFill>
                  <a:srgbClr val="1B1B1B"/>
                </a:solidFill>
                <a:latin typeface="Open Sans Extrabold" panose="020B0906030804020204" charset="0"/>
                <a:cs typeface="Open Sans Extrabold" panose="020B0906030804020204" charset="0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 rot="0">
            <a:off x="869721" y="2575651"/>
            <a:ext cx="5616838" cy="3951633"/>
            <a:chOff x="0" y="0"/>
            <a:chExt cx="11233676" cy="790326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1233676" cy="7074848"/>
            </a:xfrm>
            <a:custGeom>
              <a:avLst/>
              <a:gdLst/>
              <a:ahLst/>
              <a:cxnLst/>
              <a:rect l="l" t="t" r="r" b="b"/>
              <a:pathLst>
                <a:path w="11233676" h="7074848">
                  <a:moveTo>
                    <a:pt x="0" y="0"/>
                  </a:moveTo>
                  <a:lnTo>
                    <a:pt x="11233676" y="0"/>
                  </a:lnTo>
                  <a:lnTo>
                    <a:pt x="11233676" y="7074848"/>
                  </a:lnTo>
                  <a:lnTo>
                    <a:pt x="0" y="70748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b="-12642"/>
              </a:stretch>
            </a:blipFill>
          </p:spPr>
        </p:sp>
        <p:sp>
          <p:nvSpPr>
            <p:cNvPr id="15" name="TextBox 15"/>
            <p:cNvSpPr txBox="1"/>
            <p:nvPr/>
          </p:nvSpPr>
          <p:spPr>
            <a:xfrm>
              <a:off x="503074" y="7048557"/>
              <a:ext cx="4431397" cy="8547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35"/>
                </a:lnSpc>
              </a:pPr>
              <a:r>
                <a:rPr lang="en-US" sz="1340">
                  <a:solidFill>
                    <a:srgbClr val="000000"/>
                  </a:solidFill>
                  <a:latin typeface="Arial" panose="020B0604020202020204"/>
                </a:rPr>
                <a:t>Hình 10.2a. Cây thư</a:t>
              </a:r>
              <a:r>
                <a:rPr lang="en-US" sz="1340" b="1">
                  <a:solidFill>
                    <a:srgbClr val="000000"/>
                  </a:solidFill>
                  <a:latin typeface="Arial" panose="020B0604020202020204"/>
                </a:rPr>
                <a:t> </a:t>
              </a:r>
              <a:r>
                <a:rPr lang="en-US" sz="1340" b="1">
                  <a:solidFill>
                    <a:srgbClr val="000000"/>
                  </a:solidFill>
                  <a:latin typeface="Arial Bold" panose="020B0802020202020204"/>
                </a:rPr>
                <a:t>Lớp 3A</a:t>
              </a:r>
              <a:endParaRPr lang="en-US" sz="1340" b="1">
                <a:solidFill>
                  <a:srgbClr val="000000"/>
                </a:solidFill>
                <a:latin typeface="Arial Bold" panose="020B0802020202020204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6281420" y="7051041"/>
              <a:ext cx="4479290" cy="8509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320"/>
                </a:lnSpc>
              </a:pPr>
              <a:r>
                <a:rPr lang="en-US" sz="1335">
                  <a:solidFill>
                    <a:srgbClr val="000000"/>
                  </a:solidFill>
                  <a:latin typeface="Arial" panose="020B0604020202020204"/>
                </a:rPr>
                <a:t>Hình 10.2b. Cây thư </a:t>
              </a:r>
              <a:r>
                <a:rPr lang="en-US" sz="1335" b="1">
                  <a:solidFill>
                    <a:srgbClr val="000000"/>
                  </a:solidFill>
                  <a:latin typeface="Arial Bold" panose="020B0802020202020204"/>
                </a:rPr>
                <a:t>Lớp 4A</a:t>
              </a:r>
              <a:endParaRPr lang="en-US" sz="1335" b="1">
                <a:solidFill>
                  <a:srgbClr val="000000"/>
                </a:solidFill>
                <a:latin typeface="Arial Bold" panose="020B080202020202020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9675" y="454277"/>
            <a:ext cx="2213765" cy="231523"/>
          </a:xfrm>
          <a:custGeom>
            <a:avLst/>
            <a:gdLst/>
            <a:ahLst/>
            <a:cxnLst/>
            <a:rect l="l" t="t" r="r" b="b"/>
            <a:pathLst>
              <a:path w="3320648" h="347284">
                <a:moveTo>
                  <a:pt x="0" y="0"/>
                </a:moveTo>
                <a:lnTo>
                  <a:pt x="3320648" y="0"/>
                </a:lnTo>
                <a:lnTo>
                  <a:pt x="3320648" y="347284"/>
                </a:lnTo>
                <a:lnTo>
                  <a:pt x="0" y="34728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0311883" y="289380"/>
            <a:ext cx="1353521" cy="1294305"/>
          </a:xfrm>
          <a:custGeom>
            <a:avLst/>
            <a:gdLst/>
            <a:ahLst/>
            <a:cxnLst/>
            <a:rect l="l" t="t" r="r" b="b"/>
            <a:pathLst>
              <a:path w="2030282" h="1941457">
                <a:moveTo>
                  <a:pt x="2030282" y="0"/>
                </a:moveTo>
                <a:lnTo>
                  <a:pt x="0" y="0"/>
                </a:lnTo>
                <a:lnTo>
                  <a:pt x="0" y="1941457"/>
                </a:lnTo>
                <a:lnTo>
                  <a:pt x="2030282" y="1941457"/>
                </a:lnTo>
                <a:lnTo>
                  <a:pt x="203028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0">
            <a:off x="5217413" y="2398999"/>
            <a:ext cx="5430678" cy="3882347"/>
            <a:chOff x="0" y="0"/>
            <a:chExt cx="10861356" cy="7764693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10861356" cy="7764693"/>
            </a:xfrm>
            <a:prstGeom prst="flowChartAlternateProcess">
              <a:avLst/>
            </a:prstGeom>
            <a:solidFill>
              <a:srgbClr val="D2F1FF"/>
            </a:solidFill>
            <a:ln cap="rnd">
              <a:noFill/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439420" y="182033"/>
              <a:ext cx="9930553" cy="7128933"/>
            </a:xfrm>
            <a:prstGeom prst="rect">
              <a:avLst/>
            </a:prstGeom>
          </p:spPr>
          <p:txBody>
            <a:bodyPr lIns="0" tIns="0" rIns="0" bIns="0" rtlCol="0" anchor="ctr" anchorCtr="0">
              <a:noAutofit/>
            </a:bodyPr>
            <a:lstStyle/>
            <a:p>
              <a:pPr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35">
                  <a:solidFill>
                    <a:srgbClr val="000000"/>
                  </a:solidFill>
                  <a:latin typeface="Arial" panose="020B0604020202020204"/>
                </a:rPr>
                <a:t>Hình 10.2a là cây thư mục để lưu sản phẩm học tập môn Tin học của Lớp 3A ở năm học trước. Năm học này bạn Quang Nam và bạn Cẩm Anh đã chuyển từ Tổ 1 sang Tổ 2 và ngược lại. Do đó lớp em phải điều chỉnh lại cây thư mục cho phù hợp (Hình 10.2B).</a:t>
              </a:r>
              <a:endParaRPr lang="en-US" sz="2035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10648091" y="5588135"/>
            <a:ext cx="1543909" cy="1269865"/>
          </a:xfrm>
          <a:custGeom>
            <a:avLst/>
            <a:gdLst/>
            <a:ahLst/>
            <a:cxnLst/>
            <a:rect l="l" t="t" r="r" b="b"/>
            <a:pathLst>
              <a:path w="2315863" h="1904797">
                <a:moveTo>
                  <a:pt x="0" y="0"/>
                </a:moveTo>
                <a:lnTo>
                  <a:pt x="2315863" y="0"/>
                </a:lnTo>
                <a:lnTo>
                  <a:pt x="2315863" y="1904797"/>
                </a:lnTo>
                <a:lnTo>
                  <a:pt x="0" y="190479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685800" y="1735455"/>
            <a:ext cx="9490710" cy="664210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algn="l">
              <a:lnSpc>
                <a:spcPts val="4000"/>
              </a:lnSpc>
            </a:pPr>
            <a:r>
              <a:rPr lang="en-US" sz="2665">
                <a:solidFill>
                  <a:srgbClr val="1E1E1E"/>
                </a:solidFill>
                <a:latin typeface="Open Sans Extrabold" panose="020B0906030804020204" charset="0"/>
                <a:cs typeface="Open Sans Extrabold" panose="020B0906030804020204" charset="0"/>
              </a:rPr>
              <a:t>1.  Công cụ thực hiện các thao tác đối với tệp, thư mục</a:t>
            </a:r>
            <a:endParaRPr lang="en-US" sz="2665">
              <a:solidFill>
                <a:srgbClr val="1E1E1E"/>
              </a:solidFill>
              <a:latin typeface="Open Sans Extrabold" panose="020B0906030804020204" charset="0"/>
              <a:cs typeface="Open Sans Extrabold" panose="020B0906030804020204" charset="0"/>
            </a:endParaRPr>
          </a:p>
        </p:txBody>
      </p:sp>
      <p:grpSp>
        <p:nvGrpSpPr>
          <p:cNvPr id="9" name="Group 9"/>
          <p:cNvGrpSpPr/>
          <p:nvPr/>
        </p:nvGrpSpPr>
        <p:grpSpPr>
          <a:xfrm rot="0">
            <a:off x="4876800" y="578760"/>
            <a:ext cx="2438400" cy="715545"/>
            <a:chOff x="0" y="0"/>
            <a:chExt cx="4876800" cy="1431090"/>
          </a:xfrm>
        </p:grpSpPr>
        <p:grpSp>
          <p:nvGrpSpPr>
            <p:cNvPr id="10" name="Group 10"/>
            <p:cNvGrpSpPr/>
            <p:nvPr/>
          </p:nvGrpSpPr>
          <p:grpSpPr>
            <a:xfrm rot="0">
              <a:off x="0" y="0"/>
              <a:ext cx="4876800" cy="1431090"/>
              <a:chOff x="0" y="0"/>
              <a:chExt cx="1151206" cy="33782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151206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1151206" h="337820">
                    <a:moveTo>
                      <a:pt x="46180" y="0"/>
                    </a:moveTo>
                    <a:lnTo>
                      <a:pt x="1105026" y="0"/>
                    </a:lnTo>
                    <a:cubicBezTo>
                      <a:pt x="1130530" y="0"/>
                      <a:pt x="1151206" y="20675"/>
                      <a:pt x="1151206" y="46180"/>
                    </a:cubicBezTo>
                    <a:lnTo>
                      <a:pt x="1151206" y="291640"/>
                    </a:lnTo>
                    <a:cubicBezTo>
                      <a:pt x="1151206" y="317144"/>
                      <a:pt x="1130530" y="337820"/>
                      <a:pt x="1105026" y="337820"/>
                    </a:cubicBezTo>
                    <a:lnTo>
                      <a:pt x="46180" y="337820"/>
                    </a:lnTo>
                    <a:cubicBezTo>
                      <a:pt x="20675" y="337820"/>
                      <a:pt x="0" y="317144"/>
                      <a:pt x="0" y="291640"/>
                    </a:cubicBezTo>
                    <a:lnTo>
                      <a:pt x="0" y="46180"/>
                    </a:lnTo>
                    <a:cubicBezTo>
                      <a:pt x="0" y="20675"/>
                      <a:pt x="20675" y="0"/>
                      <a:pt x="46180" y="0"/>
                    </a:cubicBezTo>
                    <a:close/>
                  </a:path>
                </a:pathLst>
              </a:custGeom>
              <a:solidFill>
                <a:srgbClr val="FAE9BD"/>
              </a:solidFill>
              <a:ln w="57150" cap="rnd">
                <a:solidFill>
                  <a:srgbClr val="132B4F"/>
                </a:solidFill>
                <a:prstDash val="solid"/>
                <a:round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9525"/>
                <a:ext cx="1151206" cy="328295"/>
              </a:xfrm>
              <a:prstGeom prst="rect">
                <a:avLst/>
              </a:prstGeom>
            </p:spPr>
            <p:txBody>
              <a:bodyPr lIns="33772" tIns="33772" rIns="33772" bIns="33772" rtlCol="0" anchor="ctr"/>
              <a:lstStyle/>
              <a:p>
                <a:pPr algn="ctr">
                  <a:lnSpc>
                    <a:spcPts val="2850"/>
                  </a:lnSpc>
                </a:pPr>
                <a:endParaRPr sz="1200">
                  <a:latin typeface="Open Sans Extrabold" panose="020B0906030804020204" charset="0"/>
                  <a:cs typeface="Open Sans Extrabold" panose="020B0906030804020204" charset="0"/>
                </a:endParaRP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148493" y="178311"/>
              <a:ext cx="4579815" cy="916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975">
                  <a:solidFill>
                    <a:srgbClr val="1B1B1B"/>
                  </a:solidFill>
                  <a:latin typeface="Open Sans Extrabold" panose="020B0906030804020204" charset="0"/>
                  <a:cs typeface="Open Sans Extrabold" panose="020B0906030804020204" charset="0"/>
                </a:rPr>
                <a:t>Khám phá</a:t>
              </a:r>
              <a:endParaRPr lang="en-US" sz="2975">
                <a:solidFill>
                  <a:srgbClr val="1B1B1B"/>
                </a:solidFill>
                <a:latin typeface="Open Sans Extrabold" panose="020B0906030804020204" charset="0"/>
                <a:cs typeface="Open Sans Extrabold" panose="020B0906030804020204" charset="0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 rot="0">
            <a:off x="1670630" y="2314981"/>
            <a:ext cx="2993537" cy="4218187"/>
            <a:chOff x="0" y="0"/>
            <a:chExt cx="5987074" cy="843637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987074" cy="7553093"/>
            </a:xfrm>
            <a:custGeom>
              <a:avLst/>
              <a:gdLst/>
              <a:ahLst/>
              <a:cxnLst/>
              <a:rect l="l" t="t" r="r" b="b"/>
              <a:pathLst>
                <a:path w="5987074" h="7553093">
                  <a:moveTo>
                    <a:pt x="0" y="0"/>
                  </a:moveTo>
                  <a:lnTo>
                    <a:pt x="5987074" y="0"/>
                  </a:lnTo>
                  <a:lnTo>
                    <a:pt x="5987074" y="7553093"/>
                  </a:lnTo>
                  <a:lnTo>
                    <a:pt x="0" y="75530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r="-100315" b="-12642"/>
              </a:stretch>
            </a:blipFill>
          </p:spPr>
        </p:sp>
        <p:sp>
          <p:nvSpPr>
            <p:cNvPr id="16" name="TextBox 16"/>
            <p:cNvSpPr txBox="1"/>
            <p:nvPr/>
          </p:nvSpPr>
          <p:spPr>
            <a:xfrm>
              <a:off x="537080" y="7524513"/>
              <a:ext cx="4730950" cy="9118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60"/>
                </a:lnSpc>
              </a:pPr>
              <a:r>
                <a:rPr lang="en-US" sz="1430">
                  <a:solidFill>
                    <a:srgbClr val="000000"/>
                  </a:solidFill>
                  <a:latin typeface="Arial" panose="020B0604020202020204"/>
                </a:rPr>
                <a:t>Hình 10.2a. Cây thư </a:t>
              </a:r>
              <a:r>
                <a:rPr lang="en-US" sz="1430">
                  <a:solidFill>
                    <a:srgbClr val="000000"/>
                  </a:solidFill>
                  <a:latin typeface="Arial Bold" panose="020B0802020202020204"/>
                </a:rPr>
                <a:t>Lớp 3A</a:t>
              </a:r>
              <a:endParaRPr lang="en-US" sz="1430">
                <a:solidFill>
                  <a:srgbClr val="000000"/>
                </a:solidFill>
                <a:latin typeface="Arial Bold" panose="020B080202020202020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9675" y="454277"/>
            <a:ext cx="2213765" cy="231523"/>
          </a:xfrm>
          <a:custGeom>
            <a:avLst/>
            <a:gdLst/>
            <a:ahLst/>
            <a:cxnLst/>
            <a:rect l="l" t="t" r="r" b="b"/>
            <a:pathLst>
              <a:path w="3320648" h="347284">
                <a:moveTo>
                  <a:pt x="0" y="0"/>
                </a:moveTo>
                <a:lnTo>
                  <a:pt x="3320648" y="0"/>
                </a:lnTo>
                <a:lnTo>
                  <a:pt x="3320648" y="347284"/>
                </a:lnTo>
                <a:lnTo>
                  <a:pt x="0" y="34728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112670" y="4480040"/>
            <a:ext cx="1391107" cy="2377960"/>
          </a:xfrm>
          <a:custGeom>
            <a:avLst/>
            <a:gdLst/>
            <a:ahLst/>
            <a:cxnLst/>
            <a:rect l="l" t="t" r="r" b="b"/>
            <a:pathLst>
              <a:path w="2086660" h="3566940">
                <a:moveTo>
                  <a:pt x="2086660" y="0"/>
                </a:moveTo>
                <a:lnTo>
                  <a:pt x="0" y="0"/>
                </a:lnTo>
                <a:lnTo>
                  <a:pt x="0" y="3566940"/>
                </a:lnTo>
                <a:lnTo>
                  <a:pt x="2086660" y="3566940"/>
                </a:lnTo>
                <a:lnTo>
                  <a:pt x="208666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648674" y="289380"/>
            <a:ext cx="1364221" cy="1294305"/>
          </a:xfrm>
          <a:custGeom>
            <a:avLst/>
            <a:gdLst/>
            <a:ahLst/>
            <a:cxnLst/>
            <a:rect l="l" t="t" r="r" b="b"/>
            <a:pathLst>
              <a:path w="2046332" h="1941457">
                <a:moveTo>
                  <a:pt x="0" y="0"/>
                </a:moveTo>
                <a:lnTo>
                  <a:pt x="2046331" y="0"/>
                </a:lnTo>
                <a:lnTo>
                  <a:pt x="2046331" y="1941457"/>
                </a:lnTo>
                <a:lnTo>
                  <a:pt x="0" y="19414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 rot="0">
            <a:off x="2701293" y="2424093"/>
            <a:ext cx="5110957" cy="4111892"/>
            <a:chOff x="0" y="0"/>
            <a:chExt cx="10221915" cy="8223785"/>
          </a:xfrm>
        </p:grpSpPr>
        <p:sp>
          <p:nvSpPr>
            <p:cNvPr id="6" name="Freeform 6"/>
            <p:cNvSpPr/>
            <p:nvPr/>
          </p:nvSpPr>
          <p:spPr>
            <a:xfrm flipH="1">
              <a:off x="0" y="0"/>
              <a:ext cx="10221915" cy="8223785"/>
            </a:xfrm>
            <a:custGeom>
              <a:avLst/>
              <a:gdLst/>
              <a:ahLst/>
              <a:cxnLst/>
              <a:rect l="l" t="t" r="r" b="b"/>
              <a:pathLst>
                <a:path w="10221915" h="8223785">
                  <a:moveTo>
                    <a:pt x="10221915" y="0"/>
                  </a:moveTo>
                  <a:lnTo>
                    <a:pt x="0" y="0"/>
                  </a:lnTo>
                  <a:lnTo>
                    <a:pt x="0" y="8223785"/>
                  </a:lnTo>
                  <a:lnTo>
                    <a:pt x="10221915" y="8223785"/>
                  </a:lnTo>
                  <a:lnTo>
                    <a:pt x="10221915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1498600" y="2377864"/>
              <a:ext cx="7223760" cy="4007274"/>
            </a:xfrm>
            <a:prstGeom prst="rect">
              <a:avLst/>
            </a:prstGeom>
          </p:spPr>
          <p:txBody>
            <a:bodyPr lIns="0" tIns="0" rIns="0" bIns="0" rtlCol="0" anchor="t">
              <a:no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sz="2115" b="1">
                  <a:solidFill>
                    <a:srgbClr val="000000"/>
                  </a:solidFill>
                  <a:latin typeface="Arial Bold" panose="020B0802020202020204"/>
                </a:rPr>
                <a:t>Để điều chỉnh được lại cây thư mục, thao tác trên tệp và thư mục, theo các em sẽ sử dụng phần mềm nào?</a:t>
              </a:r>
              <a:endParaRPr lang="en-US" sz="2115" b="1">
                <a:solidFill>
                  <a:srgbClr val="000000"/>
                </a:solidFill>
                <a:latin typeface="Arial Bold" panose="020B0802020202020204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8788261" y="3276632"/>
            <a:ext cx="3031629" cy="3702752"/>
          </a:xfrm>
          <a:custGeom>
            <a:avLst/>
            <a:gdLst/>
            <a:ahLst/>
            <a:cxnLst/>
            <a:rect l="l" t="t" r="r" b="b"/>
            <a:pathLst>
              <a:path w="4547443" h="5554128">
                <a:moveTo>
                  <a:pt x="4547442" y="0"/>
                </a:moveTo>
                <a:lnTo>
                  <a:pt x="0" y="0"/>
                </a:lnTo>
                <a:lnTo>
                  <a:pt x="0" y="5554129"/>
                </a:lnTo>
                <a:lnTo>
                  <a:pt x="4547442" y="5554129"/>
                </a:lnTo>
                <a:lnTo>
                  <a:pt x="4547442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685800" y="1735455"/>
            <a:ext cx="9490710" cy="68897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algn="l">
              <a:lnSpc>
                <a:spcPts val="4000"/>
              </a:lnSpc>
            </a:pPr>
            <a:r>
              <a:rPr lang="en-US" sz="2665">
                <a:solidFill>
                  <a:srgbClr val="1E1E1E"/>
                </a:solidFill>
                <a:latin typeface="Open Sans Extrabold" panose="020B0906030804020204" charset="0"/>
                <a:cs typeface="Open Sans Extrabold" panose="020B0906030804020204" charset="0"/>
              </a:rPr>
              <a:t>1.  Công cụ thực hiện các thao tác đối với tệp, thư mục</a:t>
            </a:r>
            <a:endParaRPr lang="en-US" sz="2665">
              <a:solidFill>
                <a:srgbClr val="1E1E1E"/>
              </a:solidFill>
              <a:latin typeface="Open Sans Extrabold" panose="020B0906030804020204" charset="0"/>
              <a:cs typeface="Open Sans Extrabold" panose="020B0906030804020204" charset="0"/>
            </a:endParaRPr>
          </a:p>
        </p:txBody>
      </p:sp>
      <p:grpSp>
        <p:nvGrpSpPr>
          <p:cNvPr id="10" name="Group 10"/>
          <p:cNvGrpSpPr/>
          <p:nvPr/>
        </p:nvGrpSpPr>
        <p:grpSpPr>
          <a:xfrm rot="0">
            <a:off x="4876800" y="578760"/>
            <a:ext cx="2438400" cy="715545"/>
            <a:chOff x="0" y="0"/>
            <a:chExt cx="4876800" cy="1431090"/>
          </a:xfrm>
        </p:grpSpPr>
        <p:grpSp>
          <p:nvGrpSpPr>
            <p:cNvPr id="11" name="Group 11"/>
            <p:cNvGrpSpPr/>
            <p:nvPr/>
          </p:nvGrpSpPr>
          <p:grpSpPr>
            <a:xfrm rot="0">
              <a:off x="0" y="0"/>
              <a:ext cx="4876800" cy="1431090"/>
              <a:chOff x="0" y="0"/>
              <a:chExt cx="1151206" cy="33782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151206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1151206" h="337820">
                    <a:moveTo>
                      <a:pt x="46180" y="0"/>
                    </a:moveTo>
                    <a:lnTo>
                      <a:pt x="1105026" y="0"/>
                    </a:lnTo>
                    <a:cubicBezTo>
                      <a:pt x="1130530" y="0"/>
                      <a:pt x="1151206" y="20675"/>
                      <a:pt x="1151206" y="46180"/>
                    </a:cubicBezTo>
                    <a:lnTo>
                      <a:pt x="1151206" y="291640"/>
                    </a:lnTo>
                    <a:cubicBezTo>
                      <a:pt x="1151206" y="317144"/>
                      <a:pt x="1130530" y="337820"/>
                      <a:pt x="1105026" y="337820"/>
                    </a:cubicBezTo>
                    <a:lnTo>
                      <a:pt x="46180" y="337820"/>
                    </a:lnTo>
                    <a:cubicBezTo>
                      <a:pt x="20675" y="337820"/>
                      <a:pt x="0" y="317144"/>
                      <a:pt x="0" y="291640"/>
                    </a:cubicBezTo>
                    <a:lnTo>
                      <a:pt x="0" y="46180"/>
                    </a:lnTo>
                    <a:cubicBezTo>
                      <a:pt x="0" y="20675"/>
                      <a:pt x="20675" y="0"/>
                      <a:pt x="46180" y="0"/>
                    </a:cubicBezTo>
                    <a:close/>
                  </a:path>
                </a:pathLst>
              </a:custGeom>
              <a:solidFill>
                <a:srgbClr val="FAE9BD"/>
              </a:solidFill>
              <a:ln w="57150" cap="rnd">
                <a:solidFill>
                  <a:srgbClr val="132B4F"/>
                </a:solidFill>
                <a:prstDash val="solid"/>
                <a:round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9525"/>
                <a:ext cx="1151206" cy="328295"/>
              </a:xfrm>
              <a:prstGeom prst="rect">
                <a:avLst/>
              </a:prstGeom>
            </p:spPr>
            <p:txBody>
              <a:bodyPr lIns="33772" tIns="33772" rIns="33772" bIns="33772" rtlCol="0" anchor="ctr"/>
              <a:lstStyle/>
              <a:p>
                <a:pPr algn="ctr">
                  <a:lnSpc>
                    <a:spcPts val="2850"/>
                  </a:lnSpc>
                </a:pPr>
                <a:endParaRPr sz="1200">
                  <a:latin typeface="Open Sans Extrabold" panose="020B0906030804020204" charset="0"/>
                  <a:cs typeface="Open Sans Extrabold" panose="020B0906030804020204" charset="0"/>
                </a:endParaRP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148493" y="178311"/>
              <a:ext cx="4579815" cy="916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975">
                  <a:solidFill>
                    <a:srgbClr val="1B1B1B"/>
                  </a:solidFill>
                  <a:latin typeface="Open Sans Extrabold" panose="020B0906030804020204" charset="0"/>
                  <a:cs typeface="Open Sans Extrabold" panose="020B0906030804020204" charset="0"/>
                </a:rPr>
                <a:t>Khám phá</a:t>
              </a:r>
              <a:endParaRPr lang="en-US" sz="2975">
                <a:solidFill>
                  <a:srgbClr val="1B1B1B"/>
                </a:solidFill>
                <a:latin typeface="Open Sans Extrabold" panose="020B0906030804020204" charset="0"/>
                <a:cs typeface="Open Sans Extrabold" panose="020B090603080402020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9675" y="454277"/>
            <a:ext cx="2213765" cy="231523"/>
          </a:xfrm>
          <a:custGeom>
            <a:avLst/>
            <a:gdLst/>
            <a:ahLst/>
            <a:cxnLst/>
            <a:rect l="l" t="t" r="r" b="b"/>
            <a:pathLst>
              <a:path w="3320648" h="347284">
                <a:moveTo>
                  <a:pt x="0" y="0"/>
                </a:moveTo>
                <a:lnTo>
                  <a:pt x="3320648" y="0"/>
                </a:lnTo>
                <a:lnTo>
                  <a:pt x="3320648" y="347284"/>
                </a:lnTo>
                <a:lnTo>
                  <a:pt x="0" y="34728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157693" y="182975"/>
            <a:ext cx="1842084" cy="2222726"/>
          </a:xfrm>
          <a:custGeom>
            <a:avLst/>
            <a:gdLst/>
            <a:ahLst/>
            <a:cxnLst/>
            <a:rect l="l" t="t" r="r" b="b"/>
            <a:pathLst>
              <a:path w="2763126" h="3334089">
                <a:moveTo>
                  <a:pt x="0" y="0"/>
                </a:moveTo>
                <a:lnTo>
                  <a:pt x="2763126" y="0"/>
                </a:lnTo>
                <a:lnTo>
                  <a:pt x="2763126" y="3334089"/>
                </a:lnTo>
                <a:lnTo>
                  <a:pt x="0" y="33340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805335" y="2806395"/>
            <a:ext cx="4700865" cy="3082802"/>
          </a:xfrm>
          <a:custGeom>
            <a:avLst/>
            <a:gdLst/>
            <a:ahLst/>
            <a:cxnLst/>
            <a:rect l="l" t="t" r="r" b="b"/>
            <a:pathLst>
              <a:path w="7051297" h="4624203">
                <a:moveTo>
                  <a:pt x="0" y="0"/>
                </a:moveTo>
                <a:lnTo>
                  <a:pt x="7051297" y="0"/>
                </a:lnTo>
                <a:lnTo>
                  <a:pt x="7051297" y="4624203"/>
                </a:lnTo>
                <a:lnTo>
                  <a:pt x="0" y="46242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928" t="-2614" r="-1465" b="-1960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986790" y="1718945"/>
            <a:ext cx="4060190" cy="5911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algn="l">
              <a:lnSpc>
                <a:spcPts val="4000"/>
              </a:lnSpc>
            </a:pPr>
            <a:r>
              <a:rPr lang="en-US" sz="2665">
                <a:solidFill>
                  <a:srgbClr val="1E1E1E"/>
                </a:solidFill>
                <a:latin typeface="Open Sans Extrabold" panose="020B0906030804020204" charset="0"/>
                <a:cs typeface="Open Sans Extrabold" panose="020B0906030804020204" charset="0"/>
              </a:rPr>
              <a:t>2. Đổi tên tệp, thư mục</a:t>
            </a:r>
            <a:endParaRPr lang="en-US" sz="2665">
              <a:solidFill>
                <a:srgbClr val="1E1E1E"/>
              </a:solidFill>
              <a:latin typeface="Open Sans Extrabold" panose="020B0906030804020204" charset="0"/>
              <a:cs typeface="Open Sans Extrabold" panose="020B0906030804020204" charset="0"/>
            </a:endParaRPr>
          </a:p>
        </p:txBody>
      </p:sp>
      <p:grpSp>
        <p:nvGrpSpPr>
          <p:cNvPr id="6" name="Group 6"/>
          <p:cNvGrpSpPr/>
          <p:nvPr/>
        </p:nvGrpSpPr>
        <p:grpSpPr>
          <a:xfrm rot="0">
            <a:off x="850568" y="2422019"/>
            <a:ext cx="5518393" cy="3851554"/>
            <a:chOff x="0" y="0"/>
            <a:chExt cx="11036786" cy="7703108"/>
          </a:xfrm>
        </p:grpSpPr>
        <p:sp>
          <p:nvSpPr>
            <p:cNvPr id="7" name="AutoShape 7"/>
            <p:cNvSpPr/>
            <p:nvPr/>
          </p:nvSpPr>
          <p:spPr>
            <a:xfrm>
              <a:off x="0" y="0"/>
              <a:ext cx="11036786" cy="7703108"/>
            </a:xfrm>
            <a:prstGeom prst="flowChartAlternateProcess">
              <a:avLst/>
            </a:prstGeom>
            <a:solidFill>
              <a:srgbClr val="FFFFFF"/>
            </a:solidFill>
            <a:ln w="47625" cap="rnd">
              <a:solidFill>
                <a:srgbClr val="FF3131"/>
              </a:solidFill>
              <a:prstDash val="lgDash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601133" y="473287"/>
              <a:ext cx="9834034" cy="6828367"/>
            </a:xfrm>
            <a:prstGeom prst="rect">
              <a:avLst/>
            </a:prstGeom>
          </p:spPr>
          <p:txBody>
            <a:bodyPr lIns="0" tIns="0" rIns="0" bIns="0" rtlCol="0" anchor="t">
              <a:noAutofit/>
            </a:bodyPr>
            <a:lstStyle/>
            <a:p>
              <a:pPr algn="just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25" b="1">
                  <a:solidFill>
                    <a:srgbClr val="000000"/>
                  </a:solidFill>
                  <a:latin typeface="Arial Bold" panose="020B0802020202020204"/>
                </a:rPr>
                <a:t>Em cùng bạn thực hiện: Đổi tên thư mục Lop 3A thành Lop 4A.</a:t>
              </a:r>
              <a:r>
                <a:rPr lang="en-US" sz="1625">
                  <a:solidFill>
                    <a:srgbClr val="000000"/>
                  </a:solidFill>
                  <a:latin typeface="Arial Bold" panose="020B0802020202020204"/>
                </a:rPr>
                <a:t> </a:t>
              </a:r>
              <a:endParaRPr lang="en-US" sz="1625">
                <a:solidFill>
                  <a:srgbClr val="000000"/>
                </a:solidFill>
                <a:latin typeface="Arial Bold" panose="020B0802020202020204"/>
              </a:endParaRPr>
            </a:p>
            <a:p>
              <a:pPr algn="just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25">
                  <a:solidFill>
                    <a:srgbClr val="FF3131"/>
                  </a:solidFill>
                  <a:latin typeface="Arial" panose="020B0604020202020204"/>
                </a:rPr>
                <a:t>[1]</a:t>
              </a:r>
              <a:r>
                <a:rPr lang="en-US" sz="1625">
                  <a:solidFill>
                    <a:srgbClr val="000000"/>
                  </a:solidFill>
                  <a:latin typeface="Arial" panose="020B0604020202020204"/>
                </a:rPr>
                <a:t> Mở thư mục chứa thư mục Lop 3A; </a:t>
              </a:r>
              <a:endParaRPr lang="en-US" sz="1625">
                <a:solidFill>
                  <a:srgbClr val="000000"/>
                </a:solidFill>
                <a:latin typeface="Arial" panose="020B0604020202020204"/>
              </a:endParaRPr>
            </a:p>
            <a:p>
              <a:pPr algn="just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25">
                  <a:solidFill>
                    <a:srgbClr val="FF3131"/>
                  </a:solidFill>
                  <a:latin typeface="Arial" panose="020B0604020202020204"/>
                </a:rPr>
                <a:t>[2]</a:t>
              </a:r>
              <a:r>
                <a:rPr lang="en-US" sz="1625">
                  <a:solidFill>
                    <a:srgbClr val="000000"/>
                  </a:solidFill>
                  <a:latin typeface="Arial" panose="020B0604020202020204"/>
                </a:rPr>
                <a:t> Nháy chuột chọn thư mục cần đổi   tên (Lop 3A); </a:t>
              </a:r>
              <a:endParaRPr lang="en-US" sz="1625">
                <a:solidFill>
                  <a:srgbClr val="000000"/>
                </a:solidFill>
                <a:latin typeface="Arial" panose="020B0604020202020204"/>
              </a:endParaRPr>
            </a:p>
            <a:p>
              <a:pPr algn="just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25">
                  <a:solidFill>
                    <a:srgbClr val="FF3131"/>
                  </a:solidFill>
                  <a:latin typeface="Arial" panose="020B0604020202020204"/>
                </a:rPr>
                <a:t>[3]</a:t>
              </a:r>
              <a:r>
                <a:rPr lang="en-US" sz="1625">
                  <a:solidFill>
                    <a:srgbClr val="000000"/>
                  </a:solidFill>
                  <a:latin typeface="Arial" panose="020B0604020202020204"/>
                </a:rPr>
                <a:t> Chọn lệnh Rename; </a:t>
              </a:r>
              <a:endParaRPr lang="en-US" sz="1625">
                <a:solidFill>
                  <a:srgbClr val="000000"/>
                </a:solidFill>
                <a:latin typeface="Arial" panose="020B0604020202020204"/>
              </a:endParaRPr>
            </a:p>
            <a:p>
              <a:pPr algn="just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25">
                  <a:solidFill>
                    <a:srgbClr val="FF3131"/>
                  </a:solidFill>
                  <a:latin typeface="Arial" panose="020B0604020202020204"/>
                </a:rPr>
                <a:t>[4]</a:t>
              </a:r>
              <a:r>
                <a:rPr lang="en-US" sz="1625">
                  <a:solidFill>
                    <a:srgbClr val="000000"/>
                  </a:solidFill>
                  <a:latin typeface="Arial" panose="020B0604020202020204"/>
                </a:rPr>
                <a:t> Nhập tên mới (Lop 4A). </a:t>
              </a:r>
              <a:endParaRPr lang="en-US" sz="1625">
                <a:solidFill>
                  <a:srgbClr val="000000"/>
                </a:solidFill>
                <a:latin typeface="Arial" panose="020B0604020202020204"/>
              </a:endParaRPr>
            </a:p>
            <a:p>
              <a:pPr algn="just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25">
                  <a:solidFill>
                    <a:srgbClr val="000000"/>
                  </a:solidFill>
                  <a:latin typeface="Arial" panose="020B0604020202020204"/>
                </a:rPr>
                <a:t>Các bước đổi tên tệp cũng giống các bước đổi tên thư mục.</a:t>
              </a:r>
              <a:endParaRPr lang="en-US" sz="1625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 rot="0">
            <a:off x="4876800" y="578760"/>
            <a:ext cx="2438400" cy="715545"/>
            <a:chOff x="0" y="0"/>
            <a:chExt cx="4876800" cy="1431090"/>
          </a:xfrm>
        </p:grpSpPr>
        <p:grpSp>
          <p:nvGrpSpPr>
            <p:cNvPr id="10" name="Group 10"/>
            <p:cNvGrpSpPr/>
            <p:nvPr/>
          </p:nvGrpSpPr>
          <p:grpSpPr>
            <a:xfrm rot="0">
              <a:off x="0" y="0"/>
              <a:ext cx="4876800" cy="1431090"/>
              <a:chOff x="0" y="0"/>
              <a:chExt cx="1151206" cy="33782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151206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1151206" h="337820">
                    <a:moveTo>
                      <a:pt x="46180" y="0"/>
                    </a:moveTo>
                    <a:lnTo>
                      <a:pt x="1105026" y="0"/>
                    </a:lnTo>
                    <a:cubicBezTo>
                      <a:pt x="1130530" y="0"/>
                      <a:pt x="1151206" y="20675"/>
                      <a:pt x="1151206" y="46180"/>
                    </a:cubicBezTo>
                    <a:lnTo>
                      <a:pt x="1151206" y="291640"/>
                    </a:lnTo>
                    <a:cubicBezTo>
                      <a:pt x="1151206" y="317144"/>
                      <a:pt x="1130530" y="337820"/>
                      <a:pt x="1105026" y="337820"/>
                    </a:cubicBezTo>
                    <a:lnTo>
                      <a:pt x="46180" y="337820"/>
                    </a:lnTo>
                    <a:cubicBezTo>
                      <a:pt x="20675" y="337820"/>
                      <a:pt x="0" y="317144"/>
                      <a:pt x="0" y="291640"/>
                    </a:cubicBezTo>
                    <a:lnTo>
                      <a:pt x="0" y="46180"/>
                    </a:lnTo>
                    <a:cubicBezTo>
                      <a:pt x="0" y="20675"/>
                      <a:pt x="20675" y="0"/>
                      <a:pt x="46180" y="0"/>
                    </a:cubicBezTo>
                    <a:close/>
                  </a:path>
                </a:pathLst>
              </a:custGeom>
              <a:solidFill>
                <a:srgbClr val="FAE9BD"/>
              </a:solidFill>
              <a:ln w="57150" cap="rnd">
                <a:solidFill>
                  <a:srgbClr val="132B4F"/>
                </a:solidFill>
                <a:prstDash val="solid"/>
                <a:round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9525"/>
                <a:ext cx="1151206" cy="328295"/>
              </a:xfrm>
              <a:prstGeom prst="rect">
                <a:avLst/>
              </a:prstGeom>
            </p:spPr>
            <p:txBody>
              <a:bodyPr lIns="33772" tIns="33772" rIns="33772" bIns="33772" rtlCol="0" anchor="ctr"/>
              <a:lstStyle/>
              <a:p>
                <a:pPr algn="ctr">
                  <a:lnSpc>
                    <a:spcPts val="2850"/>
                  </a:lnSpc>
                </a:pPr>
                <a:endParaRPr sz="1200">
                  <a:latin typeface="Open Sans Extrabold" panose="020B0906030804020204" charset="0"/>
                  <a:cs typeface="Open Sans Extrabold" panose="020B0906030804020204" charset="0"/>
                </a:endParaRP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148493" y="178311"/>
              <a:ext cx="4579815" cy="916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975">
                  <a:solidFill>
                    <a:srgbClr val="1B1B1B"/>
                  </a:solidFill>
                  <a:latin typeface="Open Sans Extrabold" panose="020B0906030804020204" charset="0"/>
                  <a:cs typeface="Open Sans Extrabold" panose="020B0906030804020204" charset="0"/>
                </a:rPr>
                <a:t>Khám phá</a:t>
              </a:r>
              <a:endParaRPr lang="en-US" sz="2975">
                <a:solidFill>
                  <a:srgbClr val="1B1B1B"/>
                </a:solidFill>
                <a:latin typeface="Open Sans Extrabold" panose="020B0906030804020204" charset="0"/>
                <a:cs typeface="Open Sans Extrabold" panose="020B090603080402020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9675" y="454277"/>
            <a:ext cx="2213765" cy="231523"/>
          </a:xfrm>
          <a:custGeom>
            <a:avLst/>
            <a:gdLst/>
            <a:ahLst/>
            <a:cxnLst/>
            <a:rect l="l" t="t" r="r" b="b"/>
            <a:pathLst>
              <a:path w="3320648" h="347284">
                <a:moveTo>
                  <a:pt x="0" y="0"/>
                </a:moveTo>
                <a:lnTo>
                  <a:pt x="3320648" y="0"/>
                </a:lnTo>
                <a:lnTo>
                  <a:pt x="3320648" y="347284"/>
                </a:lnTo>
                <a:lnTo>
                  <a:pt x="0" y="34728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157693" y="182975"/>
            <a:ext cx="1842084" cy="2222726"/>
          </a:xfrm>
          <a:custGeom>
            <a:avLst/>
            <a:gdLst/>
            <a:ahLst/>
            <a:cxnLst/>
            <a:rect l="l" t="t" r="r" b="b"/>
            <a:pathLst>
              <a:path w="2763126" h="3334089">
                <a:moveTo>
                  <a:pt x="0" y="0"/>
                </a:moveTo>
                <a:lnTo>
                  <a:pt x="2763126" y="0"/>
                </a:lnTo>
                <a:lnTo>
                  <a:pt x="2763126" y="3334089"/>
                </a:lnTo>
                <a:lnTo>
                  <a:pt x="0" y="33340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0">
            <a:off x="4876800" y="578760"/>
            <a:ext cx="2438400" cy="715545"/>
            <a:chOff x="0" y="0"/>
            <a:chExt cx="4876800" cy="1431090"/>
          </a:xfrm>
        </p:grpSpPr>
        <p:grpSp>
          <p:nvGrpSpPr>
            <p:cNvPr id="5" name="Group 5"/>
            <p:cNvGrpSpPr/>
            <p:nvPr/>
          </p:nvGrpSpPr>
          <p:grpSpPr>
            <a:xfrm rot="0">
              <a:off x="0" y="0"/>
              <a:ext cx="4876800" cy="1431090"/>
              <a:chOff x="0" y="0"/>
              <a:chExt cx="1151206" cy="33782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151206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1151206" h="337820">
                    <a:moveTo>
                      <a:pt x="46180" y="0"/>
                    </a:moveTo>
                    <a:lnTo>
                      <a:pt x="1105026" y="0"/>
                    </a:lnTo>
                    <a:cubicBezTo>
                      <a:pt x="1130530" y="0"/>
                      <a:pt x="1151206" y="20675"/>
                      <a:pt x="1151206" y="46180"/>
                    </a:cubicBezTo>
                    <a:lnTo>
                      <a:pt x="1151206" y="291640"/>
                    </a:lnTo>
                    <a:cubicBezTo>
                      <a:pt x="1151206" y="317144"/>
                      <a:pt x="1130530" y="337820"/>
                      <a:pt x="1105026" y="337820"/>
                    </a:cubicBezTo>
                    <a:lnTo>
                      <a:pt x="46180" y="337820"/>
                    </a:lnTo>
                    <a:cubicBezTo>
                      <a:pt x="20675" y="337820"/>
                      <a:pt x="0" y="317144"/>
                      <a:pt x="0" y="291640"/>
                    </a:cubicBezTo>
                    <a:lnTo>
                      <a:pt x="0" y="46180"/>
                    </a:lnTo>
                    <a:cubicBezTo>
                      <a:pt x="0" y="20675"/>
                      <a:pt x="20675" y="0"/>
                      <a:pt x="46180" y="0"/>
                    </a:cubicBezTo>
                    <a:close/>
                  </a:path>
                </a:pathLst>
              </a:custGeom>
              <a:solidFill>
                <a:srgbClr val="FAE9BD"/>
              </a:solidFill>
              <a:ln w="57150" cap="rnd">
                <a:solidFill>
                  <a:srgbClr val="132B4F"/>
                </a:solidFill>
                <a:prstDash val="solid"/>
                <a:round/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9525"/>
                <a:ext cx="1151206" cy="328295"/>
              </a:xfrm>
              <a:prstGeom prst="rect">
                <a:avLst/>
              </a:prstGeom>
            </p:spPr>
            <p:txBody>
              <a:bodyPr lIns="33772" tIns="33772" rIns="33772" bIns="33772" rtlCol="0" anchor="ctr"/>
              <a:lstStyle/>
              <a:p>
                <a:pPr algn="ctr">
                  <a:lnSpc>
                    <a:spcPts val="2850"/>
                  </a:lnSpc>
                </a:pPr>
                <a:endParaRPr sz="1200">
                  <a:latin typeface="Open Sans Extrabold" panose="020B0906030804020204" charset="0"/>
                  <a:cs typeface="Open Sans Extrabold" panose="020B0906030804020204" charset="0"/>
                </a:endParaRPr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148493" y="178311"/>
              <a:ext cx="4579815" cy="916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975">
                  <a:solidFill>
                    <a:srgbClr val="1B1B1B"/>
                  </a:solidFill>
                  <a:latin typeface="Open Sans Extrabold" panose="020B0906030804020204" charset="0"/>
                  <a:cs typeface="Open Sans Extrabold" panose="020B0906030804020204" charset="0"/>
                </a:rPr>
                <a:t>Khám phá</a:t>
              </a:r>
              <a:endParaRPr lang="en-US" sz="2975">
                <a:solidFill>
                  <a:srgbClr val="1B1B1B"/>
                </a:solidFill>
                <a:latin typeface="Open Sans Extrabold" panose="020B0906030804020204" charset="0"/>
                <a:cs typeface="Open Sans Extrabold" panose="020B0906030804020204" charset="0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 rot="0">
            <a:off x="1602106" y="3048692"/>
            <a:ext cx="4396898" cy="3215231"/>
            <a:chOff x="0" y="0"/>
            <a:chExt cx="8793796" cy="643046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793796" cy="6430463"/>
            </a:xfrm>
            <a:custGeom>
              <a:avLst/>
              <a:gdLst/>
              <a:ahLst/>
              <a:cxnLst/>
              <a:rect l="l" t="t" r="r" b="b"/>
              <a:pathLst>
                <a:path w="8793796" h="6430463">
                  <a:moveTo>
                    <a:pt x="0" y="0"/>
                  </a:moveTo>
                  <a:lnTo>
                    <a:pt x="8793796" y="0"/>
                  </a:lnTo>
                  <a:lnTo>
                    <a:pt x="8793796" y="6430463"/>
                  </a:lnTo>
                  <a:lnTo>
                    <a:pt x="0" y="64304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1" name="TextBox 11"/>
            <p:cNvSpPr txBox="1"/>
            <p:nvPr/>
          </p:nvSpPr>
          <p:spPr>
            <a:xfrm>
              <a:off x="688371" y="2081334"/>
              <a:ext cx="7036916" cy="22517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40" b="1">
                  <a:solidFill>
                    <a:srgbClr val="000000"/>
                  </a:solidFill>
                  <a:latin typeface="Arial Bold" panose="020B0802020202020204"/>
                </a:rPr>
                <a:t>QUAN SÁT GIÁO VIÊN THỰC HIỆN</a:t>
              </a:r>
              <a:endParaRPr lang="en-US" sz="2440" b="1">
                <a:solidFill>
                  <a:srgbClr val="000000"/>
                </a:solidFill>
                <a:latin typeface="Arial Bold" panose="020B0802020202020204"/>
              </a:endParaRPr>
            </a:p>
          </p:txBody>
        </p:sp>
      </p:grpSp>
      <p:sp>
        <p:nvSpPr>
          <p:cNvPr id="12" name="Freeform 12"/>
          <p:cNvSpPr/>
          <p:nvPr/>
        </p:nvSpPr>
        <p:spPr>
          <a:xfrm>
            <a:off x="6392851" y="3320995"/>
            <a:ext cx="4430943" cy="2167469"/>
          </a:xfrm>
          <a:custGeom>
            <a:avLst/>
            <a:gdLst/>
            <a:ahLst/>
            <a:cxnLst/>
            <a:rect l="l" t="t" r="r" b="b"/>
            <a:pathLst>
              <a:path w="6646414" h="3251204">
                <a:moveTo>
                  <a:pt x="0" y="0"/>
                </a:moveTo>
                <a:lnTo>
                  <a:pt x="6646414" y="0"/>
                </a:lnTo>
                <a:lnTo>
                  <a:pt x="6646414" y="3251204"/>
                </a:lnTo>
                <a:lnTo>
                  <a:pt x="0" y="325120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685800" y="1735455"/>
            <a:ext cx="6933565" cy="670560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l">
              <a:lnSpc>
                <a:spcPts val="4000"/>
              </a:lnSpc>
            </a:pPr>
            <a:r>
              <a:rPr lang="en-US" sz="2665">
                <a:solidFill>
                  <a:srgbClr val="1E1E1E"/>
                </a:solidFill>
                <a:latin typeface="Open Sans Extrabold" panose="020B0906030804020204" charset="0"/>
                <a:cs typeface="Open Sans Extrabold" panose="020B0906030804020204" charset="0"/>
              </a:rPr>
              <a:t>3. Di chuyển, sao chép tệp và thư mục</a:t>
            </a:r>
            <a:endParaRPr lang="en-US" sz="2665">
              <a:solidFill>
                <a:srgbClr val="1E1E1E"/>
              </a:solidFill>
              <a:latin typeface="Open Sans Extrabold" panose="020B0906030804020204" charset="0"/>
              <a:cs typeface="Open Sans Extrabold" panose="020B0906030804020204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85800" y="2341880"/>
            <a:ext cx="4034155" cy="48704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algn="l">
              <a:lnSpc>
                <a:spcPts val="3535"/>
              </a:lnSpc>
            </a:pPr>
            <a:r>
              <a:rPr lang="en-US" sz="2355">
                <a:solidFill>
                  <a:srgbClr val="1E1E1E"/>
                </a:solidFill>
                <a:latin typeface="Open Sans Extrabold" panose="020B0906030804020204" charset="0"/>
                <a:cs typeface="Open Sans Extrabold" panose="020B0906030804020204" charset="0"/>
              </a:rPr>
              <a:t>a. Di chuyển thư mục, tệp</a:t>
            </a:r>
            <a:endParaRPr lang="en-US" sz="2355">
              <a:solidFill>
                <a:srgbClr val="1E1E1E"/>
              </a:solidFill>
              <a:latin typeface="Open Sans Extrabold" panose="020B0906030804020204" charset="0"/>
              <a:cs typeface="Open Sans Extrabold" panose="020B0906030804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9675" y="454277"/>
            <a:ext cx="2213765" cy="231523"/>
          </a:xfrm>
          <a:custGeom>
            <a:avLst/>
            <a:gdLst/>
            <a:ahLst/>
            <a:cxnLst/>
            <a:rect l="l" t="t" r="r" b="b"/>
            <a:pathLst>
              <a:path w="3320648" h="347284">
                <a:moveTo>
                  <a:pt x="0" y="0"/>
                </a:moveTo>
                <a:lnTo>
                  <a:pt x="3320648" y="0"/>
                </a:lnTo>
                <a:lnTo>
                  <a:pt x="3320648" y="347284"/>
                </a:lnTo>
                <a:lnTo>
                  <a:pt x="0" y="34728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505602" y="206441"/>
            <a:ext cx="1560435" cy="1882878"/>
          </a:xfrm>
          <a:custGeom>
            <a:avLst/>
            <a:gdLst/>
            <a:ahLst/>
            <a:cxnLst/>
            <a:rect l="l" t="t" r="r" b="b"/>
            <a:pathLst>
              <a:path w="2340653" h="2824317">
                <a:moveTo>
                  <a:pt x="0" y="0"/>
                </a:moveTo>
                <a:lnTo>
                  <a:pt x="2340652" y="0"/>
                </a:lnTo>
                <a:lnTo>
                  <a:pt x="2340652" y="2824316"/>
                </a:lnTo>
                <a:lnTo>
                  <a:pt x="0" y="28243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0">
            <a:off x="4876800" y="578760"/>
            <a:ext cx="2438400" cy="715545"/>
            <a:chOff x="0" y="0"/>
            <a:chExt cx="4876800" cy="1431090"/>
          </a:xfrm>
        </p:grpSpPr>
        <p:grpSp>
          <p:nvGrpSpPr>
            <p:cNvPr id="5" name="Group 5"/>
            <p:cNvGrpSpPr/>
            <p:nvPr/>
          </p:nvGrpSpPr>
          <p:grpSpPr>
            <a:xfrm rot="0">
              <a:off x="0" y="0"/>
              <a:ext cx="4876800" cy="1431090"/>
              <a:chOff x="0" y="0"/>
              <a:chExt cx="1151206" cy="33782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151206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1151206" h="337820">
                    <a:moveTo>
                      <a:pt x="46180" y="0"/>
                    </a:moveTo>
                    <a:lnTo>
                      <a:pt x="1105026" y="0"/>
                    </a:lnTo>
                    <a:cubicBezTo>
                      <a:pt x="1130530" y="0"/>
                      <a:pt x="1151206" y="20675"/>
                      <a:pt x="1151206" y="46180"/>
                    </a:cubicBezTo>
                    <a:lnTo>
                      <a:pt x="1151206" y="291640"/>
                    </a:lnTo>
                    <a:cubicBezTo>
                      <a:pt x="1151206" y="317144"/>
                      <a:pt x="1130530" y="337820"/>
                      <a:pt x="1105026" y="337820"/>
                    </a:cubicBezTo>
                    <a:lnTo>
                      <a:pt x="46180" y="337820"/>
                    </a:lnTo>
                    <a:cubicBezTo>
                      <a:pt x="20675" y="337820"/>
                      <a:pt x="0" y="317144"/>
                      <a:pt x="0" y="291640"/>
                    </a:cubicBezTo>
                    <a:lnTo>
                      <a:pt x="0" y="46180"/>
                    </a:lnTo>
                    <a:cubicBezTo>
                      <a:pt x="0" y="20675"/>
                      <a:pt x="20675" y="0"/>
                      <a:pt x="46180" y="0"/>
                    </a:cubicBezTo>
                    <a:close/>
                  </a:path>
                </a:pathLst>
              </a:custGeom>
              <a:solidFill>
                <a:srgbClr val="FAE9BD"/>
              </a:solidFill>
              <a:ln w="57150" cap="rnd">
                <a:solidFill>
                  <a:srgbClr val="132B4F"/>
                </a:solidFill>
                <a:prstDash val="solid"/>
                <a:round/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9525"/>
                <a:ext cx="1151206" cy="328295"/>
              </a:xfrm>
              <a:prstGeom prst="rect">
                <a:avLst/>
              </a:prstGeom>
            </p:spPr>
            <p:txBody>
              <a:bodyPr lIns="33772" tIns="33772" rIns="33772" bIns="33772" rtlCol="0" anchor="ctr"/>
              <a:lstStyle/>
              <a:p>
                <a:pPr algn="ctr">
                  <a:lnSpc>
                    <a:spcPts val="2850"/>
                  </a:lnSpc>
                </a:pPr>
                <a:endParaRPr sz="1200">
                  <a:latin typeface="Open Sans Extrabold" panose="020B0906030804020204" charset="0"/>
                  <a:cs typeface="Open Sans Extrabold" panose="020B0906030804020204" charset="0"/>
                </a:endParaRPr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148493" y="178311"/>
              <a:ext cx="4579815" cy="916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975">
                  <a:solidFill>
                    <a:srgbClr val="1B1B1B"/>
                  </a:solidFill>
                  <a:latin typeface="Open Sans Extrabold" panose="020B0906030804020204" charset="0"/>
                  <a:cs typeface="Open Sans Extrabold" panose="020B0906030804020204" charset="0"/>
                </a:rPr>
                <a:t>Khám phá</a:t>
              </a:r>
              <a:endParaRPr lang="en-US" sz="2975">
                <a:solidFill>
                  <a:srgbClr val="1B1B1B"/>
                </a:solidFill>
                <a:latin typeface="Open Sans Extrabold" panose="020B0906030804020204" charset="0"/>
                <a:cs typeface="Open Sans Extrabold" panose="020B0906030804020204" charset="0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 rot="0">
            <a:off x="8534063" y="1927375"/>
            <a:ext cx="2373866" cy="2291910"/>
            <a:chOff x="0" y="0"/>
            <a:chExt cx="4747732" cy="458381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747732" cy="3799726"/>
            </a:xfrm>
            <a:custGeom>
              <a:avLst/>
              <a:gdLst/>
              <a:ahLst/>
              <a:cxnLst/>
              <a:rect l="l" t="t" r="r" b="b"/>
              <a:pathLst>
                <a:path w="4747732" h="3799726">
                  <a:moveTo>
                    <a:pt x="0" y="0"/>
                  </a:moveTo>
                  <a:lnTo>
                    <a:pt x="4747732" y="0"/>
                  </a:lnTo>
                  <a:lnTo>
                    <a:pt x="4747732" y="3799726"/>
                  </a:lnTo>
                  <a:lnTo>
                    <a:pt x="0" y="37997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b="-12788"/>
              </a:stretch>
            </a:blipFill>
          </p:spPr>
        </p:sp>
        <p:sp>
          <p:nvSpPr>
            <p:cNvPr id="11" name="TextBox 11"/>
            <p:cNvSpPr txBox="1"/>
            <p:nvPr/>
          </p:nvSpPr>
          <p:spPr>
            <a:xfrm>
              <a:off x="168532" y="3806579"/>
              <a:ext cx="4410668" cy="7772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35"/>
                </a:lnSpc>
              </a:pPr>
              <a:r>
                <a:rPr lang="en-US" sz="1215">
                  <a:solidFill>
                    <a:srgbClr val="000000"/>
                  </a:solidFill>
                  <a:latin typeface="Arial" panose="020B0604020202020204"/>
                </a:rPr>
                <a:t>Hình 10.4A. Thực hiện lệnh </a:t>
              </a:r>
              <a:r>
                <a:rPr lang="en-US" sz="1215">
                  <a:solidFill>
                    <a:srgbClr val="000000"/>
                  </a:solidFill>
                  <a:latin typeface="Arial Bold" panose="020B0802020202020204"/>
                </a:rPr>
                <a:t>Cut</a:t>
              </a:r>
              <a:endParaRPr lang="en-US" sz="1215">
                <a:solidFill>
                  <a:srgbClr val="000000"/>
                </a:solidFill>
                <a:latin typeface="Arial Bold" panose="020B0802020202020204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 rot="0">
            <a:off x="8528437" y="4381699"/>
            <a:ext cx="2379492" cy="2252456"/>
            <a:chOff x="0" y="0"/>
            <a:chExt cx="4758984" cy="4504911"/>
          </a:xfrm>
        </p:grpSpPr>
        <p:sp>
          <p:nvSpPr>
            <p:cNvPr id="13" name="Freeform 13"/>
            <p:cNvSpPr/>
            <p:nvPr/>
          </p:nvSpPr>
          <p:spPr>
            <a:xfrm>
              <a:off x="222178" y="0"/>
              <a:ext cx="4314628" cy="3726416"/>
            </a:xfrm>
            <a:custGeom>
              <a:avLst/>
              <a:gdLst/>
              <a:ahLst/>
              <a:cxnLst/>
              <a:rect l="l" t="t" r="r" b="b"/>
              <a:pathLst>
                <a:path w="4314628" h="3726416">
                  <a:moveTo>
                    <a:pt x="0" y="0"/>
                  </a:moveTo>
                  <a:lnTo>
                    <a:pt x="4314628" y="0"/>
                  </a:lnTo>
                  <a:lnTo>
                    <a:pt x="4314628" y="3726416"/>
                  </a:lnTo>
                  <a:lnTo>
                    <a:pt x="0" y="37264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b="-17475"/>
              </a:stretch>
            </a:blipFill>
          </p:spPr>
        </p:sp>
        <p:sp>
          <p:nvSpPr>
            <p:cNvPr id="14" name="TextBox 14"/>
            <p:cNvSpPr txBox="1"/>
            <p:nvPr/>
          </p:nvSpPr>
          <p:spPr>
            <a:xfrm>
              <a:off x="0" y="3727671"/>
              <a:ext cx="4758984" cy="7772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35"/>
                </a:lnSpc>
              </a:pPr>
              <a:r>
                <a:rPr lang="en-US" sz="1215">
                  <a:solidFill>
                    <a:srgbClr val="000000"/>
                  </a:solidFill>
                  <a:latin typeface="Arial" panose="020B0604020202020204"/>
                </a:rPr>
                <a:t>Hình 10.4B. Thực hiện lệnh </a:t>
              </a:r>
              <a:r>
                <a:rPr lang="en-US" sz="1215">
                  <a:solidFill>
                    <a:srgbClr val="000000"/>
                  </a:solidFill>
                  <a:latin typeface="Arial Bold" panose="020B0802020202020204"/>
                </a:rPr>
                <a:t>Paste</a:t>
              </a:r>
              <a:endParaRPr lang="en-US" sz="1215">
                <a:solidFill>
                  <a:srgbClr val="000000"/>
                </a:solidFill>
                <a:latin typeface="Arial Bold" panose="020B0802020202020204"/>
              </a:endParaRP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685800" y="1735455"/>
            <a:ext cx="6876415" cy="535940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l">
              <a:lnSpc>
                <a:spcPts val="4000"/>
              </a:lnSpc>
            </a:pPr>
            <a:r>
              <a:rPr lang="en-US" sz="2665">
                <a:solidFill>
                  <a:srgbClr val="1E1E1E"/>
                </a:solidFill>
                <a:latin typeface="Open Sans Extrabold" panose="020B0906030804020204" charset="0"/>
                <a:cs typeface="Open Sans Extrabold" panose="020B0906030804020204" charset="0"/>
              </a:rPr>
              <a:t>3. Di chuyển, sao chép tệp và thư mục</a:t>
            </a:r>
            <a:endParaRPr lang="en-US" sz="2665">
              <a:solidFill>
                <a:srgbClr val="1E1E1E"/>
              </a:solidFill>
              <a:latin typeface="Open Sans Extrabold" panose="020B0906030804020204" charset="0"/>
              <a:cs typeface="Open Sans Extrabold" panose="020B0906030804020204" charset="0"/>
            </a:endParaRPr>
          </a:p>
        </p:txBody>
      </p:sp>
      <p:grpSp>
        <p:nvGrpSpPr>
          <p:cNvPr id="16" name="Group 16"/>
          <p:cNvGrpSpPr/>
          <p:nvPr/>
        </p:nvGrpSpPr>
        <p:grpSpPr>
          <a:xfrm rot="0">
            <a:off x="1259633" y="2855528"/>
            <a:ext cx="6307494" cy="3630214"/>
            <a:chOff x="0" y="0"/>
            <a:chExt cx="12614988" cy="7260426"/>
          </a:xfrm>
        </p:grpSpPr>
        <p:sp>
          <p:nvSpPr>
            <p:cNvPr id="17" name="AutoShape 17"/>
            <p:cNvSpPr/>
            <p:nvPr/>
          </p:nvSpPr>
          <p:spPr>
            <a:xfrm>
              <a:off x="0" y="0"/>
              <a:ext cx="12614988" cy="7260426"/>
            </a:xfrm>
            <a:prstGeom prst="flowChartAlternateProcess">
              <a:avLst/>
            </a:prstGeom>
            <a:solidFill>
              <a:srgbClr val="FFFFFF"/>
            </a:solidFill>
            <a:ln w="47625" cap="rnd">
              <a:solidFill>
                <a:srgbClr val="FF3131"/>
              </a:solidFill>
              <a:prstDash val="lgDash"/>
              <a:round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748453" y="1243257"/>
              <a:ext cx="11118427" cy="5933439"/>
            </a:xfrm>
            <a:prstGeom prst="rect">
              <a:avLst/>
            </a:prstGeom>
          </p:spPr>
          <p:txBody>
            <a:bodyPr lIns="0" tIns="0" rIns="0" bIns="0" rtlCol="0" anchor="t">
              <a:noAutofit/>
            </a:bodyPr>
            <a:lstStyle/>
            <a:p>
              <a:pPr algn="just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515" b="1">
                  <a:solidFill>
                    <a:srgbClr val="000000"/>
                  </a:solidFill>
                  <a:latin typeface="Arial Bold" panose="020B0802020202020204"/>
                </a:rPr>
                <a:t>Em cùng bạn thực hiện: Di chuyển thư mục </a:t>
              </a:r>
              <a:r>
                <a:rPr lang="en-US" sz="1515" b="1">
                  <a:solidFill>
                    <a:srgbClr val="FF3131"/>
                  </a:solidFill>
                  <a:latin typeface="Arial Bold" panose="020B0802020202020204"/>
                </a:rPr>
                <a:t>Quang Nam</a:t>
              </a:r>
              <a:r>
                <a:rPr lang="en-US" sz="1515" b="1">
                  <a:solidFill>
                    <a:srgbClr val="000000"/>
                  </a:solidFill>
                  <a:latin typeface="Arial Bold" panose="020B0802020202020204"/>
                </a:rPr>
                <a:t> từ thư mục </a:t>
              </a:r>
              <a:r>
                <a:rPr lang="en-US" sz="1515" b="1">
                  <a:solidFill>
                    <a:srgbClr val="FF3131"/>
                  </a:solidFill>
                  <a:latin typeface="Arial Bold" panose="020B0802020202020204"/>
                </a:rPr>
                <a:t>To 1</a:t>
              </a:r>
              <a:r>
                <a:rPr lang="en-US" sz="1515" b="1">
                  <a:solidFill>
                    <a:srgbClr val="000000"/>
                  </a:solidFill>
                  <a:latin typeface="Arial Bold" panose="020B0802020202020204"/>
                </a:rPr>
                <a:t> (Hình 10.2A) sang thư mục </a:t>
              </a:r>
              <a:r>
                <a:rPr lang="en-US" sz="1515" b="1">
                  <a:solidFill>
                    <a:srgbClr val="FF3131"/>
                  </a:solidFill>
                  <a:latin typeface="Arial Bold" panose="020B0802020202020204"/>
                </a:rPr>
                <a:t>To 2</a:t>
              </a:r>
              <a:r>
                <a:rPr lang="en-US" sz="1515" b="1">
                  <a:solidFill>
                    <a:srgbClr val="000000"/>
                  </a:solidFill>
                  <a:latin typeface="Arial Bold" panose="020B0802020202020204"/>
                </a:rPr>
                <a:t> (Hình 10.2B).</a:t>
              </a:r>
              <a:r>
                <a:rPr lang="en-US" sz="1515">
                  <a:solidFill>
                    <a:srgbClr val="000000"/>
                  </a:solidFill>
                  <a:latin typeface="Arial Bold" panose="020B0802020202020204"/>
                </a:rPr>
                <a:t> </a:t>
              </a:r>
              <a:endParaRPr lang="en-US" sz="1515">
                <a:solidFill>
                  <a:srgbClr val="000000"/>
                </a:solidFill>
                <a:latin typeface="Arial Bold" panose="020B0802020202020204"/>
              </a:endParaRPr>
            </a:p>
            <a:p>
              <a:pPr algn="just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>
                  <a:solidFill>
                    <a:srgbClr val="FF3131"/>
                  </a:solidFill>
                  <a:latin typeface="Arial" panose="020B0604020202020204"/>
                </a:rPr>
                <a:t>[1]</a:t>
              </a:r>
              <a:r>
                <a:rPr lang="en-US" sz="1400">
                  <a:solidFill>
                    <a:srgbClr val="000000"/>
                  </a:solidFill>
                  <a:latin typeface="Arial" panose="020B0604020202020204"/>
                </a:rPr>
                <a:t> Mở thư mục chứa thư mục cần di chuyển (</a:t>
              </a:r>
              <a:r>
                <a:rPr lang="en-US" sz="1400">
                  <a:solidFill>
                    <a:srgbClr val="000000"/>
                  </a:solidFill>
                  <a:latin typeface="Arial Bold" panose="020B0802020202020204"/>
                </a:rPr>
                <a:t>To 1</a:t>
              </a:r>
              <a:r>
                <a:rPr lang="en-US" sz="1400">
                  <a:solidFill>
                    <a:srgbClr val="000000"/>
                  </a:solidFill>
                  <a:latin typeface="Arial" panose="020B0604020202020204"/>
                </a:rPr>
                <a:t> - thư mục nguồn); </a:t>
              </a:r>
              <a:endParaRPr lang="en-US" sz="1400">
                <a:solidFill>
                  <a:srgbClr val="000000"/>
                </a:solidFill>
                <a:latin typeface="Arial" panose="020B0604020202020204"/>
              </a:endParaRPr>
            </a:p>
            <a:p>
              <a:pPr algn="just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>
                  <a:solidFill>
                    <a:srgbClr val="FF3131"/>
                  </a:solidFill>
                  <a:latin typeface="Arial" panose="020B0604020202020204"/>
                </a:rPr>
                <a:t>[2]</a:t>
              </a:r>
              <a:r>
                <a:rPr lang="en-US" sz="1400">
                  <a:solidFill>
                    <a:srgbClr val="000000"/>
                  </a:solidFill>
                  <a:latin typeface="Arial" panose="020B0604020202020204"/>
                </a:rPr>
                <a:t> Chọn thư mục cần di chuyển (</a:t>
              </a:r>
              <a:r>
                <a:rPr lang="en-US" sz="1400">
                  <a:solidFill>
                    <a:srgbClr val="000000"/>
                  </a:solidFill>
                  <a:latin typeface="Arial Bold" panose="020B0802020202020204"/>
                </a:rPr>
                <a:t>Quang Nam</a:t>
              </a:r>
              <a:r>
                <a:rPr lang="en-US" sz="1400">
                  <a:solidFill>
                    <a:srgbClr val="000000"/>
                  </a:solidFill>
                  <a:latin typeface="Arial" panose="020B0604020202020204"/>
                </a:rPr>
                <a:t>); </a:t>
              </a:r>
              <a:endParaRPr lang="en-US" sz="1400">
                <a:solidFill>
                  <a:srgbClr val="000000"/>
                </a:solidFill>
                <a:latin typeface="Arial" panose="020B0604020202020204"/>
              </a:endParaRPr>
            </a:p>
            <a:p>
              <a:pPr algn="just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>
                  <a:solidFill>
                    <a:srgbClr val="FF3131"/>
                  </a:solidFill>
                  <a:latin typeface="Arial" panose="020B0604020202020204"/>
                </a:rPr>
                <a:t>[3]</a:t>
              </a:r>
              <a:r>
                <a:rPr lang="en-US" sz="1400">
                  <a:solidFill>
                    <a:srgbClr val="000000"/>
                  </a:solidFill>
                  <a:latin typeface="Arial" panose="020B0604020202020204"/>
                </a:rPr>
                <a:t> Chọn lệnh </a:t>
              </a:r>
              <a:r>
                <a:rPr lang="en-US" sz="1400">
                  <a:solidFill>
                    <a:srgbClr val="000000"/>
                  </a:solidFill>
                  <a:latin typeface="Arial Bold" panose="020B0802020202020204"/>
                </a:rPr>
                <a:t>Cut</a:t>
              </a:r>
              <a:r>
                <a:rPr lang="en-US" sz="1400">
                  <a:solidFill>
                    <a:srgbClr val="000000"/>
                  </a:solidFill>
                  <a:latin typeface="Arial" panose="020B0604020202020204"/>
                </a:rPr>
                <a:t>; </a:t>
              </a:r>
              <a:endParaRPr lang="en-US" sz="1400">
                <a:solidFill>
                  <a:srgbClr val="000000"/>
                </a:solidFill>
                <a:latin typeface="Arial" panose="020B0604020202020204"/>
              </a:endParaRPr>
            </a:p>
            <a:p>
              <a:pPr algn="just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>
                  <a:solidFill>
                    <a:srgbClr val="FF3131"/>
                  </a:solidFill>
                  <a:latin typeface="Arial" panose="020B0604020202020204"/>
                </a:rPr>
                <a:t>[4]</a:t>
              </a:r>
              <a:r>
                <a:rPr lang="en-US" sz="1400">
                  <a:solidFill>
                    <a:srgbClr val="000000"/>
                  </a:solidFill>
                  <a:latin typeface="Arial" panose="020B0604020202020204"/>
                </a:rPr>
                <a:t> Mở thư mục sẽ di chuyển đến (</a:t>
              </a:r>
              <a:r>
                <a:rPr lang="en-US" sz="1400">
                  <a:solidFill>
                    <a:srgbClr val="000000"/>
                  </a:solidFill>
                  <a:latin typeface="Arial Bold" panose="020B0802020202020204"/>
                </a:rPr>
                <a:t>To 2</a:t>
              </a:r>
              <a:r>
                <a:rPr lang="en-US" sz="1400">
                  <a:solidFill>
                    <a:srgbClr val="000000"/>
                  </a:solidFill>
                  <a:latin typeface="Arial" panose="020B0604020202020204"/>
                </a:rPr>
                <a:t> - thư mục đích);</a:t>
              </a:r>
              <a:endParaRPr lang="en-US" sz="1400">
                <a:solidFill>
                  <a:srgbClr val="000000"/>
                </a:solidFill>
                <a:latin typeface="Arial" panose="020B0604020202020204"/>
              </a:endParaRPr>
            </a:p>
            <a:p>
              <a:pPr algn="just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>
                  <a:solidFill>
                    <a:srgbClr val="FF3131"/>
                  </a:solidFill>
                  <a:latin typeface="Arial" panose="020B0604020202020204"/>
                </a:rPr>
                <a:t>[5]</a:t>
              </a:r>
              <a:r>
                <a:rPr lang="en-US" sz="1400">
                  <a:solidFill>
                    <a:srgbClr val="000000"/>
                  </a:solidFill>
                  <a:latin typeface="Arial" panose="020B0604020202020204"/>
                </a:rPr>
                <a:t> Chọn lệnh</a:t>
              </a:r>
              <a:r>
                <a:rPr lang="en-US" sz="1400">
                  <a:solidFill>
                    <a:srgbClr val="000000"/>
                  </a:solidFill>
                  <a:latin typeface="Arial Bold" panose="020B0802020202020204"/>
                </a:rPr>
                <a:t> Paste</a:t>
              </a:r>
              <a:endParaRPr lang="en-US" sz="1400">
                <a:solidFill>
                  <a:srgbClr val="000000"/>
                </a:solidFill>
                <a:latin typeface="Arial Bold" panose="020B0802020202020204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4625939" y="192120"/>
              <a:ext cx="3363109" cy="1051560"/>
            </a:xfrm>
            <a:prstGeom prst="rect">
              <a:avLst/>
            </a:prstGeom>
          </p:spPr>
          <p:txBody>
            <a:bodyPr lIns="0" tIns="0" rIns="0" bIns="0" rtlCol="0" anchor="ctr" anchorCtr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280" b="1">
                  <a:solidFill>
                    <a:srgbClr val="000000"/>
                  </a:solidFill>
                  <a:latin typeface="Arial Bold" panose="020B0802020202020204"/>
                </a:rPr>
                <a:t>Thực hành</a:t>
              </a:r>
              <a:endParaRPr lang="en-US" sz="2280" b="1">
                <a:solidFill>
                  <a:srgbClr val="000000"/>
                </a:solidFill>
                <a:latin typeface="Arial Bold" panose="020B0802020202020204"/>
              </a:endParaRP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685800" y="2271395"/>
            <a:ext cx="4034155" cy="50482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algn="l">
              <a:lnSpc>
                <a:spcPts val="3535"/>
              </a:lnSpc>
            </a:pPr>
            <a:r>
              <a:rPr lang="en-US" sz="2355">
                <a:solidFill>
                  <a:srgbClr val="1E1E1E"/>
                </a:solidFill>
                <a:latin typeface="Open Sans Extrabold" panose="020B0906030804020204" charset="0"/>
                <a:cs typeface="Open Sans Extrabold" panose="020B0906030804020204" charset="0"/>
              </a:rPr>
              <a:t>a. Di chuyển thư mục, tệp</a:t>
            </a:r>
            <a:endParaRPr lang="en-US" sz="2355">
              <a:solidFill>
                <a:srgbClr val="1E1E1E"/>
              </a:solidFill>
              <a:latin typeface="Open Sans Extrabold" panose="020B0906030804020204" charset="0"/>
              <a:cs typeface="Open Sans Extrabold" panose="020B0906030804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3287</Words>
  <Application>WPS Presentation</Application>
  <PresentationFormat>Widescreen</PresentationFormat>
  <Paragraphs>130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Open Sans Extrabold</vt:lpstr>
      <vt:lpstr>Arial</vt:lpstr>
      <vt:lpstr>Arial Bold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pc</cp:lastModifiedBy>
  <cp:revision>1</cp:revision>
  <dcterms:created xsi:type="dcterms:W3CDTF">2024-06-26T15:18:52Z</dcterms:created>
  <dcterms:modified xsi:type="dcterms:W3CDTF">2024-06-26T15:18:52Z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0A3E5C366D36475E9518C0DF21B572B9_11</vt:lpwstr>
  </property>
  <property fmtid="{D5CDD505-2E9C-101B-9397-08002B2CF9AE}" pid="3" name="KSOProductBuildVer">
    <vt:lpwstr>1033-12.2.0.17119</vt:lpwstr>
  </property>
</Properties>
</file>