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67" r:id="rId5"/>
    <p:sldId id="273" r:id="rId6"/>
    <p:sldId id="269" r:id="rId7"/>
    <p:sldId id="272" r:id="rId8"/>
    <p:sldId id="264" r:id="rId9"/>
    <p:sldId id="265" r:id="rId10"/>
  </p:sldIdLst>
  <p:sldSz cx="18288000" cy="10287000"/>
  <p:notesSz cx="6858000" cy="9144000"/>
  <p:embeddedFontLst>
    <p:embeddedFont>
      <p:font typeface="Arial Bold" panose="020B0704020202020204" pitchFamily="34" charset="0"/>
      <p:bold r:id="rId11"/>
    </p:embeddedFont>
    <p:embeddedFont>
      <p:font typeface="Tahoma" panose="020B0604030504040204" pitchFamily="34" charset="0"/>
      <p:regular r:id="rId12"/>
      <p:bold r:id="rId13"/>
    </p:embeddedFont>
    <p:embeddedFont>
      <p:font typeface="เอฟซี โอนิกิริ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2929"/>
    <a:srgbClr val="FDD07E"/>
    <a:srgbClr val="BE636B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2726" y="1395447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BF03A6-097D-5AEA-B6F9-4CF877F185EA}"/>
              </a:ext>
            </a:extLst>
          </p:cNvPr>
          <p:cNvGrpSpPr/>
          <p:nvPr/>
        </p:nvGrpSpPr>
        <p:grpSpPr>
          <a:xfrm>
            <a:off x="921391" y="7611117"/>
            <a:ext cx="2564003" cy="2676611"/>
            <a:chOff x="2930639" y="6564748"/>
            <a:chExt cx="3148564" cy="333984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AFD3A5E-0BC3-2D2B-1568-9190C64F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0639" y="6564748"/>
              <a:ext cx="2936800" cy="333984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01D951-335C-50C3-ACE0-D286E1C7A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05846">
              <a:off x="5361686" y="6975113"/>
              <a:ext cx="717517" cy="903835"/>
            </a:xfrm>
            <a:prstGeom prst="rect">
              <a:avLst/>
            </a:prstGeom>
          </p:spPr>
        </p:pic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D75B598-7030-6A37-27B5-74A592C4E13F}"/>
              </a:ext>
            </a:extLst>
          </p:cNvPr>
          <p:cNvSpPr/>
          <p:nvPr/>
        </p:nvSpPr>
        <p:spPr>
          <a:xfrm>
            <a:off x="8567702" y="577042"/>
            <a:ext cx="6546551" cy="6852241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1" y="0"/>
                </a:lnTo>
                <a:lnTo>
                  <a:pt x="7003751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C60AE75-6349-B236-5E8A-F7A67CC83DFB}"/>
              </a:ext>
            </a:extLst>
          </p:cNvPr>
          <p:cNvSpPr/>
          <p:nvPr/>
        </p:nvSpPr>
        <p:spPr>
          <a:xfrm>
            <a:off x="2750108" y="571284"/>
            <a:ext cx="5992565" cy="6857999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0" y="0"/>
                </a:lnTo>
                <a:lnTo>
                  <a:pt x="7003750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D68591-D7C9-3EE8-FEE3-0B982FAF718A}"/>
              </a:ext>
            </a:extLst>
          </p:cNvPr>
          <p:cNvGrpSpPr/>
          <p:nvPr/>
        </p:nvGrpSpPr>
        <p:grpSpPr>
          <a:xfrm>
            <a:off x="3428404" y="1509548"/>
            <a:ext cx="4914900" cy="5186363"/>
            <a:chOff x="2933700" y="647699"/>
            <a:chExt cx="4914900" cy="51863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81C937-FC7D-4B5F-3A67-0C109D24E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33700" y="647699"/>
              <a:ext cx="4610100" cy="51863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1E6B86-86EB-EBA9-C985-5C337EFEBA3E}"/>
                </a:ext>
              </a:extLst>
            </p:cNvPr>
            <p:cNvSpPr/>
            <p:nvPr/>
          </p:nvSpPr>
          <p:spPr>
            <a:xfrm>
              <a:off x="7086600" y="989743"/>
              <a:ext cx="7620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8D5FAA-F00A-1D6D-EA97-52B76A65B0BF}"/>
              </a:ext>
            </a:extLst>
          </p:cNvPr>
          <p:cNvGrpSpPr/>
          <p:nvPr/>
        </p:nvGrpSpPr>
        <p:grpSpPr>
          <a:xfrm>
            <a:off x="9190797" y="1451016"/>
            <a:ext cx="5598441" cy="5368884"/>
            <a:chOff x="9753600" y="639449"/>
            <a:chExt cx="5598441" cy="536888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7335EF-7D09-07FC-B14A-58C873BA6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0" y="639449"/>
              <a:ext cx="5389121" cy="5368884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38609F-483D-3828-EAFA-482C21B52B56}"/>
                </a:ext>
              </a:extLst>
            </p:cNvPr>
            <p:cNvSpPr/>
            <p:nvPr/>
          </p:nvSpPr>
          <p:spPr>
            <a:xfrm>
              <a:off x="14590041" y="1040025"/>
              <a:ext cx="762000" cy="838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9" name="Cloud 18">
            <a:extLst>
              <a:ext uri="{FF2B5EF4-FFF2-40B4-BE49-F238E27FC236}">
                <a16:creationId xmlns:a16="http://schemas.microsoft.com/office/drawing/2014/main" id="{F7A2DCF0-AAED-726E-5B3A-9ECBF4B0644D}"/>
              </a:ext>
            </a:extLst>
          </p:cNvPr>
          <p:cNvSpPr/>
          <p:nvPr/>
        </p:nvSpPr>
        <p:spPr>
          <a:xfrm>
            <a:off x="3373696" y="7596842"/>
            <a:ext cx="11230803" cy="2286041"/>
          </a:xfrm>
          <a:prstGeom prst="cloud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2972855" y="2552700"/>
            <a:ext cx="11717548" cy="3563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48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12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ĐỊNH DẠNG KÍ TỰ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5092" y="808234"/>
            <a:ext cx="16907108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6" name="Freeform 6"/>
          <p:cNvSpPr/>
          <p:nvPr/>
        </p:nvSpPr>
        <p:spPr>
          <a:xfrm>
            <a:off x="16478870" y="1300869"/>
            <a:ext cx="1820726" cy="1709031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8" name="Freeform 28"/>
          <p:cNvSpPr/>
          <p:nvPr/>
        </p:nvSpPr>
        <p:spPr>
          <a:xfrm flipH="1">
            <a:off x="64792" y="8472792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4"/>
            <a:stretch>
              <a:fillRect l="-94647" t="-123326" r="-157783"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ACC2A7-C060-87E0-25D6-C546975DD9E0}"/>
              </a:ext>
            </a:extLst>
          </p:cNvPr>
          <p:cNvGrpSpPr/>
          <p:nvPr/>
        </p:nvGrpSpPr>
        <p:grpSpPr>
          <a:xfrm>
            <a:off x="1295400" y="1224304"/>
            <a:ext cx="7086600" cy="774186"/>
            <a:chOff x="696578" y="1357811"/>
            <a:chExt cx="7086600" cy="7741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FB753D-4698-1B3F-041F-9A26AB61B25E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BBD5A77-242F-C4D1-84A4-7209EE0D7719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7F1405-DE9A-11EA-A6F2-FBA9E6AC60F9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938350-58FE-DC63-727A-0CD035FC7D83}"/>
                </a:ext>
              </a:extLst>
            </p:cNvPr>
            <p:cNvSpPr txBox="1"/>
            <p:nvPr/>
          </p:nvSpPr>
          <p:spPr>
            <a:xfrm>
              <a:off x="1362708" y="1393333"/>
              <a:ext cx="64204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Dải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CE6323F-4201-9025-C4C0-BEE1A69D3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394" y="2292409"/>
            <a:ext cx="14944006" cy="521329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852C64-2C21-0535-9BB7-FA6DD9C00707}"/>
              </a:ext>
            </a:extLst>
          </p:cNvPr>
          <p:cNvSpPr/>
          <p:nvPr/>
        </p:nvSpPr>
        <p:spPr>
          <a:xfrm>
            <a:off x="2598843" y="7714727"/>
            <a:ext cx="12869757" cy="200077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12.1,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Word. Trong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sổ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kiểu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phông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767327" y="7696489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522000" y="-104387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52400" y="81915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F221AB-B335-EBE1-4CB6-5CF19268D5F5}"/>
              </a:ext>
            </a:extLst>
          </p:cNvPr>
          <p:cNvGrpSpPr/>
          <p:nvPr/>
        </p:nvGrpSpPr>
        <p:grpSpPr>
          <a:xfrm>
            <a:off x="1371600" y="1485900"/>
            <a:ext cx="12954000" cy="778264"/>
            <a:chOff x="696578" y="1353733"/>
            <a:chExt cx="15623309" cy="77826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2CC9F37-5E81-25E5-820E-A06D33A5BCAE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3127440-FFCE-CB7D-80E4-454ED2BD7AE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60AA75-DCD7-A507-C3AC-9389DC1FE6E8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34D582-5284-C90A-88D6-429097D4A129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18CC6FB-04CF-EFE4-A2C3-58FFCD4CB0D3}"/>
              </a:ext>
            </a:extLst>
          </p:cNvPr>
          <p:cNvGrpSpPr/>
          <p:nvPr/>
        </p:nvGrpSpPr>
        <p:grpSpPr>
          <a:xfrm>
            <a:off x="7010400" y="1485900"/>
            <a:ext cx="10134034" cy="7696200"/>
            <a:chOff x="7010400" y="1485900"/>
            <a:chExt cx="10134034" cy="76962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A6FE9E-7958-E3A6-320A-58528E0E987A}"/>
                </a:ext>
              </a:extLst>
            </p:cNvPr>
            <p:cNvGrpSpPr/>
            <p:nvPr/>
          </p:nvGrpSpPr>
          <p:grpSpPr>
            <a:xfrm>
              <a:off x="7010400" y="1485900"/>
              <a:ext cx="10134034" cy="7696200"/>
              <a:chOff x="5160998" y="2492250"/>
              <a:chExt cx="10134034" cy="769620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DB99A474-1FA6-C1BE-F35B-323DE43CCEDF}"/>
                  </a:ext>
                </a:extLst>
              </p:cNvPr>
              <p:cNvSpPr/>
              <p:nvPr/>
            </p:nvSpPr>
            <p:spPr>
              <a:xfrm>
                <a:off x="5160998" y="2883846"/>
                <a:ext cx="10134034" cy="730460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BD1BCE3-05D2-1CC7-EAC5-6C8781EA5785}"/>
                  </a:ext>
                </a:extLst>
              </p:cNvPr>
              <p:cNvGrpSpPr/>
              <p:nvPr/>
            </p:nvGrpSpPr>
            <p:grpSpPr>
              <a:xfrm>
                <a:off x="5298045" y="3542184"/>
                <a:ext cx="9869850" cy="6493866"/>
                <a:chOff x="5465224" y="3505368"/>
                <a:chExt cx="9869850" cy="6493866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1DC0CA86-95EA-D4CF-1C11-C7E438767E8F}"/>
                    </a:ext>
                  </a:extLst>
                </p:cNvPr>
                <p:cNvGrpSpPr/>
                <p:nvPr/>
              </p:nvGrpSpPr>
              <p:grpSpPr>
                <a:xfrm>
                  <a:off x="5465224" y="3505368"/>
                  <a:ext cx="9801808" cy="1179676"/>
                  <a:chOff x="2149015" y="4254682"/>
                  <a:chExt cx="9399080" cy="1179676"/>
                </a:xfrm>
              </p:grpSpPr>
              <p:sp>
                <p:nvSpPr>
                  <p:cNvPr id="52" name="TextBox 13">
                    <a:extLst>
                      <a:ext uri="{FF2B5EF4-FFF2-40B4-BE49-F238E27FC236}">
                        <a16:creationId xmlns:a16="http://schemas.microsoft.com/office/drawing/2014/main" id="{942BC1D9-4DC0-0B53-1A62-E2AB6071AAA5}"/>
                      </a:ext>
                    </a:extLst>
                  </p:cNvPr>
                  <p:cNvSpPr txBox="1"/>
                  <p:nvPr/>
                </p:nvSpPr>
                <p:spPr>
                  <a:xfrm>
                    <a:off x="3259231" y="4395094"/>
                    <a:ext cx="8288864" cy="537455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>
                      <a:lnSpc>
                        <a:spcPts val="4122"/>
                      </a:lnSpc>
                    </a:pP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Soạn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thảo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nội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dung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bài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ca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dao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hình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12.2.</a:t>
                    </a:r>
                    <a:endParaRPr lang="en-US" sz="3700" dirty="0">
                      <a:solidFill>
                        <a:srgbClr val="5B4A3B"/>
                      </a:solidFill>
                      <a:latin typeface="เอฟซี โอนิกิริ"/>
                    </a:endParaRPr>
                  </a:p>
                </p:txBody>
              </p:sp>
              <p:grpSp>
                <p:nvGrpSpPr>
                  <p:cNvPr id="53" name="Group 19">
                    <a:extLst>
                      <a:ext uri="{FF2B5EF4-FFF2-40B4-BE49-F238E27FC236}">
                        <a16:creationId xmlns:a16="http://schemas.microsoft.com/office/drawing/2014/main" id="{BD525898-47FC-0343-2729-086E415AFBFE}"/>
                      </a:ext>
                    </a:extLst>
                  </p:cNvPr>
                  <p:cNvGrpSpPr/>
                  <p:nvPr/>
                </p:nvGrpSpPr>
                <p:grpSpPr>
                  <a:xfrm>
                    <a:off x="2149015" y="4254682"/>
                    <a:ext cx="1002571" cy="1179676"/>
                    <a:chOff x="-87347" y="-482487"/>
                    <a:chExt cx="1336761" cy="1572902"/>
                  </a:xfrm>
                </p:grpSpPr>
                <p:grpSp>
                  <p:nvGrpSpPr>
                    <p:cNvPr id="54" name="Group 20">
                      <a:extLst>
                        <a:ext uri="{FF2B5EF4-FFF2-40B4-BE49-F238E27FC236}">
                          <a16:creationId xmlns:a16="http://schemas.microsoft.com/office/drawing/2014/main" id="{7D07A2DA-CB57-D37A-D775-9B2AD01233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7117" y="-482487"/>
                      <a:ext cx="1203216" cy="1572902"/>
                      <a:chOff x="-56669" y="-325931"/>
                      <a:chExt cx="812800" cy="1062531"/>
                    </a:xfrm>
                  </p:grpSpPr>
                  <p:sp>
                    <p:nvSpPr>
                      <p:cNvPr id="56" name="Freeform 21">
                        <a:extLst>
                          <a:ext uri="{FF2B5EF4-FFF2-40B4-BE49-F238E27FC236}">
                            <a16:creationId xmlns:a16="http://schemas.microsoft.com/office/drawing/2014/main" id="{1F3BF219-9D21-4FB4-6E18-D35F4B9053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56669" y="-325931"/>
                        <a:ext cx="812800" cy="812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12800" h="812800">
                            <a:moveTo>
                              <a:pt x="406400" y="0"/>
                            </a:moveTo>
                            <a:cubicBezTo>
                              <a:pt x="181951" y="0"/>
                              <a:pt x="0" y="181951"/>
                              <a:pt x="0" y="406400"/>
                            </a:cubicBezTo>
                            <a:cubicBezTo>
                              <a:pt x="0" y="630849"/>
                              <a:pt x="181951" y="812800"/>
                              <a:pt x="406400" y="812800"/>
                            </a:cubicBezTo>
                            <a:cubicBezTo>
                              <a:pt x="630849" y="812800"/>
                              <a:pt x="812800" y="630849"/>
                              <a:pt x="812800" y="406400"/>
                            </a:cubicBezTo>
                            <a:cubicBezTo>
                              <a:pt x="812800" y="181951"/>
                              <a:pt x="630849" y="0"/>
                              <a:pt x="4064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8B548"/>
                      </a:solidFill>
                    </p:spPr>
                  </p:sp>
                  <p:sp>
                    <p:nvSpPr>
                      <p:cNvPr id="57" name="TextBox 22">
                        <a:extLst>
                          <a:ext uri="{FF2B5EF4-FFF2-40B4-BE49-F238E27FC236}">
                            <a16:creationId xmlns:a16="http://schemas.microsoft.com/office/drawing/2014/main" id="{FE9B531A-74D1-68F7-F832-078402D6183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200" y="38100"/>
                        <a:ext cx="660400" cy="698500"/>
                      </a:xfrm>
                      <a:prstGeom prst="rect">
                        <a:avLst/>
                      </a:prstGeom>
                    </p:spPr>
                    <p:txBody>
                      <a:bodyPr lIns="0" tIns="0" rIns="0" bIns="0" rtlCol="0" anchor="ctr"/>
                      <a:lstStyle/>
                      <a:p>
                        <a:pPr algn="ctr">
                          <a:lnSpc>
                            <a:spcPts val="2240"/>
                          </a:lnSpc>
                          <a:spcBef>
                            <a:spcPct val="0"/>
                          </a:spcBef>
                        </a:pPr>
                        <a:endParaRPr/>
                      </a:p>
                    </p:txBody>
                  </p:sp>
                </p:grpSp>
                <p:sp>
                  <p:nvSpPr>
                    <p:cNvPr id="55" name="TextBox 23">
                      <a:extLst>
                        <a:ext uri="{FF2B5EF4-FFF2-40B4-BE49-F238E27FC236}">
                          <a16:creationId xmlns:a16="http://schemas.microsoft.com/office/drawing/2014/main" id="{F961F233-65F2-5FC4-231B-11F6AEBC9F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87347" y="-295271"/>
                      <a:ext cx="1336761" cy="796886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algn="ctr">
                        <a:lnSpc>
                          <a:spcPts val="5039"/>
                        </a:lnSpc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p:txBody>
                </p:sp>
              </p:grp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0E9C3FBD-14DD-FFD4-79DA-BEEDE498A654}"/>
                    </a:ext>
                  </a:extLst>
                </p:cNvPr>
                <p:cNvGrpSpPr/>
                <p:nvPr/>
              </p:nvGrpSpPr>
              <p:grpSpPr>
                <a:xfrm>
                  <a:off x="5500643" y="4636380"/>
                  <a:ext cx="9766388" cy="1513168"/>
                  <a:chOff x="7097032" y="3921001"/>
                  <a:chExt cx="9766388" cy="1513168"/>
                </a:xfrm>
              </p:grpSpPr>
              <p:sp>
                <p:nvSpPr>
                  <p:cNvPr id="46" name="TextBox 14">
                    <a:extLst>
                      <a:ext uri="{FF2B5EF4-FFF2-40B4-BE49-F238E27FC236}">
                        <a16:creationId xmlns:a16="http://schemas.microsoft.com/office/drawing/2014/main" id="{5208703F-BFB3-271C-4BC0-BE2E68F4AE25}"/>
                      </a:ext>
                    </a:extLst>
                  </p:cNvPr>
                  <p:cNvSpPr txBox="1"/>
                  <p:nvPr/>
                </p:nvSpPr>
                <p:spPr>
                  <a:xfrm>
                    <a:off x="8219399" y="3921001"/>
                    <a:ext cx="8644021" cy="1204176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>
                      <a:lnSpc>
                        <a:spcPct val="110000"/>
                      </a:lnSpc>
                    </a:pP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Định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dạng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phông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chữ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cỡ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chữ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màu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chữ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kiểu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chữ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theo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hình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12.2</a:t>
                    </a:r>
                    <a:endParaRPr lang="en-US" sz="3700" dirty="0">
                      <a:latin typeface="เอฟซี โอนิกิริ"/>
                    </a:endParaRPr>
                  </a:p>
                </p:txBody>
              </p:sp>
              <p:grpSp>
                <p:nvGrpSpPr>
                  <p:cNvPr id="47" name="Group 24">
                    <a:extLst>
                      <a:ext uri="{FF2B5EF4-FFF2-40B4-BE49-F238E27FC236}">
                        <a16:creationId xmlns:a16="http://schemas.microsoft.com/office/drawing/2014/main" id="{FF91C4CC-C9AB-260C-AE8B-7AEB6C1AB7A7}"/>
                      </a:ext>
                    </a:extLst>
                  </p:cNvPr>
                  <p:cNvGrpSpPr/>
                  <p:nvPr/>
                </p:nvGrpSpPr>
                <p:grpSpPr>
                  <a:xfrm>
                    <a:off x="7097032" y="3997201"/>
                    <a:ext cx="1002571" cy="1436968"/>
                    <a:chOff x="-113497" y="-823094"/>
                    <a:chExt cx="1336761" cy="1915956"/>
                  </a:xfrm>
                </p:grpSpPr>
                <p:grpSp>
                  <p:nvGrpSpPr>
                    <p:cNvPr id="48" name="Group 25">
                      <a:extLst>
                        <a:ext uri="{FF2B5EF4-FFF2-40B4-BE49-F238E27FC236}">
                          <a16:creationId xmlns:a16="http://schemas.microsoft.com/office/drawing/2014/main" id="{08BBE8E0-1D86-991C-3215-828DF6C507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7632" y="-823094"/>
                      <a:ext cx="1205917" cy="1915956"/>
                      <a:chOff x="-76200" y="-554774"/>
                      <a:chExt cx="812800" cy="1291374"/>
                    </a:xfrm>
                  </p:grpSpPr>
                  <p:sp>
                    <p:nvSpPr>
                      <p:cNvPr id="50" name="Freeform 26">
                        <a:extLst>
                          <a:ext uri="{FF2B5EF4-FFF2-40B4-BE49-F238E27FC236}">
                            <a16:creationId xmlns:a16="http://schemas.microsoft.com/office/drawing/2014/main" id="{EBC47A1E-65CE-2373-202F-97FE51A820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6200" y="-554774"/>
                        <a:ext cx="812800" cy="812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12800" h="812800">
                            <a:moveTo>
                              <a:pt x="406400" y="0"/>
                            </a:moveTo>
                            <a:cubicBezTo>
                              <a:pt x="181951" y="0"/>
                              <a:pt x="0" y="181951"/>
                              <a:pt x="0" y="406400"/>
                            </a:cubicBezTo>
                            <a:cubicBezTo>
                              <a:pt x="0" y="630849"/>
                              <a:pt x="181951" y="812800"/>
                              <a:pt x="406400" y="812800"/>
                            </a:cubicBezTo>
                            <a:cubicBezTo>
                              <a:pt x="630849" y="812800"/>
                              <a:pt x="812800" y="630849"/>
                              <a:pt x="812800" y="406400"/>
                            </a:cubicBezTo>
                            <a:cubicBezTo>
                              <a:pt x="812800" y="181951"/>
                              <a:pt x="630849" y="0"/>
                              <a:pt x="4064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BABC6"/>
                      </a:solidFill>
                    </p:spPr>
                  </p:sp>
                  <p:sp>
                    <p:nvSpPr>
                      <p:cNvPr id="51" name="TextBox 27">
                        <a:extLst>
                          <a:ext uri="{FF2B5EF4-FFF2-40B4-BE49-F238E27FC236}">
                            <a16:creationId xmlns:a16="http://schemas.microsoft.com/office/drawing/2014/main" id="{EA8075F3-FB61-AE72-01DE-FAD4B7AF68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200" y="38100"/>
                        <a:ext cx="660400" cy="698500"/>
                      </a:xfrm>
                      <a:prstGeom prst="rect">
                        <a:avLst/>
                      </a:prstGeom>
                    </p:spPr>
                    <p:txBody>
                      <a:bodyPr lIns="20451" tIns="20451" rIns="20451" bIns="20451" rtlCol="0" anchor="ctr"/>
                      <a:lstStyle/>
                      <a:p>
                        <a:pPr algn="ctr">
                          <a:lnSpc>
                            <a:spcPts val="2240"/>
                          </a:lnSpc>
                          <a:spcBef>
                            <a:spcPct val="0"/>
                          </a:spcBef>
                        </a:pPr>
                        <a:endParaRPr/>
                      </a:p>
                    </p:txBody>
                  </p:sp>
                </p:grpSp>
                <p:sp>
                  <p:nvSpPr>
                    <p:cNvPr id="49" name="TextBox 28">
                      <a:extLst>
                        <a:ext uri="{FF2B5EF4-FFF2-40B4-BE49-F238E27FC236}">
                          <a16:creationId xmlns:a16="http://schemas.microsoft.com/office/drawing/2014/main" id="{C2ED2780-7B68-EB76-95F1-AA84A6DE48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13497" y="-617263"/>
                      <a:ext cx="1336761" cy="796885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algn="ctr">
                        <a:lnSpc>
                          <a:spcPts val="5039"/>
                        </a:lnSpc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p:txBody>
                </p:sp>
              </p:grp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3F5EC590-0586-1E10-E638-983613A6699C}"/>
                    </a:ext>
                  </a:extLst>
                </p:cNvPr>
                <p:cNvGrpSpPr/>
                <p:nvPr/>
              </p:nvGrpSpPr>
              <p:grpSpPr>
                <a:xfrm>
                  <a:off x="5486702" y="7007144"/>
                  <a:ext cx="9848372" cy="2992090"/>
                  <a:chOff x="12143517" y="4656917"/>
                  <a:chExt cx="9848372" cy="2992090"/>
                </a:xfrm>
              </p:grpSpPr>
              <p:sp>
                <p:nvSpPr>
                  <p:cNvPr id="40" name="TextBox 16">
                    <a:extLst>
                      <a:ext uri="{FF2B5EF4-FFF2-40B4-BE49-F238E27FC236}">
                        <a16:creationId xmlns:a16="http://schemas.microsoft.com/office/drawing/2014/main" id="{B57AC90F-433E-F9BF-AB77-D84E153CDB81}"/>
                      </a:ext>
                    </a:extLst>
                  </p:cNvPr>
                  <p:cNvSpPr txBox="1"/>
                  <p:nvPr/>
                </p:nvSpPr>
                <p:spPr>
                  <a:xfrm>
                    <a:off x="12746425" y="5818634"/>
                    <a:ext cx="9245464" cy="1830373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457200" algn="just">
                      <a:lnSpc>
                        <a:spcPct val="11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vi-VN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Phát biểu các bước để định dạng phông chữ, kiểu chữ, cỡ chữ, màu chữ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thoát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khỏi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phần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mềm</a:t>
                    </a:r>
                    <a:r>
                      <a:rPr lang="en-US" sz="37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7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Word</a:t>
                    </a:r>
                  </a:p>
                </p:txBody>
              </p:sp>
              <p:grpSp>
                <p:nvGrpSpPr>
                  <p:cNvPr id="41" name="Group 29">
                    <a:extLst>
                      <a:ext uri="{FF2B5EF4-FFF2-40B4-BE49-F238E27FC236}">
                        <a16:creationId xmlns:a16="http://schemas.microsoft.com/office/drawing/2014/main" id="{518CBAF5-AB0E-B841-F2FA-33CD91B352CB}"/>
                      </a:ext>
                    </a:extLst>
                  </p:cNvPr>
                  <p:cNvGrpSpPr/>
                  <p:nvPr/>
                </p:nvGrpSpPr>
                <p:grpSpPr>
                  <a:xfrm>
                    <a:off x="12143517" y="4656917"/>
                    <a:ext cx="1002571" cy="2099914"/>
                    <a:chOff x="-98504" y="56527"/>
                    <a:chExt cx="1336761" cy="2799884"/>
                  </a:xfrm>
                </p:grpSpPr>
                <p:grpSp>
                  <p:nvGrpSpPr>
                    <p:cNvPr id="42" name="Group 30">
                      <a:extLst>
                        <a:ext uri="{FF2B5EF4-FFF2-40B4-BE49-F238E27FC236}">
                          <a16:creationId xmlns:a16="http://schemas.microsoft.com/office/drawing/2014/main" id="{A5C79420-512C-ED3A-BCA4-2D69E51213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90082" y="56527"/>
                      <a:ext cx="1264464" cy="2799884"/>
                      <a:chOff x="-115661" y="38100"/>
                      <a:chExt cx="852261" cy="1887151"/>
                    </a:xfrm>
                  </p:grpSpPr>
                  <p:sp>
                    <p:nvSpPr>
                      <p:cNvPr id="44" name="Freeform 31">
                        <a:extLst>
                          <a:ext uri="{FF2B5EF4-FFF2-40B4-BE49-F238E27FC236}">
                            <a16:creationId xmlns:a16="http://schemas.microsoft.com/office/drawing/2014/main" id="{3EA0BA76-9492-F10C-5CE8-7D1B3CCD73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15661" y="1112451"/>
                        <a:ext cx="812800" cy="812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12800" h="812800">
                            <a:moveTo>
                              <a:pt x="406400" y="0"/>
                            </a:moveTo>
                            <a:cubicBezTo>
                              <a:pt x="181951" y="0"/>
                              <a:pt x="0" y="181951"/>
                              <a:pt x="0" y="406400"/>
                            </a:cubicBezTo>
                            <a:cubicBezTo>
                              <a:pt x="0" y="630849"/>
                              <a:pt x="181951" y="812800"/>
                              <a:pt x="406400" y="812800"/>
                            </a:cubicBezTo>
                            <a:cubicBezTo>
                              <a:pt x="630849" y="812800"/>
                              <a:pt x="812800" y="630849"/>
                              <a:pt x="812800" y="406400"/>
                            </a:cubicBezTo>
                            <a:cubicBezTo>
                              <a:pt x="812800" y="181951"/>
                              <a:pt x="630849" y="0"/>
                              <a:pt x="4064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C76A"/>
                      </a:solidFill>
                    </p:spPr>
                  </p:sp>
                  <p:sp>
                    <p:nvSpPr>
                      <p:cNvPr id="45" name="TextBox 32">
                        <a:extLst>
                          <a:ext uri="{FF2B5EF4-FFF2-40B4-BE49-F238E27FC236}">
                            <a16:creationId xmlns:a16="http://schemas.microsoft.com/office/drawing/2014/main" id="{97D33C59-1F7D-852A-6CD8-98311D5968F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200" y="38100"/>
                        <a:ext cx="660400" cy="698500"/>
                      </a:xfrm>
                      <a:prstGeom prst="rect">
                        <a:avLst/>
                      </a:prstGeom>
                    </p:spPr>
                    <p:txBody>
                      <a:bodyPr lIns="20451" tIns="20451" rIns="20451" bIns="20451" rtlCol="0" anchor="ctr"/>
                      <a:lstStyle/>
                      <a:p>
                        <a:pPr algn="ctr">
                          <a:lnSpc>
                            <a:spcPts val="2240"/>
                          </a:lnSpc>
                          <a:spcBef>
                            <a:spcPct val="0"/>
                          </a:spcBef>
                        </a:pPr>
                        <a:endParaRPr/>
                      </a:p>
                    </p:txBody>
                  </p:sp>
                </p:grpSp>
                <p:sp>
                  <p:nvSpPr>
                    <p:cNvPr id="43" name="TextBox 33">
                      <a:extLst>
                        <a:ext uri="{FF2B5EF4-FFF2-40B4-BE49-F238E27FC236}">
                          <a16:creationId xmlns:a16="http://schemas.microsoft.com/office/drawing/2014/main" id="{2CDA640F-E400-DD13-CEB5-8B70361E7A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98504" y="1835893"/>
                      <a:ext cx="1336761" cy="796885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algn="ctr">
                        <a:lnSpc>
                          <a:spcPts val="5039"/>
                        </a:lnSpc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p:txBody>
                </p:sp>
              </p:grpSp>
            </p:grp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AB970F0-171E-5B1F-502D-F412CFBDCDF6}"/>
                  </a:ext>
                </a:extLst>
              </p:cNvPr>
              <p:cNvSpPr txBox="1"/>
              <p:nvPr/>
            </p:nvSpPr>
            <p:spPr>
              <a:xfrm>
                <a:off x="6837398" y="2492250"/>
                <a:ext cx="6934199" cy="783193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CÙNG BẠN THỰC HIỆN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0A590E-86AE-98F1-0B61-00BA04334E91}"/>
                </a:ext>
              </a:extLst>
            </p:cNvPr>
            <p:cNvSpPr txBox="1"/>
            <p:nvPr/>
          </p:nvSpPr>
          <p:spPr>
            <a:xfrm>
              <a:off x="7356215" y="4892576"/>
              <a:ext cx="9788219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ý: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693738"/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– Phông (font) chữ: Times New Roman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693738"/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– Tiêu đề: chữ in hoa, đậm, cỡ chữ 24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693738"/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– Các câu thơ: nghiêng, cỡ chữ 1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027A526-31B1-3F79-1190-FE22883FCF5E}"/>
              </a:ext>
            </a:extLst>
          </p:cNvPr>
          <p:cNvGrpSpPr/>
          <p:nvPr/>
        </p:nvGrpSpPr>
        <p:grpSpPr>
          <a:xfrm>
            <a:off x="623572" y="3539259"/>
            <a:ext cx="6178578" cy="5119246"/>
            <a:chOff x="623572" y="3539259"/>
            <a:chExt cx="6178578" cy="51192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9F1290-1885-7512-BFE7-F24D92307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824"/>
            <a:stretch/>
          </p:blipFill>
          <p:spPr>
            <a:xfrm>
              <a:off x="623572" y="3539259"/>
              <a:ext cx="6178578" cy="4394884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5B1E6B7-47C5-98C5-5351-72D76BCA1CAD}"/>
                </a:ext>
              </a:extLst>
            </p:cNvPr>
            <p:cNvSpPr txBox="1"/>
            <p:nvPr/>
          </p:nvSpPr>
          <p:spPr>
            <a:xfrm>
              <a:off x="2162366" y="7950619"/>
              <a:ext cx="24096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12.2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9252FF9-B29D-C5E4-F00B-36D63226A905}"/>
              </a:ext>
            </a:extLst>
          </p:cNvPr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894EE6-C705-D744-93D7-5D3CA441B312}"/>
                </a:ext>
              </a:extLst>
            </p:cNvPr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55B0B0-071A-A645-4BB2-F6673FCAC098}"/>
                </a:ext>
              </a:extLst>
            </p:cNvPr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66608" y="121366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549AA14-13CC-8B5B-0EAD-AC873349EBF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E0A27-AE01-D7D3-F046-6129BC4752FE}"/>
              </a:ext>
            </a:extLst>
          </p:cNvPr>
          <p:cNvGrpSpPr/>
          <p:nvPr/>
        </p:nvGrpSpPr>
        <p:grpSpPr>
          <a:xfrm>
            <a:off x="1219200" y="1485900"/>
            <a:ext cx="12954000" cy="778264"/>
            <a:chOff x="696578" y="1353733"/>
            <a:chExt cx="15623309" cy="77826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2572669-2B6C-D8AF-589B-18231EF81E77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9B5E1B-BB93-50DE-F7ED-A0BC83AD9B9B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61954E-FE8A-B429-B1EC-34A46D4562BF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53F0F7-6F1E-B40A-112C-E00B5D21E2D1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C8C547-FDED-4445-046B-03A5DAAA5CEB}"/>
              </a:ext>
            </a:extLst>
          </p:cNvPr>
          <p:cNvSpPr txBox="1"/>
          <p:nvPr/>
        </p:nvSpPr>
        <p:spPr>
          <a:xfrm>
            <a:off x="1143000" y="2507663"/>
            <a:ext cx="16042731" cy="3224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vi-VN" sz="4000" b="1" dirty="0"/>
              <a:t>Các bước định dạng phông chữ, kiểu chữ, cỡ chữ, màu chữ.</a:t>
            </a:r>
            <a:endParaRPr lang="en-US" sz="4000" b="1" dirty="0"/>
          </a:p>
          <a:p>
            <a:pPr indent="574675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/>
              <a:t>Bước 1.</a:t>
            </a:r>
            <a:r>
              <a:rPr lang="vi-VN" sz="4000" dirty="0"/>
              <a:t> Chọn khối văn bản cần định dạng.</a:t>
            </a:r>
            <a:endParaRPr lang="en-US" sz="4000" dirty="0"/>
          </a:p>
          <a:p>
            <a:pPr indent="574675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/>
              <a:t>Bước 2.</a:t>
            </a:r>
            <a:r>
              <a:rPr lang="vi-VN" sz="4000" dirty="0"/>
              <a:t> Chọn kiểu chữ trong các lệnh kiểu chữ.</a:t>
            </a:r>
            <a:endParaRPr lang="en-US" sz="4000" dirty="0"/>
          </a:p>
          <a:p>
            <a:pPr indent="574675">
              <a:lnSpc>
                <a:spcPct val="120000"/>
              </a:lnSpc>
              <a:spcAft>
                <a:spcPts val="600"/>
              </a:spcAft>
            </a:pPr>
            <a:r>
              <a:rPr lang="vi-VN" sz="4000" b="1" dirty="0"/>
              <a:t>Bước 3.</a:t>
            </a:r>
            <a:r>
              <a:rPr lang="vi-VN" sz="4000" dirty="0"/>
              <a:t> Mở hộp danh sách để chọn phông chữ, cỡ chữ, màu chữ.</a:t>
            </a:r>
            <a:endParaRPr lang="en-US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978100-4EF0-E52E-300D-0D8F66D6DF61}"/>
              </a:ext>
            </a:extLst>
          </p:cNvPr>
          <p:cNvSpPr txBox="1"/>
          <p:nvPr/>
        </p:nvSpPr>
        <p:spPr>
          <a:xfrm>
            <a:off x="1524000" y="6021586"/>
            <a:ext cx="15240000" cy="17807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319213" indent="-1143000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74725" indent="-177800" algn="just">
              <a:lnSpc>
                <a:spcPct val="13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65D69E59-2612-B526-656C-0EE89DD6A149}"/>
              </a:ext>
            </a:extLst>
          </p:cNvPr>
          <p:cNvSpPr/>
          <p:nvPr/>
        </p:nvSpPr>
        <p:spPr>
          <a:xfrm>
            <a:off x="6051918" y="8092567"/>
            <a:ext cx="5431142" cy="1431927"/>
          </a:xfrm>
          <a:custGeom>
            <a:avLst/>
            <a:gdLst/>
            <a:ahLst/>
            <a:cxnLst/>
            <a:rect l="l" t="t" r="r" b="b"/>
            <a:pathLst>
              <a:path w="6794070" h="2590239">
                <a:moveTo>
                  <a:pt x="0" y="0"/>
                </a:moveTo>
                <a:lnTo>
                  <a:pt x="6794071" y="0"/>
                </a:lnTo>
                <a:lnTo>
                  <a:pt x="6794071" y="2590240"/>
                </a:lnTo>
                <a:lnTo>
                  <a:pt x="0" y="2590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43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667238"/>
            <a:ext cx="16593015" cy="9280936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3CCB3C-768A-C2B6-85A0-F10EF2E0ED72}"/>
              </a:ext>
            </a:extLst>
          </p:cNvPr>
          <p:cNvSpPr/>
          <p:nvPr/>
        </p:nvSpPr>
        <p:spPr>
          <a:xfrm>
            <a:off x="6934200" y="338826"/>
            <a:ext cx="4648200" cy="990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Freeform 15"/>
          <p:cNvSpPr/>
          <p:nvPr/>
        </p:nvSpPr>
        <p:spPr>
          <a:xfrm>
            <a:off x="0" y="8641966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925752" y="982179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55D581-DE84-6E1D-E837-06A4DD21BC95}"/>
              </a:ext>
            </a:extLst>
          </p:cNvPr>
          <p:cNvGrpSpPr/>
          <p:nvPr/>
        </p:nvGrpSpPr>
        <p:grpSpPr>
          <a:xfrm>
            <a:off x="1503677" y="1525583"/>
            <a:ext cx="15163800" cy="8056754"/>
            <a:chOff x="1600200" y="1562100"/>
            <a:chExt cx="15163800" cy="805675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7EB67E5-29E8-6F8A-484E-D670EC5F8ABF}"/>
                </a:ext>
              </a:extLst>
            </p:cNvPr>
            <p:cNvGrpSpPr/>
            <p:nvPr/>
          </p:nvGrpSpPr>
          <p:grpSpPr>
            <a:xfrm>
              <a:off x="1600200" y="1562100"/>
              <a:ext cx="15163800" cy="8056754"/>
              <a:chOff x="1600200" y="1790700"/>
              <a:chExt cx="15163800" cy="805675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152D4B-0727-0FC3-750A-931BDFD80916}"/>
                  </a:ext>
                </a:extLst>
              </p:cNvPr>
              <p:cNvSpPr/>
              <p:nvPr/>
            </p:nvSpPr>
            <p:spPr>
              <a:xfrm>
                <a:off x="1600200" y="1790700"/>
                <a:ext cx="15163800" cy="8056754"/>
              </a:xfrm>
              <a:prstGeom prst="rect">
                <a:avLst/>
              </a:prstGeom>
              <a:solidFill>
                <a:srgbClr val="F7EAE9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2A009C-3153-DFCB-2308-54E96DA28559}"/>
                  </a:ext>
                </a:extLst>
              </p:cNvPr>
              <p:cNvSpPr txBox="1"/>
              <p:nvPr/>
            </p:nvSpPr>
            <p:spPr>
              <a:xfrm>
                <a:off x="6886193" y="1846656"/>
                <a:ext cx="50490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  <a:endParaRPr lang="en-US" sz="3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F574B4C-8EB8-143A-E71D-F25C27C6208D}"/>
                  </a:ext>
                </a:extLst>
              </p:cNvPr>
              <p:cNvSpPr txBox="1"/>
              <p:nvPr/>
            </p:nvSpPr>
            <p:spPr>
              <a:xfrm>
                <a:off x="1828800" y="2552700"/>
                <a:ext cx="14630400" cy="7294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r>
                  <a:rPr lang="vi-VN" sz="3600" dirty="0"/>
                  <a:t>Kích hoạt phần mềm Word, chỉ và gọi tên các lệnh định dạng kiểu, màu sắc, kích thước, phông chữ. </a:t>
                </a:r>
                <a:endParaRPr lang="en-US" sz="3600" dirty="0"/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r>
                  <a:rPr lang="vi-VN" sz="3600" dirty="0"/>
                  <a:t>Ghép mỗi dòng ở cột A với một dòng tương ứng ở cột B.</a:t>
                </a:r>
                <a:endParaRPr lang="en-US" sz="3600" dirty="0"/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dirty="0"/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indent="-742950" algn="just">
                  <a:lnSpc>
                    <a:spcPct val="120000"/>
                  </a:lnSpc>
                  <a:spcAft>
                    <a:spcPts val="600"/>
                  </a:spcAft>
                  <a:buAutoNum type="arabicPeriod"/>
                </a:pP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vi-VN" sz="3600" dirty="0"/>
                  <a:t>3. Nêu các bước định dạng kiểu chữ, phông chữ, cỡ chữ, màu chữ. </a:t>
                </a:r>
                <a:endParaRPr lang="en-US" sz="3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91B694-5032-41D0-C2D8-F3C687DDB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2012" y="4533900"/>
              <a:ext cx="4064181" cy="4343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253DE7-EF09-7DB9-C6D9-0CC4237F0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4468" y="4533900"/>
              <a:ext cx="4497058" cy="434340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271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5092" y="571500"/>
            <a:ext cx="16830908" cy="9288266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767327" y="7696489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190500"/>
            <a:ext cx="4152900" cy="838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6938D-18CB-6B59-8A62-CA21036EB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800" y="952500"/>
            <a:ext cx="5334000" cy="92431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49B81E-251B-BF30-D003-E83D68BD8F46}"/>
              </a:ext>
            </a:extLst>
          </p:cNvPr>
          <p:cNvGrpSpPr/>
          <p:nvPr/>
        </p:nvGrpSpPr>
        <p:grpSpPr>
          <a:xfrm>
            <a:off x="762001" y="1562100"/>
            <a:ext cx="11277600" cy="8034845"/>
            <a:chOff x="5941841" y="2341390"/>
            <a:chExt cx="10479470" cy="596296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8720BD9C-79EF-94EE-5759-4359015A416A}"/>
                </a:ext>
              </a:extLst>
            </p:cNvPr>
            <p:cNvSpPr/>
            <p:nvPr/>
          </p:nvSpPr>
          <p:spPr>
            <a:xfrm>
              <a:off x="5941841" y="2341390"/>
              <a:ext cx="10479470" cy="5962960"/>
            </a:xfrm>
            <a:custGeom>
              <a:avLst/>
              <a:gdLst/>
              <a:ahLst/>
              <a:cxnLst/>
              <a:rect l="l" t="t" r="r" b="b"/>
              <a:pathLst>
                <a:path w="5303716" h="4114800">
                  <a:moveTo>
                    <a:pt x="0" y="0"/>
                  </a:moveTo>
                  <a:lnTo>
                    <a:pt x="5303716" y="0"/>
                  </a:lnTo>
                  <a:lnTo>
                    <a:pt x="53037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E64F1AF-DF62-1B8C-1D2E-A7C1BCFBC6BE}"/>
                </a:ext>
              </a:extLst>
            </p:cNvPr>
            <p:cNvSpPr txBox="1"/>
            <p:nvPr/>
          </p:nvSpPr>
          <p:spPr>
            <a:xfrm>
              <a:off x="6547570" y="2793797"/>
              <a:ext cx="9186774" cy="4944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vi-VN" sz="4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cùng bạn thực hiện</a:t>
              </a:r>
              <a:endParaRPr lang="en-US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800" dirty="0"/>
                <a:t>Soạn thảo nội dung bài thơ </a:t>
              </a:r>
              <a:r>
                <a:rPr lang="vi-VN" sz="3800" b="1" dirty="0"/>
                <a:t>Trong giấc mơ buổi sáng</a:t>
              </a:r>
              <a:r>
                <a:rPr lang="vi-VN" sz="3800" dirty="0"/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800" dirty="0"/>
                <a:t>Định dạng kiểu chữ, phông chữ, cỡ chữ, màu chữ cho bài thơ theo gợi ý ở hình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20000"/>
                </a:lnSpc>
                <a:spcAft>
                  <a:spcPts val="600"/>
                </a:spcAft>
                <a:buAutoNum type="alphaLcPeriod"/>
              </a:pPr>
              <a:r>
                <a:rPr lang="vi-VN" sz="3800" dirty="0"/>
                <a:t>Lưu tệp với tên </a:t>
              </a:r>
              <a:r>
                <a:rPr lang="vi-VN" sz="3800" b="1" dirty="0"/>
                <a:t>TrongGiacMoBuoiSang</a:t>
              </a:r>
              <a:r>
                <a:rPr lang="vi-VN" sz="3800" dirty="0"/>
                <a:t> vào thư mục của em. Thoát khỏi phần mềm Word</a:t>
              </a:r>
              <a:r>
                <a:rPr lang="en-US" sz="3800" dirty="0"/>
                <a:t>.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350034" y="-106478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498" y="8738847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0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72957" y="1016912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4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752600" y="2417527"/>
            <a:ext cx="14935200" cy="6535973"/>
            <a:chOff x="-35827" y="-76200"/>
            <a:chExt cx="3654973" cy="1369100"/>
          </a:xfrm>
        </p:grpSpPr>
        <p:sp>
          <p:nvSpPr>
            <p:cNvPr id="8" name="Freeform 8"/>
            <p:cNvSpPr/>
            <p:nvPr/>
          </p:nvSpPr>
          <p:spPr>
            <a:xfrm>
              <a:off x="-35827" y="15962"/>
              <a:ext cx="3654973" cy="1213091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47665" y="2624958"/>
            <a:ext cx="14411534" cy="6023742"/>
            <a:chOff x="-98288" y="-76200"/>
            <a:chExt cx="3566109" cy="1220031"/>
          </a:xfrm>
        </p:grpSpPr>
        <p:sp>
          <p:nvSpPr>
            <p:cNvPr id="11" name="Freeform 11"/>
            <p:cNvSpPr/>
            <p:nvPr/>
          </p:nvSpPr>
          <p:spPr>
            <a:xfrm>
              <a:off x="-98288" y="48065"/>
              <a:ext cx="3566109" cy="1018599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506266" y="1383850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45256F-24C9-AE47-A9B7-10A98240BEE3}"/>
              </a:ext>
            </a:extLst>
          </p:cNvPr>
          <p:cNvSpPr txBox="1"/>
          <p:nvPr/>
        </p:nvSpPr>
        <p:spPr>
          <a:xfrm>
            <a:off x="2057400" y="4160825"/>
            <a:ext cx="14411534" cy="281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0" indent="-390525" algn="just">
              <a:lnSpc>
                <a:spcPct val="130000"/>
              </a:lnSpc>
              <a:spcAft>
                <a:spcPts val="600"/>
              </a:spcAft>
              <a:tabLst>
                <a:tab pos="1204913" algn="l"/>
              </a:tabLst>
            </a:pPr>
            <a:r>
              <a:rPr lang="vi-VN" sz="4400" dirty="0">
                <a:solidFill>
                  <a:schemeClr val="tx1"/>
                </a:solidFill>
              </a:rPr>
              <a:t>Các bước định dạng kí tự trong văn bản: </a:t>
            </a:r>
            <a:endParaRPr lang="en-US" sz="4400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600"/>
              </a:spcAft>
              <a:buAutoNum type="arabicPeriod"/>
              <a:tabLst>
                <a:tab pos="1204913" algn="l"/>
              </a:tabLst>
            </a:pPr>
            <a:r>
              <a:rPr lang="en-US" sz="4400" dirty="0">
                <a:solidFill>
                  <a:schemeClr val="tx1"/>
                </a:solidFill>
              </a:rPr>
              <a:t>  </a:t>
            </a:r>
            <a:r>
              <a:rPr lang="vi-VN" sz="4400" dirty="0">
                <a:solidFill>
                  <a:schemeClr val="tx1"/>
                </a:solidFill>
              </a:rPr>
              <a:t>Chọn khối văn bản cần định dạng;</a:t>
            </a:r>
            <a:endParaRPr lang="en-US" sz="4400" dirty="0">
              <a:solidFill>
                <a:schemeClr val="tx1"/>
              </a:solidFill>
            </a:endParaRPr>
          </a:p>
          <a:p>
            <a:pPr marL="508000" algn="just">
              <a:lnSpc>
                <a:spcPct val="130000"/>
              </a:lnSpc>
              <a:spcAft>
                <a:spcPts val="600"/>
              </a:spcAft>
              <a:buAutoNum type="arabicPeriod"/>
              <a:tabLst>
                <a:tab pos="1204913" algn="l"/>
              </a:tabLst>
            </a:pPr>
            <a:r>
              <a:rPr lang="en-US" sz="4400" dirty="0">
                <a:solidFill>
                  <a:schemeClr val="tx1"/>
                </a:solidFill>
              </a:rPr>
              <a:t>  </a:t>
            </a:r>
            <a:r>
              <a:rPr lang="vi-VN" sz="4400" dirty="0">
                <a:solidFill>
                  <a:schemeClr val="tx1"/>
                </a:solidFill>
              </a:rPr>
              <a:t>Chọn kiểu/phông/cỡ/màu chữ trong </a:t>
            </a:r>
            <a:r>
              <a:rPr lang="en-US" sz="4400" dirty="0" err="1">
                <a:solidFill>
                  <a:schemeClr val="tx1"/>
                </a:solidFill>
              </a:rPr>
              <a:t>nhóm</a:t>
            </a:r>
            <a:r>
              <a:rPr lang="vi-VN" sz="4400" dirty="0">
                <a:solidFill>
                  <a:schemeClr val="tx1"/>
                </a:solidFill>
              </a:rPr>
              <a:t> lệnh Font.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438</Words>
  <Application>Microsoft Office PowerPoint</Application>
  <PresentationFormat>Custom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Wingdings</vt:lpstr>
      <vt:lpstr>Calibri</vt:lpstr>
      <vt:lpstr>เอฟซี โอนิกิริ</vt:lpstr>
      <vt:lpstr>Tahoma</vt:lpstr>
      <vt:lpstr>Arial</vt:lpstr>
      <vt:lpstr>Arial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Admin</cp:lastModifiedBy>
  <cp:revision>27</cp:revision>
  <dcterms:created xsi:type="dcterms:W3CDTF">2006-08-16T00:00:00Z</dcterms:created>
  <dcterms:modified xsi:type="dcterms:W3CDTF">2024-06-02T16:06:07Z</dcterms:modified>
  <dc:identifier>DAGEvgh5pV8</dc:identifier>
</cp:coreProperties>
</file>