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56" r:id="rId4"/>
    <p:sldId id="262" r:id="rId5"/>
    <p:sldId id="263" r:id="rId6"/>
    <p:sldId id="264" r:id="rId7"/>
    <p:sldId id="265" r:id="rId8"/>
    <p:sldId id="278" r:id="rId9"/>
    <p:sldId id="279" r:id="rId10"/>
    <p:sldId id="268" r:id="rId11"/>
    <p:sldId id="272" r:id="rId12"/>
    <p:sldId id="271" r:id="rId13"/>
    <p:sldId id="275" r:id="rId14"/>
    <p:sldId id="277" r:id="rId15"/>
    <p:sldId id="276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00"/>
    <a:srgbClr val="3FCE5A"/>
    <a:srgbClr val="37FF91"/>
    <a:srgbClr val="00E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4B8C-8816-4AC5-A1AC-2071659C6FE9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3C11-A301-46B4-950E-513533BBF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4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4B8C-8816-4AC5-A1AC-2071659C6FE9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3C11-A301-46B4-950E-513533BBF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4B8C-8816-4AC5-A1AC-2071659C6FE9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3C11-A301-46B4-950E-513533BBF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07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525600" y="3598100"/>
            <a:ext cx="1191600" cy="11916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3914500" y="1212067"/>
            <a:ext cx="70340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3914500" y="2034344"/>
            <a:ext cx="7034000" cy="37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◎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346567" y="-275067"/>
            <a:ext cx="3129600" cy="31296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-203900" y="1813400"/>
            <a:ext cx="1304800" cy="1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3119467" y="324833"/>
            <a:ext cx="876800" cy="876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051633" y="3118200"/>
            <a:ext cx="1081600" cy="10816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204900" y="5533267"/>
            <a:ext cx="1610400" cy="1610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754400" y="5147967"/>
            <a:ext cx="734000" cy="7340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584767" y="3990700"/>
            <a:ext cx="406400" cy="4064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0326467" y="560633"/>
            <a:ext cx="734000" cy="734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11786000" y="1359700"/>
            <a:ext cx="530000" cy="530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11060467" y="-428167"/>
            <a:ext cx="988800" cy="9888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11535333" y="2155100"/>
            <a:ext cx="250800" cy="250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2905467" y="110833"/>
            <a:ext cx="1304800" cy="1304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10750433" y="918500"/>
            <a:ext cx="599600" cy="599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11514167" y="6335500"/>
            <a:ext cx="626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46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3914500" y="1212067"/>
            <a:ext cx="70340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3914500" y="2066867"/>
            <a:ext cx="3414000" cy="45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7534465" y="2066867"/>
            <a:ext cx="3414000" cy="45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478600" y="2925867"/>
            <a:ext cx="3129600" cy="31296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264600" y="-428167"/>
            <a:ext cx="1304800" cy="13048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264600" y="560633"/>
            <a:ext cx="876800" cy="876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1569401" y="876633"/>
            <a:ext cx="1129200" cy="11292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1183533" y="5523067"/>
            <a:ext cx="1610400" cy="16104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204900" y="6399467"/>
            <a:ext cx="734000" cy="7340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1563367" y="2262600"/>
            <a:ext cx="406400" cy="4064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10459000" y="825700"/>
            <a:ext cx="734000" cy="734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10020667" y="-96667"/>
            <a:ext cx="530000" cy="530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11535333" y="1374467"/>
            <a:ext cx="406400" cy="4064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10797200" y="223267"/>
            <a:ext cx="988800" cy="9888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11193000" y="2005833"/>
            <a:ext cx="250800" cy="250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-274167" y="3130300"/>
            <a:ext cx="2720800" cy="2720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406833" y="-285933"/>
            <a:ext cx="1020400" cy="10204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11376800" y="1215933"/>
            <a:ext cx="723600" cy="7236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11514167" y="6335500"/>
            <a:ext cx="626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0745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558800" y="-2108200"/>
            <a:ext cx="11074400" cy="110744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11"/>
          <p:cNvSpPr/>
          <p:nvPr/>
        </p:nvSpPr>
        <p:spPr>
          <a:xfrm>
            <a:off x="-218933" y="914900"/>
            <a:ext cx="734000" cy="734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11"/>
          <p:cNvSpPr/>
          <p:nvPr/>
        </p:nvSpPr>
        <p:spPr>
          <a:xfrm>
            <a:off x="10939333" y="5198400"/>
            <a:ext cx="596000" cy="596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11"/>
          <p:cNvSpPr/>
          <p:nvPr/>
        </p:nvSpPr>
        <p:spPr>
          <a:xfrm>
            <a:off x="133900" y="-262567"/>
            <a:ext cx="988800" cy="9888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11"/>
          <p:cNvSpPr/>
          <p:nvPr/>
        </p:nvSpPr>
        <p:spPr>
          <a:xfrm>
            <a:off x="558800" y="914900"/>
            <a:ext cx="250800" cy="250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11"/>
          <p:cNvSpPr/>
          <p:nvPr/>
        </p:nvSpPr>
        <p:spPr>
          <a:xfrm>
            <a:off x="11111633" y="5976667"/>
            <a:ext cx="1304800" cy="1304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11"/>
          <p:cNvSpPr/>
          <p:nvPr/>
        </p:nvSpPr>
        <p:spPr>
          <a:xfrm>
            <a:off x="989000" y="5933000"/>
            <a:ext cx="530000" cy="5300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11"/>
          <p:cNvSpPr/>
          <p:nvPr/>
        </p:nvSpPr>
        <p:spPr>
          <a:xfrm>
            <a:off x="11941733" y="5411595"/>
            <a:ext cx="382800" cy="382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11"/>
          <p:cNvSpPr/>
          <p:nvPr/>
        </p:nvSpPr>
        <p:spPr>
          <a:xfrm>
            <a:off x="-218933" y="5703600"/>
            <a:ext cx="988800" cy="9888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Google Shape;181;p11"/>
          <p:cNvSpPr/>
          <p:nvPr/>
        </p:nvSpPr>
        <p:spPr>
          <a:xfrm>
            <a:off x="11424967" y="6290000"/>
            <a:ext cx="678000" cy="6780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11"/>
          <p:cNvSpPr/>
          <p:nvPr/>
        </p:nvSpPr>
        <p:spPr>
          <a:xfrm>
            <a:off x="10769967" y="298833"/>
            <a:ext cx="406400" cy="4064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3" name="Google Shape;183;p11"/>
          <p:cNvSpPr/>
          <p:nvPr/>
        </p:nvSpPr>
        <p:spPr>
          <a:xfrm>
            <a:off x="11404331" y="437831"/>
            <a:ext cx="780800" cy="7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11"/>
          <p:cNvSpPr/>
          <p:nvPr/>
        </p:nvSpPr>
        <p:spPr>
          <a:xfrm>
            <a:off x="11835133" y="1583100"/>
            <a:ext cx="596000" cy="596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11"/>
          <p:cNvSpPr/>
          <p:nvPr/>
        </p:nvSpPr>
        <p:spPr>
          <a:xfrm>
            <a:off x="11265333" y="298833"/>
            <a:ext cx="1059200" cy="10592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11"/>
          <p:cNvSpPr/>
          <p:nvPr/>
        </p:nvSpPr>
        <p:spPr>
          <a:xfrm>
            <a:off x="133900" y="5107500"/>
            <a:ext cx="406400" cy="4064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5782800" y="6335500"/>
            <a:ext cx="626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7691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53ABC-3A1E-4653-BBD2-70E1219783BC}" type="datetimeFigureOut">
              <a:rPr lang="en-US" smtClean="0"/>
              <a:pPr>
                <a:defRPr/>
              </a:pPr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84D9-B34B-4FC7-8832-0B4773338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0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4B8C-8816-4AC5-A1AC-2071659C6FE9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3C11-A301-46B4-950E-513533BBF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5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4B8C-8816-4AC5-A1AC-2071659C6FE9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3C11-A301-46B4-950E-513533BBF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0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4B8C-8816-4AC5-A1AC-2071659C6FE9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3C11-A301-46B4-950E-513533BBF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7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4B8C-8816-4AC5-A1AC-2071659C6FE9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3C11-A301-46B4-950E-513533BBF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9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4B8C-8816-4AC5-A1AC-2071659C6FE9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3C11-A301-46B4-950E-513533BBF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5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4B8C-8816-4AC5-A1AC-2071659C6FE9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3C11-A301-46B4-950E-513533BBF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4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4B8C-8816-4AC5-A1AC-2071659C6FE9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3C11-A301-46B4-950E-513533BBF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9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4B8C-8816-4AC5-A1AC-2071659C6FE9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3C11-A301-46B4-950E-513533BBF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2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64B8C-8816-4AC5-A1AC-2071659C6FE9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A3C11-A301-46B4-950E-513533BBF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8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914500" y="1212067"/>
            <a:ext cx="7034000" cy="8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914500" y="2034344"/>
            <a:ext cx="7034000" cy="3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14167" y="6335500"/>
            <a:ext cx="6264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6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6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6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6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6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6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6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6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6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630725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tags" Target="../tags/tag3.xml"/><Relationship Id="rId7" Type="http://schemas.openxmlformats.org/officeDocument/2006/relationships/image" Target="../media/image1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jpeg"/><Relationship Id="rId7" Type="http://schemas.openxmlformats.org/officeDocument/2006/relationships/image" Target="../media/image3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jpeg"/><Relationship Id="rId7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slide" Target="slide9.xml"/><Relationship Id="rId17" Type="http://schemas.openxmlformats.org/officeDocument/2006/relationships/slide" Target="slide8.xml"/><Relationship Id="rId2" Type="http://schemas.openxmlformats.org/officeDocument/2006/relationships/audio" Target="../media/audio1.wav"/><Relationship Id="rId16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5.xml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slide" Target="slide6.xml"/><Relationship Id="rId4" Type="http://schemas.openxmlformats.org/officeDocument/2006/relationships/image" Target="../media/image5.png"/><Relationship Id="rId9" Type="http://schemas.openxmlformats.org/officeDocument/2006/relationships/slide" Target="slide4.xml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slide" Target="slide2.xml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slide" Target="slide2.xml"/><Relationship Id="rId10" Type="http://schemas.openxmlformats.org/officeDocument/2006/relationships/image" Target="../media/image21.png"/><Relationship Id="rId4" Type="http://schemas.openxmlformats.org/officeDocument/2006/relationships/image" Target="../media/image13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12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slide" Target="slide2.xm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24.png"/><Relationship Id="rId5" Type="http://schemas.openxmlformats.org/officeDocument/2006/relationships/image" Target="../media/image14.png"/><Relationship Id="rId10" Type="http://schemas.openxmlformats.org/officeDocument/2006/relationships/image" Target="../media/image22.png"/><Relationship Id="rId4" Type="http://schemas.openxmlformats.org/officeDocument/2006/relationships/slide" Target="slide2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12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2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slide" Target="slide2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12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27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slide" Target="slide2.xm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/>
          </a:p>
        </p:txBody>
      </p:sp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3067764" y="390193"/>
            <a:ext cx="57912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TT ĐỒI NGÔ SỐ 1</a:t>
            </a:r>
            <a:endParaRPr lang="en-US" sz="24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m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14" y="936304"/>
            <a:ext cx="9982200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0" y="3827265"/>
            <a:ext cx="120867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mtClean="0">
                <a:ln w="0"/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HỘI THI GIÁO VIÊN TIỂU HỌC DẠY GIỎI CẤP HUYỆN CHU KỲ 2018 - 2020</a:t>
            </a:r>
            <a:endParaRPr lang="en-US" sz="2400" b="1" dirty="0">
              <a:ln w="0"/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3453674" y="5004805"/>
            <a:ext cx="52846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i="1" smtClean="0">
                <a:ln w="0"/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</a:t>
            </a:r>
            <a:r>
              <a:rPr lang="en-US" sz="2400" b="1" smtClean="0">
                <a:ln w="0"/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HOA</a:t>
            </a:r>
            <a:endParaRPr lang="en-US" sz="24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D:\TOAN\Hinh anh\hinh dong\pháo hoa\pháo hoa\khodohoa.com (3)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17" y="719329"/>
            <a:ext cx="1381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:\TOAN\Hinh anh\hinh dong\pháo hoa\pháo hoa\khodohoa.com (3)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30" y="2789802"/>
            <a:ext cx="1381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D:\TOAN\Hinh anh\hinh dong\pháo hoa\pháo hoa\khodohoa.com (3)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236" y="5466470"/>
            <a:ext cx="1381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:\TOAN\Hinh anh\hinh dong\pháo hoa\pháo hoa\khodohoa.com (3)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244" y="2291918"/>
            <a:ext cx="1381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D:\TOAN\Hinh anh\hinh dong\pháo hoa\pháo hoa\khodohoa.com (23)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361" y="166963"/>
            <a:ext cx="1905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D:\TOAN\Hinh anh\hinh dong\pháo hoa\pháo hoa\khodohoa.com (23)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19" y="1919563"/>
            <a:ext cx="7143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D:\TOAN\Hinh anh\hinh dong\pháo hoa\pháo hoa\khodohoa.com (23)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389" y="4703005"/>
            <a:ext cx="7143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>
            <p:custDataLst>
              <p:tags r:id="rId4"/>
            </p:custDataLst>
          </p:nvPr>
        </p:nvSpPr>
        <p:spPr>
          <a:xfrm>
            <a:off x="3873671" y="4442085"/>
            <a:ext cx="47146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mtClean="0">
                <a:ln w="0"/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TIN HỌC – LỚP: 5B3</a:t>
            </a:r>
            <a:endParaRPr lang="en-US" sz="2800" b="1" dirty="0">
              <a:ln w="0"/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>
            <p:custDataLst>
              <p:tags r:id="rId5"/>
            </p:custDataLst>
          </p:nvPr>
        </p:nvSpPr>
        <p:spPr>
          <a:xfrm>
            <a:off x="3290134" y="5567525"/>
            <a:ext cx="56361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i="1" smtClean="0">
                <a:ln w="0"/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công tác: Trường Tiểu học Bắc Lũng</a:t>
            </a:r>
            <a:endParaRPr lang="en-US" sz="24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6" descr="D:\TOAN\Hinh anh\hinh dong\pháo hoa\pháo hoa\khodohoa.com (23)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155" y="3120588"/>
            <a:ext cx="7143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D:\TOAN\Hinh anh\hinh dong\pháo hoa\pháo hoa\khodohoa.com (3)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1" y="5122104"/>
            <a:ext cx="1381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D:\TOAN\Hinh anh\hinh dong\pháo hoa\pháo hoa\khodohoa.com (3)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790" y="5997493"/>
            <a:ext cx="1381125" cy="9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1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88107" y="1037706"/>
            <a:ext cx="82837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0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1. Một số kiểu trình bày có sẵn cho đoạn văn bản</a:t>
            </a:r>
            <a:endParaRPr lang="en-US" altLang="zh-CN" sz="30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00" y="1712437"/>
            <a:ext cx="11783274" cy="2054530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415693" y="3879918"/>
            <a:ext cx="8511682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- </a:t>
            </a:r>
            <a:r>
              <a:rPr lang="en-US" altLang="zh-CN" sz="3200" i="1" smtClean="0">
                <a:latin typeface="Times New Roman" panose="02020603050405020304" pitchFamily="18" charset="0"/>
              </a:rPr>
              <a:t>Bước 1: </a:t>
            </a:r>
            <a:r>
              <a:rPr lang="en-US" altLang="zh-CN" sz="3200" smtClean="0">
                <a:latin typeface="Times New Roman" panose="02020603050405020304" pitchFamily="18" charset="0"/>
              </a:rPr>
              <a:t>Chọn đoạn văn bản muốn thay đổi kiểu trình bày.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18865" y="1648179"/>
            <a:ext cx="1269242" cy="685467"/>
          </a:xfrm>
          <a:prstGeom prst="roundRect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68841" y="3191181"/>
            <a:ext cx="1614095" cy="640044"/>
          </a:xfrm>
          <a:prstGeom prst="roundRect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415693" y="5131242"/>
            <a:ext cx="8511682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200" smtClean="0">
                <a:latin typeface="Times New Roman" panose="02020603050405020304" pitchFamily="18" charset="0"/>
              </a:rPr>
              <a:t>- </a:t>
            </a:r>
            <a:r>
              <a:rPr lang="en-US" altLang="zh-CN" sz="3200" i="1" smtClean="0">
                <a:latin typeface="Times New Roman" panose="02020603050405020304" pitchFamily="18" charset="0"/>
              </a:rPr>
              <a:t>Bước 2: </a:t>
            </a:r>
            <a:r>
              <a:rPr lang="en-US" altLang="zh-CN" sz="3200" smtClean="0">
                <a:latin typeface="Times New Roman" panose="02020603050405020304" pitchFamily="18" charset="0"/>
              </a:rPr>
              <a:t>Nháy </a:t>
            </a:r>
            <a:r>
              <a:rPr lang="en-US" altLang="zh-CN" sz="3200">
                <a:latin typeface="Times New Roman" panose="02020603050405020304" pitchFamily="18" charset="0"/>
              </a:rPr>
              <a:t>chọn kiểu trình b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zh-CN" sz="3200">
                <a:latin typeface="Times New Roman" panose="02020603050405020304" pitchFamily="18" charset="0"/>
              </a:rPr>
              <a:t>y thích hợp trong nhóm </a:t>
            </a:r>
            <a:r>
              <a:rPr lang="en-US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Styles</a:t>
            </a:r>
            <a:r>
              <a:rPr lang="en-US" altLang="zh-CN" sz="3200" smtClean="0">
                <a:latin typeface="Times New Roman" panose="02020603050405020304" pitchFamily="18" charset="0"/>
              </a:rPr>
              <a:t> trong thẻ </a:t>
            </a:r>
            <a:r>
              <a:rPr lang="en-US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Home</a:t>
            </a:r>
            <a:r>
              <a:rPr lang="en-US" altLang="zh-CN" sz="3200" smtClean="0">
                <a:latin typeface="Times New Roman" panose="02020603050405020304" pitchFamily="18" charset="0"/>
              </a:rPr>
              <a:t>.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2" descr="2 bé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11" y="4283750"/>
            <a:ext cx="2514245" cy="177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Pictur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10922046" y="8391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Pictur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8674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Pictur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-76200" y="151062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V="1">
            <a:off x="10766151" y="3571376"/>
            <a:ext cx="727394" cy="4511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53234" y="235990"/>
            <a:ext cx="9260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i="1" smtClean="0">
                <a:latin typeface="Times New Roman" panose="02020603050405020304" pitchFamily="18" charset="0"/>
              </a:rPr>
              <a:t>Môn Tin học - Tiết 15: Chọn kiểu trình bày có sẵn cho đoạn văn bản</a:t>
            </a:r>
            <a:endParaRPr lang="en-US" altLang="zh-CN" sz="2400" i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53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81738" y="823597"/>
            <a:ext cx="30021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2. Thực hành</a:t>
            </a:r>
            <a:endParaRPr lang="en-US" altLang="zh-CN" sz="36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7214" y="1548062"/>
            <a:ext cx="10249085" cy="121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altLang="zh-CN" sz="3200" b="1" smtClean="0">
                <a:latin typeface="Times New Roman" panose="02020603050405020304" pitchFamily="18" charset="0"/>
              </a:rPr>
              <a:t>Em hãy tệp có tên </a:t>
            </a:r>
            <a:r>
              <a:rPr lang="en-US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BAI THUC HANH </a:t>
            </a:r>
            <a:r>
              <a:rPr lang="en-US" altLang="zh-CN" sz="3200" b="1" smtClean="0">
                <a:latin typeface="Times New Roman" panose="02020603050405020304" pitchFamily="18" charset="0"/>
              </a:rPr>
              <a:t>ở ngoài màn hình nền desktop, sau đó </a:t>
            </a:r>
            <a:r>
              <a:rPr lang="en-US" altLang="zh-CN" sz="3200" b="1" smtClean="0">
                <a:latin typeface="Times New Roman" panose="02020603050405020304" pitchFamily="18" charset="0"/>
              </a:rPr>
              <a:t>thực hành</a:t>
            </a:r>
            <a:r>
              <a:rPr lang="en-US" altLang="zh-CN" sz="3200" b="1" smtClean="0">
                <a:latin typeface="Times New Roman" panose="02020603050405020304" pitchFamily="18" charset="0"/>
              </a:rPr>
              <a:t> </a:t>
            </a:r>
            <a:r>
              <a:rPr lang="en-US" altLang="zh-CN" sz="3200" b="1" smtClean="0">
                <a:latin typeface="Times New Roman" panose="02020603050405020304" pitchFamily="18" charset="0"/>
              </a:rPr>
              <a:t>các thao tác sau: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7212" y="2971344"/>
            <a:ext cx="10249085" cy="107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altLang="zh-CN" sz="2800" smtClean="0">
                <a:latin typeface="Times New Roman" panose="02020603050405020304" pitchFamily="18" charset="0"/>
              </a:rPr>
              <a:t>- Đoạn văn bản thứ nhất: đổi kiểu trình bày theo kiểu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Heading 2</a:t>
            </a:r>
            <a:r>
              <a:rPr lang="en-US" altLang="zh-CN" sz="2800" smtClean="0">
                <a:latin typeface="Times New Roman" panose="02020603050405020304" pitchFamily="18" charset="0"/>
              </a:rPr>
              <a:t>; chọn phông chữ kiểu: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Times New Roman</a:t>
            </a:r>
            <a:r>
              <a:rPr lang="en-US" altLang="zh-CN" sz="2800" smtClean="0">
                <a:latin typeface="Times New Roman" panose="02020603050405020304" pitchFamily="18" charset="0"/>
              </a:rPr>
              <a:t>; cỡ chữ: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97213" y="4178671"/>
            <a:ext cx="10249085" cy="107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altLang="zh-CN" sz="2800" smtClean="0">
                <a:latin typeface="Times New Roman" panose="02020603050405020304" pitchFamily="18" charset="0"/>
              </a:rPr>
              <a:t>- Đoạn văn bản thứ hai: đổi kiểu trình bày theo kiểu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Heading 4</a:t>
            </a:r>
            <a:r>
              <a:rPr lang="en-US" altLang="zh-CN" sz="2800" smtClean="0">
                <a:latin typeface="Times New Roman" panose="02020603050405020304" pitchFamily="18" charset="0"/>
              </a:rPr>
              <a:t>; chọn mức giãn dòng là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1.5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97213" y="5485398"/>
            <a:ext cx="10249085" cy="59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smtClean="0">
                <a:latin typeface="Times New Roman" panose="02020603050405020304" pitchFamily="18" charset="0"/>
              </a:rPr>
              <a:t>- Đổi kiểu trình bày ở đoạn thứ ba theo kiểu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Heading 6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91262" y="183652"/>
            <a:ext cx="9260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i="1" smtClean="0">
                <a:latin typeface="Times New Roman" panose="02020603050405020304" pitchFamily="18" charset="0"/>
              </a:rPr>
              <a:t>Môn Tin học - Tiết 15: Chọn kiểu trình bày có sẵn cho đoạn văn bản</a:t>
            </a:r>
            <a:endParaRPr lang="en-US" altLang="zh-CN" sz="2400" i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7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bai-giang-akira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593" y="5717499"/>
            <a:ext cx="1179282" cy="100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10922046" y="8391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8674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-76200" y="151062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002370" y="847478"/>
            <a:ext cx="4562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3. Củng cố - ghi nhớ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43" y="1592893"/>
            <a:ext cx="6040192" cy="3899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235" y="1975044"/>
            <a:ext cx="5882639" cy="3135174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53234" y="235990"/>
            <a:ext cx="9260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i="1" smtClean="0">
                <a:latin typeface="Times New Roman" panose="02020603050405020304" pitchFamily="18" charset="0"/>
              </a:rPr>
              <a:t>Môn Tin học - Tiết 15: Chọn kiểu trình bày có sẵn cho đoạn văn bản</a:t>
            </a:r>
            <a:endParaRPr lang="en-US" altLang="zh-CN" sz="2400" i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bai-giang-akira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593" y="5717499"/>
            <a:ext cx="1179282" cy="100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Pictur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10922046" y="8391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Pictur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8674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Pictur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-76200" y="151062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990600" y="1377043"/>
            <a:ext cx="1037912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u="sng">
                <a:solidFill>
                  <a:srgbClr val="0000CC"/>
                </a:solidFill>
                <a:latin typeface="Times New Roman" panose="02020603050405020304" pitchFamily="18" charset="0"/>
              </a:rPr>
              <a:t>Câu 1: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 Muốn chọn một kiểu trình b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y văn bản có sẵn em nháy chuột v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32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..?</a:t>
            </a:r>
            <a:endParaRPr lang="en-US" altLang="zh-CN" sz="32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43969"/>
            <a:ext cx="6322100" cy="10303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98125"/>
            <a:ext cx="2341067" cy="9449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185" y="4406677"/>
            <a:ext cx="2597121" cy="1036410"/>
          </a:xfrm>
          <a:prstGeom prst="rect">
            <a:avLst/>
          </a:prstGeom>
        </p:spPr>
      </p:pic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990600" y="3123139"/>
            <a:ext cx="824552" cy="50736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 altLang="en-US">
              <a:ln w="28575">
                <a:solidFill>
                  <a:srgbClr val="FF0000"/>
                </a:solidFill>
              </a:ln>
              <a:solidFill>
                <a:srgbClr val="FFFFFF"/>
              </a:solidFill>
              <a:latin typeface="VNI-Disney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18"/>
          <a:stretch/>
        </p:blipFill>
        <p:spPr>
          <a:xfrm>
            <a:off x="8183185" y="2734630"/>
            <a:ext cx="2575899" cy="1048603"/>
          </a:xfrm>
          <a:prstGeom prst="rect">
            <a:avLst/>
          </a:prstGeom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632609" y="331884"/>
            <a:ext cx="9260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i="1" smtClean="0">
                <a:latin typeface="Times New Roman" panose="02020603050405020304" pitchFamily="18" charset="0"/>
              </a:rPr>
              <a:t>Môn Tin học - Tiết 15: Chọn kiểu trình bày có sẵn cho đoạn văn bản</a:t>
            </a:r>
            <a:endParaRPr lang="en-US" altLang="zh-CN" sz="2400" i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3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bai-giang-akira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593" y="5717499"/>
            <a:ext cx="1179282" cy="100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Pictur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10922046" y="8391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Pictur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8674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Pictur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-76200" y="151062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990600" y="1392067"/>
            <a:ext cx="107191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u="sng">
                <a:solidFill>
                  <a:srgbClr val="0000CC"/>
                </a:solidFill>
                <a:latin typeface="Times New Roman" panose="02020603050405020304" pitchFamily="18" charset="0"/>
              </a:rPr>
              <a:t>Câu </a:t>
            </a:r>
            <a:r>
              <a:rPr lang="en-US" altLang="zh-CN" sz="3200" b="1" u="sng" smtClean="0">
                <a:solidFill>
                  <a:srgbClr val="0000CC"/>
                </a:solidFill>
                <a:latin typeface="Times New Roman" panose="02020603050405020304" pitchFamily="18" charset="0"/>
              </a:rPr>
              <a:t>2:</a:t>
            </a:r>
            <a:r>
              <a:rPr lang="en-US" altLang="zh-CN" sz="32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Để hiển thị tất cả các kiểu trình b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y văn bản có sẵn em nháy v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.?</a:t>
            </a:r>
            <a:endParaRPr lang="en-US" altLang="zh-CN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2848914"/>
            <a:ext cx="2597121" cy="1036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4421701"/>
            <a:ext cx="5060119" cy="1255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41" y="4421701"/>
            <a:ext cx="2341067" cy="944962"/>
          </a:xfrm>
          <a:prstGeom prst="rect">
            <a:avLst/>
          </a:prstGeom>
        </p:spPr>
      </p:pic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098646" y="4533471"/>
            <a:ext cx="824552" cy="50736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 altLang="en-US">
              <a:ln w="28575">
                <a:solidFill>
                  <a:srgbClr val="FF0000"/>
                </a:solidFill>
              </a:ln>
              <a:solidFill>
                <a:srgbClr val="FFFFFF"/>
              </a:solidFill>
              <a:latin typeface="VNI-Disney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1"/>
          <a:stretch/>
        </p:blipFill>
        <p:spPr>
          <a:xfrm>
            <a:off x="7541741" y="2835644"/>
            <a:ext cx="2460912" cy="1048603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72628" y="272616"/>
            <a:ext cx="9260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i="1" smtClean="0">
                <a:latin typeface="Times New Roman" panose="02020603050405020304" pitchFamily="18" charset="0"/>
              </a:rPr>
              <a:t>Môn Tin học - Tiết 15: Chọn kiểu trình bày có sẵn cho đoạn văn bản</a:t>
            </a:r>
            <a:endParaRPr lang="en-US" altLang="zh-CN" sz="2400" i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11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5872952" y="6760503"/>
            <a:ext cx="626400" cy="522000"/>
          </a:xfrm>
        </p:spPr>
        <p:txBody>
          <a:bodyPr/>
          <a:lstStyle/>
          <a:p>
            <a:pPr>
              <a:lnSpc>
                <a:spcPct val="120000"/>
              </a:lnSpc>
            </a:pPr>
            <a:fld id="{00000000-1234-1234-1234-123412341234}" type="slidenum">
              <a:rPr lang="en" smtClean="0"/>
              <a:pPr>
                <a:lnSpc>
                  <a:spcPct val="120000"/>
                </a:lnSpc>
              </a:pPr>
              <a:t>15</a:t>
            </a:fld>
            <a:endParaRPr lang="en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04791" y="740486"/>
            <a:ext cx="4562713" cy="69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3. Củng cố - ghi nhớ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840776" y="2221392"/>
            <a:ext cx="10690746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- Đưa con trỏ đến đầu đoạn văn bản rồi nháy chọn kiểu trình b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zh-CN" sz="3200">
                <a:latin typeface="Times New Roman" panose="02020603050405020304" pitchFamily="18" charset="0"/>
              </a:rPr>
              <a:t>y thích hợp trong nhóm </a:t>
            </a:r>
            <a:r>
              <a:rPr lang="en-US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Styles</a:t>
            </a:r>
            <a:r>
              <a:rPr lang="en-US" altLang="zh-CN" sz="3200" smtClean="0">
                <a:latin typeface="Times New Roman" panose="02020603050405020304" pitchFamily="18" charset="0"/>
              </a:rPr>
              <a:t> trong thẻ </a:t>
            </a:r>
            <a:r>
              <a:rPr lang="en-US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Home</a:t>
            </a:r>
            <a:r>
              <a:rPr lang="en-US" altLang="zh-CN" sz="3200" smtClean="0">
                <a:latin typeface="Times New Roman" panose="02020603050405020304" pitchFamily="18" charset="0"/>
              </a:rPr>
              <a:t>.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515203" y="1524840"/>
            <a:ext cx="9341893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Cách chọn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kiểu trình b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y có sẵn cho đoạn văn </a:t>
            </a:r>
            <a:r>
              <a:rPr lang="en-US" altLang="zh-CN" sz="32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bản: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819" y="3607364"/>
            <a:ext cx="9661277" cy="1379725"/>
          </a:xfrm>
          <a:prstGeom prst="rect">
            <a:avLst/>
          </a:prstGeom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098142" y="5180810"/>
            <a:ext cx="10176012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smtClean="0">
                <a:latin typeface="Times New Roman" panose="02020603050405020304" pitchFamily="18" charset="0"/>
              </a:rPr>
              <a:t>- Sử </a:t>
            </a:r>
            <a:r>
              <a:rPr lang="en-US" altLang="zh-CN" sz="3200">
                <a:latin typeface="Times New Roman" panose="02020603050405020304" pitchFamily="18" charset="0"/>
              </a:rPr>
              <a:t>dụng các kiểu trình b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zh-CN" sz="3200">
                <a:latin typeface="Times New Roman" panose="02020603050405020304" pitchFamily="18" charset="0"/>
              </a:rPr>
              <a:t>y văn bản có sẵn giúp em trình b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zh-CN" sz="3200">
                <a:latin typeface="Times New Roman" panose="02020603050405020304" pitchFamily="18" charset="0"/>
              </a:rPr>
              <a:t>y văn bản nhanh hơn.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57020" y="196119"/>
            <a:ext cx="9260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i="1" smtClean="0">
                <a:latin typeface="Times New Roman" panose="02020603050405020304" pitchFamily="18" charset="0"/>
              </a:rPr>
              <a:t>Môn Tin học - Tiết 15: Chọn kiểu trình bày có sẵn cho đoạn văn bản</a:t>
            </a:r>
            <a:endParaRPr lang="en-US" altLang="zh-CN" sz="2400" i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23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65027" y="705135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  <a:cs typeface="Arial" panose="020B0604020202020204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  <a:cs typeface="Arial" panose="020B0604020202020204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  <a:cs typeface="Arial" panose="020B0604020202020204" pitchFamily="34" charset="0"/>
            </a:endParaRPr>
          </a:p>
        </p:txBody>
      </p:sp>
      <p:sp>
        <p:nvSpPr>
          <p:cNvPr id="4" name="WordArt 18"/>
          <p:cNvSpPr>
            <a:spLocks noChangeArrowheads="1" noChangeShapeType="1" noTextEdit="1"/>
          </p:cNvSpPr>
          <p:nvPr/>
        </p:nvSpPr>
        <p:spPr bwMode="auto">
          <a:xfrm>
            <a:off x="2667000" y="1500744"/>
            <a:ext cx="6858000" cy="3200400"/>
          </a:xfrm>
          <a:prstGeom prst="rect">
            <a:avLst/>
          </a:prstGeom>
        </p:spPr>
        <p:txBody>
          <a:bodyPr wrap="none" fromWordArt="1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vi-VN" sz="6600" b="1" kern="10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/>
                <a:cs typeface="Times New Roman" panose="02020603050405020304"/>
              </a:rPr>
              <a:t>Chân thành cảm ơn </a:t>
            </a:r>
            <a:endParaRPr lang="en-US" sz="6600" b="1" kern="10" cap="all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20000"/>
              </a:lnSpc>
              <a:defRPr/>
            </a:pPr>
            <a:r>
              <a:rPr lang="vi-VN" sz="6600" b="1" kern="10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/>
                <a:cs typeface="Times New Roman" panose="02020603050405020304"/>
              </a:rPr>
              <a:t>quý thầy cô và các em</a:t>
            </a:r>
            <a:r>
              <a:rPr lang="en-US" sz="6600" b="1" kern="10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/>
                <a:cs typeface="Times New Roman" panose="02020603050405020304"/>
              </a:rPr>
              <a:t>!</a:t>
            </a:r>
            <a:r>
              <a:rPr lang="vi-VN" sz="6600" b="1" kern="10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6600" b="1" kern="10" cap="all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" name="Picture 4" descr="D:\TOAN\Hinh anh\hinh dong\pháo hoa\pháo hoa\khodohoa.com (3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463" y="595597"/>
            <a:ext cx="1381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:\TOAN\Hinh anh\hinh dong\pháo hoa\pháo hoa\khodohoa.com (3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506" y="4862797"/>
            <a:ext cx="1381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D:\TOAN\Hinh anh\hinh dong\pháo hoa\pháo hoa\khodohoa.com (3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579" y="5015742"/>
            <a:ext cx="1381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D:\TOAN\Hinh anh\hinh dong\pháo hoa\pháo hoa\khodohoa.com (23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225" y="904070"/>
            <a:ext cx="1905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D:\TOAN\Hinh anh\hinh dong\pháo hoa\pháo hoa\khodohoa.com (23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980" y="4324634"/>
            <a:ext cx="7143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D:\TOAN\Hinh anh\hinh dong\pháo hoa\pháo hoa\khodohoa.com (23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82" y="595597"/>
            <a:ext cx="7143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89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690674"/>
            <a:ext cx="12192000" cy="2258766"/>
          </a:xfrm>
          <a:custGeom>
            <a:avLst/>
            <a:gdLst>
              <a:gd name="connsiteX0" fmla="*/ 0 w 12192000"/>
              <a:gd name="connsiteY0" fmla="*/ 0 h 1539025"/>
              <a:gd name="connsiteX1" fmla="*/ 12192000 w 12192000"/>
              <a:gd name="connsiteY1" fmla="*/ 0 h 1539025"/>
              <a:gd name="connsiteX2" fmla="*/ 12192000 w 12192000"/>
              <a:gd name="connsiteY2" fmla="*/ 1539025 h 1539025"/>
              <a:gd name="connsiteX3" fmla="*/ 0 w 12192000"/>
              <a:gd name="connsiteY3" fmla="*/ 1539025 h 1539025"/>
              <a:gd name="connsiteX4" fmla="*/ 0 w 12192000"/>
              <a:gd name="connsiteY4" fmla="*/ 0 h 1539025"/>
              <a:gd name="connsiteX0" fmla="*/ 0 w 12192000"/>
              <a:gd name="connsiteY0" fmla="*/ 347730 h 1886755"/>
              <a:gd name="connsiteX1" fmla="*/ 3799268 w 12192000"/>
              <a:gd name="connsiteY1" fmla="*/ 0 h 1886755"/>
              <a:gd name="connsiteX2" fmla="*/ 12192000 w 12192000"/>
              <a:gd name="connsiteY2" fmla="*/ 347730 h 1886755"/>
              <a:gd name="connsiteX3" fmla="*/ 12192000 w 12192000"/>
              <a:gd name="connsiteY3" fmla="*/ 1886755 h 1886755"/>
              <a:gd name="connsiteX4" fmla="*/ 0 w 12192000"/>
              <a:gd name="connsiteY4" fmla="*/ 1886755 h 1886755"/>
              <a:gd name="connsiteX5" fmla="*/ 0 w 12192000"/>
              <a:gd name="connsiteY5" fmla="*/ 347730 h 1886755"/>
              <a:gd name="connsiteX0" fmla="*/ 0 w 12192000"/>
              <a:gd name="connsiteY0" fmla="*/ 406736 h 1945761"/>
              <a:gd name="connsiteX1" fmla="*/ 2180492 w 12192000"/>
              <a:gd name="connsiteY1" fmla="*/ 25521 h 1945761"/>
              <a:gd name="connsiteX2" fmla="*/ 3799268 w 12192000"/>
              <a:gd name="connsiteY2" fmla="*/ 59006 h 1945761"/>
              <a:gd name="connsiteX3" fmla="*/ 12192000 w 12192000"/>
              <a:gd name="connsiteY3" fmla="*/ 406736 h 1945761"/>
              <a:gd name="connsiteX4" fmla="*/ 12192000 w 12192000"/>
              <a:gd name="connsiteY4" fmla="*/ 1945761 h 1945761"/>
              <a:gd name="connsiteX5" fmla="*/ 0 w 12192000"/>
              <a:gd name="connsiteY5" fmla="*/ 1945761 h 1945761"/>
              <a:gd name="connsiteX6" fmla="*/ 0 w 12192000"/>
              <a:gd name="connsiteY6" fmla="*/ 406736 h 1945761"/>
              <a:gd name="connsiteX0" fmla="*/ 0 w 12192000"/>
              <a:gd name="connsiteY0" fmla="*/ 392366 h 1931391"/>
              <a:gd name="connsiteX1" fmla="*/ 2180492 w 12192000"/>
              <a:gd name="connsiteY1" fmla="*/ 11151 h 1931391"/>
              <a:gd name="connsiteX2" fmla="*/ 3207434 w 12192000"/>
              <a:gd name="connsiteY2" fmla="*/ 165896 h 1931391"/>
              <a:gd name="connsiteX3" fmla="*/ 3799268 w 12192000"/>
              <a:gd name="connsiteY3" fmla="*/ 44636 h 1931391"/>
              <a:gd name="connsiteX4" fmla="*/ 12192000 w 12192000"/>
              <a:gd name="connsiteY4" fmla="*/ 392366 h 1931391"/>
              <a:gd name="connsiteX5" fmla="*/ 12192000 w 12192000"/>
              <a:gd name="connsiteY5" fmla="*/ 1931391 h 1931391"/>
              <a:gd name="connsiteX6" fmla="*/ 0 w 12192000"/>
              <a:gd name="connsiteY6" fmla="*/ 1931391 h 1931391"/>
              <a:gd name="connsiteX7" fmla="*/ 0 w 12192000"/>
              <a:gd name="connsiteY7" fmla="*/ 392366 h 1931391"/>
              <a:gd name="connsiteX0" fmla="*/ 0 w 12192000"/>
              <a:gd name="connsiteY0" fmla="*/ 392366 h 1931391"/>
              <a:gd name="connsiteX1" fmla="*/ 1589649 w 12192000"/>
              <a:gd name="connsiteY1" fmla="*/ 179963 h 1931391"/>
              <a:gd name="connsiteX2" fmla="*/ 2180492 w 12192000"/>
              <a:gd name="connsiteY2" fmla="*/ 11151 h 1931391"/>
              <a:gd name="connsiteX3" fmla="*/ 3207434 w 12192000"/>
              <a:gd name="connsiteY3" fmla="*/ 165896 h 1931391"/>
              <a:gd name="connsiteX4" fmla="*/ 3799268 w 12192000"/>
              <a:gd name="connsiteY4" fmla="*/ 44636 h 1931391"/>
              <a:gd name="connsiteX5" fmla="*/ 12192000 w 12192000"/>
              <a:gd name="connsiteY5" fmla="*/ 392366 h 1931391"/>
              <a:gd name="connsiteX6" fmla="*/ 12192000 w 12192000"/>
              <a:gd name="connsiteY6" fmla="*/ 1931391 h 1931391"/>
              <a:gd name="connsiteX7" fmla="*/ 0 w 12192000"/>
              <a:gd name="connsiteY7" fmla="*/ 1931391 h 1931391"/>
              <a:gd name="connsiteX8" fmla="*/ 0 w 12192000"/>
              <a:gd name="connsiteY8" fmla="*/ 392366 h 1931391"/>
              <a:gd name="connsiteX0" fmla="*/ 0 w 12192000"/>
              <a:gd name="connsiteY0" fmla="*/ 392366 h 1931391"/>
              <a:gd name="connsiteX1" fmla="*/ 1575582 w 12192000"/>
              <a:gd name="connsiteY1" fmla="*/ 67421 h 1931391"/>
              <a:gd name="connsiteX2" fmla="*/ 2180492 w 12192000"/>
              <a:gd name="connsiteY2" fmla="*/ 11151 h 1931391"/>
              <a:gd name="connsiteX3" fmla="*/ 3207434 w 12192000"/>
              <a:gd name="connsiteY3" fmla="*/ 165896 h 1931391"/>
              <a:gd name="connsiteX4" fmla="*/ 3799268 w 12192000"/>
              <a:gd name="connsiteY4" fmla="*/ 44636 h 1931391"/>
              <a:gd name="connsiteX5" fmla="*/ 12192000 w 12192000"/>
              <a:gd name="connsiteY5" fmla="*/ 392366 h 1931391"/>
              <a:gd name="connsiteX6" fmla="*/ 12192000 w 12192000"/>
              <a:gd name="connsiteY6" fmla="*/ 1931391 h 1931391"/>
              <a:gd name="connsiteX7" fmla="*/ 0 w 12192000"/>
              <a:gd name="connsiteY7" fmla="*/ 1931391 h 1931391"/>
              <a:gd name="connsiteX8" fmla="*/ 0 w 12192000"/>
              <a:gd name="connsiteY8" fmla="*/ 392366 h 1931391"/>
              <a:gd name="connsiteX0" fmla="*/ 0 w 12192000"/>
              <a:gd name="connsiteY0" fmla="*/ 719723 h 2258748"/>
              <a:gd name="connsiteX1" fmla="*/ 1575582 w 12192000"/>
              <a:gd name="connsiteY1" fmla="*/ 394778 h 2258748"/>
              <a:gd name="connsiteX2" fmla="*/ 2180492 w 12192000"/>
              <a:gd name="connsiteY2" fmla="*/ 338508 h 2258748"/>
              <a:gd name="connsiteX3" fmla="*/ 3207434 w 12192000"/>
              <a:gd name="connsiteY3" fmla="*/ 493253 h 2258748"/>
              <a:gd name="connsiteX4" fmla="*/ 3291840 w 12192000"/>
              <a:gd name="connsiteY4" fmla="*/ 883 h 2258748"/>
              <a:gd name="connsiteX5" fmla="*/ 3799268 w 12192000"/>
              <a:gd name="connsiteY5" fmla="*/ 371993 h 2258748"/>
              <a:gd name="connsiteX6" fmla="*/ 12192000 w 12192000"/>
              <a:gd name="connsiteY6" fmla="*/ 719723 h 2258748"/>
              <a:gd name="connsiteX7" fmla="*/ 12192000 w 12192000"/>
              <a:gd name="connsiteY7" fmla="*/ 2258748 h 2258748"/>
              <a:gd name="connsiteX8" fmla="*/ 0 w 12192000"/>
              <a:gd name="connsiteY8" fmla="*/ 2258748 h 2258748"/>
              <a:gd name="connsiteX9" fmla="*/ 0 w 12192000"/>
              <a:gd name="connsiteY9" fmla="*/ 719723 h 2258748"/>
              <a:gd name="connsiteX0" fmla="*/ 0 w 12192000"/>
              <a:gd name="connsiteY0" fmla="*/ 719723 h 2258748"/>
              <a:gd name="connsiteX1" fmla="*/ 1575582 w 12192000"/>
              <a:gd name="connsiteY1" fmla="*/ 394778 h 2258748"/>
              <a:gd name="connsiteX2" fmla="*/ 2180492 w 12192000"/>
              <a:gd name="connsiteY2" fmla="*/ 338508 h 2258748"/>
              <a:gd name="connsiteX3" fmla="*/ 2940148 w 12192000"/>
              <a:gd name="connsiteY3" fmla="*/ 127493 h 2258748"/>
              <a:gd name="connsiteX4" fmla="*/ 3291840 w 12192000"/>
              <a:gd name="connsiteY4" fmla="*/ 883 h 2258748"/>
              <a:gd name="connsiteX5" fmla="*/ 3799268 w 12192000"/>
              <a:gd name="connsiteY5" fmla="*/ 371993 h 2258748"/>
              <a:gd name="connsiteX6" fmla="*/ 12192000 w 12192000"/>
              <a:gd name="connsiteY6" fmla="*/ 719723 h 2258748"/>
              <a:gd name="connsiteX7" fmla="*/ 12192000 w 12192000"/>
              <a:gd name="connsiteY7" fmla="*/ 2258748 h 2258748"/>
              <a:gd name="connsiteX8" fmla="*/ 0 w 12192000"/>
              <a:gd name="connsiteY8" fmla="*/ 2258748 h 2258748"/>
              <a:gd name="connsiteX9" fmla="*/ 0 w 12192000"/>
              <a:gd name="connsiteY9" fmla="*/ 719723 h 2258748"/>
              <a:gd name="connsiteX0" fmla="*/ 0 w 12192000"/>
              <a:gd name="connsiteY0" fmla="*/ 719741 h 2258766"/>
              <a:gd name="connsiteX1" fmla="*/ 1575582 w 12192000"/>
              <a:gd name="connsiteY1" fmla="*/ 394796 h 2258766"/>
              <a:gd name="connsiteX2" fmla="*/ 2180492 w 12192000"/>
              <a:gd name="connsiteY2" fmla="*/ 338526 h 2258766"/>
              <a:gd name="connsiteX3" fmla="*/ 2940148 w 12192000"/>
              <a:gd name="connsiteY3" fmla="*/ 127511 h 2258766"/>
              <a:gd name="connsiteX4" fmla="*/ 3291840 w 12192000"/>
              <a:gd name="connsiteY4" fmla="*/ 901 h 2258766"/>
              <a:gd name="connsiteX5" fmla="*/ 3799268 w 12192000"/>
              <a:gd name="connsiteY5" fmla="*/ 372011 h 2258766"/>
              <a:gd name="connsiteX6" fmla="*/ 4220308 w 12192000"/>
              <a:gd name="connsiteY6" fmla="*/ 324458 h 2258766"/>
              <a:gd name="connsiteX7" fmla="*/ 12192000 w 12192000"/>
              <a:gd name="connsiteY7" fmla="*/ 719741 h 2258766"/>
              <a:gd name="connsiteX8" fmla="*/ 12192000 w 12192000"/>
              <a:gd name="connsiteY8" fmla="*/ 2258766 h 2258766"/>
              <a:gd name="connsiteX9" fmla="*/ 0 w 12192000"/>
              <a:gd name="connsiteY9" fmla="*/ 2258766 h 2258766"/>
              <a:gd name="connsiteX10" fmla="*/ 0 w 12192000"/>
              <a:gd name="connsiteY10" fmla="*/ 719741 h 225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258766">
                <a:moveTo>
                  <a:pt x="0" y="719741"/>
                </a:moveTo>
                <a:cubicBezTo>
                  <a:pt x="260252" y="411424"/>
                  <a:pt x="1212167" y="458332"/>
                  <a:pt x="1575582" y="394796"/>
                </a:cubicBezTo>
                <a:cubicBezTo>
                  <a:pt x="1938997" y="331260"/>
                  <a:pt x="1906172" y="324458"/>
                  <a:pt x="2180492" y="338526"/>
                </a:cubicBezTo>
                <a:cubicBezTo>
                  <a:pt x="2708030" y="277335"/>
                  <a:pt x="2670352" y="121930"/>
                  <a:pt x="2940148" y="127511"/>
                </a:cubicBezTo>
                <a:cubicBezTo>
                  <a:pt x="3132406" y="132200"/>
                  <a:pt x="3193201" y="21111"/>
                  <a:pt x="3291840" y="901"/>
                </a:cubicBezTo>
                <a:cubicBezTo>
                  <a:pt x="3390479" y="-19309"/>
                  <a:pt x="3658591" y="306362"/>
                  <a:pt x="3799268" y="372011"/>
                </a:cubicBezTo>
                <a:cubicBezTo>
                  <a:pt x="3911479" y="379606"/>
                  <a:pt x="4108097" y="316863"/>
                  <a:pt x="4220308" y="324458"/>
                </a:cubicBezTo>
                <a:lnTo>
                  <a:pt x="12192000" y="719741"/>
                </a:lnTo>
                <a:lnTo>
                  <a:pt x="12192000" y="2258766"/>
                </a:lnTo>
                <a:lnTo>
                  <a:pt x="0" y="2258766"/>
                </a:lnTo>
                <a:lnTo>
                  <a:pt x="0" y="719741"/>
                </a:lnTo>
                <a:close/>
              </a:path>
            </a:pathLst>
          </a:custGeom>
          <a:solidFill>
            <a:srgbClr val="3FCE5A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666" y="-91440"/>
            <a:ext cx="5765189" cy="59172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256" y="2286160"/>
            <a:ext cx="1182727" cy="8718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1703" y="1382883"/>
            <a:ext cx="1188823" cy="8718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1152" y="3069230"/>
            <a:ext cx="1188823" cy="8718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2836" y="1492674"/>
            <a:ext cx="1182727" cy="877900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380" y="2286160"/>
            <a:ext cx="1182727" cy="871804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0437" y="1378362"/>
            <a:ext cx="1188823" cy="871804"/>
          </a:xfrm>
          <a:prstGeom prst="rect">
            <a:avLst/>
          </a:prstGeom>
        </p:spPr>
      </p:pic>
      <p:pic>
        <p:nvPicPr>
          <p:cNvPr id="17" name="Picture 1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1151" y="3069230"/>
            <a:ext cx="1188823" cy="871804"/>
          </a:xfrm>
          <a:prstGeom prst="rect">
            <a:avLst/>
          </a:prstGeom>
        </p:spPr>
      </p:pic>
      <p:pic>
        <p:nvPicPr>
          <p:cNvPr id="18" name="Picture 1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2836" y="1492674"/>
            <a:ext cx="1182727" cy="8779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78245" y="1112840"/>
            <a:ext cx="38779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5715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algn="ctr"/>
            <a:r>
              <a:rPr lang="en-US" sz="5400" b="1" smtClean="0">
                <a:ln w="5715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 TÁO</a:t>
            </a:r>
            <a:endParaRPr lang="en-US" sz="5400" b="1" cap="none" spc="0">
              <a:ln w="5715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037" y="5407101"/>
            <a:ext cx="1860637" cy="132334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51149" y="2151488"/>
            <a:ext cx="1176630" cy="11766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71135" y="1981334"/>
            <a:ext cx="1176630" cy="1176630"/>
          </a:xfrm>
          <a:prstGeom prst="rect">
            <a:avLst/>
          </a:prstGeom>
        </p:spPr>
      </p:pic>
      <p:pic>
        <p:nvPicPr>
          <p:cNvPr id="8" name="Picture 7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72415" y="2134839"/>
            <a:ext cx="1176630" cy="1176630"/>
          </a:xfrm>
          <a:prstGeom prst="rect">
            <a:avLst/>
          </a:prstGeom>
        </p:spPr>
      </p:pic>
      <p:pic>
        <p:nvPicPr>
          <p:cNvPr id="9" name="Picture 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71135" y="1972071"/>
            <a:ext cx="1176630" cy="1176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45" y="5303153"/>
            <a:ext cx="1292245" cy="137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8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9" name="Picture 13" descr="2 bé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" y="339974"/>
            <a:ext cx="1143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140" y="5480141"/>
            <a:ext cx="1260294" cy="126029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4" t="12721" r="15924" b="3152"/>
          <a:stretch/>
        </p:blipFill>
        <p:spPr>
          <a:xfrm>
            <a:off x="8785285" y="4675677"/>
            <a:ext cx="1626330" cy="2014923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9043754" y="5238532"/>
            <a:ext cx="1109392" cy="110939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473" y="5346601"/>
            <a:ext cx="973954" cy="893255"/>
          </a:xfrm>
          <a:prstGeom prst="rect">
            <a:avLst/>
          </a:prstGeom>
        </p:spPr>
      </p:pic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39" name="Oval 7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40" name="Oval 8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41" name="Oval 9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42" name="Oval 10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43" name="Oval 11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7</a:t>
            </a:r>
          </a:p>
        </p:txBody>
      </p:sp>
      <p:sp>
        <p:nvSpPr>
          <p:cNvPr id="44" name="Oval 12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8</a:t>
            </a:r>
          </a:p>
        </p:txBody>
      </p:sp>
      <p:sp>
        <p:nvSpPr>
          <p:cNvPr id="45" name="Oval 13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9</a:t>
            </a:r>
          </a:p>
        </p:txBody>
      </p:sp>
      <p:sp>
        <p:nvSpPr>
          <p:cNvPr id="46" name="Oval 14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10</a:t>
            </a:r>
          </a:p>
        </p:txBody>
      </p:sp>
      <p:sp>
        <p:nvSpPr>
          <p:cNvPr id="47" name="TextBox 2"/>
          <p:cNvSpPr txBox="1">
            <a:spLocks noChangeArrowheads="1"/>
          </p:cNvSpPr>
          <p:nvPr/>
        </p:nvSpPr>
        <p:spPr bwMode="auto">
          <a:xfrm>
            <a:off x="1685005" y="795365"/>
            <a:ext cx="97884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u="sng">
                <a:solidFill>
                  <a:srgbClr val="0000CC"/>
                </a:solidFill>
                <a:latin typeface="Times New Roman" panose="02020603050405020304" pitchFamily="18" charset="0"/>
              </a:rPr>
              <a:t>Câu 1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sz="3200">
                <a:solidFill>
                  <a:srgbClr val="0000CC"/>
                </a:solidFill>
                <a:latin typeface="Times New Roman" panose="02020603050405020304" pitchFamily="18" charset="0"/>
              </a:rPr>
              <a:t>Muốn </a:t>
            </a:r>
            <a:r>
              <a:rPr lang="en-US" altLang="zh-CN" sz="3200" smtClean="0">
                <a:solidFill>
                  <a:srgbClr val="0000CC"/>
                </a:solidFill>
                <a:latin typeface="Times New Roman" panose="02020603050405020304" pitchFamily="18" charset="0"/>
              </a:rPr>
              <a:t>khởi động phần mềm soạn thảo văn bản em nháy đúp chuột vào biểu tượng phần mềm nào....?</a:t>
            </a:r>
            <a:endParaRPr lang="en-US" altLang="zh-CN" sz="32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1641954" y="3110048"/>
            <a:ext cx="6096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 altLang="en-US">
              <a:solidFill>
                <a:srgbClr val="FFFFFF"/>
              </a:solidFill>
              <a:latin typeface="VNI-Disney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634892" y="2699122"/>
            <a:ext cx="2286000" cy="910240"/>
            <a:chOff x="4634892" y="2699122"/>
            <a:chExt cx="2286000" cy="910240"/>
          </a:xfrm>
        </p:grpSpPr>
        <p:sp>
          <p:nvSpPr>
            <p:cNvPr id="53" name="TextBox 4"/>
            <p:cNvSpPr txBox="1">
              <a:spLocks noChangeArrowheads="1"/>
            </p:cNvSpPr>
            <p:nvPr/>
          </p:nvSpPr>
          <p:spPr bwMode="auto">
            <a:xfrm>
              <a:off x="4634892" y="3029925"/>
              <a:ext cx="22860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>
                  <a:solidFill>
                    <a:schemeClr val="accent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B. </a:t>
              </a:r>
              <a:endPara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" t="49853" r="56467" b="5503"/>
            <a:stretch/>
          </p:blipFill>
          <p:spPr>
            <a:xfrm>
              <a:off x="5529451" y="2699122"/>
              <a:ext cx="914400" cy="86868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8038166" y="2698568"/>
            <a:ext cx="1525206" cy="868680"/>
            <a:chOff x="8038166" y="2698568"/>
            <a:chExt cx="1525206" cy="868680"/>
          </a:xfrm>
        </p:grpSpPr>
        <p:sp>
          <p:nvSpPr>
            <p:cNvPr id="56" name="TextBox 5"/>
            <p:cNvSpPr txBox="1">
              <a:spLocks noChangeArrowheads="1"/>
            </p:cNvSpPr>
            <p:nvPr/>
          </p:nvSpPr>
          <p:spPr bwMode="auto">
            <a:xfrm>
              <a:off x="8038166" y="2965406"/>
              <a:ext cx="867425" cy="584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C. </a:t>
              </a:r>
              <a:endPara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50" t="53965" r="2719" b="6972"/>
            <a:stretch/>
          </p:blipFill>
          <p:spPr>
            <a:xfrm>
              <a:off x="8635909" y="2698568"/>
              <a:ext cx="927463" cy="86868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617239" y="2699122"/>
            <a:ext cx="1670123" cy="927463"/>
            <a:chOff x="4552038" y="1942496"/>
            <a:chExt cx="1670123" cy="92746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14" t="26739" r="65455" b="33516"/>
            <a:stretch/>
          </p:blipFill>
          <p:spPr>
            <a:xfrm>
              <a:off x="5333887" y="1942496"/>
              <a:ext cx="888274" cy="927463"/>
            </a:xfrm>
            <a:prstGeom prst="rect">
              <a:avLst/>
            </a:prstGeom>
          </p:spPr>
        </p:pic>
        <p:sp>
          <p:nvSpPr>
            <p:cNvPr id="68" name="TextBox 4"/>
            <p:cNvSpPr txBox="1">
              <a:spLocks noChangeArrowheads="1"/>
            </p:cNvSpPr>
            <p:nvPr/>
          </p:nvSpPr>
          <p:spPr bwMode="auto">
            <a:xfrm>
              <a:off x="4552038" y="2213578"/>
              <a:ext cx="672933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3200" smtClean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A</a:t>
              </a:r>
              <a:r>
                <a:rPr lang="en-US" altLang="zh-CN" sz="320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. </a:t>
              </a:r>
              <a:endPara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360" y="5374258"/>
            <a:ext cx="1292465" cy="137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087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2" descr="2 bé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4" y="339635"/>
            <a:ext cx="1143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140" y="5480141"/>
            <a:ext cx="1260294" cy="126029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4" t="12721" r="15924" b="3152"/>
          <a:stretch/>
        </p:blipFill>
        <p:spPr>
          <a:xfrm>
            <a:off x="8785285" y="4675677"/>
            <a:ext cx="1626330" cy="2014923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9043754" y="5238532"/>
            <a:ext cx="1109392" cy="110939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473" y="5346601"/>
            <a:ext cx="973954" cy="893255"/>
          </a:xfrm>
          <a:prstGeom prst="rect">
            <a:avLst/>
          </a:prstGeom>
        </p:spPr>
      </p:pic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39" name="Oval 11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7</a:t>
            </a:r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8</a:t>
            </a:r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9</a:t>
            </a: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10</a:t>
            </a:r>
          </a:p>
        </p:txBody>
      </p:sp>
      <p:sp>
        <p:nvSpPr>
          <p:cNvPr id="43" name="TextBox 2"/>
          <p:cNvSpPr txBox="1">
            <a:spLocks noChangeArrowheads="1"/>
          </p:cNvSpPr>
          <p:nvPr/>
        </p:nvSpPr>
        <p:spPr bwMode="auto">
          <a:xfrm>
            <a:off x="1655853" y="981636"/>
            <a:ext cx="97884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u="sng">
                <a:solidFill>
                  <a:srgbClr val="0000CC"/>
                </a:solidFill>
                <a:latin typeface="Times New Roman" panose="02020603050405020304" pitchFamily="18" charset="0"/>
              </a:rPr>
              <a:t>Câu </a:t>
            </a:r>
            <a:r>
              <a:rPr lang="en-US" altLang="zh-CN" sz="3200" b="1" u="sng" smtClean="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32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sz="3200">
                <a:solidFill>
                  <a:srgbClr val="0000CC"/>
                </a:solidFill>
                <a:latin typeface="Times New Roman" panose="02020603050405020304" pitchFamily="18" charset="0"/>
              </a:rPr>
              <a:t>Muốn thụt lề </a:t>
            </a:r>
            <a:r>
              <a:rPr lang="vi-VN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zh-CN" sz="3200">
                <a:solidFill>
                  <a:srgbClr val="0000CC"/>
                </a:solidFill>
                <a:latin typeface="Times New Roman" panose="02020603050405020304" pitchFamily="18" charset="0"/>
              </a:rPr>
              <a:t>oạn v</a:t>
            </a:r>
            <a:r>
              <a:rPr lang="vi-VN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ă</a:t>
            </a:r>
            <a:r>
              <a:rPr lang="en-US" altLang="zh-CN" sz="3200">
                <a:solidFill>
                  <a:srgbClr val="0000CC"/>
                </a:solidFill>
                <a:latin typeface="Times New Roman" panose="02020603050405020304" pitchFamily="18" charset="0"/>
              </a:rPr>
              <a:t>n bản sang trái ho</a:t>
            </a:r>
            <a:r>
              <a:rPr lang="vi-VN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ặc</a:t>
            </a:r>
            <a:r>
              <a:rPr lang="en-US" altLang="zh-CN" sz="3200">
                <a:solidFill>
                  <a:srgbClr val="0000CC"/>
                </a:solidFill>
                <a:latin typeface="Times New Roman" panose="02020603050405020304" pitchFamily="18" charset="0"/>
              </a:rPr>
              <a:t> sang phải em phải chọn biểu tượng</a:t>
            </a:r>
            <a:r>
              <a:rPr lang="en-US" altLang="zh-CN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3200" smtClean="0">
                <a:solidFill>
                  <a:srgbClr val="0000CC"/>
                </a:solidFill>
                <a:latin typeface="Times New Roman" panose="02020603050405020304" pitchFamily="18" charset="0"/>
              </a:rPr>
              <a:t>.?</a:t>
            </a:r>
            <a:endParaRPr lang="en-US" altLang="zh-CN" sz="32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974054" y="3224200"/>
            <a:ext cx="6096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 altLang="en-US">
              <a:solidFill>
                <a:srgbClr val="FFFFFF"/>
              </a:solidFill>
              <a:latin typeface="VNI-Disney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1010161" y="2885089"/>
            <a:ext cx="2438400" cy="796890"/>
            <a:chOff x="2438400" y="2860710"/>
            <a:chExt cx="2438400" cy="796890"/>
          </a:xfrm>
        </p:grpSpPr>
        <p:sp>
          <p:nvSpPr>
            <p:cNvPr id="46" name="TextBox 3"/>
            <p:cNvSpPr txBox="1">
              <a:spLocks noChangeArrowheads="1"/>
            </p:cNvSpPr>
            <p:nvPr/>
          </p:nvSpPr>
          <p:spPr bwMode="auto">
            <a:xfrm>
              <a:off x="2438400" y="3078162"/>
              <a:ext cx="24384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A. </a:t>
              </a:r>
              <a:endPara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845" y="2860710"/>
              <a:ext cx="1538287" cy="71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211729" y="2906700"/>
            <a:ext cx="2286000" cy="774700"/>
            <a:chOff x="2331028" y="3568700"/>
            <a:chExt cx="2286000" cy="774700"/>
          </a:xfrm>
        </p:grpSpPr>
        <p:sp>
          <p:nvSpPr>
            <p:cNvPr id="49" name="TextBox 4"/>
            <p:cNvSpPr txBox="1">
              <a:spLocks noChangeArrowheads="1"/>
            </p:cNvSpPr>
            <p:nvPr/>
          </p:nvSpPr>
          <p:spPr bwMode="auto">
            <a:xfrm>
              <a:off x="2331028" y="3763963"/>
              <a:ext cx="22860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>
                  <a:solidFill>
                    <a:schemeClr val="accent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B. </a:t>
              </a:r>
              <a:endPara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568700"/>
              <a:ext cx="838876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7703892" y="3004223"/>
            <a:ext cx="3200400" cy="801687"/>
            <a:chOff x="2438400" y="4373562"/>
            <a:chExt cx="3200400" cy="802428"/>
          </a:xfrm>
        </p:grpSpPr>
        <p:sp>
          <p:nvSpPr>
            <p:cNvPr id="52" name="TextBox 5"/>
            <p:cNvSpPr txBox="1">
              <a:spLocks noChangeArrowheads="1"/>
            </p:cNvSpPr>
            <p:nvPr/>
          </p:nvSpPr>
          <p:spPr bwMode="auto">
            <a:xfrm>
              <a:off x="2438400" y="4373562"/>
              <a:ext cx="3200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C. </a:t>
              </a:r>
              <a:endPara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3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545" y="4394344"/>
              <a:ext cx="866776" cy="78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360" y="5374258"/>
            <a:ext cx="1292465" cy="137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814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140" y="5480141"/>
            <a:ext cx="1260294" cy="1260294"/>
          </a:xfrm>
          <a:prstGeom prst="rect">
            <a:avLst/>
          </a:prstGeom>
        </p:spPr>
      </p:pic>
      <p:pic>
        <p:nvPicPr>
          <p:cNvPr id="15" name="Picture 12" descr="2 bé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4" y="339635"/>
            <a:ext cx="1143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4" t="12721" r="15924" b="3152"/>
          <a:stretch/>
        </p:blipFill>
        <p:spPr>
          <a:xfrm>
            <a:off x="8785285" y="4675677"/>
            <a:ext cx="1626330" cy="2014923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9043754" y="5238532"/>
            <a:ext cx="1109392" cy="110939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473" y="5346601"/>
            <a:ext cx="973954" cy="893255"/>
          </a:xfrm>
          <a:prstGeom prst="rect">
            <a:avLst/>
          </a:prstGeom>
        </p:spPr>
      </p:pic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35" name="Oval 6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36" name="Oval 7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37" name="Oval 8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38" name="Oval 9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39" name="Oval 10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7</a:t>
            </a:r>
          </a:p>
        </p:txBody>
      </p:sp>
      <p:sp>
        <p:nvSpPr>
          <p:cNvPr id="41" name="Oval 12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8</a:t>
            </a:r>
          </a:p>
        </p:txBody>
      </p:sp>
      <p:sp>
        <p:nvSpPr>
          <p:cNvPr id="42" name="Oval 13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9</a:t>
            </a:r>
          </a:p>
        </p:txBody>
      </p:sp>
      <p:sp>
        <p:nvSpPr>
          <p:cNvPr id="43" name="Oval 14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10</a:t>
            </a: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1998617" y="594291"/>
            <a:ext cx="91048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u="sng">
                <a:solidFill>
                  <a:srgbClr val="0000FF"/>
                </a:solidFill>
                <a:latin typeface="Times New Roman" panose="02020603050405020304" pitchFamily="18" charset="0"/>
              </a:rPr>
              <a:t>Câu </a:t>
            </a:r>
            <a:r>
              <a:rPr lang="en-US" altLang="zh-CN" sz="3200" b="1" u="sng" smtClean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32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Muốn điều chỉnh khoảng cách giữa các dòng cho đoạn văn bản, em bôi đen đoạn văn bản rồi nháy chuột v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o 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.?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8284360" y="3359835"/>
            <a:ext cx="609600" cy="4572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 altLang="en-US">
              <a:solidFill>
                <a:srgbClr val="FFFFFF"/>
              </a:solidFill>
              <a:latin typeface="VNI-Disney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8"/>
          <p:cNvGrpSpPr>
            <a:grpSpLocks/>
          </p:cNvGrpSpPr>
          <p:nvPr/>
        </p:nvGrpSpPr>
        <p:grpSpPr bwMode="auto">
          <a:xfrm>
            <a:off x="779417" y="3225891"/>
            <a:ext cx="2438400" cy="838200"/>
            <a:chOff x="2438400" y="2819400"/>
            <a:chExt cx="2438400" cy="838200"/>
          </a:xfrm>
        </p:grpSpPr>
        <p:sp>
          <p:nvSpPr>
            <p:cNvPr id="47" name="TextBox 3"/>
            <p:cNvSpPr txBox="1">
              <a:spLocks noChangeArrowheads="1"/>
            </p:cNvSpPr>
            <p:nvPr/>
          </p:nvSpPr>
          <p:spPr bwMode="auto">
            <a:xfrm>
              <a:off x="2438400" y="3078162"/>
              <a:ext cx="24384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A. </a:t>
              </a:r>
              <a:endPara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284" y="2819400"/>
              <a:ext cx="1538287" cy="71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" name="Group 11"/>
          <p:cNvGrpSpPr>
            <a:grpSpLocks/>
          </p:cNvGrpSpPr>
          <p:nvPr/>
        </p:nvGrpSpPr>
        <p:grpSpPr bwMode="auto">
          <a:xfrm>
            <a:off x="4676671" y="3225891"/>
            <a:ext cx="2286000" cy="774700"/>
            <a:chOff x="2362200" y="3568700"/>
            <a:chExt cx="2286000" cy="774700"/>
          </a:xfrm>
        </p:grpSpPr>
        <p:sp>
          <p:nvSpPr>
            <p:cNvPr id="50" name="TextBox 4"/>
            <p:cNvSpPr txBox="1">
              <a:spLocks noChangeArrowheads="1"/>
            </p:cNvSpPr>
            <p:nvPr/>
          </p:nvSpPr>
          <p:spPr bwMode="auto">
            <a:xfrm>
              <a:off x="2362200" y="3657600"/>
              <a:ext cx="22860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>
                  <a:solidFill>
                    <a:schemeClr val="accent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B. </a:t>
              </a:r>
              <a:endPara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568700"/>
              <a:ext cx="838876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360" y="5374258"/>
            <a:ext cx="1292465" cy="13717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335876" y="3070708"/>
            <a:ext cx="3200400" cy="824247"/>
            <a:chOff x="8285036" y="3119755"/>
            <a:chExt cx="3200400" cy="824247"/>
          </a:xfrm>
        </p:grpSpPr>
        <p:sp>
          <p:nvSpPr>
            <p:cNvPr id="53" name="TextBox 5"/>
            <p:cNvSpPr txBox="1">
              <a:spLocks noChangeArrowheads="1"/>
            </p:cNvSpPr>
            <p:nvPr/>
          </p:nvSpPr>
          <p:spPr bwMode="auto">
            <a:xfrm>
              <a:off x="8285036" y="3322028"/>
              <a:ext cx="3200400" cy="584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C. </a:t>
              </a:r>
              <a:endPara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2">
              <a:biLevel thresh="25000"/>
            </a:blip>
            <a:srcRect t="7100" r="11038" b="14487"/>
            <a:stretch/>
          </p:blipFill>
          <p:spPr>
            <a:xfrm>
              <a:off x="9111473" y="3119755"/>
              <a:ext cx="1133493" cy="824247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691086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140" y="5480141"/>
            <a:ext cx="1260294" cy="1260294"/>
          </a:xfrm>
          <a:prstGeom prst="rect">
            <a:avLst/>
          </a:prstGeom>
        </p:spPr>
      </p:pic>
      <p:pic>
        <p:nvPicPr>
          <p:cNvPr id="15" name="Picture 12" descr="2 bé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4" y="339635"/>
            <a:ext cx="1143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4" t="12721" r="15924" b="3152"/>
          <a:stretch/>
        </p:blipFill>
        <p:spPr>
          <a:xfrm>
            <a:off x="8785285" y="4675677"/>
            <a:ext cx="1626330" cy="2014923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9043754" y="5238532"/>
            <a:ext cx="1109392" cy="110939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473" y="5346601"/>
            <a:ext cx="973954" cy="893255"/>
          </a:xfrm>
          <a:prstGeom prst="rect">
            <a:avLst/>
          </a:prstGeom>
        </p:spPr>
      </p:pic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35" name="Oval 6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36" name="Oval 7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37" name="Oval 8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38" name="Oval 9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39" name="Oval 10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7</a:t>
            </a:r>
          </a:p>
        </p:txBody>
      </p:sp>
      <p:sp>
        <p:nvSpPr>
          <p:cNvPr id="41" name="Oval 12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8</a:t>
            </a:r>
          </a:p>
        </p:txBody>
      </p:sp>
      <p:sp>
        <p:nvSpPr>
          <p:cNvPr id="42" name="Oval 13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9</a:t>
            </a:r>
          </a:p>
        </p:txBody>
      </p:sp>
      <p:sp>
        <p:nvSpPr>
          <p:cNvPr id="43" name="Oval 14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10</a:t>
            </a: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1543594" y="1260758"/>
            <a:ext cx="99103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u="sng">
                <a:solidFill>
                  <a:srgbClr val="0000FF"/>
                </a:solidFill>
                <a:latin typeface="Times New Roman" panose="02020603050405020304" pitchFamily="18" charset="0"/>
              </a:rPr>
              <a:t>Câu </a:t>
            </a:r>
            <a:r>
              <a:rPr lang="en-US" altLang="zh-CN" sz="3200" b="1" u="sng" smtClean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32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Muốn điều chỉnh độ rộng lề trái - lề phải của đoạn văn bản, em bôi đen đoạn văn bản rồi nháy chuột v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o 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.?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3801531" y="3464947"/>
            <a:ext cx="741388" cy="47197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 altLang="en-US">
              <a:solidFill>
                <a:srgbClr val="FFFFFF"/>
              </a:solidFill>
              <a:latin typeface="VNI-Disney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24592" y="3234769"/>
            <a:ext cx="2438400" cy="755882"/>
            <a:chOff x="3896522" y="2536630"/>
            <a:chExt cx="2438400" cy="755882"/>
          </a:xfrm>
        </p:grpSpPr>
        <p:sp>
          <p:nvSpPr>
            <p:cNvPr id="46" name="TextBox 3"/>
            <p:cNvSpPr txBox="1">
              <a:spLocks noChangeArrowheads="1"/>
            </p:cNvSpPr>
            <p:nvPr/>
          </p:nvSpPr>
          <p:spPr bwMode="auto">
            <a:xfrm>
              <a:off x="3896522" y="2713075"/>
              <a:ext cx="24384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A. </a:t>
              </a:r>
              <a:endPara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667" y="2536630"/>
              <a:ext cx="1538287" cy="717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" name="Group 14"/>
          <p:cNvGrpSpPr>
            <a:grpSpLocks/>
          </p:cNvGrpSpPr>
          <p:nvPr/>
        </p:nvGrpSpPr>
        <p:grpSpPr bwMode="auto">
          <a:xfrm>
            <a:off x="9111473" y="3144843"/>
            <a:ext cx="3200400" cy="801687"/>
            <a:chOff x="2438400" y="4373562"/>
            <a:chExt cx="3200400" cy="802428"/>
          </a:xfrm>
        </p:grpSpPr>
        <p:sp>
          <p:nvSpPr>
            <p:cNvPr id="49" name="TextBox 5"/>
            <p:cNvSpPr txBox="1">
              <a:spLocks noChangeArrowheads="1"/>
            </p:cNvSpPr>
            <p:nvPr/>
          </p:nvSpPr>
          <p:spPr bwMode="auto">
            <a:xfrm>
              <a:off x="2438400" y="4373562"/>
              <a:ext cx="3200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C. </a:t>
              </a:r>
              <a:endPara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545" y="4394344"/>
              <a:ext cx="866776" cy="78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" name="Group 1"/>
          <p:cNvGrpSpPr>
            <a:grpSpLocks/>
          </p:cNvGrpSpPr>
          <p:nvPr/>
        </p:nvGrpSpPr>
        <p:grpSpPr bwMode="auto">
          <a:xfrm>
            <a:off x="3959808" y="3372882"/>
            <a:ext cx="3771900" cy="579437"/>
            <a:chOff x="2466109" y="3668539"/>
            <a:chExt cx="3770604" cy="579438"/>
          </a:xfrm>
        </p:grpSpPr>
        <p:sp>
          <p:nvSpPr>
            <p:cNvPr id="52" name="TextBox 3"/>
            <p:cNvSpPr txBox="1">
              <a:spLocks noChangeArrowheads="1"/>
            </p:cNvSpPr>
            <p:nvPr/>
          </p:nvSpPr>
          <p:spPr bwMode="auto">
            <a:xfrm>
              <a:off x="2466109" y="3668539"/>
              <a:ext cx="24384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B. </a:t>
              </a:r>
              <a:endPara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104429" y="3721157"/>
              <a:ext cx="3132284" cy="469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360" y="5374258"/>
            <a:ext cx="1292465" cy="137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71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140" y="5480141"/>
            <a:ext cx="1260294" cy="1260294"/>
          </a:xfrm>
          <a:prstGeom prst="rect">
            <a:avLst/>
          </a:prstGeom>
        </p:spPr>
      </p:pic>
      <p:pic>
        <p:nvPicPr>
          <p:cNvPr id="15" name="Picture 12" descr="2 bé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4" y="339635"/>
            <a:ext cx="1143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4" t="12721" r="15924" b="3152"/>
          <a:stretch/>
        </p:blipFill>
        <p:spPr>
          <a:xfrm>
            <a:off x="8785285" y="4675677"/>
            <a:ext cx="1626330" cy="2014923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9043754" y="5238532"/>
            <a:ext cx="1109392" cy="110939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473" y="5346601"/>
            <a:ext cx="973954" cy="893255"/>
          </a:xfrm>
          <a:prstGeom prst="rect">
            <a:avLst/>
          </a:prstGeom>
        </p:spPr>
      </p:pic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35" name="Oval 6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36" name="Oval 7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37" name="Oval 8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38" name="Oval 9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39" name="Oval 10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7</a:t>
            </a:r>
          </a:p>
        </p:txBody>
      </p:sp>
      <p:sp>
        <p:nvSpPr>
          <p:cNvPr id="41" name="Oval 12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8</a:t>
            </a:r>
          </a:p>
        </p:txBody>
      </p:sp>
      <p:sp>
        <p:nvSpPr>
          <p:cNvPr id="42" name="Oval 13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9</a:t>
            </a:r>
          </a:p>
        </p:txBody>
      </p:sp>
      <p:sp>
        <p:nvSpPr>
          <p:cNvPr id="43" name="Oval 14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10</a:t>
            </a: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1472737" y="1112415"/>
            <a:ext cx="1008312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u="sng">
                <a:solidFill>
                  <a:srgbClr val="0000FF"/>
                </a:solidFill>
                <a:latin typeface="Times New Roman" panose="02020603050405020304" pitchFamily="18" charset="0"/>
              </a:rPr>
              <a:t>Câu 5</a:t>
            </a:r>
            <a:r>
              <a:rPr lang="en-US" altLang="zh-CN" sz="32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Muốn </a:t>
            </a:r>
            <a:r>
              <a:rPr lang="en-US" altLang="zh-CN" sz="3200" smtClean="0">
                <a:solidFill>
                  <a:srgbClr val="0000FF"/>
                </a:solidFill>
                <a:latin typeface="Times New Roman" panose="02020603050405020304" pitchFamily="18" charset="0"/>
              </a:rPr>
              <a:t>thêm (bớt) khoảng trống trên đoạn văn bản, em bôi đen đoạn văn bản rồi nháy chuột vào biểu tượng nào?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7387264" y="3358344"/>
            <a:ext cx="741388" cy="47197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 altLang="en-US">
              <a:solidFill>
                <a:srgbClr val="FFFFFF"/>
              </a:solidFill>
              <a:latin typeface="VNI-Disney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4592" y="3234769"/>
            <a:ext cx="2438400" cy="755882"/>
            <a:chOff x="724592" y="3234769"/>
            <a:chExt cx="2438400" cy="755882"/>
          </a:xfrm>
        </p:grpSpPr>
        <p:sp>
          <p:nvSpPr>
            <p:cNvPr id="46" name="TextBox 3"/>
            <p:cNvSpPr txBox="1">
              <a:spLocks noChangeArrowheads="1"/>
            </p:cNvSpPr>
            <p:nvPr/>
          </p:nvSpPr>
          <p:spPr bwMode="auto">
            <a:xfrm>
              <a:off x="724592" y="3411214"/>
              <a:ext cx="24384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>
                  <a:solidFill>
                    <a:srgbClr val="0000FF"/>
                  </a:solidFill>
                  <a:latin typeface="Times New Roman" panose="02020603050405020304" pitchFamily="18" charset="0"/>
                </a:rPr>
                <a:t>A. </a:t>
              </a:r>
              <a:endPara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737" y="3234769"/>
              <a:ext cx="1538287" cy="717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60" y="5374258"/>
            <a:ext cx="1292465" cy="13717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472435" y="3155697"/>
            <a:ext cx="2735615" cy="875694"/>
            <a:chOff x="7969928" y="3212616"/>
            <a:chExt cx="2735615" cy="875694"/>
          </a:xfrm>
        </p:grpSpPr>
        <p:grpSp>
          <p:nvGrpSpPr>
            <p:cNvPr id="4" name="Group 3"/>
            <p:cNvGrpSpPr/>
            <p:nvPr/>
          </p:nvGrpSpPr>
          <p:grpSpPr>
            <a:xfrm>
              <a:off x="8707424" y="3212616"/>
              <a:ext cx="1998119" cy="875694"/>
              <a:chOff x="6787166" y="3168204"/>
              <a:chExt cx="1998119" cy="875694"/>
            </a:xfrm>
          </p:grpSpPr>
          <p:pic>
            <p:nvPicPr>
              <p:cNvPr id="29" name="Picture 7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03" t="6416" r="8009"/>
              <a:stretch/>
            </p:blipFill>
            <p:spPr bwMode="auto">
              <a:xfrm>
                <a:off x="6787166" y="3168204"/>
                <a:ext cx="1056079" cy="875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3563" y="3185233"/>
                <a:ext cx="1051722" cy="841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4" name="TextBox 3"/>
            <p:cNvSpPr txBox="1">
              <a:spLocks noChangeArrowheads="1"/>
            </p:cNvSpPr>
            <p:nvPr/>
          </p:nvSpPr>
          <p:spPr bwMode="auto">
            <a:xfrm>
              <a:off x="7969928" y="3360742"/>
              <a:ext cx="779947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320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C. </a:t>
              </a:r>
              <a:endPara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99648" y="3116313"/>
            <a:ext cx="3200400" cy="826266"/>
            <a:chOff x="4399648" y="3116313"/>
            <a:chExt cx="3200400" cy="826266"/>
          </a:xfrm>
        </p:grpSpPr>
        <p:sp>
          <p:nvSpPr>
            <p:cNvPr id="49" name="TextBox 5"/>
            <p:cNvSpPr txBox="1">
              <a:spLocks noChangeArrowheads="1"/>
            </p:cNvSpPr>
            <p:nvPr/>
          </p:nvSpPr>
          <p:spPr bwMode="auto">
            <a:xfrm>
              <a:off x="4399648" y="3358344"/>
              <a:ext cx="3200400" cy="584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B. </a:t>
              </a:r>
              <a:endPara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3">
              <a:biLevel thresh="25000"/>
            </a:blip>
            <a:srcRect t="7100" r="11038" b="14487"/>
            <a:stretch/>
          </p:blipFill>
          <p:spPr>
            <a:xfrm>
              <a:off x="5077884" y="3116313"/>
              <a:ext cx="1133493" cy="824247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22484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140" y="5480141"/>
            <a:ext cx="1260294" cy="1260294"/>
          </a:xfrm>
          <a:prstGeom prst="rect">
            <a:avLst/>
          </a:prstGeom>
        </p:spPr>
      </p:pic>
      <p:pic>
        <p:nvPicPr>
          <p:cNvPr id="15" name="Picture 12" descr="2 bé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4" y="339635"/>
            <a:ext cx="1143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4" t="12721" r="15924" b="3152"/>
          <a:stretch/>
        </p:blipFill>
        <p:spPr>
          <a:xfrm>
            <a:off x="8785285" y="4675677"/>
            <a:ext cx="1626330" cy="2014923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9043754" y="5238532"/>
            <a:ext cx="1109392" cy="110939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473" y="5346601"/>
            <a:ext cx="973954" cy="893255"/>
          </a:xfrm>
          <a:prstGeom prst="rect">
            <a:avLst/>
          </a:prstGeom>
        </p:spPr>
      </p:pic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35" name="Oval 6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36" name="Oval 7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37" name="Oval 8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38" name="Oval 9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39" name="Oval 10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7</a:t>
            </a:r>
          </a:p>
        </p:txBody>
      </p:sp>
      <p:sp>
        <p:nvSpPr>
          <p:cNvPr id="41" name="Oval 12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8</a:t>
            </a:r>
          </a:p>
        </p:txBody>
      </p:sp>
      <p:sp>
        <p:nvSpPr>
          <p:cNvPr id="42" name="Oval 13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9</a:t>
            </a:r>
          </a:p>
        </p:txBody>
      </p:sp>
      <p:sp>
        <p:nvSpPr>
          <p:cNvPr id="43" name="Oval 14"/>
          <p:cNvSpPr>
            <a:spLocks noChangeArrowheads="1"/>
          </p:cNvSpPr>
          <p:nvPr/>
        </p:nvSpPr>
        <p:spPr bwMode="auto">
          <a:xfrm>
            <a:off x="8988850" y="5221728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8000" b="1">
                <a:solidFill>
                  <a:srgbClr val="FF0066"/>
                </a:solidFill>
              </a:rPr>
              <a:t>10</a:t>
            </a: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1543594" y="1260758"/>
            <a:ext cx="99103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u="sng">
                <a:solidFill>
                  <a:srgbClr val="0000FF"/>
                </a:solidFill>
                <a:latin typeface="Times New Roman" panose="02020603050405020304" pitchFamily="18" charset="0"/>
              </a:rPr>
              <a:t>Câu 6</a:t>
            </a:r>
            <a:r>
              <a:rPr lang="en-US" altLang="zh-CN" sz="32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Muốn </a:t>
            </a:r>
            <a:r>
              <a:rPr lang="en-US" altLang="zh-CN" sz="3200" smtClean="0">
                <a:solidFill>
                  <a:srgbClr val="0000FF"/>
                </a:solidFill>
                <a:latin typeface="Times New Roman" panose="02020603050405020304" pitchFamily="18" charset="0"/>
              </a:rPr>
              <a:t>căn lề cho đoạn văn bản, 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em bôi đen đoạn văn bản rồi nháy chuột v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o 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.?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479843" y="3394606"/>
            <a:ext cx="741388" cy="47197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 altLang="en-US">
              <a:solidFill>
                <a:srgbClr val="FFFFFF"/>
              </a:solidFill>
              <a:latin typeface="VNI-Disney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005887" y="3165606"/>
            <a:ext cx="2438400" cy="755882"/>
            <a:chOff x="3896522" y="2536630"/>
            <a:chExt cx="2438400" cy="755882"/>
          </a:xfrm>
        </p:grpSpPr>
        <p:sp>
          <p:nvSpPr>
            <p:cNvPr id="46" name="TextBox 3"/>
            <p:cNvSpPr txBox="1">
              <a:spLocks noChangeArrowheads="1"/>
            </p:cNvSpPr>
            <p:nvPr/>
          </p:nvSpPr>
          <p:spPr bwMode="auto">
            <a:xfrm>
              <a:off x="3896522" y="2713075"/>
              <a:ext cx="24384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C. </a:t>
              </a:r>
              <a:endPara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667" y="2536630"/>
              <a:ext cx="1538287" cy="717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60" y="5374258"/>
            <a:ext cx="1292465" cy="137172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631811" y="3165606"/>
            <a:ext cx="3229910" cy="898917"/>
            <a:chOff x="4059532" y="4210691"/>
            <a:chExt cx="3229910" cy="898917"/>
          </a:xfrm>
        </p:grpSpPr>
        <p:sp>
          <p:nvSpPr>
            <p:cNvPr id="52" name="TextBox 3"/>
            <p:cNvSpPr txBox="1">
              <a:spLocks noChangeArrowheads="1"/>
            </p:cNvSpPr>
            <p:nvPr/>
          </p:nvSpPr>
          <p:spPr bwMode="auto">
            <a:xfrm>
              <a:off x="4059532" y="4385958"/>
              <a:ext cx="671455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320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B. </a:t>
              </a:r>
              <a:endPara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3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" t="42857" r="51900" b="26191"/>
            <a:stretch/>
          </p:blipFill>
          <p:spPr bwMode="auto">
            <a:xfrm>
              <a:off x="4730987" y="4210691"/>
              <a:ext cx="2558455" cy="898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" name="Group 53"/>
          <p:cNvGrpSpPr/>
          <p:nvPr/>
        </p:nvGrpSpPr>
        <p:grpSpPr>
          <a:xfrm>
            <a:off x="752031" y="3177217"/>
            <a:ext cx="2735615" cy="875694"/>
            <a:chOff x="7969928" y="3212616"/>
            <a:chExt cx="2735615" cy="875694"/>
          </a:xfrm>
        </p:grpSpPr>
        <p:grpSp>
          <p:nvGrpSpPr>
            <p:cNvPr id="55" name="Group 54"/>
            <p:cNvGrpSpPr/>
            <p:nvPr/>
          </p:nvGrpSpPr>
          <p:grpSpPr>
            <a:xfrm>
              <a:off x="8707424" y="3212616"/>
              <a:ext cx="1998119" cy="875694"/>
              <a:chOff x="6787166" y="3168204"/>
              <a:chExt cx="1998119" cy="875694"/>
            </a:xfrm>
          </p:grpSpPr>
          <p:pic>
            <p:nvPicPr>
              <p:cNvPr id="57" name="Picture 7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03" t="6416" r="8009"/>
              <a:stretch/>
            </p:blipFill>
            <p:spPr bwMode="auto">
              <a:xfrm>
                <a:off x="6787166" y="3168204"/>
                <a:ext cx="1056079" cy="875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1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3563" y="3185233"/>
                <a:ext cx="1051722" cy="841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6" name="TextBox 3"/>
            <p:cNvSpPr txBox="1">
              <a:spLocks noChangeArrowheads="1"/>
            </p:cNvSpPr>
            <p:nvPr/>
          </p:nvSpPr>
          <p:spPr bwMode="auto">
            <a:xfrm>
              <a:off x="7969928" y="3360742"/>
              <a:ext cx="779947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320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A. </a:t>
              </a:r>
              <a:endPara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77524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0"/>
          <p:cNvSpPr>
            <a:spLocks noChangeArrowheads="1"/>
          </p:cNvSpPr>
          <p:nvPr/>
        </p:nvSpPr>
        <p:spPr bwMode="auto">
          <a:xfrm>
            <a:off x="3859071" y="1593705"/>
            <a:ext cx="50015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</a:rPr>
              <a:t>Môn: Tin </a:t>
            </a:r>
            <a:r>
              <a:rPr lang="en-US" altLang="zh-CN" sz="3200" b="1" smtClean="0">
                <a:latin typeface="Times New Roman" panose="02020603050405020304" pitchFamily="18" charset="0"/>
              </a:rPr>
              <a:t>học – Lớp: 5B3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07245" y="2316691"/>
            <a:ext cx="1009815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Tiết 15: </a:t>
            </a:r>
          </a:p>
          <a:p>
            <a:pPr algn="ctr">
              <a:lnSpc>
                <a:spcPct val="150000"/>
              </a:lnSpc>
            </a:pPr>
            <a:r>
              <a:rPr lang="en-US" altLang="zh-CN" sz="4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CHỌN </a:t>
            </a:r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KIỂU TRÌNH BÀY CÓ SẴN CHO ĐOẠN VĂN </a:t>
            </a:r>
            <a:r>
              <a:rPr lang="en-US" altLang="zh-CN" sz="4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endParaRPr lang="en-US" altLang="zh-CN" sz="4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2801" y="810334"/>
            <a:ext cx="7167043" cy="645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ba, </a:t>
            </a:r>
            <a:r>
              <a:rPr lang="en-US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 </a:t>
            </a:r>
            <a:r>
              <a:rPr lang="en-US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BAA58E7-A490-4808-A48A-4CCEB040A113}&quot;/&gt;&lt;isInvalidForFieldText val=&quot;0&quot;/&gt;&lt;Image&gt;&lt;filename val=&quot;C:\Users\MINHTR~1\AppData\Local\Temp\PR\data\asimages\{ABAA58E7-A490-4808-A48A-4CCEB040A113}_1.png&quot;/&gt;&lt;left val=&quot;289&quot;/&gt;&lt;top val=&quot;0&quot;/&gt;&lt;width val=&quot;335&quot;/&gt;&lt;height val=&quot;54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BAA58E7-A490-4808-A48A-4CCEB040A113}&quot;/&gt;&lt;isInvalidForFieldText val=&quot;0&quot;/&gt;&lt;Image&gt;&lt;filename val=&quot;C:\Users\MINHTR~1\AppData\Local\Temp\PR\data\asimages\{ABAA58E7-A490-4808-A48A-4CCEB040A113}_1.png&quot;/&gt;&lt;left val=&quot;289&quot;/&gt;&lt;top val=&quot;0&quot;/&gt;&lt;width val=&quot;335&quot;/&gt;&lt;height val=&quot;54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BAA58E7-A490-4808-A48A-4CCEB040A113}&quot;/&gt;&lt;isInvalidForFieldText val=&quot;0&quot;/&gt;&lt;Image&gt;&lt;filename val=&quot;C:\Users\MINHTR~1\AppData\Local\Temp\PR\data\asimages\{ABAA58E7-A490-4808-A48A-4CCEB040A113}_1.png&quot;/&gt;&lt;left val=&quot;289&quot;/&gt;&lt;top val=&quot;0&quot;/&gt;&lt;width val=&quot;335&quot;/&gt;&lt;height val=&quot;54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BAA58E7-A490-4808-A48A-4CCEB040A113}&quot;/&gt;&lt;isInvalidForFieldText val=&quot;0&quot;/&gt;&lt;Image&gt;&lt;filename val=&quot;C:\Users\MINHTR~1\AppData\Local\Temp\PR\data\asimages\{ABAA58E7-A490-4808-A48A-4CCEB040A113}_1.png&quot;/&gt;&lt;left val=&quot;289&quot;/&gt;&lt;top val=&quot;0&quot;/&gt;&lt;width val=&quot;335&quot;/&gt;&lt;height val=&quot;54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BAA58E7-A490-4808-A48A-4CCEB040A113}&quot;/&gt;&lt;isInvalidForFieldText val=&quot;0&quot;/&gt;&lt;Image&gt;&lt;filename val=&quot;C:\Users\MINHTR~1\AppData\Local\Temp\PR\data\asimages\{ABAA58E7-A490-4808-A48A-4CCEB040A113}_1.png&quot;/&gt;&lt;left val=&quot;289&quot;/&gt;&lt;top val=&quot;0&quot;/&gt;&lt;width val=&quot;335&quot;/&gt;&lt;height val=&quot;54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702</Words>
  <Application>Microsoft Office PowerPoint</Application>
  <PresentationFormat>Widescreen</PresentationFormat>
  <Paragraphs>123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宋体</vt:lpstr>
      <vt:lpstr>.VnHelvetInsH</vt:lpstr>
      <vt:lpstr>Arial</vt:lpstr>
      <vt:lpstr>Calibri</vt:lpstr>
      <vt:lpstr>Calibri Light</vt:lpstr>
      <vt:lpstr>Nixie One</vt:lpstr>
      <vt:lpstr>Times New Roman</vt:lpstr>
      <vt:lpstr>Varela Round</vt:lpstr>
      <vt:lpstr>VNI-Disney</vt:lpstr>
      <vt:lpstr>Office Theme</vt:lpstr>
      <vt:lpstr>Puck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37</cp:revision>
  <dcterms:created xsi:type="dcterms:W3CDTF">2020-10-31T09:08:53Z</dcterms:created>
  <dcterms:modified xsi:type="dcterms:W3CDTF">2020-11-02T12:12:25Z</dcterms:modified>
</cp:coreProperties>
</file>