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Lst>
  <p:notesMasterIdLst>
    <p:notesMasterId r:id="rId37"/>
  </p:notesMasterIdLst>
  <p:sldIdLst>
    <p:sldId id="4411" r:id="rId4"/>
    <p:sldId id="312" r:id="rId5"/>
    <p:sldId id="313" r:id="rId6"/>
    <p:sldId id="4398" r:id="rId7"/>
    <p:sldId id="4399" r:id="rId8"/>
    <p:sldId id="4400" r:id="rId9"/>
    <p:sldId id="278" r:id="rId10"/>
    <p:sldId id="280" r:id="rId11"/>
    <p:sldId id="281" r:id="rId12"/>
    <p:sldId id="4401" r:id="rId13"/>
    <p:sldId id="282" r:id="rId14"/>
    <p:sldId id="4402" r:id="rId15"/>
    <p:sldId id="262" r:id="rId16"/>
    <p:sldId id="4403" r:id="rId17"/>
    <p:sldId id="287" r:id="rId18"/>
    <p:sldId id="4404" r:id="rId19"/>
    <p:sldId id="291" r:id="rId20"/>
    <p:sldId id="288" r:id="rId21"/>
    <p:sldId id="264" r:id="rId22"/>
    <p:sldId id="4405" r:id="rId23"/>
    <p:sldId id="4406" r:id="rId24"/>
    <p:sldId id="4409" r:id="rId25"/>
    <p:sldId id="292" r:id="rId26"/>
    <p:sldId id="293" r:id="rId27"/>
    <p:sldId id="294" r:id="rId28"/>
    <p:sldId id="295" r:id="rId29"/>
    <p:sldId id="297" r:id="rId30"/>
    <p:sldId id="296" r:id="rId31"/>
    <p:sldId id="298" r:id="rId32"/>
    <p:sldId id="299" r:id="rId33"/>
    <p:sldId id="300" r:id="rId34"/>
    <p:sldId id="4407" r:id="rId35"/>
    <p:sldId id="30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79" autoAdjust="0"/>
  </p:normalViewPr>
  <p:slideViewPr>
    <p:cSldViewPr snapToGrid="0">
      <p:cViewPr>
        <p:scale>
          <a:sx n="83" d="100"/>
          <a:sy n="83" d="100"/>
        </p:scale>
        <p:origin x="-658" y="-1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6DDAE-7AE2-4460-8C77-6324DFFC1DE7}"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C6DE9-3817-404A-9AD6-9D655C496C59}" type="slidenum">
              <a:rPr lang="en-US" smtClean="0"/>
              <a:t>‹#›</a:t>
            </a:fld>
            <a:endParaRPr lang="en-US"/>
          </a:p>
        </p:txBody>
      </p:sp>
    </p:spTree>
    <p:extLst>
      <p:ext uri="{BB962C8B-B14F-4D97-AF65-F5344CB8AC3E}">
        <p14:creationId xmlns:p14="http://schemas.microsoft.com/office/powerpoint/2010/main" val="2235604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a:t>
            </a:r>
            <a:r>
              <a:rPr lang="en-US" baseline="0" dirty="0"/>
              <a:t> vào ô cửa -&gt; hiện tranh</a:t>
            </a:r>
          </a:p>
          <a:p>
            <a:r>
              <a:rPr lang="en-US" baseline="0" dirty="0"/>
              <a:t>Bấm vào tranh -&gt; hiện đáp án</a:t>
            </a:r>
          </a:p>
          <a:p>
            <a:r>
              <a:rPr lang="en-US" baseline="0" dirty="0"/>
              <a:t>Bấm vào cây con bên dưới -&gt; cây lớn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55995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86C6DE9-3817-404A-9AD6-9D655C496C59}" type="slidenum">
              <a:rPr lang="en-US" smtClean="0"/>
              <a:t>19</a:t>
            </a:fld>
            <a:endParaRPr lang="en-US"/>
          </a:p>
        </p:txBody>
      </p:sp>
    </p:spTree>
    <p:extLst>
      <p:ext uri="{BB962C8B-B14F-4D97-AF65-F5344CB8AC3E}">
        <p14:creationId xmlns:p14="http://schemas.microsoft.com/office/powerpoint/2010/main" val="1517105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C6DE9-3817-404A-9AD6-9D655C496C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740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C6DE9-3817-404A-9AD6-9D655C496C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730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17870470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032422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666066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082500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4098648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894477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023412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424345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737453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2870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0844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070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636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938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2025/5/12</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509115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2"/>
            <a:ext cx="12216506" cy="6897883"/>
          </a:xfrm>
          <a:prstGeom prst="rect">
            <a:avLst/>
          </a:prstGeom>
        </p:spPr>
      </p:pic>
      <p:sp>
        <p:nvSpPr>
          <p:cNvPr id="12" name="矩形 11"/>
          <p:cNvSpPr/>
          <p:nvPr userDrawn="1"/>
        </p:nvSpPr>
        <p:spPr>
          <a:xfrm>
            <a:off x="1434466" y="1610361"/>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800"/>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4" name="Picture 3">
            <a:extLst>
              <a:ext uri="{FF2B5EF4-FFF2-40B4-BE49-F238E27FC236}">
                <a16:creationId xmlns:a16="http://schemas.microsoft.com/office/drawing/2014/main" xmlns=""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9" y="-26525564"/>
            <a:ext cx="2186247" cy="3717751"/>
          </a:xfrm>
          <a:prstGeom prst="rect">
            <a:avLst/>
          </a:prstGeom>
        </p:spPr>
      </p:pic>
      <p:pic>
        <p:nvPicPr>
          <p:cNvPr id="6" name="Picture 5">
            <a:extLst>
              <a:ext uri="{FF2B5EF4-FFF2-40B4-BE49-F238E27FC236}">
                <a16:creationId xmlns:a16="http://schemas.microsoft.com/office/drawing/2014/main" xmlns=""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7" y="29176637"/>
            <a:ext cx="2186247" cy="3717751"/>
          </a:xfrm>
          <a:prstGeom prst="rect">
            <a:avLst/>
          </a:prstGeom>
        </p:spPr>
      </p:pic>
      <p:pic>
        <p:nvPicPr>
          <p:cNvPr id="8" name="Picture 7">
            <a:extLst>
              <a:ext uri="{FF2B5EF4-FFF2-40B4-BE49-F238E27FC236}">
                <a16:creationId xmlns:a16="http://schemas.microsoft.com/office/drawing/2014/main" xmlns=""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3" y="29176636"/>
            <a:ext cx="2186247" cy="3717751"/>
          </a:xfrm>
          <a:prstGeom prst="rect">
            <a:avLst/>
          </a:prstGeom>
        </p:spPr>
      </p:pic>
    </p:spTree>
    <p:extLst>
      <p:ext uri="{BB962C8B-B14F-4D97-AF65-F5344CB8AC3E}">
        <p14:creationId xmlns:p14="http://schemas.microsoft.com/office/powerpoint/2010/main" val="361311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633192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843686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5/12/2025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8728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18" name="Picture 17">
            <a:extLst>
              <a:ext uri="{FF2B5EF4-FFF2-40B4-BE49-F238E27FC236}">
                <a16:creationId xmlns="" xmlns:a16="http://schemas.microsoft.com/office/drawing/2014/main" id="{7BCED9A5-F5D4-273D-EF33-1E2E7751F80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57351" y="361949"/>
            <a:ext cx="1343025" cy="1343025"/>
          </a:xfrm>
          <a:prstGeom prst="rect">
            <a:avLst/>
          </a:prstGeom>
        </p:spPr>
      </p:pic>
    </p:spTree>
    <p:extLst>
      <p:ext uri="{BB962C8B-B14F-4D97-AF65-F5344CB8AC3E}">
        <p14:creationId xmlns:p14="http://schemas.microsoft.com/office/powerpoint/2010/main" val="797914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1" r:id="rId6"/>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0225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882942"/>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38.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39.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image" Target="../media/image7.jpg"/><Relationship Id="rId7" Type="http://schemas.openxmlformats.org/officeDocument/2006/relationships/image" Target="../media/image12.png"/><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slide" Target="slide6.xml"/><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slide" Target="slide4.xml"/><Relationship Id="rId1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820ADD3-373C-3687-2739-845AF04D318C}"/>
              </a:ext>
            </a:extLst>
          </p:cNvPr>
          <p:cNvPicPr>
            <a:picLocks noChangeAspect="1"/>
          </p:cNvPicPr>
          <p:nvPr/>
        </p:nvPicPr>
        <p:blipFill>
          <a:blip r:embed="rId2"/>
          <a:stretch>
            <a:fillRect/>
          </a:stretch>
        </p:blipFill>
        <p:spPr>
          <a:xfrm>
            <a:off x="439116" y="2608905"/>
            <a:ext cx="10016596" cy="2597121"/>
          </a:xfrm>
          <a:prstGeom prst="rect">
            <a:avLst/>
          </a:prstGeom>
        </p:spPr>
      </p:pic>
    </p:spTree>
    <p:extLst>
      <p:ext uri="{BB962C8B-B14F-4D97-AF65-F5344CB8AC3E}">
        <p14:creationId xmlns:p14="http://schemas.microsoft.com/office/powerpoint/2010/main" val="136051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a:extLst>
              <a:ext uri="{FF2B5EF4-FFF2-40B4-BE49-F238E27FC236}">
                <a16:creationId xmlns="" xmlns:a16="http://schemas.microsoft.com/office/drawing/2014/main" id="{CE27C29D-70C3-5E94-8227-F43ECA3A618F}"/>
              </a:ext>
            </a:extLst>
          </p:cNvPr>
          <p:cNvGrpSpPr/>
          <p:nvPr/>
        </p:nvGrpSpPr>
        <p:grpSpPr>
          <a:xfrm>
            <a:off x="1123950" y="2283465"/>
            <a:ext cx="3238500" cy="983610"/>
            <a:chOff x="3151567" y="4106353"/>
            <a:chExt cx="4182027" cy="1023787"/>
          </a:xfrm>
        </p:grpSpPr>
        <p:grpSp>
          <p:nvGrpSpPr>
            <p:cNvPr id="3" name="组合 31">
              <a:extLst>
                <a:ext uri="{FF2B5EF4-FFF2-40B4-BE49-F238E27FC236}">
                  <a16:creationId xmlns="" xmlns:a16="http://schemas.microsoft.com/office/drawing/2014/main" id="{E2E82B88-9D1F-C94D-8931-907714FC5C0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 xmlns:a16="http://schemas.microsoft.com/office/drawing/2014/main" id="{5AB722D8-7B5C-958E-85A0-B376ACDB7894}"/>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 xmlns:a16="http://schemas.microsoft.com/office/drawing/2014/main" id="{9FB4EFBA-0ACE-575F-8A83-B4AC3B870C58}"/>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 xmlns:a16="http://schemas.microsoft.com/office/drawing/2014/main" id="{ABFE2616-E9FE-D1D1-DE3E-A059559CBA9F}"/>
                </a:ext>
              </a:extLst>
            </p:cNvPr>
            <p:cNvSpPr txBox="1"/>
            <p:nvPr/>
          </p:nvSpPr>
          <p:spPr>
            <a:xfrm>
              <a:off x="3495969" y="4289034"/>
              <a:ext cx="3431722" cy="6727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Tây</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 xmlns:a16="http://schemas.microsoft.com/office/drawing/2014/main" id="{1D79AC12-4848-F80A-D5E6-D4C69B2A1233}"/>
              </a:ext>
            </a:extLst>
          </p:cNvPr>
          <p:cNvPicPr>
            <a:picLocks noChangeAspect="1"/>
          </p:cNvPicPr>
          <p:nvPr/>
        </p:nvPicPr>
        <p:blipFill>
          <a:blip r:embed="rId2"/>
          <a:stretch>
            <a:fillRect/>
          </a:stretch>
        </p:blipFill>
        <p:spPr>
          <a:xfrm>
            <a:off x="3101831" y="689723"/>
            <a:ext cx="7157324" cy="1694835"/>
          </a:xfrm>
          <a:prstGeom prst="rect">
            <a:avLst/>
          </a:prstGeom>
        </p:spPr>
      </p:pic>
      <p:grpSp>
        <p:nvGrpSpPr>
          <p:cNvPr id="8" name="组合 47">
            <a:extLst>
              <a:ext uri="{FF2B5EF4-FFF2-40B4-BE49-F238E27FC236}">
                <a16:creationId xmlns="" xmlns:a16="http://schemas.microsoft.com/office/drawing/2014/main" id="{2D4A0755-E8CF-6441-29A3-4492E92DA7DA}"/>
              </a:ext>
            </a:extLst>
          </p:cNvPr>
          <p:cNvGrpSpPr/>
          <p:nvPr/>
        </p:nvGrpSpPr>
        <p:grpSpPr>
          <a:xfrm>
            <a:off x="5105401" y="2302515"/>
            <a:ext cx="2105024" cy="983610"/>
            <a:chOff x="3151567" y="4106353"/>
            <a:chExt cx="4182027" cy="1023787"/>
          </a:xfrm>
        </p:grpSpPr>
        <p:grpSp>
          <p:nvGrpSpPr>
            <p:cNvPr id="9" name="组合 31">
              <a:extLst>
                <a:ext uri="{FF2B5EF4-FFF2-40B4-BE49-F238E27FC236}">
                  <a16:creationId xmlns="" xmlns:a16="http://schemas.microsoft.com/office/drawing/2014/main" id="{B88A6476-712E-D5B7-55BC-E8136B88D0E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 xmlns:a16="http://schemas.microsoft.com/office/drawing/2014/main" id="{0C776E2A-AFE4-7851-78C0-6196AF9ADAF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 xmlns:a16="http://schemas.microsoft.com/office/drawing/2014/main" id="{E86B6213-8104-C198-18AD-37CECA914572}"/>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文本框 41">
              <a:extLst>
                <a:ext uri="{FF2B5EF4-FFF2-40B4-BE49-F238E27FC236}">
                  <a16:creationId xmlns="" xmlns:a16="http://schemas.microsoft.com/office/drawing/2014/main" id="{FEC51331-CFDF-403E-CAC3-4EDDAD385C7E}"/>
                </a:ext>
              </a:extLst>
            </p:cNvPr>
            <p:cNvSpPr txBox="1"/>
            <p:nvPr/>
          </p:nvSpPr>
          <p:spPr>
            <a:xfrm>
              <a:off x="4014209" y="4239464"/>
              <a:ext cx="2532448"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buôn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3" name="组合 47">
            <a:extLst>
              <a:ext uri="{FF2B5EF4-FFF2-40B4-BE49-F238E27FC236}">
                <a16:creationId xmlns="" xmlns:a16="http://schemas.microsoft.com/office/drawing/2014/main" id="{5C231668-A2D7-BCA5-979D-EE2885500717}"/>
              </a:ext>
            </a:extLst>
          </p:cNvPr>
          <p:cNvGrpSpPr/>
          <p:nvPr/>
        </p:nvGrpSpPr>
        <p:grpSpPr>
          <a:xfrm>
            <a:off x="7772400" y="2273940"/>
            <a:ext cx="2647949" cy="983610"/>
            <a:chOff x="3151567" y="4106353"/>
            <a:chExt cx="4182027" cy="1023787"/>
          </a:xfrm>
        </p:grpSpPr>
        <p:grpSp>
          <p:nvGrpSpPr>
            <p:cNvPr id="14" name="组合 31">
              <a:extLst>
                <a:ext uri="{FF2B5EF4-FFF2-40B4-BE49-F238E27FC236}">
                  <a16:creationId xmlns="" xmlns:a16="http://schemas.microsoft.com/office/drawing/2014/main" id="{4185F741-5D11-50C6-B7DC-0D8DBCF5D8E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6" name="圆角矩形 32">
                <a:extLst>
                  <a:ext uri="{FF2B5EF4-FFF2-40B4-BE49-F238E27FC236}">
                    <a16:creationId xmlns="" xmlns:a16="http://schemas.microsoft.com/office/drawing/2014/main" id="{785FAED1-EF3C-902A-1842-FFAEE1462C9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7" name="圆角矩形 33">
                <a:extLst>
                  <a:ext uri="{FF2B5EF4-FFF2-40B4-BE49-F238E27FC236}">
                    <a16:creationId xmlns="" xmlns:a16="http://schemas.microsoft.com/office/drawing/2014/main" id="{07FD7C58-900C-E1BB-7DA4-654105D8F18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5" name="文本框 41">
              <a:extLst>
                <a:ext uri="{FF2B5EF4-FFF2-40B4-BE49-F238E27FC236}">
                  <a16:creationId xmlns="" xmlns:a16="http://schemas.microsoft.com/office/drawing/2014/main" id="{18310545-3DE5-5754-BB82-571AC0865BE0}"/>
                </a:ext>
              </a:extLst>
            </p:cNvPr>
            <p:cNvSpPr txBox="1"/>
            <p:nvPr/>
          </p:nvSpPr>
          <p:spPr>
            <a:xfrm>
              <a:off x="3826733" y="4239464"/>
              <a:ext cx="290740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lưỡi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rìu</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8" name="组合 47">
            <a:extLst>
              <a:ext uri="{FF2B5EF4-FFF2-40B4-BE49-F238E27FC236}">
                <a16:creationId xmlns="" xmlns:a16="http://schemas.microsoft.com/office/drawing/2014/main" id="{4F10D8ED-9C80-07A7-913B-4947F8891464}"/>
              </a:ext>
            </a:extLst>
          </p:cNvPr>
          <p:cNvGrpSpPr/>
          <p:nvPr/>
        </p:nvGrpSpPr>
        <p:grpSpPr>
          <a:xfrm>
            <a:off x="2809875" y="3512190"/>
            <a:ext cx="2571750" cy="983610"/>
            <a:chOff x="3151567" y="4106353"/>
            <a:chExt cx="4182027" cy="1023787"/>
          </a:xfrm>
        </p:grpSpPr>
        <p:grpSp>
          <p:nvGrpSpPr>
            <p:cNvPr id="19" name="组合 31">
              <a:extLst>
                <a:ext uri="{FF2B5EF4-FFF2-40B4-BE49-F238E27FC236}">
                  <a16:creationId xmlns="" xmlns:a16="http://schemas.microsoft.com/office/drawing/2014/main" id="{129892C1-3A8E-F92F-C078-5FC0C5C22D29}"/>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1" name="圆角矩形 32">
                <a:extLst>
                  <a:ext uri="{FF2B5EF4-FFF2-40B4-BE49-F238E27FC236}">
                    <a16:creationId xmlns="" xmlns:a16="http://schemas.microsoft.com/office/drawing/2014/main" id="{F28EA9CC-C7E4-0E35-0AAC-32148D995E72}"/>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2" name="圆角矩形 33">
                <a:extLst>
                  <a:ext uri="{FF2B5EF4-FFF2-40B4-BE49-F238E27FC236}">
                    <a16:creationId xmlns="" xmlns:a16="http://schemas.microsoft.com/office/drawing/2014/main" id="{F620B0E2-F564-A9C8-C87C-0A0366646CAE}"/>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0" name="文本框 41">
              <a:extLst>
                <a:ext uri="{FF2B5EF4-FFF2-40B4-BE49-F238E27FC236}">
                  <a16:creationId xmlns="" xmlns:a16="http://schemas.microsoft.com/office/drawing/2014/main" id="{0F002786-0D8F-6B23-2C33-B1DDFDCB890A}"/>
                </a:ext>
              </a:extLst>
            </p:cNvPr>
            <p:cNvSpPr txBox="1"/>
            <p:nvPr/>
          </p:nvSpPr>
          <p:spPr>
            <a:xfrm>
              <a:off x="3534983" y="4239464"/>
              <a:ext cx="3490904"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tuồn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tuột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 xmlns:a16="http://schemas.microsoft.com/office/drawing/2014/main" id="{0798DC14-6AEF-54BC-B258-36B0453F099E}"/>
              </a:ext>
            </a:extLst>
          </p:cNvPr>
          <p:cNvGrpSpPr/>
          <p:nvPr/>
        </p:nvGrpSpPr>
        <p:grpSpPr>
          <a:xfrm>
            <a:off x="5943600" y="3483615"/>
            <a:ext cx="2647949" cy="983610"/>
            <a:chOff x="3151567" y="4106353"/>
            <a:chExt cx="4182027" cy="1023787"/>
          </a:xfrm>
        </p:grpSpPr>
        <p:grpSp>
          <p:nvGrpSpPr>
            <p:cNvPr id="24" name="组合 31">
              <a:extLst>
                <a:ext uri="{FF2B5EF4-FFF2-40B4-BE49-F238E27FC236}">
                  <a16:creationId xmlns="" xmlns:a16="http://schemas.microsoft.com/office/drawing/2014/main" id="{D26B05CC-03B0-6322-00B8-574251CC07D9}"/>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 xmlns:a16="http://schemas.microsoft.com/office/drawing/2014/main" id="{2ED3BFF0-F7C5-2BD6-D0D6-AB92AD7EF95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 xmlns:a16="http://schemas.microsoft.com/office/drawing/2014/main" id="{ED630766-CF89-6F86-91D7-49FD9630657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 xmlns:a16="http://schemas.microsoft.com/office/drawing/2014/main" id="{1F199797-C92D-6B82-A3BC-816EF4D45439}"/>
                </a:ext>
              </a:extLst>
            </p:cNvPr>
            <p:cNvSpPr txBox="1"/>
            <p:nvPr/>
          </p:nvSpPr>
          <p:spPr>
            <a:xfrm>
              <a:off x="4093827" y="4239464"/>
              <a:ext cx="2373212"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ượm</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3427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80">
                                          <p:stCondLst>
                                            <p:cond delay="0"/>
                                          </p:stCondLst>
                                        </p:cTn>
                                        <p:tgtEl>
                                          <p:spTgt spid="18"/>
                                        </p:tgtEl>
                                      </p:cBhvr>
                                    </p:animEffect>
                                    <p:anim calcmode="lin" valueType="num">
                                      <p:cBhvr>
                                        <p:cTn id="6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2" dur="26">
                                          <p:stCondLst>
                                            <p:cond delay="650"/>
                                          </p:stCondLst>
                                        </p:cTn>
                                        <p:tgtEl>
                                          <p:spTgt spid="18"/>
                                        </p:tgtEl>
                                      </p:cBhvr>
                                      <p:to x="100000" y="60000"/>
                                    </p:animScale>
                                    <p:animScale>
                                      <p:cBhvr>
                                        <p:cTn id="73" dur="166" decel="50000">
                                          <p:stCondLst>
                                            <p:cond delay="676"/>
                                          </p:stCondLst>
                                        </p:cTn>
                                        <p:tgtEl>
                                          <p:spTgt spid="18"/>
                                        </p:tgtEl>
                                      </p:cBhvr>
                                      <p:to x="100000" y="100000"/>
                                    </p:animScale>
                                    <p:animScale>
                                      <p:cBhvr>
                                        <p:cTn id="74" dur="26">
                                          <p:stCondLst>
                                            <p:cond delay="1312"/>
                                          </p:stCondLst>
                                        </p:cTn>
                                        <p:tgtEl>
                                          <p:spTgt spid="18"/>
                                        </p:tgtEl>
                                      </p:cBhvr>
                                      <p:to x="100000" y="80000"/>
                                    </p:animScale>
                                    <p:animScale>
                                      <p:cBhvr>
                                        <p:cTn id="75" dur="166" decel="50000">
                                          <p:stCondLst>
                                            <p:cond delay="1338"/>
                                          </p:stCondLst>
                                        </p:cTn>
                                        <p:tgtEl>
                                          <p:spTgt spid="18"/>
                                        </p:tgtEl>
                                      </p:cBhvr>
                                      <p:to x="100000" y="100000"/>
                                    </p:animScale>
                                    <p:animScale>
                                      <p:cBhvr>
                                        <p:cTn id="76" dur="26">
                                          <p:stCondLst>
                                            <p:cond delay="1642"/>
                                          </p:stCondLst>
                                        </p:cTn>
                                        <p:tgtEl>
                                          <p:spTgt spid="18"/>
                                        </p:tgtEl>
                                      </p:cBhvr>
                                      <p:to x="100000" y="90000"/>
                                    </p:animScale>
                                    <p:animScale>
                                      <p:cBhvr>
                                        <p:cTn id="77" dur="166" decel="50000">
                                          <p:stCondLst>
                                            <p:cond delay="1668"/>
                                          </p:stCondLst>
                                        </p:cTn>
                                        <p:tgtEl>
                                          <p:spTgt spid="18"/>
                                        </p:tgtEl>
                                      </p:cBhvr>
                                      <p:to x="100000" y="100000"/>
                                    </p:animScale>
                                    <p:animScale>
                                      <p:cBhvr>
                                        <p:cTn id="78" dur="26">
                                          <p:stCondLst>
                                            <p:cond delay="1808"/>
                                          </p:stCondLst>
                                        </p:cTn>
                                        <p:tgtEl>
                                          <p:spTgt spid="18"/>
                                        </p:tgtEl>
                                      </p:cBhvr>
                                      <p:to x="100000" y="95000"/>
                                    </p:animScale>
                                    <p:animScale>
                                      <p:cBhvr>
                                        <p:cTn id="79" dur="166" decel="50000">
                                          <p:stCondLst>
                                            <p:cond delay="1834"/>
                                          </p:stCondLst>
                                        </p:cTn>
                                        <p:tgtEl>
                                          <p:spTgt spid="18"/>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down)">
                                      <p:cBhvr>
                                        <p:cTn id="84" dur="580">
                                          <p:stCondLst>
                                            <p:cond delay="0"/>
                                          </p:stCondLst>
                                        </p:cTn>
                                        <p:tgtEl>
                                          <p:spTgt spid="23"/>
                                        </p:tgtEl>
                                      </p:cBhvr>
                                    </p:animEffect>
                                    <p:anim calcmode="lin" valueType="num">
                                      <p:cBhvr>
                                        <p:cTn id="8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90" dur="26">
                                          <p:stCondLst>
                                            <p:cond delay="650"/>
                                          </p:stCondLst>
                                        </p:cTn>
                                        <p:tgtEl>
                                          <p:spTgt spid="23"/>
                                        </p:tgtEl>
                                      </p:cBhvr>
                                      <p:to x="100000" y="60000"/>
                                    </p:animScale>
                                    <p:animScale>
                                      <p:cBhvr>
                                        <p:cTn id="91" dur="166" decel="50000">
                                          <p:stCondLst>
                                            <p:cond delay="676"/>
                                          </p:stCondLst>
                                        </p:cTn>
                                        <p:tgtEl>
                                          <p:spTgt spid="23"/>
                                        </p:tgtEl>
                                      </p:cBhvr>
                                      <p:to x="100000" y="100000"/>
                                    </p:animScale>
                                    <p:animScale>
                                      <p:cBhvr>
                                        <p:cTn id="92" dur="26">
                                          <p:stCondLst>
                                            <p:cond delay="1312"/>
                                          </p:stCondLst>
                                        </p:cTn>
                                        <p:tgtEl>
                                          <p:spTgt spid="23"/>
                                        </p:tgtEl>
                                      </p:cBhvr>
                                      <p:to x="100000" y="80000"/>
                                    </p:animScale>
                                    <p:animScale>
                                      <p:cBhvr>
                                        <p:cTn id="93" dur="166" decel="50000">
                                          <p:stCondLst>
                                            <p:cond delay="1338"/>
                                          </p:stCondLst>
                                        </p:cTn>
                                        <p:tgtEl>
                                          <p:spTgt spid="23"/>
                                        </p:tgtEl>
                                      </p:cBhvr>
                                      <p:to x="100000" y="100000"/>
                                    </p:animScale>
                                    <p:animScale>
                                      <p:cBhvr>
                                        <p:cTn id="94" dur="26">
                                          <p:stCondLst>
                                            <p:cond delay="1642"/>
                                          </p:stCondLst>
                                        </p:cTn>
                                        <p:tgtEl>
                                          <p:spTgt spid="23"/>
                                        </p:tgtEl>
                                      </p:cBhvr>
                                      <p:to x="100000" y="90000"/>
                                    </p:animScale>
                                    <p:animScale>
                                      <p:cBhvr>
                                        <p:cTn id="95" dur="166" decel="50000">
                                          <p:stCondLst>
                                            <p:cond delay="1668"/>
                                          </p:stCondLst>
                                        </p:cTn>
                                        <p:tgtEl>
                                          <p:spTgt spid="23"/>
                                        </p:tgtEl>
                                      </p:cBhvr>
                                      <p:to x="100000" y="100000"/>
                                    </p:animScale>
                                    <p:animScale>
                                      <p:cBhvr>
                                        <p:cTn id="96" dur="26">
                                          <p:stCondLst>
                                            <p:cond delay="1808"/>
                                          </p:stCondLst>
                                        </p:cTn>
                                        <p:tgtEl>
                                          <p:spTgt spid="23"/>
                                        </p:tgtEl>
                                      </p:cBhvr>
                                      <p:to x="100000" y="95000"/>
                                    </p:animScale>
                                    <p:animScale>
                                      <p:cBhvr>
                                        <p:cTn id="97"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959D4098-660C-4C7B-8C8C-33913851AA92}"/>
              </a:ext>
            </a:extLst>
          </p:cNvPr>
          <p:cNvSpPr/>
          <p:nvPr/>
        </p:nvSpPr>
        <p:spPr>
          <a:xfrm>
            <a:off x="152400" y="133350"/>
            <a:ext cx="11868150" cy="6248400"/>
          </a:xfrm>
          <a:prstGeom prst="roundRect">
            <a:avLst>
              <a:gd name="adj" fmla="val 63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Rectangle: Rounded Corners 6">
            <a:extLst>
              <a:ext uri="{FF2B5EF4-FFF2-40B4-BE49-F238E27FC236}">
                <a16:creationId xmlns="" xmlns:a16="http://schemas.microsoft.com/office/drawing/2014/main" id="{03C88B8E-8DD1-4369-BBC2-FC67BB471FE7}"/>
              </a:ext>
            </a:extLst>
          </p:cNvPr>
          <p:cNvSpPr/>
          <p:nvPr/>
        </p:nvSpPr>
        <p:spPr>
          <a:xfrm>
            <a:off x="236476" y="787878"/>
            <a:ext cx="11650723" cy="1479072"/>
          </a:xfrm>
          <a:prstGeom prst="roundRect">
            <a:avLst/>
          </a:prstGeom>
          <a:solidFill>
            <a:srgbClr val="FEA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8" name="Picture 7">
            <a:extLst>
              <a:ext uri="{FF2B5EF4-FFF2-40B4-BE49-F238E27FC236}">
                <a16:creationId xmlns="" xmlns:a16="http://schemas.microsoft.com/office/drawing/2014/main" id="{51F7CCA8-BD2D-433B-926A-76E2FCF143F7}"/>
              </a:ext>
            </a:extLst>
          </p:cNvPr>
          <p:cNvPicPr>
            <a:picLocks noChangeAspect="1"/>
          </p:cNvPicPr>
          <p:nvPr/>
        </p:nvPicPr>
        <p:blipFill>
          <a:blip r:embed="rId3"/>
          <a:stretch>
            <a:fillRect/>
          </a:stretch>
        </p:blipFill>
        <p:spPr>
          <a:xfrm>
            <a:off x="61553" y="547881"/>
            <a:ext cx="349831" cy="720000"/>
          </a:xfrm>
          <a:prstGeom prst="rect">
            <a:avLst/>
          </a:prstGeom>
          <a:effectLst>
            <a:glow rad="38100">
              <a:schemeClr val="bg1"/>
            </a:glow>
            <a:innerShdw blurRad="63500" dist="38100" dir="2700000">
              <a:schemeClr val="bg1">
                <a:lumMod val="50000"/>
                <a:alpha val="50000"/>
              </a:schemeClr>
            </a:innerShdw>
          </a:effectLst>
        </p:spPr>
      </p:pic>
      <p:sp>
        <p:nvSpPr>
          <p:cNvPr id="12" name="Rectangle: Rounded Corners 11">
            <a:extLst>
              <a:ext uri="{FF2B5EF4-FFF2-40B4-BE49-F238E27FC236}">
                <a16:creationId xmlns="" xmlns:a16="http://schemas.microsoft.com/office/drawing/2014/main" id="{936FBCD2-9A02-44B8-A416-D79E377389C6}"/>
              </a:ext>
            </a:extLst>
          </p:cNvPr>
          <p:cNvSpPr/>
          <p:nvPr/>
        </p:nvSpPr>
        <p:spPr>
          <a:xfrm>
            <a:off x="398402" y="2314575"/>
            <a:ext cx="11519997" cy="2115445"/>
          </a:xfrm>
          <a:prstGeom prst="roundRect">
            <a:avLst/>
          </a:prstGeom>
          <a:solidFill>
            <a:srgbClr val="8BF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 xmlns:a16="http://schemas.microsoft.com/office/drawing/2014/main" id="{7CD44D52-0F97-4342-B2AE-93DADA2EC6E5}"/>
              </a:ext>
            </a:extLst>
          </p:cNvPr>
          <p:cNvPicPr>
            <a:picLocks noChangeAspect="1"/>
          </p:cNvPicPr>
          <p:nvPr/>
        </p:nvPicPr>
        <p:blipFill>
          <a:blip r:embed="rId4"/>
          <a:stretch>
            <a:fillRect/>
          </a:stretch>
        </p:blipFill>
        <p:spPr>
          <a:xfrm>
            <a:off x="-57150" y="2203255"/>
            <a:ext cx="528261" cy="720000"/>
          </a:xfrm>
          <a:prstGeom prst="rect">
            <a:avLst/>
          </a:prstGeom>
          <a:effectLst>
            <a:glow rad="38100">
              <a:schemeClr val="bg1"/>
            </a:glow>
            <a:innerShdw blurRad="63500" dist="38100" dir="2700000">
              <a:schemeClr val="bg1">
                <a:lumMod val="50000"/>
                <a:alpha val="50000"/>
              </a:schemeClr>
            </a:innerShdw>
          </a:effectLst>
        </p:spPr>
      </p:pic>
      <p:sp>
        <p:nvSpPr>
          <p:cNvPr id="15" name="Rectangle: Rounded Corners 14">
            <a:extLst>
              <a:ext uri="{FF2B5EF4-FFF2-40B4-BE49-F238E27FC236}">
                <a16:creationId xmlns="" xmlns:a16="http://schemas.microsoft.com/office/drawing/2014/main" id="{2374102F-DF6C-41AD-9809-062753492914}"/>
              </a:ext>
            </a:extLst>
          </p:cNvPr>
          <p:cNvSpPr/>
          <p:nvPr/>
        </p:nvSpPr>
        <p:spPr>
          <a:xfrm>
            <a:off x="419928" y="4484398"/>
            <a:ext cx="11519996" cy="782927"/>
          </a:xfrm>
          <a:prstGeom prst="roundRect">
            <a:avLst/>
          </a:prstGeom>
          <a:solidFill>
            <a:srgbClr val="FEF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6" name="Picture 15">
            <a:extLst>
              <a:ext uri="{FF2B5EF4-FFF2-40B4-BE49-F238E27FC236}">
                <a16:creationId xmlns="" xmlns:a16="http://schemas.microsoft.com/office/drawing/2014/main" id="{7AA5D0FB-CAB2-44A4-B1DD-93FEEAE5E064}"/>
              </a:ext>
            </a:extLst>
          </p:cNvPr>
          <p:cNvPicPr>
            <a:picLocks noChangeAspect="1"/>
          </p:cNvPicPr>
          <p:nvPr/>
        </p:nvPicPr>
        <p:blipFill>
          <a:blip r:embed="rId5"/>
          <a:stretch>
            <a:fillRect/>
          </a:stretch>
        </p:blipFill>
        <p:spPr>
          <a:xfrm>
            <a:off x="96161" y="4297902"/>
            <a:ext cx="540500" cy="720000"/>
          </a:xfrm>
          <a:prstGeom prst="rect">
            <a:avLst/>
          </a:prstGeom>
          <a:effectLst>
            <a:glow rad="38100">
              <a:schemeClr val="bg1"/>
            </a:glow>
            <a:innerShdw blurRad="63500" dist="38100" dir="2700000">
              <a:schemeClr val="bg1">
                <a:lumMod val="50000"/>
                <a:alpha val="50000"/>
              </a:schemeClr>
            </a:innerShdw>
          </a:effectLst>
        </p:spPr>
      </p:pic>
      <p:sp>
        <p:nvSpPr>
          <p:cNvPr id="11" name="TextBox 10">
            <a:extLst>
              <a:ext uri="{FF2B5EF4-FFF2-40B4-BE49-F238E27FC236}">
                <a16:creationId xmlns="" xmlns:a16="http://schemas.microsoft.com/office/drawing/2014/main" id="{C7459AD6-1D89-4994-83A1-06D6D63548B7}"/>
              </a:ext>
            </a:extLst>
          </p:cNvPr>
          <p:cNvSpPr txBox="1"/>
          <p:nvPr/>
        </p:nvSpPr>
        <p:spPr>
          <a:xfrm>
            <a:off x="515866" y="785234"/>
            <a:ext cx="11340000" cy="5262979"/>
          </a:xfrm>
          <a:prstGeom prst="rect">
            <a:avLst/>
          </a:prstGeom>
          <a:noFill/>
        </p:spPr>
        <p:txBody>
          <a:bodyPr wrap="square">
            <a:spAutoFit/>
          </a:bodyPr>
          <a:lstStyle/>
          <a:p>
            <a:pPr lvl="0" algn="just"/>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p>
          <a:p>
            <a:pPr lvl="0"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lvl="0"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 Tây Nguyên nào cũng yêu thích nhà rông, ngôi nhà chung có sự góp sức xây dựng của tất cả mọi người.</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lgn="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Ay Du</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Lê Tấn)</a:t>
            </a:r>
          </a:p>
          <a:p>
            <a:pPr lvl="0" algn="r"/>
            <a:endPar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 xmlns:a16="http://schemas.microsoft.com/office/drawing/2014/main" id="{88C99B57-DC70-4BD9-94A5-0E55AE24CA37}"/>
              </a:ext>
            </a:extLst>
          </p:cNvPr>
          <p:cNvPicPr>
            <a:picLocks noChangeAspect="1"/>
          </p:cNvPicPr>
          <p:nvPr/>
        </p:nvPicPr>
        <p:blipFill rotWithShape="1">
          <a:blip r:embed="rId6"/>
          <a:srcRect r="9558" b="55141"/>
          <a:stretch/>
        </p:blipFill>
        <p:spPr>
          <a:xfrm>
            <a:off x="8587946" y="-180638"/>
            <a:ext cx="3187579" cy="1055944"/>
          </a:xfrm>
          <a:prstGeom prst="rect">
            <a:avLst/>
          </a:prstGeom>
        </p:spPr>
      </p:pic>
      <p:pic>
        <p:nvPicPr>
          <p:cNvPr id="4" name="Picture 3">
            <a:extLst>
              <a:ext uri="{FF2B5EF4-FFF2-40B4-BE49-F238E27FC236}">
                <a16:creationId xmlns="" xmlns:a16="http://schemas.microsoft.com/office/drawing/2014/main" id="{0F065114-D076-01CB-0F9B-65B4A547B14C}"/>
              </a:ext>
            </a:extLst>
          </p:cNvPr>
          <p:cNvPicPr>
            <a:picLocks noChangeAspect="1"/>
          </p:cNvPicPr>
          <p:nvPr/>
        </p:nvPicPr>
        <p:blipFill>
          <a:blip r:embed="rId7"/>
          <a:stretch>
            <a:fillRect/>
          </a:stretch>
        </p:blipFill>
        <p:spPr>
          <a:xfrm>
            <a:off x="4460583" y="0"/>
            <a:ext cx="3804234" cy="1182727"/>
          </a:xfrm>
          <a:prstGeom prst="rect">
            <a:avLst/>
          </a:prstGeom>
        </p:spPr>
      </p:pic>
    </p:spTree>
    <p:extLst>
      <p:ext uri="{BB962C8B-B14F-4D97-AF65-F5344CB8AC3E}">
        <p14:creationId xmlns:p14="http://schemas.microsoft.com/office/powerpoint/2010/main" val="36582596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75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fltVal val="0.5"/>
                                          </p:val>
                                        </p:tav>
                                        <p:tav tm="100000">
                                          <p:val>
                                            <p:strVal val="#ppt_x"/>
                                          </p:val>
                                        </p:tav>
                                      </p:tavLst>
                                    </p:anim>
                                    <p:anim calcmode="lin" valueType="num">
                                      <p:cBhvr>
                                        <p:cTn id="31" dur="500" fill="hold"/>
                                        <p:tgtEl>
                                          <p:spTgt spid="14"/>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75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2"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anim calcmode="lin" valueType="num">
                                      <p:cBhvr>
                                        <p:cTn id="43" dur="500" fill="hold"/>
                                        <p:tgtEl>
                                          <p:spTgt spid="16"/>
                                        </p:tgtEl>
                                        <p:attrNameLst>
                                          <p:attrName>ppt_x</p:attrName>
                                        </p:attrNameLst>
                                      </p:cBhvr>
                                      <p:tavLst>
                                        <p:tav tm="0">
                                          <p:val>
                                            <p:fltVal val="0.5"/>
                                          </p:val>
                                        </p:tav>
                                        <p:tav tm="100000">
                                          <p:val>
                                            <p:strVal val="#ppt_x"/>
                                          </p:val>
                                        </p:tav>
                                      </p:tavLst>
                                    </p:anim>
                                    <p:anim calcmode="lin" valueType="num">
                                      <p:cBhvr>
                                        <p:cTn id="44" dur="500" fill="hold"/>
                                        <p:tgtEl>
                                          <p:spTgt spid="16"/>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75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2"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59A6220-39DA-0FFA-8833-E84A5B9503F4}"/>
              </a:ext>
            </a:extLst>
          </p:cNvPr>
          <p:cNvSpPr/>
          <p:nvPr/>
        </p:nvSpPr>
        <p:spPr>
          <a:xfrm>
            <a:off x="410309" y="1383040"/>
            <a:ext cx="11371382" cy="2988935"/>
          </a:xfrm>
          <a:custGeom>
            <a:avLst/>
            <a:gdLst>
              <a:gd name="connsiteX0" fmla="*/ 0 w 11371382"/>
              <a:gd name="connsiteY0" fmla="*/ 374543 h 2988935"/>
              <a:gd name="connsiteX1" fmla="*/ 374543 w 11371382"/>
              <a:gd name="connsiteY1" fmla="*/ 0 h 2988935"/>
              <a:gd name="connsiteX2" fmla="*/ 1144659 w 11371382"/>
              <a:gd name="connsiteY2" fmla="*/ 0 h 2988935"/>
              <a:gd name="connsiteX3" fmla="*/ 1489884 w 11371382"/>
              <a:gd name="connsiteY3" fmla="*/ 0 h 2988935"/>
              <a:gd name="connsiteX4" fmla="*/ 2366224 w 11371382"/>
              <a:gd name="connsiteY4" fmla="*/ 0 h 2988935"/>
              <a:gd name="connsiteX5" fmla="*/ 3030117 w 11371382"/>
              <a:gd name="connsiteY5" fmla="*/ 0 h 2988935"/>
              <a:gd name="connsiteX6" fmla="*/ 3587788 w 11371382"/>
              <a:gd name="connsiteY6" fmla="*/ 0 h 2988935"/>
              <a:gd name="connsiteX7" fmla="*/ 4357904 w 11371382"/>
              <a:gd name="connsiteY7" fmla="*/ 0 h 2988935"/>
              <a:gd name="connsiteX8" fmla="*/ 5021798 w 11371382"/>
              <a:gd name="connsiteY8" fmla="*/ 0 h 2988935"/>
              <a:gd name="connsiteX9" fmla="*/ 5579468 w 11371382"/>
              <a:gd name="connsiteY9" fmla="*/ 0 h 2988935"/>
              <a:gd name="connsiteX10" fmla="*/ 5924693 w 11371382"/>
              <a:gd name="connsiteY10" fmla="*/ 0 h 2988935"/>
              <a:gd name="connsiteX11" fmla="*/ 6482363 w 11371382"/>
              <a:gd name="connsiteY11" fmla="*/ 0 h 2988935"/>
              <a:gd name="connsiteX12" fmla="*/ 7040034 w 11371382"/>
              <a:gd name="connsiteY12" fmla="*/ 0 h 2988935"/>
              <a:gd name="connsiteX13" fmla="*/ 7385258 w 11371382"/>
              <a:gd name="connsiteY13" fmla="*/ 0 h 2988935"/>
              <a:gd name="connsiteX14" fmla="*/ 7836706 w 11371382"/>
              <a:gd name="connsiteY14" fmla="*/ 0 h 2988935"/>
              <a:gd name="connsiteX15" fmla="*/ 8181931 w 11371382"/>
              <a:gd name="connsiteY15" fmla="*/ 0 h 2988935"/>
              <a:gd name="connsiteX16" fmla="*/ 9058270 w 11371382"/>
              <a:gd name="connsiteY16" fmla="*/ 0 h 2988935"/>
              <a:gd name="connsiteX17" fmla="*/ 9509718 w 11371382"/>
              <a:gd name="connsiteY17" fmla="*/ 0 h 2988935"/>
              <a:gd name="connsiteX18" fmla="*/ 9961165 w 11371382"/>
              <a:gd name="connsiteY18" fmla="*/ 0 h 2988935"/>
              <a:gd name="connsiteX19" fmla="*/ 10996839 w 11371382"/>
              <a:gd name="connsiteY19" fmla="*/ 0 h 2988935"/>
              <a:gd name="connsiteX20" fmla="*/ 11371382 w 11371382"/>
              <a:gd name="connsiteY20" fmla="*/ 374543 h 2988935"/>
              <a:gd name="connsiteX21" fmla="*/ 11371382 w 11371382"/>
              <a:gd name="connsiteY21" fmla="*/ 979302 h 2988935"/>
              <a:gd name="connsiteX22" fmla="*/ 11371382 w 11371382"/>
              <a:gd name="connsiteY22" fmla="*/ 1561663 h 2988935"/>
              <a:gd name="connsiteX23" fmla="*/ 11371382 w 11371382"/>
              <a:gd name="connsiteY23" fmla="*/ 2614392 h 2988935"/>
              <a:gd name="connsiteX24" fmla="*/ 10996839 w 11371382"/>
              <a:gd name="connsiteY24" fmla="*/ 2988935 h 2988935"/>
              <a:gd name="connsiteX25" fmla="*/ 10545391 w 11371382"/>
              <a:gd name="connsiteY25" fmla="*/ 2988935 h 2988935"/>
              <a:gd name="connsiteX26" fmla="*/ 9987721 w 11371382"/>
              <a:gd name="connsiteY26" fmla="*/ 2988935 h 2988935"/>
              <a:gd name="connsiteX27" fmla="*/ 9430050 w 11371382"/>
              <a:gd name="connsiteY27" fmla="*/ 2988935 h 2988935"/>
              <a:gd name="connsiteX28" fmla="*/ 8766157 w 11371382"/>
              <a:gd name="connsiteY28" fmla="*/ 2988935 h 2988935"/>
              <a:gd name="connsiteX29" fmla="*/ 7889817 w 11371382"/>
              <a:gd name="connsiteY29" fmla="*/ 2988935 h 2988935"/>
              <a:gd name="connsiteX30" fmla="*/ 7332147 w 11371382"/>
              <a:gd name="connsiteY30" fmla="*/ 2988935 h 2988935"/>
              <a:gd name="connsiteX31" fmla="*/ 6668253 w 11371382"/>
              <a:gd name="connsiteY31" fmla="*/ 2988935 h 2988935"/>
              <a:gd name="connsiteX32" fmla="*/ 6110583 w 11371382"/>
              <a:gd name="connsiteY32" fmla="*/ 2988935 h 2988935"/>
              <a:gd name="connsiteX33" fmla="*/ 5446689 w 11371382"/>
              <a:gd name="connsiteY33" fmla="*/ 2988935 h 2988935"/>
              <a:gd name="connsiteX34" fmla="*/ 4676573 w 11371382"/>
              <a:gd name="connsiteY34" fmla="*/ 2988935 h 2988935"/>
              <a:gd name="connsiteX35" fmla="*/ 4118902 w 11371382"/>
              <a:gd name="connsiteY35" fmla="*/ 2988935 h 2988935"/>
              <a:gd name="connsiteX36" fmla="*/ 3242563 w 11371382"/>
              <a:gd name="connsiteY36" fmla="*/ 2988935 h 2988935"/>
              <a:gd name="connsiteX37" fmla="*/ 2578669 w 11371382"/>
              <a:gd name="connsiteY37" fmla="*/ 2988935 h 2988935"/>
              <a:gd name="connsiteX38" fmla="*/ 2127222 w 11371382"/>
              <a:gd name="connsiteY38" fmla="*/ 2988935 h 2988935"/>
              <a:gd name="connsiteX39" fmla="*/ 1250882 w 11371382"/>
              <a:gd name="connsiteY39" fmla="*/ 2988935 h 2988935"/>
              <a:gd name="connsiteX40" fmla="*/ 374543 w 11371382"/>
              <a:gd name="connsiteY40" fmla="*/ 2988935 h 2988935"/>
              <a:gd name="connsiteX41" fmla="*/ 0 w 11371382"/>
              <a:gd name="connsiteY41" fmla="*/ 2614392 h 2988935"/>
              <a:gd name="connsiteX42" fmla="*/ 0 w 11371382"/>
              <a:gd name="connsiteY42" fmla="*/ 2054430 h 2988935"/>
              <a:gd name="connsiteX43" fmla="*/ 0 w 11371382"/>
              <a:gd name="connsiteY43" fmla="*/ 1472069 h 2988935"/>
              <a:gd name="connsiteX44" fmla="*/ 0 w 11371382"/>
              <a:gd name="connsiteY44" fmla="*/ 867310 h 2988935"/>
              <a:gd name="connsiteX45" fmla="*/ 0 w 11371382"/>
              <a:gd name="connsiteY45" fmla="*/ 374543 h 298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88935" fill="none" extrusionOk="0">
                <a:moveTo>
                  <a:pt x="0" y="374543"/>
                </a:moveTo>
                <a:cubicBezTo>
                  <a:pt x="38499" y="138205"/>
                  <a:pt x="141309" y="-37106"/>
                  <a:pt x="374543" y="0"/>
                </a:cubicBezTo>
                <a:cubicBezTo>
                  <a:pt x="682062" y="36863"/>
                  <a:pt x="947608" y="31249"/>
                  <a:pt x="1144659" y="0"/>
                </a:cubicBezTo>
                <a:cubicBezTo>
                  <a:pt x="1341710" y="-31249"/>
                  <a:pt x="1377114" y="-2515"/>
                  <a:pt x="1489884" y="0"/>
                </a:cubicBezTo>
                <a:cubicBezTo>
                  <a:pt x="1602655" y="2515"/>
                  <a:pt x="2179084" y="30023"/>
                  <a:pt x="2366224" y="0"/>
                </a:cubicBezTo>
                <a:cubicBezTo>
                  <a:pt x="2553364" y="-30023"/>
                  <a:pt x="2754951" y="1397"/>
                  <a:pt x="3030117" y="0"/>
                </a:cubicBezTo>
                <a:cubicBezTo>
                  <a:pt x="3305283" y="-1397"/>
                  <a:pt x="3473484" y="-14045"/>
                  <a:pt x="3587788" y="0"/>
                </a:cubicBezTo>
                <a:cubicBezTo>
                  <a:pt x="3702092" y="14045"/>
                  <a:pt x="4137446" y="21245"/>
                  <a:pt x="4357904" y="0"/>
                </a:cubicBezTo>
                <a:cubicBezTo>
                  <a:pt x="4578362" y="-21245"/>
                  <a:pt x="4878069" y="27842"/>
                  <a:pt x="5021798" y="0"/>
                </a:cubicBezTo>
                <a:cubicBezTo>
                  <a:pt x="5165527" y="-27842"/>
                  <a:pt x="5431577" y="-13604"/>
                  <a:pt x="5579468" y="0"/>
                </a:cubicBezTo>
                <a:cubicBezTo>
                  <a:pt x="5727359" y="13604"/>
                  <a:pt x="5762035" y="12635"/>
                  <a:pt x="5924693" y="0"/>
                </a:cubicBezTo>
                <a:cubicBezTo>
                  <a:pt x="6087351" y="-12635"/>
                  <a:pt x="6322939" y="16614"/>
                  <a:pt x="6482363" y="0"/>
                </a:cubicBezTo>
                <a:cubicBezTo>
                  <a:pt x="6641787" y="-16614"/>
                  <a:pt x="6888402" y="10329"/>
                  <a:pt x="7040034" y="0"/>
                </a:cubicBezTo>
                <a:cubicBezTo>
                  <a:pt x="7191666" y="-10329"/>
                  <a:pt x="7225712" y="8514"/>
                  <a:pt x="7385258" y="0"/>
                </a:cubicBezTo>
                <a:cubicBezTo>
                  <a:pt x="7544804" y="-8514"/>
                  <a:pt x="7715575" y="-16601"/>
                  <a:pt x="7836706" y="0"/>
                </a:cubicBezTo>
                <a:cubicBezTo>
                  <a:pt x="7957837" y="16601"/>
                  <a:pt x="8067324" y="4810"/>
                  <a:pt x="8181931" y="0"/>
                </a:cubicBezTo>
                <a:cubicBezTo>
                  <a:pt x="8296538" y="-4810"/>
                  <a:pt x="8751636" y="-39885"/>
                  <a:pt x="9058270" y="0"/>
                </a:cubicBezTo>
                <a:cubicBezTo>
                  <a:pt x="9364904" y="39885"/>
                  <a:pt x="9379661" y="-194"/>
                  <a:pt x="9509718" y="0"/>
                </a:cubicBezTo>
                <a:cubicBezTo>
                  <a:pt x="9639775" y="194"/>
                  <a:pt x="9766045" y="1398"/>
                  <a:pt x="9961165" y="0"/>
                </a:cubicBezTo>
                <a:cubicBezTo>
                  <a:pt x="10156285" y="-1398"/>
                  <a:pt x="10738711" y="-23249"/>
                  <a:pt x="10996839" y="0"/>
                </a:cubicBezTo>
                <a:cubicBezTo>
                  <a:pt x="11182451" y="-938"/>
                  <a:pt x="11369263" y="173229"/>
                  <a:pt x="11371382" y="374543"/>
                </a:cubicBezTo>
                <a:cubicBezTo>
                  <a:pt x="11372191" y="505246"/>
                  <a:pt x="11353364" y="805696"/>
                  <a:pt x="11371382" y="979302"/>
                </a:cubicBezTo>
                <a:cubicBezTo>
                  <a:pt x="11389400" y="1152908"/>
                  <a:pt x="11371900" y="1376823"/>
                  <a:pt x="11371382" y="1561663"/>
                </a:cubicBezTo>
                <a:cubicBezTo>
                  <a:pt x="11370864" y="1746503"/>
                  <a:pt x="11349813" y="2230373"/>
                  <a:pt x="11371382" y="2614392"/>
                </a:cubicBezTo>
                <a:cubicBezTo>
                  <a:pt x="11378378" y="2871071"/>
                  <a:pt x="11190559" y="2986838"/>
                  <a:pt x="10996839" y="2988935"/>
                </a:cubicBezTo>
                <a:cubicBezTo>
                  <a:pt x="10854641" y="3011338"/>
                  <a:pt x="10750698" y="3005160"/>
                  <a:pt x="10545391" y="2988935"/>
                </a:cubicBezTo>
                <a:cubicBezTo>
                  <a:pt x="10340084" y="2972710"/>
                  <a:pt x="10189854" y="2978738"/>
                  <a:pt x="9987721" y="2988935"/>
                </a:cubicBezTo>
                <a:cubicBezTo>
                  <a:pt x="9785588" y="2999133"/>
                  <a:pt x="9604317" y="2976062"/>
                  <a:pt x="9430050" y="2988935"/>
                </a:cubicBezTo>
                <a:cubicBezTo>
                  <a:pt x="9255783" y="3001808"/>
                  <a:pt x="8987751" y="2977078"/>
                  <a:pt x="8766157" y="2988935"/>
                </a:cubicBezTo>
                <a:cubicBezTo>
                  <a:pt x="8544563" y="3000792"/>
                  <a:pt x="8151277" y="2954061"/>
                  <a:pt x="7889817" y="2988935"/>
                </a:cubicBezTo>
                <a:cubicBezTo>
                  <a:pt x="7628357" y="3023809"/>
                  <a:pt x="7536693" y="2973753"/>
                  <a:pt x="7332147" y="2988935"/>
                </a:cubicBezTo>
                <a:cubicBezTo>
                  <a:pt x="7127601" y="3004118"/>
                  <a:pt x="6810207" y="2997681"/>
                  <a:pt x="6668253" y="2988935"/>
                </a:cubicBezTo>
                <a:cubicBezTo>
                  <a:pt x="6526299" y="2980189"/>
                  <a:pt x="6372516" y="2987509"/>
                  <a:pt x="6110583" y="2988935"/>
                </a:cubicBezTo>
                <a:cubicBezTo>
                  <a:pt x="5848650" y="2990362"/>
                  <a:pt x="5645545" y="2989409"/>
                  <a:pt x="5446689" y="2988935"/>
                </a:cubicBezTo>
                <a:cubicBezTo>
                  <a:pt x="5247833" y="2988461"/>
                  <a:pt x="4876490" y="2995847"/>
                  <a:pt x="4676573" y="2988935"/>
                </a:cubicBezTo>
                <a:cubicBezTo>
                  <a:pt x="4476656" y="2982023"/>
                  <a:pt x="4259306" y="2987899"/>
                  <a:pt x="4118902" y="2988935"/>
                </a:cubicBezTo>
                <a:cubicBezTo>
                  <a:pt x="3978498" y="2989971"/>
                  <a:pt x="3652331" y="2995706"/>
                  <a:pt x="3242563" y="2988935"/>
                </a:cubicBezTo>
                <a:cubicBezTo>
                  <a:pt x="2832795" y="2982164"/>
                  <a:pt x="2826402" y="2960599"/>
                  <a:pt x="2578669" y="2988935"/>
                </a:cubicBezTo>
                <a:cubicBezTo>
                  <a:pt x="2330936" y="3017271"/>
                  <a:pt x="2307676" y="2975226"/>
                  <a:pt x="2127222" y="2988935"/>
                </a:cubicBezTo>
                <a:cubicBezTo>
                  <a:pt x="1946768" y="3002644"/>
                  <a:pt x="1628847" y="2996271"/>
                  <a:pt x="1250882" y="2988935"/>
                </a:cubicBezTo>
                <a:cubicBezTo>
                  <a:pt x="872917" y="2981599"/>
                  <a:pt x="564773" y="2991570"/>
                  <a:pt x="374543" y="2988935"/>
                </a:cubicBezTo>
                <a:cubicBezTo>
                  <a:pt x="203640" y="2978441"/>
                  <a:pt x="44893" y="2834368"/>
                  <a:pt x="0" y="2614392"/>
                </a:cubicBezTo>
                <a:cubicBezTo>
                  <a:pt x="-6172" y="2466022"/>
                  <a:pt x="21664" y="2251426"/>
                  <a:pt x="0" y="2054430"/>
                </a:cubicBezTo>
                <a:cubicBezTo>
                  <a:pt x="-21664" y="1857434"/>
                  <a:pt x="-19822" y="1724986"/>
                  <a:pt x="0" y="1472069"/>
                </a:cubicBezTo>
                <a:cubicBezTo>
                  <a:pt x="19822" y="1219152"/>
                  <a:pt x="24956" y="1014928"/>
                  <a:pt x="0" y="867310"/>
                </a:cubicBezTo>
                <a:cubicBezTo>
                  <a:pt x="-24956" y="719692"/>
                  <a:pt x="15186" y="584422"/>
                  <a:pt x="0" y="374543"/>
                </a:cubicBezTo>
                <a:close/>
              </a:path>
              <a:path w="11371382" h="2988935" stroke="0" extrusionOk="0">
                <a:moveTo>
                  <a:pt x="0" y="374543"/>
                </a:moveTo>
                <a:cubicBezTo>
                  <a:pt x="1052" y="199869"/>
                  <a:pt x="186412" y="33456"/>
                  <a:pt x="374543" y="0"/>
                </a:cubicBezTo>
                <a:cubicBezTo>
                  <a:pt x="572752" y="-9071"/>
                  <a:pt x="936749" y="-33584"/>
                  <a:pt x="1144659" y="0"/>
                </a:cubicBezTo>
                <a:cubicBezTo>
                  <a:pt x="1352569" y="33584"/>
                  <a:pt x="1416457" y="-16161"/>
                  <a:pt x="1596107" y="0"/>
                </a:cubicBezTo>
                <a:cubicBezTo>
                  <a:pt x="1775757" y="16161"/>
                  <a:pt x="1924233" y="-12709"/>
                  <a:pt x="2047555" y="0"/>
                </a:cubicBezTo>
                <a:cubicBezTo>
                  <a:pt x="2170877" y="12709"/>
                  <a:pt x="2657979" y="-21430"/>
                  <a:pt x="2817671" y="0"/>
                </a:cubicBezTo>
                <a:cubicBezTo>
                  <a:pt x="2977363" y="21430"/>
                  <a:pt x="3201970" y="-17785"/>
                  <a:pt x="3375342" y="0"/>
                </a:cubicBezTo>
                <a:cubicBezTo>
                  <a:pt x="3548714" y="17785"/>
                  <a:pt x="4005576" y="-13966"/>
                  <a:pt x="4251681" y="0"/>
                </a:cubicBezTo>
                <a:cubicBezTo>
                  <a:pt x="4497786" y="13966"/>
                  <a:pt x="4891319" y="-27134"/>
                  <a:pt x="5128020" y="0"/>
                </a:cubicBezTo>
                <a:cubicBezTo>
                  <a:pt x="5364721" y="27134"/>
                  <a:pt x="5515239" y="-9602"/>
                  <a:pt x="5898137" y="0"/>
                </a:cubicBezTo>
                <a:cubicBezTo>
                  <a:pt x="6281035" y="9602"/>
                  <a:pt x="6238456" y="6439"/>
                  <a:pt x="6349585" y="0"/>
                </a:cubicBezTo>
                <a:cubicBezTo>
                  <a:pt x="6460714" y="-6439"/>
                  <a:pt x="6531452" y="-10814"/>
                  <a:pt x="6694809" y="0"/>
                </a:cubicBezTo>
                <a:cubicBezTo>
                  <a:pt x="6858166" y="10814"/>
                  <a:pt x="7385284" y="-40358"/>
                  <a:pt x="7571149" y="0"/>
                </a:cubicBezTo>
                <a:cubicBezTo>
                  <a:pt x="7757014" y="40358"/>
                  <a:pt x="7993920" y="-27231"/>
                  <a:pt x="8235042" y="0"/>
                </a:cubicBezTo>
                <a:cubicBezTo>
                  <a:pt x="8476164" y="27231"/>
                  <a:pt x="8636676" y="14667"/>
                  <a:pt x="8898936" y="0"/>
                </a:cubicBezTo>
                <a:cubicBezTo>
                  <a:pt x="9161196" y="-14667"/>
                  <a:pt x="9226355" y="8833"/>
                  <a:pt x="9350383" y="0"/>
                </a:cubicBezTo>
                <a:cubicBezTo>
                  <a:pt x="9474411" y="-8833"/>
                  <a:pt x="9823706" y="8872"/>
                  <a:pt x="10120500" y="0"/>
                </a:cubicBezTo>
                <a:cubicBezTo>
                  <a:pt x="10417294" y="-8872"/>
                  <a:pt x="10656649" y="23381"/>
                  <a:pt x="10996839" y="0"/>
                </a:cubicBezTo>
                <a:cubicBezTo>
                  <a:pt x="11220759" y="-35395"/>
                  <a:pt x="11396169" y="200178"/>
                  <a:pt x="11371382" y="374543"/>
                </a:cubicBezTo>
                <a:cubicBezTo>
                  <a:pt x="11382697" y="521952"/>
                  <a:pt x="11376254" y="636336"/>
                  <a:pt x="11371382" y="867310"/>
                </a:cubicBezTo>
                <a:cubicBezTo>
                  <a:pt x="11366510" y="1098284"/>
                  <a:pt x="11358150" y="1295630"/>
                  <a:pt x="11371382" y="1449671"/>
                </a:cubicBezTo>
                <a:cubicBezTo>
                  <a:pt x="11384614" y="1603712"/>
                  <a:pt x="11373821" y="1832382"/>
                  <a:pt x="11371382" y="1987234"/>
                </a:cubicBezTo>
                <a:cubicBezTo>
                  <a:pt x="11368943" y="2142086"/>
                  <a:pt x="11377135" y="2321366"/>
                  <a:pt x="11371382" y="2614392"/>
                </a:cubicBezTo>
                <a:cubicBezTo>
                  <a:pt x="11376004" y="2831281"/>
                  <a:pt x="11166623" y="2975000"/>
                  <a:pt x="10996839" y="2988935"/>
                </a:cubicBezTo>
                <a:cubicBezTo>
                  <a:pt x="10754317" y="2951923"/>
                  <a:pt x="10416906" y="3021737"/>
                  <a:pt x="10226723" y="2988935"/>
                </a:cubicBezTo>
                <a:cubicBezTo>
                  <a:pt x="10036540" y="2956133"/>
                  <a:pt x="9777524" y="2991612"/>
                  <a:pt x="9350383" y="2988935"/>
                </a:cubicBezTo>
                <a:cubicBezTo>
                  <a:pt x="8923242" y="2986258"/>
                  <a:pt x="8735658" y="3009422"/>
                  <a:pt x="8474044" y="2988935"/>
                </a:cubicBezTo>
                <a:cubicBezTo>
                  <a:pt x="8212430" y="2968448"/>
                  <a:pt x="8158584" y="2980819"/>
                  <a:pt x="7916373" y="2988935"/>
                </a:cubicBezTo>
                <a:cubicBezTo>
                  <a:pt x="7674162" y="2997051"/>
                  <a:pt x="7708932" y="3001323"/>
                  <a:pt x="7571149" y="2988935"/>
                </a:cubicBezTo>
                <a:cubicBezTo>
                  <a:pt x="7433366" y="2976547"/>
                  <a:pt x="7242876" y="2986110"/>
                  <a:pt x="7119701" y="2988935"/>
                </a:cubicBezTo>
                <a:cubicBezTo>
                  <a:pt x="6996526" y="2991760"/>
                  <a:pt x="6840121" y="2984037"/>
                  <a:pt x="6668253" y="2988935"/>
                </a:cubicBezTo>
                <a:cubicBezTo>
                  <a:pt x="6496385" y="2993833"/>
                  <a:pt x="6211417" y="3011027"/>
                  <a:pt x="5898137" y="2988935"/>
                </a:cubicBezTo>
                <a:cubicBezTo>
                  <a:pt x="5584857" y="2966843"/>
                  <a:pt x="5632461" y="2980549"/>
                  <a:pt x="5552912" y="2988935"/>
                </a:cubicBezTo>
                <a:cubicBezTo>
                  <a:pt x="5473363" y="2997321"/>
                  <a:pt x="5255642" y="2976923"/>
                  <a:pt x="5101465" y="2988935"/>
                </a:cubicBezTo>
                <a:cubicBezTo>
                  <a:pt x="4947288" y="3000947"/>
                  <a:pt x="4560166" y="2960636"/>
                  <a:pt x="4225125" y="2988935"/>
                </a:cubicBezTo>
                <a:cubicBezTo>
                  <a:pt x="3890084" y="3017234"/>
                  <a:pt x="3954684" y="3005084"/>
                  <a:pt x="3879901" y="2988935"/>
                </a:cubicBezTo>
                <a:cubicBezTo>
                  <a:pt x="3805118" y="2972786"/>
                  <a:pt x="3680755" y="2972823"/>
                  <a:pt x="3534676" y="2988935"/>
                </a:cubicBezTo>
                <a:cubicBezTo>
                  <a:pt x="3388597" y="3005047"/>
                  <a:pt x="3343970" y="2980399"/>
                  <a:pt x="3189451" y="2988935"/>
                </a:cubicBezTo>
                <a:cubicBezTo>
                  <a:pt x="3034933" y="2997471"/>
                  <a:pt x="2684586" y="2993034"/>
                  <a:pt x="2525558" y="2988935"/>
                </a:cubicBezTo>
                <a:cubicBezTo>
                  <a:pt x="2366530" y="2984836"/>
                  <a:pt x="2146389" y="2986558"/>
                  <a:pt x="1861664" y="2988935"/>
                </a:cubicBezTo>
                <a:cubicBezTo>
                  <a:pt x="1576939" y="2991312"/>
                  <a:pt x="1485031" y="3021981"/>
                  <a:pt x="1197771" y="2988935"/>
                </a:cubicBezTo>
                <a:cubicBezTo>
                  <a:pt x="910511" y="2955889"/>
                  <a:pt x="748951" y="3007039"/>
                  <a:pt x="374543" y="2988935"/>
                </a:cubicBezTo>
                <a:cubicBezTo>
                  <a:pt x="196307" y="3022877"/>
                  <a:pt x="-22967" y="2832128"/>
                  <a:pt x="0" y="2614392"/>
                </a:cubicBezTo>
                <a:cubicBezTo>
                  <a:pt x="-10186" y="2451687"/>
                  <a:pt x="-2447" y="2244931"/>
                  <a:pt x="0" y="2054430"/>
                </a:cubicBezTo>
                <a:cubicBezTo>
                  <a:pt x="2447" y="1863929"/>
                  <a:pt x="-6766" y="1746250"/>
                  <a:pt x="0" y="1494468"/>
                </a:cubicBezTo>
                <a:cubicBezTo>
                  <a:pt x="6766" y="1242686"/>
                  <a:pt x="25634" y="1125502"/>
                  <a:pt x="0" y="956904"/>
                </a:cubicBezTo>
                <a:cubicBezTo>
                  <a:pt x="-25634" y="788306"/>
                  <a:pt x="-5136" y="613869"/>
                  <a:pt x="0" y="374543"/>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Đêm đêm,</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bên bếp lửa bập bùng,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các cụ già kể lại cho con cháu nghe biết bao kỉ niệm vui buồn</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ngôi nhà rông đã từng chứng kiến.</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1527397E-B447-932D-FFA7-0202715F621C}"/>
              </a:ext>
            </a:extLst>
          </p:cNvPr>
          <p:cNvPicPr>
            <a:picLocks noChangeAspect="1"/>
          </p:cNvPicPr>
          <p:nvPr/>
        </p:nvPicPr>
        <p:blipFill>
          <a:blip r:embed="rId2"/>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30778200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F4A301B9-B5D0-451B-84E2-028CAD7236D5}"/>
              </a:ext>
            </a:extLst>
          </p:cNvPr>
          <p:cNvPicPr>
            <a:picLocks noChangeAspect="1"/>
          </p:cNvPicPr>
          <p:nvPr/>
        </p:nvPicPr>
        <p:blipFill>
          <a:blip r:embed="rId2"/>
          <a:stretch>
            <a:fillRect/>
          </a:stretch>
        </p:blipFill>
        <p:spPr>
          <a:xfrm>
            <a:off x="5360357" y="2498982"/>
            <a:ext cx="6736664" cy="4359018"/>
          </a:xfrm>
          <a:prstGeom prst="rect">
            <a:avLst/>
          </a:prstGeom>
        </p:spPr>
      </p:pic>
      <p:pic>
        <p:nvPicPr>
          <p:cNvPr id="17" name="Picture 16">
            <a:extLst>
              <a:ext uri="{FF2B5EF4-FFF2-40B4-BE49-F238E27FC236}">
                <a16:creationId xmlns="" xmlns:a16="http://schemas.microsoft.com/office/drawing/2014/main" id="{18B54819-A50D-4A69-81E4-6918105E35AC}"/>
              </a:ext>
            </a:extLst>
          </p:cNvPr>
          <p:cNvPicPr>
            <a:picLocks noChangeAspect="1"/>
          </p:cNvPicPr>
          <p:nvPr/>
        </p:nvPicPr>
        <p:blipFill>
          <a:blip r:embed="rId3"/>
          <a:stretch>
            <a:fillRect/>
          </a:stretch>
        </p:blipFill>
        <p:spPr>
          <a:xfrm>
            <a:off x="-161518" y="1288403"/>
            <a:ext cx="6078239" cy="3926164"/>
          </a:xfrm>
          <a:prstGeom prst="rect">
            <a:avLst/>
          </a:prstGeom>
        </p:spPr>
      </p:pic>
      <p:pic>
        <p:nvPicPr>
          <p:cNvPr id="18" name="Picture 17">
            <a:extLst>
              <a:ext uri="{FF2B5EF4-FFF2-40B4-BE49-F238E27FC236}">
                <a16:creationId xmlns="" xmlns:a16="http://schemas.microsoft.com/office/drawing/2014/main" id="{1E0CB674-E875-4051-9BE3-E8A61FA6ADB4}"/>
              </a:ext>
            </a:extLst>
          </p:cNvPr>
          <p:cNvPicPr>
            <a:picLocks noChangeAspect="1"/>
          </p:cNvPicPr>
          <p:nvPr/>
        </p:nvPicPr>
        <p:blipFill>
          <a:blip r:embed="rId4"/>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2990554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959D4098-660C-4C7B-8C8C-33913851AA92}"/>
              </a:ext>
            </a:extLst>
          </p:cNvPr>
          <p:cNvSpPr/>
          <p:nvPr/>
        </p:nvSpPr>
        <p:spPr>
          <a:xfrm>
            <a:off x="152400" y="114300"/>
            <a:ext cx="11868150" cy="6438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Picture 1">
            <a:extLst>
              <a:ext uri="{FF2B5EF4-FFF2-40B4-BE49-F238E27FC236}">
                <a16:creationId xmlns="" xmlns:a16="http://schemas.microsoft.com/office/drawing/2014/main" id="{0502D597-5DA6-1422-56B5-E170F2202967}"/>
              </a:ext>
            </a:extLst>
          </p:cNvPr>
          <p:cNvPicPr>
            <a:picLocks noChangeAspect="1"/>
          </p:cNvPicPr>
          <p:nvPr/>
        </p:nvPicPr>
        <p:blipFill>
          <a:blip r:embed="rId2"/>
          <a:stretch>
            <a:fillRect/>
          </a:stretch>
        </p:blipFill>
        <p:spPr>
          <a:xfrm>
            <a:off x="7471769" y="4105274"/>
            <a:ext cx="4405905" cy="2134585"/>
          </a:xfrm>
          <a:prstGeom prst="rect">
            <a:avLst/>
          </a:prstGeom>
          <a:ln>
            <a:noFill/>
          </a:ln>
          <a:effectLst>
            <a:softEdge rad="112500"/>
          </a:effectLst>
        </p:spPr>
      </p:pic>
      <p:sp>
        <p:nvSpPr>
          <p:cNvPr id="3" name="TextBox 2">
            <a:extLst>
              <a:ext uri="{FF2B5EF4-FFF2-40B4-BE49-F238E27FC236}">
                <a16:creationId xmlns="" xmlns:a16="http://schemas.microsoft.com/office/drawing/2014/main" id="{0E1CC516-0A97-2CF4-DFF9-320CEE30586D}"/>
              </a:ext>
            </a:extLst>
          </p:cNvPr>
          <p:cNvSpPr txBox="1"/>
          <p:nvPr/>
        </p:nvSpPr>
        <p:spPr>
          <a:xfrm>
            <a:off x="302175" y="79142"/>
            <a:ext cx="11556450" cy="57554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Ay Du</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và Lê Tấn)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1603940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A67B030-E15D-402D-9102-BFEB1ED418D2}"/>
              </a:ext>
            </a:extLst>
          </p:cNvPr>
          <p:cNvPicPr>
            <a:picLocks noChangeAspect="1"/>
          </p:cNvPicPr>
          <p:nvPr/>
        </p:nvPicPr>
        <p:blipFill>
          <a:blip r:embed="rId2"/>
          <a:stretch>
            <a:fillRect/>
          </a:stretch>
        </p:blipFill>
        <p:spPr>
          <a:xfrm>
            <a:off x="3325128" y="0"/>
            <a:ext cx="5541744" cy="3700593"/>
          </a:xfrm>
          <a:prstGeom prst="rect">
            <a:avLst/>
          </a:prstGeom>
        </p:spPr>
      </p:pic>
      <p:pic>
        <p:nvPicPr>
          <p:cNvPr id="4" name="Picture 3">
            <a:extLst>
              <a:ext uri="{FF2B5EF4-FFF2-40B4-BE49-F238E27FC236}">
                <a16:creationId xmlns="" xmlns:a16="http://schemas.microsoft.com/office/drawing/2014/main" id="{1E0D45A2-61DA-4BC0-8952-7F52E1175E26}"/>
              </a:ext>
            </a:extLst>
          </p:cNvPr>
          <p:cNvPicPr>
            <a:picLocks noChangeAspect="1"/>
          </p:cNvPicPr>
          <p:nvPr/>
        </p:nvPicPr>
        <p:blipFill>
          <a:blip r:embed="rId3"/>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11118243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959D4098-660C-4C7B-8C8C-33913851AA92}"/>
              </a:ext>
            </a:extLst>
          </p:cNvPr>
          <p:cNvSpPr/>
          <p:nvPr/>
        </p:nvSpPr>
        <p:spPr>
          <a:xfrm>
            <a:off x="152400" y="114300"/>
            <a:ext cx="11868150" cy="6438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Picture 1">
            <a:extLst>
              <a:ext uri="{FF2B5EF4-FFF2-40B4-BE49-F238E27FC236}">
                <a16:creationId xmlns="" xmlns:a16="http://schemas.microsoft.com/office/drawing/2014/main" id="{0502D597-5DA6-1422-56B5-E170F2202967}"/>
              </a:ext>
            </a:extLst>
          </p:cNvPr>
          <p:cNvPicPr>
            <a:picLocks noChangeAspect="1"/>
          </p:cNvPicPr>
          <p:nvPr/>
        </p:nvPicPr>
        <p:blipFill>
          <a:blip r:embed="rId2"/>
          <a:stretch>
            <a:fillRect/>
          </a:stretch>
        </p:blipFill>
        <p:spPr>
          <a:xfrm>
            <a:off x="7471769" y="4105274"/>
            <a:ext cx="4405905" cy="2134585"/>
          </a:xfrm>
          <a:prstGeom prst="rect">
            <a:avLst/>
          </a:prstGeom>
          <a:ln>
            <a:noFill/>
          </a:ln>
          <a:effectLst>
            <a:softEdge rad="112500"/>
          </a:effectLst>
        </p:spPr>
      </p:pic>
      <p:sp>
        <p:nvSpPr>
          <p:cNvPr id="3" name="TextBox 2">
            <a:extLst>
              <a:ext uri="{FF2B5EF4-FFF2-40B4-BE49-F238E27FC236}">
                <a16:creationId xmlns="" xmlns:a16="http://schemas.microsoft.com/office/drawing/2014/main" id="{0E1CC516-0A97-2CF4-DFF9-320CEE30586D}"/>
              </a:ext>
            </a:extLst>
          </p:cNvPr>
          <p:cNvSpPr txBox="1"/>
          <p:nvPr/>
        </p:nvSpPr>
        <p:spPr>
          <a:xfrm>
            <a:off x="302175" y="79142"/>
            <a:ext cx="11556450" cy="57554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Ay Du</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và Lê Tấn)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599280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AFA88E5-5C5C-4DB0-9A6C-C31FFEDFE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4C524A8C-628F-D5BE-D521-E7BF8BBD012A}"/>
              </a:ext>
            </a:extLst>
          </p:cNvPr>
          <p:cNvPicPr>
            <a:picLocks noChangeAspect="1"/>
          </p:cNvPicPr>
          <p:nvPr/>
        </p:nvPicPr>
        <p:blipFill>
          <a:blip r:embed="rId3"/>
          <a:stretch>
            <a:fillRect/>
          </a:stretch>
        </p:blipFill>
        <p:spPr>
          <a:xfrm>
            <a:off x="2878213" y="2620410"/>
            <a:ext cx="5578323" cy="2493480"/>
          </a:xfrm>
          <a:prstGeom prst="rect">
            <a:avLst/>
          </a:prstGeom>
        </p:spPr>
      </p:pic>
    </p:spTree>
    <p:extLst>
      <p:ext uri="{BB962C8B-B14F-4D97-AF65-F5344CB8AC3E}">
        <p14:creationId xmlns:p14="http://schemas.microsoft.com/office/powerpoint/2010/main" val="3986094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570D5C-8D06-4CA0-A928-8FA4C4CF87BE}"/>
              </a:ext>
            </a:extLst>
          </p:cNvPr>
          <p:cNvPicPr>
            <a:picLocks noChangeAspect="1"/>
          </p:cNvPicPr>
          <p:nvPr/>
        </p:nvPicPr>
        <p:blipFill>
          <a:blip r:embed="rId2"/>
          <a:stretch>
            <a:fillRect/>
          </a:stretch>
        </p:blipFill>
        <p:spPr>
          <a:xfrm flipH="1">
            <a:off x="493960" y="1566001"/>
            <a:ext cx="4139099" cy="5292000"/>
          </a:xfrm>
          <a:prstGeom prst="rect">
            <a:avLst/>
          </a:prstGeom>
        </p:spPr>
      </p:pic>
      <p:sp>
        <p:nvSpPr>
          <p:cNvPr id="7" name="Speech Bubble: Rectangle with Corners Rounded 6">
            <a:extLst>
              <a:ext uri="{FF2B5EF4-FFF2-40B4-BE49-F238E27FC236}">
                <a16:creationId xmlns="" xmlns:a16="http://schemas.microsoft.com/office/drawing/2014/main" id="{F6255955-3792-4794-B303-D61B0BD228A2}"/>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Rông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pic>
        <p:nvPicPr>
          <p:cNvPr id="8" name="Picture 7">
            <a:extLst>
              <a:ext uri="{FF2B5EF4-FFF2-40B4-BE49-F238E27FC236}">
                <a16:creationId xmlns="" xmlns:a16="http://schemas.microsoft.com/office/drawing/2014/main" id="{A082A846-5816-481F-8E61-6D5FEAF422F9}"/>
              </a:ext>
            </a:extLst>
          </p:cNvPr>
          <p:cNvPicPr>
            <a:picLocks noChangeAspect="1"/>
          </p:cNvPicPr>
          <p:nvPr/>
        </p:nvPicPr>
        <p:blipFill rotWithShape="1">
          <a:blip r:embed="rId3"/>
          <a:srcRect l="9773" b="26815"/>
          <a:stretch/>
        </p:blipFill>
        <p:spPr>
          <a:xfrm>
            <a:off x="8178990" y="3258001"/>
            <a:ext cx="3519050" cy="3600000"/>
          </a:xfrm>
          <a:prstGeom prst="rect">
            <a:avLst/>
          </a:prstGeom>
        </p:spPr>
      </p:pic>
    </p:spTree>
    <p:extLst>
      <p:ext uri="{BB962C8B-B14F-4D97-AF65-F5344CB8AC3E}">
        <p14:creationId xmlns:p14="http://schemas.microsoft.com/office/powerpoint/2010/main" val="2206858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6667">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grpId="0" nodeType="withEffect" p14:presetBounceEnd="66000">
                                      <p:stCondLst>
                                        <p:cond delay="1000"/>
                                      </p:stCondLst>
                                      <p:childTnLst>
                                        <p:set>
                                          <p:cBhvr>
                                            <p:cTn id="26" dur="1" fill="hold">
                                              <p:stCondLst>
                                                <p:cond delay="0"/>
                                              </p:stCondLst>
                                            </p:cTn>
                                            <p:tgtEl>
                                              <p:spTgt spid="7"/>
                                            </p:tgtEl>
                                            <p:attrNameLst>
                                              <p:attrName>style.visibility</p:attrName>
                                            </p:attrNameLst>
                                          </p:cBhvr>
                                          <p:to>
                                            <p:strVal val="visible"/>
                                          </p:to>
                                        </p:set>
                                        <p:anim calcmode="lin" valueType="num" p14:bounceEnd="66000">
                                          <p:cBhvr additive="base">
                                            <p:cTn id="2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
                                            </p:tgtEl>
                                            <p:attrNameLst>
                                              <p:attrName>r</p:attrName>
                                            </p:attrNameLst>
                                          </p:cBhvr>
                                        </p:animRot>
                                        <p:animRot by="-240000">
                                          <p:cBhvr>
                                            <p:cTn id="25" dur="200" fill="hold">
                                              <p:stCondLst>
                                                <p:cond delay="200"/>
                                              </p:stCondLst>
                                            </p:cTn>
                                            <p:tgtEl>
                                              <p:spTgt spid="3"/>
                                            </p:tgtEl>
                                            <p:attrNameLst>
                                              <p:attrName>r</p:attrName>
                                            </p:attrNameLst>
                                          </p:cBhvr>
                                        </p:animRot>
                                        <p:animRot by="240000">
                                          <p:cBhvr>
                                            <p:cTn id="26" dur="200" fill="hold">
                                              <p:stCondLst>
                                                <p:cond delay="400"/>
                                              </p:stCondLst>
                                            </p:cTn>
                                            <p:tgtEl>
                                              <p:spTgt spid="3"/>
                                            </p:tgtEl>
                                            <p:attrNameLst>
                                              <p:attrName>r</p:attrName>
                                            </p:attrNameLst>
                                          </p:cBhvr>
                                        </p:animRot>
                                        <p:animRot by="-240000">
                                          <p:cBhvr>
                                            <p:cTn id="27" dur="200" fill="hold">
                                              <p:stCondLst>
                                                <p:cond delay="600"/>
                                              </p:stCondLst>
                                            </p:cTn>
                                            <p:tgtEl>
                                              <p:spTgt spid="3"/>
                                            </p:tgtEl>
                                            <p:attrNameLst>
                                              <p:attrName>r</p:attrName>
                                            </p:attrNameLst>
                                          </p:cBhvr>
                                        </p:animRot>
                                        <p:animRot by="120000">
                                          <p:cBhvr>
                                            <p:cTn id="28" dur="200" fill="hold">
                                              <p:stCondLst>
                                                <p:cond delay="800"/>
                                              </p:stCondLst>
                                            </p:cTn>
                                            <p:tgtEl>
                                              <p:spTgt spid="3"/>
                                            </p:tgtEl>
                                            <p:attrNameLst>
                                              <p:attrName>r</p:attrName>
                                            </p:attrNameLst>
                                          </p:cBhvr>
                                        </p:animRot>
                                      </p:childTnLst>
                                    </p:cTn>
                                  </p:par>
                                  <p:par>
                                    <p:cTn id="29" presetID="2" presetClass="entr" presetSubtype="4" fill="hold" grpId="0"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7E8C8070-4A18-4AB7-B39C-33675B94B890}"/>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err="1">
                <a:solidFill>
                  <a:srgbClr val="002060"/>
                </a:solidFill>
                <a:latin typeface="Calibri" panose="020F0502020204030204" pitchFamily="34" charset="0"/>
                <a:cs typeface="Calibri" panose="020F0502020204030204" pitchFamily="34" charset="0"/>
              </a:rPr>
              <a:t>Tây</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Nguyên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vùng</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cao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nguyên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thuộc</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miền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Trung</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gồm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tỉnh</a:t>
            </a:r>
            <a:r>
              <a:rPr lang="en-US" sz="3600" dirty="0">
                <a:solidFill>
                  <a:srgbClr val="002060"/>
                </a:solidFill>
                <a:latin typeface="Calibri" panose="020F0502020204030204" pitchFamily="34" charset="0"/>
                <a:cs typeface="Calibri" panose="020F0502020204030204" pitchFamily="34" charset="0"/>
              </a:rPr>
              <a:t> Kon Tum, Gia Lai, </a:t>
            </a:r>
            <a:r>
              <a:rPr lang="en-US" sz="3600" dirty="0" err="1">
                <a:solidFill>
                  <a:srgbClr val="002060"/>
                </a:solidFill>
                <a:latin typeface="Calibri" panose="020F0502020204030204" pitchFamily="34" charset="0"/>
                <a:cs typeface="Calibri" panose="020F0502020204030204" pitchFamily="34" charset="0"/>
              </a:rPr>
              <a:t>Đắk</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Lắk</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Đắk</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Nông</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Lâm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Đồng</a:t>
            </a:r>
            <a:r>
              <a:rPr lang="en-US" sz="3600" dirty="0">
                <a:solidFill>
                  <a:srgbClr val="002060"/>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 xmlns:a16="http://schemas.microsoft.com/office/drawing/2014/main" id="{0125227A-5F1D-4ECE-A32A-8D8E62F69A47}"/>
              </a:ext>
            </a:extLst>
          </p:cNvPr>
          <p:cNvPicPr>
            <a:picLocks noChangeAspect="1"/>
          </p:cNvPicPr>
          <p:nvPr/>
        </p:nvPicPr>
        <p:blipFill>
          <a:blip r:embed="rId4"/>
          <a:stretch>
            <a:fillRect/>
          </a:stretch>
        </p:blipFill>
        <p:spPr>
          <a:xfrm>
            <a:off x="8486817" y="1228643"/>
            <a:ext cx="4139099" cy="5292000"/>
          </a:xfrm>
          <a:prstGeom prst="rect">
            <a:avLst/>
          </a:prstGeom>
        </p:spPr>
      </p:pic>
      <p:pic>
        <p:nvPicPr>
          <p:cNvPr id="1026" name="Picture 2" descr="Du Lịch Tây Nguyên - Có Gì Đặc Sắc">
            <a:extLst>
              <a:ext uri="{FF2B5EF4-FFF2-40B4-BE49-F238E27FC236}">
                <a16:creationId xmlns="" xmlns:a16="http://schemas.microsoft.com/office/drawing/2014/main" id="{0926D9DD-6DA2-3119-62BE-6A9DD9678E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4008" y="2153510"/>
            <a:ext cx="7293935" cy="347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0588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958619"/>
            <a:ext cx="3614139" cy="4899381"/>
          </a:xfrm>
          <a:prstGeom prst="rect">
            <a:avLst/>
          </a:prstGeom>
          <a:effectLst/>
        </p:spPr>
      </p:pic>
      <p:grpSp>
        <p:nvGrpSpPr>
          <p:cNvPr id="10" name="Group 9"/>
          <p:cNvGrpSpPr/>
          <p:nvPr/>
        </p:nvGrpSpPr>
        <p:grpSpPr>
          <a:xfrm>
            <a:off x="3614138" y="1645921"/>
            <a:ext cx="8468752" cy="4169560"/>
            <a:chOff x="3588930" y="2546253"/>
            <a:chExt cx="8468752" cy="4169560"/>
          </a:xfrm>
        </p:grpSpPr>
        <p:sp>
          <p:nvSpPr>
            <p:cNvPr id="6" name="Rounded Rectangle 5"/>
            <p:cNvSpPr/>
            <p:nvPr/>
          </p:nvSpPr>
          <p:spPr>
            <a:xfrm>
              <a:off x="3588930" y="2546253"/>
              <a:ext cx="8468752" cy="4169560"/>
            </a:xfrm>
            <a:prstGeom prst="roundRect">
              <a:avLst>
                <a:gd name="adj" fmla="val 14012"/>
              </a:avLst>
            </a:prstGeom>
            <a:solidFill>
              <a:schemeClr val="bg1">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panose="020F0502020204030204"/>
                <a:ea typeface="+mn-ea"/>
                <a:cs typeface="+mn-cs"/>
              </a:endParaRPr>
            </a:p>
          </p:txBody>
        </p:sp>
        <p:sp>
          <p:nvSpPr>
            <p:cNvPr id="8" name="Rectangle 7"/>
            <p:cNvSpPr/>
            <p:nvPr/>
          </p:nvSpPr>
          <p:spPr>
            <a:xfrm>
              <a:off x="6558729" y="2582161"/>
              <a:ext cx="252915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8000"/>
                    </a:solidFill>
                  </a:ln>
                  <a:solidFill>
                    <a:srgbClr val="CCFF99"/>
                  </a:solidFill>
                  <a:effectLst/>
                  <a:uLnTx/>
                  <a:uFillTx/>
                  <a:latin typeface="Calibri" panose="020F0502020204030204"/>
                  <a:ea typeface="+mn-ea"/>
                  <a:cs typeface="+mn-cs"/>
                </a:rPr>
                <a:t>Trò chơi</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3589267" y="3328981"/>
              <a:ext cx="8468078" cy="3182388"/>
            </a:xfrm>
            <a:prstGeom prst="rect">
              <a:avLst/>
            </a:prstGeom>
          </p:spPr>
        </p:pic>
      </p:grpSp>
    </p:spTree>
    <p:extLst>
      <p:ext uri="{BB962C8B-B14F-4D97-AF65-F5344CB8AC3E}">
        <p14:creationId xmlns:p14="http://schemas.microsoft.com/office/powerpoint/2010/main" val="66393986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7E8C8070-4A18-4AB7-B39C-33675B94B890}"/>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Tuồn tuột: thẳng một mạch, như không thể giữ lại, cản lại được.</a:t>
            </a:r>
          </a:p>
        </p:txBody>
      </p:sp>
      <p:pic>
        <p:nvPicPr>
          <p:cNvPr id="6" name="Picture 5">
            <a:extLst>
              <a:ext uri="{FF2B5EF4-FFF2-40B4-BE49-F238E27FC236}">
                <a16:creationId xmlns="" xmlns:a16="http://schemas.microsoft.com/office/drawing/2014/main" id="{0125227A-5F1D-4ECE-A32A-8D8E62F69A47}"/>
              </a:ext>
            </a:extLst>
          </p:cNvPr>
          <p:cNvPicPr>
            <a:picLocks noChangeAspect="1"/>
          </p:cNvPicPr>
          <p:nvPr/>
        </p:nvPicPr>
        <p:blipFill>
          <a:blip r:embed="rId4"/>
          <a:stretch>
            <a:fillRect/>
          </a:stretch>
        </p:blipFill>
        <p:spPr>
          <a:xfrm>
            <a:off x="8486817" y="1228643"/>
            <a:ext cx="4139099" cy="5292000"/>
          </a:xfrm>
          <a:prstGeom prst="rect">
            <a:avLst/>
          </a:prstGeom>
        </p:spPr>
      </p:pic>
    </p:spTree>
    <p:extLst>
      <p:ext uri="{BB962C8B-B14F-4D97-AF65-F5344CB8AC3E}">
        <p14:creationId xmlns:p14="http://schemas.microsoft.com/office/powerpoint/2010/main" val="33575373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7E8C8070-4A18-4AB7-B39C-33675B94B890}"/>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Nông cụ: đồ dùng để làm ruộng, làm nương (cuốc, cày, bừa, liềm, hái,...)</a:t>
            </a:r>
          </a:p>
        </p:txBody>
      </p:sp>
      <p:pic>
        <p:nvPicPr>
          <p:cNvPr id="6" name="Picture 5">
            <a:extLst>
              <a:ext uri="{FF2B5EF4-FFF2-40B4-BE49-F238E27FC236}">
                <a16:creationId xmlns="" xmlns:a16="http://schemas.microsoft.com/office/drawing/2014/main" id="{0125227A-5F1D-4ECE-A32A-8D8E62F69A47}"/>
              </a:ext>
            </a:extLst>
          </p:cNvPr>
          <p:cNvPicPr>
            <a:picLocks noChangeAspect="1"/>
          </p:cNvPicPr>
          <p:nvPr/>
        </p:nvPicPr>
        <p:blipFill>
          <a:blip r:embed="rId4"/>
          <a:stretch>
            <a:fillRect/>
          </a:stretch>
        </p:blipFill>
        <p:spPr>
          <a:xfrm>
            <a:off x="8486817" y="1228643"/>
            <a:ext cx="4139099" cy="5292000"/>
          </a:xfrm>
          <a:prstGeom prst="rect">
            <a:avLst/>
          </a:prstGeom>
        </p:spPr>
      </p:pic>
      <p:pic>
        <p:nvPicPr>
          <p:cNvPr id="2050" name="Picture 2" descr="Cổng thông tin điện tử Bảo tàng tỉnh Nam Định">
            <a:extLst>
              <a:ext uri="{FF2B5EF4-FFF2-40B4-BE49-F238E27FC236}">
                <a16:creationId xmlns="" xmlns:a16="http://schemas.microsoft.com/office/drawing/2014/main" id="{5FCEF513-E6B9-9CC6-C4FC-A4292695F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723" y="2321331"/>
            <a:ext cx="4965184" cy="315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492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570D5C-8D06-4CA0-A928-8FA4C4CF87BE}"/>
              </a:ext>
            </a:extLst>
          </p:cNvPr>
          <p:cNvPicPr>
            <a:picLocks noChangeAspect="1"/>
          </p:cNvPicPr>
          <p:nvPr/>
        </p:nvPicPr>
        <p:blipFill>
          <a:blip r:embed="rId2"/>
          <a:stretch>
            <a:fillRect/>
          </a:stretch>
        </p:blipFill>
        <p:spPr>
          <a:xfrm flipH="1">
            <a:off x="493960" y="1566001"/>
            <a:ext cx="4139099" cy="5292000"/>
          </a:xfrm>
          <a:prstGeom prst="rect">
            <a:avLst/>
          </a:prstGeom>
        </p:spPr>
      </p:pic>
      <p:sp>
        <p:nvSpPr>
          <p:cNvPr id="7" name="Speech Bubble: Rectangle with Corners Rounded 6">
            <a:extLst>
              <a:ext uri="{FF2B5EF4-FFF2-40B4-BE49-F238E27FC236}">
                <a16:creationId xmlns="" xmlns:a16="http://schemas.microsoft.com/office/drawing/2014/main" id="{F6255955-3792-4794-B303-D61B0BD228A2}"/>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Trả</a:t>
            </a:r>
            <a:r>
              <a:rPr kumimoji="0" lang="en-US" sz="7200" b="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7200" b="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lời</a:t>
            </a:r>
            <a:r>
              <a:rPr kumimoji="0" lang="en-US" sz="7200" b="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7200" b="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câu</a:t>
            </a:r>
            <a:r>
              <a:rPr kumimoji="0" lang="en-US" sz="7200" b="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7200" b="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hỏi</a:t>
            </a:r>
            <a:endParaRPr kumimoji="0" lang="vi-VN" sz="72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 xmlns:a16="http://schemas.microsoft.com/office/drawing/2014/main" id="{A082A846-5816-481F-8E61-6D5FEAF422F9}"/>
              </a:ext>
            </a:extLst>
          </p:cNvPr>
          <p:cNvPicPr>
            <a:picLocks noChangeAspect="1"/>
          </p:cNvPicPr>
          <p:nvPr/>
        </p:nvPicPr>
        <p:blipFill rotWithShape="1">
          <a:blip r:embed="rId3"/>
          <a:srcRect l="9773" b="26815"/>
          <a:stretch/>
        </p:blipFill>
        <p:spPr>
          <a:xfrm>
            <a:off x="8178990" y="3258001"/>
            <a:ext cx="3519050" cy="3600000"/>
          </a:xfrm>
          <a:prstGeom prst="rect">
            <a:avLst/>
          </a:prstGeom>
        </p:spPr>
      </p:pic>
    </p:spTree>
    <p:extLst>
      <p:ext uri="{BB962C8B-B14F-4D97-AF65-F5344CB8AC3E}">
        <p14:creationId xmlns:p14="http://schemas.microsoft.com/office/powerpoint/2010/main" val="7886711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6667">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grpId="0" nodeType="withEffect" p14:presetBounceEnd="66000">
                                      <p:stCondLst>
                                        <p:cond delay="1000"/>
                                      </p:stCondLst>
                                      <p:childTnLst>
                                        <p:set>
                                          <p:cBhvr>
                                            <p:cTn id="26" dur="1" fill="hold">
                                              <p:stCondLst>
                                                <p:cond delay="0"/>
                                              </p:stCondLst>
                                            </p:cTn>
                                            <p:tgtEl>
                                              <p:spTgt spid="7"/>
                                            </p:tgtEl>
                                            <p:attrNameLst>
                                              <p:attrName>style.visibility</p:attrName>
                                            </p:attrNameLst>
                                          </p:cBhvr>
                                          <p:to>
                                            <p:strVal val="visible"/>
                                          </p:to>
                                        </p:set>
                                        <p:anim calcmode="lin" valueType="num" p14:bounceEnd="66000">
                                          <p:cBhvr additive="base">
                                            <p:cTn id="2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
                                            </p:tgtEl>
                                            <p:attrNameLst>
                                              <p:attrName>r</p:attrName>
                                            </p:attrNameLst>
                                          </p:cBhvr>
                                        </p:animRot>
                                        <p:animRot by="-240000">
                                          <p:cBhvr>
                                            <p:cTn id="25" dur="200" fill="hold">
                                              <p:stCondLst>
                                                <p:cond delay="200"/>
                                              </p:stCondLst>
                                            </p:cTn>
                                            <p:tgtEl>
                                              <p:spTgt spid="3"/>
                                            </p:tgtEl>
                                            <p:attrNameLst>
                                              <p:attrName>r</p:attrName>
                                            </p:attrNameLst>
                                          </p:cBhvr>
                                        </p:animRot>
                                        <p:animRot by="240000">
                                          <p:cBhvr>
                                            <p:cTn id="26" dur="200" fill="hold">
                                              <p:stCondLst>
                                                <p:cond delay="400"/>
                                              </p:stCondLst>
                                            </p:cTn>
                                            <p:tgtEl>
                                              <p:spTgt spid="3"/>
                                            </p:tgtEl>
                                            <p:attrNameLst>
                                              <p:attrName>r</p:attrName>
                                            </p:attrNameLst>
                                          </p:cBhvr>
                                        </p:animRot>
                                        <p:animRot by="-240000">
                                          <p:cBhvr>
                                            <p:cTn id="27" dur="200" fill="hold">
                                              <p:stCondLst>
                                                <p:cond delay="600"/>
                                              </p:stCondLst>
                                            </p:cTn>
                                            <p:tgtEl>
                                              <p:spTgt spid="3"/>
                                            </p:tgtEl>
                                            <p:attrNameLst>
                                              <p:attrName>r</p:attrName>
                                            </p:attrNameLst>
                                          </p:cBhvr>
                                        </p:animRot>
                                        <p:animRot by="120000">
                                          <p:cBhvr>
                                            <p:cTn id="28" dur="200" fill="hold">
                                              <p:stCondLst>
                                                <p:cond delay="800"/>
                                              </p:stCondLst>
                                            </p:cTn>
                                            <p:tgtEl>
                                              <p:spTgt spid="3"/>
                                            </p:tgtEl>
                                            <p:attrNameLst>
                                              <p:attrName>r</p:attrName>
                                            </p:attrNameLst>
                                          </p:cBhvr>
                                        </p:animRot>
                                      </p:childTnLst>
                                    </p:cTn>
                                  </p:par>
                                  <p:par>
                                    <p:cTn id="29" presetID="2" presetClass="entr" presetSubtype="4" fill="hold" grpId="0"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6583D2-327E-4DAB-93AB-6FD826938D81}"/>
              </a:ext>
            </a:extLst>
          </p:cNvPr>
          <p:cNvGrpSpPr/>
          <p:nvPr/>
        </p:nvGrpSpPr>
        <p:grpSpPr>
          <a:xfrm>
            <a:off x="159375" y="0"/>
            <a:ext cx="11723579" cy="1541721"/>
            <a:chOff x="392221" y="1026634"/>
            <a:chExt cx="11723579" cy="1541721"/>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0" y="1314529"/>
              <a:ext cx="11365870" cy="1253826"/>
            </a:xfrm>
            <a:custGeom>
              <a:avLst/>
              <a:gdLst>
                <a:gd name="connsiteX0" fmla="*/ 0 w 11365870"/>
                <a:gd name="connsiteY0" fmla="*/ 306197 h 1253826"/>
                <a:gd name="connsiteX1" fmla="*/ 306197 w 11365870"/>
                <a:gd name="connsiteY1" fmla="*/ 0 h 1253826"/>
                <a:gd name="connsiteX2" fmla="*/ 11059673 w 11365870"/>
                <a:gd name="connsiteY2" fmla="*/ 0 h 1253826"/>
                <a:gd name="connsiteX3" fmla="*/ 11365870 w 11365870"/>
                <a:gd name="connsiteY3" fmla="*/ 306197 h 1253826"/>
                <a:gd name="connsiteX4" fmla="*/ 11365870 w 11365870"/>
                <a:gd name="connsiteY4" fmla="*/ 947629 h 1253826"/>
                <a:gd name="connsiteX5" fmla="*/ 11059673 w 11365870"/>
                <a:gd name="connsiteY5" fmla="*/ 1253826 h 1253826"/>
                <a:gd name="connsiteX6" fmla="*/ 306197 w 11365870"/>
                <a:gd name="connsiteY6" fmla="*/ 1253826 h 1253826"/>
                <a:gd name="connsiteX7" fmla="*/ 0 w 11365870"/>
                <a:gd name="connsiteY7" fmla="*/ 947629 h 1253826"/>
                <a:gd name="connsiteX8" fmla="*/ 0 w 11365870"/>
                <a:gd name="connsiteY8" fmla="*/ 306197 h 125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253826" fill="none" extrusionOk="0">
                  <a:moveTo>
                    <a:pt x="0" y="306197"/>
                  </a:moveTo>
                  <a:cubicBezTo>
                    <a:pt x="-3295" y="148634"/>
                    <a:pt x="123747" y="-8966"/>
                    <a:pt x="306197" y="0"/>
                  </a:cubicBezTo>
                  <a:cubicBezTo>
                    <a:pt x="3312740" y="-35273"/>
                    <a:pt x="5964692" y="-144294"/>
                    <a:pt x="11059673" y="0"/>
                  </a:cubicBezTo>
                  <a:cubicBezTo>
                    <a:pt x="11233294" y="1374"/>
                    <a:pt x="11363501" y="135092"/>
                    <a:pt x="11365870" y="306197"/>
                  </a:cubicBezTo>
                  <a:cubicBezTo>
                    <a:pt x="11353058" y="447305"/>
                    <a:pt x="11344003" y="710587"/>
                    <a:pt x="11365870" y="947629"/>
                  </a:cubicBezTo>
                  <a:cubicBezTo>
                    <a:pt x="11368003" y="1115124"/>
                    <a:pt x="11241543" y="1239991"/>
                    <a:pt x="11059673" y="1253826"/>
                  </a:cubicBezTo>
                  <a:cubicBezTo>
                    <a:pt x="8496739" y="1331351"/>
                    <a:pt x="5584598" y="1210123"/>
                    <a:pt x="306197" y="1253826"/>
                  </a:cubicBezTo>
                  <a:cubicBezTo>
                    <a:pt x="134457" y="1253097"/>
                    <a:pt x="-15322" y="1116528"/>
                    <a:pt x="0" y="947629"/>
                  </a:cubicBezTo>
                  <a:cubicBezTo>
                    <a:pt x="37280" y="638969"/>
                    <a:pt x="-5127" y="504509"/>
                    <a:pt x="0" y="306197"/>
                  </a:cubicBezTo>
                  <a:close/>
                </a:path>
                <a:path w="11365870" h="1253826" stroke="0" extrusionOk="0">
                  <a:moveTo>
                    <a:pt x="0" y="306197"/>
                  </a:moveTo>
                  <a:cubicBezTo>
                    <a:pt x="-711" y="134634"/>
                    <a:pt x="114542" y="18261"/>
                    <a:pt x="306197" y="0"/>
                  </a:cubicBezTo>
                  <a:cubicBezTo>
                    <a:pt x="5637136" y="-95379"/>
                    <a:pt x="6144543" y="58096"/>
                    <a:pt x="11059673" y="0"/>
                  </a:cubicBezTo>
                  <a:cubicBezTo>
                    <a:pt x="11222504" y="-4419"/>
                    <a:pt x="11358690" y="131929"/>
                    <a:pt x="11365870" y="306197"/>
                  </a:cubicBezTo>
                  <a:cubicBezTo>
                    <a:pt x="11359014" y="483138"/>
                    <a:pt x="11406288" y="698880"/>
                    <a:pt x="11365870" y="947629"/>
                  </a:cubicBezTo>
                  <a:cubicBezTo>
                    <a:pt x="11369322" y="1112634"/>
                    <a:pt x="11225843" y="1250899"/>
                    <a:pt x="11059673" y="1253826"/>
                  </a:cubicBezTo>
                  <a:cubicBezTo>
                    <a:pt x="6387815" y="1193920"/>
                    <a:pt x="2418611" y="1336340"/>
                    <a:pt x="306197" y="1253826"/>
                  </a:cubicBezTo>
                  <a:cubicBezTo>
                    <a:pt x="109721" y="1260592"/>
                    <a:pt x="-11180" y="1128084"/>
                    <a:pt x="0" y="947629"/>
                  </a:cubicBezTo>
                  <a:cubicBezTo>
                    <a:pt x="19769" y="845387"/>
                    <a:pt x="-17177" y="550513"/>
                    <a:pt x="0" y="30619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Đặc điểm nổi bật về hình dạng của nhà rông ở Tây Nguyên là gì? Câu văn nào trong bài giúp em nhận ra điều đó? </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2"/>
            <a:stretch>
              <a:fillRect/>
            </a:stretch>
          </p:blipFill>
          <p:spPr>
            <a:xfrm>
              <a:off x="392221" y="1026634"/>
              <a:ext cx="715413" cy="900000"/>
            </a:xfrm>
            <a:prstGeom prst="rect">
              <a:avLst/>
            </a:prstGeom>
          </p:spPr>
        </p:pic>
      </p:grpSp>
      <p:grpSp>
        <p:nvGrpSpPr>
          <p:cNvPr id="28" name="Group 27">
            <a:extLst>
              <a:ext uri="{FF2B5EF4-FFF2-40B4-BE49-F238E27FC236}">
                <a16:creationId xmlns="" xmlns:a16="http://schemas.microsoft.com/office/drawing/2014/main" id="{21760C58-6AE5-47A2-ACA3-1EB7F70F650A}"/>
              </a:ext>
            </a:extLst>
          </p:cNvPr>
          <p:cNvGrpSpPr/>
          <p:nvPr/>
        </p:nvGrpSpPr>
        <p:grpSpPr>
          <a:xfrm>
            <a:off x="0" y="1449259"/>
            <a:ext cx="11798412" cy="1145086"/>
            <a:chOff x="159375" y="2076927"/>
            <a:chExt cx="11798412" cy="1145086"/>
          </a:xfrm>
        </p:grpSpPr>
        <p:sp>
          <p:nvSpPr>
            <p:cNvPr id="25" name="Rectangle: Rounded Corners 24">
              <a:extLst>
                <a:ext uri="{FF2B5EF4-FFF2-40B4-BE49-F238E27FC236}">
                  <a16:creationId xmlns="" xmlns:a16="http://schemas.microsoft.com/office/drawing/2014/main" id="{0AC4FA07-D13F-4E04-905C-40AB6AC84365}"/>
                </a:ext>
              </a:extLst>
            </p:cNvPr>
            <p:cNvSpPr/>
            <p:nvPr/>
          </p:nvSpPr>
          <p:spPr>
            <a:xfrm>
              <a:off x="591917" y="2388277"/>
              <a:ext cx="11365870" cy="833736"/>
            </a:xfrm>
            <a:custGeom>
              <a:avLst/>
              <a:gdLst>
                <a:gd name="connsiteX0" fmla="*/ 0 w 11365870"/>
                <a:gd name="connsiteY0" fmla="*/ 203607 h 833736"/>
                <a:gd name="connsiteX1" fmla="*/ 203607 w 11365870"/>
                <a:gd name="connsiteY1" fmla="*/ 0 h 833736"/>
                <a:gd name="connsiteX2" fmla="*/ 11162263 w 11365870"/>
                <a:gd name="connsiteY2" fmla="*/ 0 h 833736"/>
                <a:gd name="connsiteX3" fmla="*/ 11365870 w 11365870"/>
                <a:gd name="connsiteY3" fmla="*/ 203607 h 833736"/>
                <a:gd name="connsiteX4" fmla="*/ 11365870 w 11365870"/>
                <a:gd name="connsiteY4" fmla="*/ 630129 h 833736"/>
                <a:gd name="connsiteX5" fmla="*/ 11162263 w 11365870"/>
                <a:gd name="connsiteY5" fmla="*/ 833736 h 833736"/>
                <a:gd name="connsiteX6" fmla="*/ 203607 w 11365870"/>
                <a:gd name="connsiteY6" fmla="*/ 833736 h 833736"/>
                <a:gd name="connsiteX7" fmla="*/ 0 w 11365870"/>
                <a:gd name="connsiteY7" fmla="*/ 630129 h 833736"/>
                <a:gd name="connsiteX8" fmla="*/ 0 w 11365870"/>
                <a:gd name="connsiteY8" fmla="*/ 203607 h 83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833736" fill="none" extrusionOk="0">
                  <a:moveTo>
                    <a:pt x="0" y="203607"/>
                  </a:moveTo>
                  <a:cubicBezTo>
                    <a:pt x="-4746" y="107788"/>
                    <a:pt x="89640" y="-1020"/>
                    <a:pt x="203607" y="0"/>
                  </a:cubicBezTo>
                  <a:cubicBezTo>
                    <a:pt x="2361523" y="-35273"/>
                    <a:pt x="6774728" y="-144294"/>
                    <a:pt x="11162263" y="0"/>
                  </a:cubicBezTo>
                  <a:cubicBezTo>
                    <a:pt x="11282513" y="2374"/>
                    <a:pt x="11350793" y="78446"/>
                    <a:pt x="11365870" y="203607"/>
                  </a:cubicBezTo>
                  <a:cubicBezTo>
                    <a:pt x="11345908" y="263748"/>
                    <a:pt x="11361945" y="475119"/>
                    <a:pt x="11365870" y="630129"/>
                  </a:cubicBezTo>
                  <a:cubicBezTo>
                    <a:pt x="11378208" y="733248"/>
                    <a:pt x="11278344" y="829798"/>
                    <a:pt x="11162263" y="833736"/>
                  </a:cubicBezTo>
                  <a:cubicBezTo>
                    <a:pt x="6213500" y="911261"/>
                    <a:pt x="5669168" y="790033"/>
                    <a:pt x="203607" y="833736"/>
                  </a:cubicBezTo>
                  <a:cubicBezTo>
                    <a:pt x="86464" y="832435"/>
                    <a:pt x="-10036" y="742441"/>
                    <a:pt x="0" y="630129"/>
                  </a:cubicBezTo>
                  <a:cubicBezTo>
                    <a:pt x="-1124" y="509645"/>
                    <a:pt x="-15828" y="255137"/>
                    <a:pt x="0" y="203607"/>
                  </a:cubicBezTo>
                  <a:close/>
                </a:path>
                <a:path w="11365870" h="833736" stroke="0" extrusionOk="0">
                  <a:moveTo>
                    <a:pt x="0" y="203607"/>
                  </a:moveTo>
                  <a:cubicBezTo>
                    <a:pt x="-5123" y="73456"/>
                    <a:pt x="87926" y="2618"/>
                    <a:pt x="203607" y="0"/>
                  </a:cubicBezTo>
                  <a:cubicBezTo>
                    <a:pt x="3376860" y="-95379"/>
                    <a:pt x="8234083" y="58096"/>
                    <a:pt x="11162263" y="0"/>
                  </a:cubicBezTo>
                  <a:cubicBezTo>
                    <a:pt x="11260235" y="-10191"/>
                    <a:pt x="11360805" y="87518"/>
                    <a:pt x="11365870" y="203607"/>
                  </a:cubicBezTo>
                  <a:cubicBezTo>
                    <a:pt x="11367402" y="314647"/>
                    <a:pt x="11353257" y="573047"/>
                    <a:pt x="11365870" y="630129"/>
                  </a:cubicBezTo>
                  <a:cubicBezTo>
                    <a:pt x="11370416" y="737175"/>
                    <a:pt x="11272723" y="831754"/>
                    <a:pt x="11162263" y="833736"/>
                  </a:cubicBezTo>
                  <a:cubicBezTo>
                    <a:pt x="6461701" y="773830"/>
                    <a:pt x="3723577" y="916250"/>
                    <a:pt x="203607" y="833736"/>
                  </a:cubicBezTo>
                  <a:cubicBezTo>
                    <a:pt x="84638" y="835348"/>
                    <a:pt x="-3652" y="746284"/>
                    <a:pt x="0" y="630129"/>
                  </a:cubicBezTo>
                  <a:cubicBezTo>
                    <a:pt x="-34524" y="507093"/>
                    <a:pt x="10050" y="270934"/>
                    <a:pt x="0" y="20360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2. </a:t>
              </a: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Kiến trúc bên trong nhà rông có gì đặc biệt.  </a:t>
              </a:r>
            </a:p>
          </p:txBody>
        </p:sp>
        <p:pic>
          <p:nvPicPr>
            <p:cNvPr id="27" name="Picture 26">
              <a:extLst>
                <a:ext uri="{FF2B5EF4-FFF2-40B4-BE49-F238E27FC236}">
                  <a16:creationId xmlns="" xmlns:a16="http://schemas.microsoft.com/office/drawing/2014/main" id="{37768244-9ED3-4F44-B5E5-6B5F8354A7BD}"/>
                </a:ext>
              </a:extLst>
            </p:cNvPr>
            <p:cNvPicPr>
              <a:picLocks noChangeAspect="1"/>
            </p:cNvPicPr>
            <p:nvPr/>
          </p:nvPicPr>
          <p:blipFill>
            <a:blip r:embed="rId2"/>
            <a:stretch>
              <a:fillRect/>
            </a:stretch>
          </p:blipFill>
          <p:spPr>
            <a:xfrm>
              <a:off x="159375" y="2076927"/>
              <a:ext cx="715413" cy="900000"/>
            </a:xfrm>
            <a:prstGeom prst="rect">
              <a:avLst/>
            </a:prstGeom>
          </p:spPr>
        </p:pic>
      </p:grpSp>
      <p:grpSp>
        <p:nvGrpSpPr>
          <p:cNvPr id="29" name="Group 28">
            <a:extLst>
              <a:ext uri="{FF2B5EF4-FFF2-40B4-BE49-F238E27FC236}">
                <a16:creationId xmlns="" xmlns:a16="http://schemas.microsoft.com/office/drawing/2014/main" id="{08C85925-1614-4C72-B9D7-D7B2553D7AF8}"/>
              </a:ext>
            </a:extLst>
          </p:cNvPr>
          <p:cNvGrpSpPr/>
          <p:nvPr/>
        </p:nvGrpSpPr>
        <p:grpSpPr>
          <a:xfrm>
            <a:off x="0" y="2531435"/>
            <a:ext cx="11798412" cy="1351894"/>
            <a:chOff x="159375" y="2076927"/>
            <a:chExt cx="11798412" cy="1351894"/>
          </a:xfrm>
        </p:grpSpPr>
        <p:sp>
          <p:nvSpPr>
            <p:cNvPr id="30" name="Rectangle: Rounded Corners 29">
              <a:extLst>
                <a:ext uri="{FF2B5EF4-FFF2-40B4-BE49-F238E27FC236}">
                  <a16:creationId xmlns="" xmlns:a16="http://schemas.microsoft.com/office/drawing/2014/main" id="{96505EF6-020F-49CB-8E2D-E4417F7F91CF}"/>
                </a:ext>
              </a:extLst>
            </p:cNvPr>
            <p:cNvSpPr/>
            <p:nvPr/>
          </p:nvSpPr>
          <p:spPr>
            <a:xfrm>
              <a:off x="591917" y="2388276"/>
              <a:ext cx="11365870" cy="1040545"/>
            </a:xfrm>
            <a:custGeom>
              <a:avLst/>
              <a:gdLst>
                <a:gd name="connsiteX0" fmla="*/ 0 w 11365870"/>
                <a:gd name="connsiteY0" fmla="*/ 254111 h 1040545"/>
                <a:gd name="connsiteX1" fmla="*/ 254111 w 11365870"/>
                <a:gd name="connsiteY1" fmla="*/ 0 h 1040545"/>
                <a:gd name="connsiteX2" fmla="*/ 11111759 w 11365870"/>
                <a:gd name="connsiteY2" fmla="*/ 0 h 1040545"/>
                <a:gd name="connsiteX3" fmla="*/ 11365870 w 11365870"/>
                <a:gd name="connsiteY3" fmla="*/ 254111 h 1040545"/>
                <a:gd name="connsiteX4" fmla="*/ 11365870 w 11365870"/>
                <a:gd name="connsiteY4" fmla="*/ 786434 h 1040545"/>
                <a:gd name="connsiteX5" fmla="*/ 11111759 w 11365870"/>
                <a:gd name="connsiteY5" fmla="*/ 1040545 h 1040545"/>
                <a:gd name="connsiteX6" fmla="*/ 254111 w 11365870"/>
                <a:gd name="connsiteY6" fmla="*/ 1040545 h 1040545"/>
                <a:gd name="connsiteX7" fmla="*/ 0 w 11365870"/>
                <a:gd name="connsiteY7" fmla="*/ 786434 h 1040545"/>
                <a:gd name="connsiteX8" fmla="*/ 0 w 11365870"/>
                <a:gd name="connsiteY8" fmla="*/ 254111 h 104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040545" fill="none" extrusionOk="0">
                  <a:moveTo>
                    <a:pt x="0" y="254111"/>
                  </a:moveTo>
                  <a:cubicBezTo>
                    <a:pt x="-3937" y="127565"/>
                    <a:pt x="104106" y="-6494"/>
                    <a:pt x="254111" y="0"/>
                  </a:cubicBezTo>
                  <a:cubicBezTo>
                    <a:pt x="4947328" y="-35273"/>
                    <a:pt x="8169490" y="-144294"/>
                    <a:pt x="11111759" y="0"/>
                  </a:cubicBezTo>
                  <a:cubicBezTo>
                    <a:pt x="11257164" y="1541"/>
                    <a:pt x="11358009" y="107141"/>
                    <a:pt x="11365870" y="254111"/>
                  </a:cubicBezTo>
                  <a:cubicBezTo>
                    <a:pt x="11354362" y="467701"/>
                    <a:pt x="11368885" y="537849"/>
                    <a:pt x="11365870" y="786434"/>
                  </a:cubicBezTo>
                  <a:cubicBezTo>
                    <a:pt x="11368179" y="925030"/>
                    <a:pt x="11254690" y="1037738"/>
                    <a:pt x="11111759" y="1040545"/>
                  </a:cubicBezTo>
                  <a:cubicBezTo>
                    <a:pt x="7445514" y="1118070"/>
                    <a:pt x="4373995" y="996842"/>
                    <a:pt x="254111" y="1040545"/>
                  </a:cubicBezTo>
                  <a:cubicBezTo>
                    <a:pt x="97363" y="1035999"/>
                    <a:pt x="-28064" y="926392"/>
                    <a:pt x="0" y="786434"/>
                  </a:cubicBezTo>
                  <a:cubicBezTo>
                    <a:pt x="-35068" y="647466"/>
                    <a:pt x="39784" y="411139"/>
                    <a:pt x="0" y="254111"/>
                  </a:cubicBezTo>
                  <a:close/>
                </a:path>
                <a:path w="11365870" h="1040545" stroke="0" extrusionOk="0">
                  <a:moveTo>
                    <a:pt x="0" y="254111"/>
                  </a:moveTo>
                  <a:cubicBezTo>
                    <a:pt x="-2105" y="106497"/>
                    <a:pt x="102723" y="8947"/>
                    <a:pt x="254111" y="0"/>
                  </a:cubicBezTo>
                  <a:cubicBezTo>
                    <a:pt x="4165574" y="-95379"/>
                    <a:pt x="6881428" y="58096"/>
                    <a:pt x="11111759" y="0"/>
                  </a:cubicBezTo>
                  <a:cubicBezTo>
                    <a:pt x="11229220" y="-16107"/>
                    <a:pt x="11354507" y="105602"/>
                    <a:pt x="11365870" y="254111"/>
                  </a:cubicBezTo>
                  <a:cubicBezTo>
                    <a:pt x="11393620" y="379135"/>
                    <a:pt x="11358866" y="562919"/>
                    <a:pt x="11365870" y="786434"/>
                  </a:cubicBezTo>
                  <a:cubicBezTo>
                    <a:pt x="11372465" y="918937"/>
                    <a:pt x="11236731" y="1025234"/>
                    <a:pt x="11111759" y="1040545"/>
                  </a:cubicBezTo>
                  <a:cubicBezTo>
                    <a:pt x="6965322" y="980639"/>
                    <a:pt x="3621150" y="1123059"/>
                    <a:pt x="254111" y="1040545"/>
                  </a:cubicBezTo>
                  <a:cubicBezTo>
                    <a:pt x="108560" y="1041833"/>
                    <a:pt x="-16799" y="943825"/>
                    <a:pt x="0" y="786434"/>
                  </a:cubicBezTo>
                  <a:cubicBezTo>
                    <a:pt x="15503" y="670371"/>
                    <a:pt x="-895" y="488157"/>
                    <a:pt x="0" y="254111"/>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3. </a:t>
              </a: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Đóng vai một người dân Tây Nguyên, giới thiệu những hoạt động chung thường diễn ra ở nhà rông.  </a:t>
              </a:r>
            </a:p>
          </p:txBody>
        </p:sp>
        <p:pic>
          <p:nvPicPr>
            <p:cNvPr id="31" name="Picture 30">
              <a:extLst>
                <a:ext uri="{FF2B5EF4-FFF2-40B4-BE49-F238E27FC236}">
                  <a16:creationId xmlns="" xmlns:a16="http://schemas.microsoft.com/office/drawing/2014/main" id="{3D864943-0CD6-442B-9975-9AE976EFD7C7}"/>
                </a:ext>
              </a:extLst>
            </p:cNvPr>
            <p:cNvPicPr>
              <a:picLocks noChangeAspect="1"/>
            </p:cNvPicPr>
            <p:nvPr/>
          </p:nvPicPr>
          <p:blipFill>
            <a:blip r:embed="rId2"/>
            <a:stretch>
              <a:fillRect/>
            </a:stretch>
          </p:blipFill>
          <p:spPr>
            <a:xfrm>
              <a:off x="159375" y="2076927"/>
              <a:ext cx="715413" cy="900000"/>
            </a:xfrm>
            <a:prstGeom prst="rect">
              <a:avLst/>
            </a:prstGeom>
          </p:spPr>
        </p:pic>
      </p:grpSp>
      <p:grpSp>
        <p:nvGrpSpPr>
          <p:cNvPr id="32" name="Group 31">
            <a:extLst>
              <a:ext uri="{FF2B5EF4-FFF2-40B4-BE49-F238E27FC236}">
                <a16:creationId xmlns="" xmlns:a16="http://schemas.microsoft.com/office/drawing/2014/main" id="{C3B94EEC-0335-4C6C-8A9D-136024295620}"/>
              </a:ext>
            </a:extLst>
          </p:cNvPr>
          <p:cNvGrpSpPr/>
          <p:nvPr/>
        </p:nvGrpSpPr>
        <p:grpSpPr>
          <a:xfrm>
            <a:off x="91778" y="3899691"/>
            <a:ext cx="11798412" cy="1214570"/>
            <a:chOff x="159375" y="2076927"/>
            <a:chExt cx="11798412" cy="1214570"/>
          </a:xfrm>
        </p:grpSpPr>
        <p:sp>
          <p:nvSpPr>
            <p:cNvPr id="33" name="Rectangle: Rounded Corners 32">
              <a:extLst>
                <a:ext uri="{FF2B5EF4-FFF2-40B4-BE49-F238E27FC236}">
                  <a16:creationId xmlns="" xmlns:a16="http://schemas.microsoft.com/office/drawing/2014/main" id="{3E97150C-3298-464D-B800-942EA87943A2}"/>
                </a:ext>
              </a:extLst>
            </p:cNvPr>
            <p:cNvSpPr/>
            <p:nvPr/>
          </p:nvSpPr>
          <p:spPr>
            <a:xfrm>
              <a:off x="591917" y="2388277"/>
              <a:ext cx="11365870" cy="903220"/>
            </a:xfrm>
            <a:custGeom>
              <a:avLst/>
              <a:gdLst>
                <a:gd name="connsiteX0" fmla="*/ 0 w 11365870"/>
                <a:gd name="connsiteY0" fmla="*/ 220575 h 903220"/>
                <a:gd name="connsiteX1" fmla="*/ 220575 w 11365870"/>
                <a:gd name="connsiteY1" fmla="*/ 0 h 903220"/>
                <a:gd name="connsiteX2" fmla="*/ 11145295 w 11365870"/>
                <a:gd name="connsiteY2" fmla="*/ 0 h 903220"/>
                <a:gd name="connsiteX3" fmla="*/ 11365870 w 11365870"/>
                <a:gd name="connsiteY3" fmla="*/ 220575 h 903220"/>
                <a:gd name="connsiteX4" fmla="*/ 11365870 w 11365870"/>
                <a:gd name="connsiteY4" fmla="*/ 682645 h 903220"/>
                <a:gd name="connsiteX5" fmla="*/ 11145295 w 11365870"/>
                <a:gd name="connsiteY5" fmla="*/ 903220 h 903220"/>
                <a:gd name="connsiteX6" fmla="*/ 220575 w 11365870"/>
                <a:gd name="connsiteY6" fmla="*/ 903220 h 903220"/>
                <a:gd name="connsiteX7" fmla="*/ 0 w 11365870"/>
                <a:gd name="connsiteY7" fmla="*/ 682645 h 903220"/>
                <a:gd name="connsiteX8" fmla="*/ 0 w 11365870"/>
                <a:gd name="connsiteY8" fmla="*/ 220575 h 90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903220" fill="none" extrusionOk="0">
                  <a:moveTo>
                    <a:pt x="0" y="220575"/>
                  </a:moveTo>
                  <a:cubicBezTo>
                    <a:pt x="-2716" y="108272"/>
                    <a:pt x="86224" y="-8421"/>
                    <a:pt x="220575" y="0"/>
                  </a:cubicBezTo>
                  <a:cubicBezTo>
                    <a:pt x="3230285" y="-35273"/>
                    <a:pt x="7250900" y="-144294"/>
                    <a:pt x="11145295" y="0"/>
                  </a:cubicBezTo>
                  <a:cubicBezTo>
                    <a:pt x="11282100" y="4561"/>
                    <a:pt x="11348169" y="83831"/>
                    <a:pt x="11365870" y="220575"/>
                  </a:cubicBezTo>
                  <a:cubicBezTo>
                    <a:pt x="11389340" y="400445"/>
                    <a:pt x="11335489" y="470474"/>
                    <a:pt x="11365870" y="682645"/>
                  </a:cubicBezTo>
                  <a:cubicBezTo>
                    <a:pt x="11369102" y="802021"/>
                    <a:pt x="11277835" y="891599"/>
                    <a:pt x="11145295" y="903220"/>
                  </a:cubicBezTo>
                  <a:cubicBezTo>
                    <a:pt x="9538160" y="980745"/>
                    <a:pt x="2300581" y="859517"/>
                    <a:pt x="220575" y="903220"/>
                  </a:cubicBezTo>
                  <a:cubicBezTo>
                    <a:pt x="91383" y="901177"/>
                    <a:pt x="-20477" y="804185"/>
                    <a:pt x="0" y="682645"/>
                  </a:cubicBezTo>
                  <a:cubicBezTo>
                    <a:pt x="-38278" y="549279"/>
                    <a:pt x="27470" y="431242"/>
                    <a:pt x="0" y="220575"/>
                  </a:cubicBezTo>
                  <a:close/>
                </a:path>
                <a:path w="11365870" h="903220" stroke="0" extrusionOk="0">
                  <a:moveTo>
                    <a:pt x="0" y="220575"/>
                  </a:moveTo>
                  <a:cubicBezTo>
                    <a:pt x="-408" y="97346"/>
                    <a:pt x="96385" y="1919"/>
                    <a:pt x="220575" y="0"/>
                  </a:cubicBezTo>
                  <a:cubicBezTo>
                    <a:pt x="3649416" y="-95379"/>
                    <a:pt x="7787196" y="58096"/>
                    <a:pt x="11145295" y="0"/>
                  </a:cubicBezTo>
                  <a:cubicBezTo>
                    <a:pt x="11252553" y="-10251"/>
                    <a:pt x="11363008" y="96698"/>
                    <a:pt x="11365870" y="220575"/>
                  </a:cubicBezTo>
                  <a:cubicBezTo>
                    <a:pt x="11394928" y="399633"/>
                    <a:pt x="11338846" y="585865"/>
                    <a:pt x="11365870" y="682645"/>
                  </a:cubicBezTo>
                  <a:cubicBezTo>
                    <a:pt x="11377986" y="790064"/>
                    <a:pt x="11263666" y="899784"/>
                    <a:pt x="11145295" y="903220"/>
                  </a:cubicBezTo>
                  <a:cubicBezTo>
                    <a:pt x="8074919" y="843314"/>
                    <a:pt x="5133179" y="985734"/>
                    <a:pt x="220575" y="903220"/>
                  </a:cubicBezTo>
                  <a:cubicBezTo>
                    <a:pt x="78303" y="908276"/>
                    <a:pt x="-2488" y="806990"/>
                    <a:pt x="0" y="682645"/>
                  </a:cubicBezTo>
                  <a:cubicBezTo>
                    <a:pt x="14608" y="478273"/>
                    <a:pt x="-17" y="434751"/>
                    <a:pt x="0" y="220575"/>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4. </a:t>
              </a: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Vì sao người dân Tây Nguyên yêu thích nhà rông?  </a:t>
              </a:r>
            </a:p>
          </p:txBody>
        </p:sp>
        <p:pic>
          <p:nvPicPr>
            <p:cNvPr id="34" name="Picture 33">
              <a:extLst>
                <a:ext uri="{FF2B5EF4-FFF2-40B4-BE49-F238E27FC236}">
                  <a16:creationId xmlns="" xmlns:a16="http://schemas.microsoft.com/office/drawing/2014/main" id="{4F6318B2-FF34-40B3-B38E-F64556EFF1D8}"/>
                </a:ext>
              </a:extLst>
            </p:cNvPr>
            <p:cNvPicPr>
              <a:picLocks noChangeAspect="1"/>
            </p:cNvPicPr>
            <p:nvPr/>
          </p:nvPicPr>
          <p:blipFill>
            <a:blip r:embed="rId2"/>
            <a:stretch>
              <a:fillRect/>
            </a:stretch>
          </p:blipFill>
          <p:spPr>
            <a:xfrm>
              <a:off x="159375" y="2076927"/>
              <a:ext cx="715413" cy="900000"/>
            </a:xfrm>
            <a:prstGeom prst="rect">
              <a:avLst/>
            </a:prstGeom>
          </p:spPr>
        </p:pic>
      </p:grpSp>
      <p:grpSp>
        <p:nvGrpSpPr>
          <p:cNvPr id="35" name="Group 34">
            <a:extLst>
              <a:ext uri="{FF2B5EF4-FFF2-40B4-BE49-F238E27FC236}">
                <a16:creationId xmlns="" xmlns:a16="http://schemas.microsoft.com/office/drawing/2014/main" id="{285BD2A6-0A88-47BA-B0EE-6E95A83C62D7}"/>
              </a:ext>
            </a:extLst>
          </p:cNvPr>
          <p:cNvGrpSpPr/>
          <p:nvPr/>
        </p:nvGrpSpPr>
        <p:grpSpPr>
          <a:xfrm>
            <a:off x="155055" y="5064056"/>
            <a:ext cx="11798412" cy="1351894"/>
            <a:chOff x="159375" y="2076927"/>
            <a:chExt cx="11798412" cy="1351894"/>
          </a:xfrm>
        </p:grpSpPr>
        <p:sp>
          <p:nvSpPr>
            <p:cNvPr id="36" name="Rectangle: Rounded Corners 35">
              <a:extLst>
                <a:ext uri="{FF2B5EF4-FFF2-40B4-BE49-F238E27FC236}">
                  <a16:creationId xmlns="" xmlns:a16="http://schemas.microsoft.com/office/drawing/2014/main" id="{DD0D272C-CC10-474C-A471-8587AB3A9225}"/>
                </a:ext>
              </a:extLst>
            </p:cNvPr>
            <p:cNvSpPr/>
            <p:nvPr/>
          </p:nvSpPr>
          <p:spPr>
            <a:xfrm>
              <a:off x="591917" y="2388276"/>
              <a:ext cx="11365870" cy="1040545"/>
            </a:xfrm>
            <a:custGeom>
              <a:avLst/>
              <a:gdLst>
                <a:gd name="connsiteX0" fmla="*/ 0 w 11365870"/>
                <a:gd name="connsiteY0" fmla="*/ 254111 h 1040545"/>
                <a:gd name="connsiteX1" fmla="*/ 254111 w 11365870"/>
                <a:gd name="connsiteY1" fmla="*/ 0 h 1040545"/>
                <a:gd name="connsiteX2" fmla="*/ 11111759 w 11365870"/>
                <a:gd name="connsiteY2" fmla="*/ 0 h 1040545"/>
                <a:gd name="connsiteX3" fmla="*/ 11365870 w 11365870"/>
                <a:gd name="connsiteY3" fmla="*/ 254111 h 1040545"/>
                <a:gd name="connsiteX4" fmla="*/ 11365870 w 11365870"/>
                <a:gd name="connsiteY4" fmla="*/ 786434 h 1040545"/>
                <a:gd name="connsiteX5" fmla="*/ 11111759 w 11365870"/>
                <a:gd name="connsiteY5" fmla="*/ 1040545 h 1040545"/>
                <a:gd name="connsiteX6" fmla="*/ 254111 w 11365870"/>
                <a:gd name="connsiteY6" fmla="*/ 1040545 h 1040545"/>
                <a:gd name="connsiteX7" fmla="*/ 0 w 11365870"/>
                <a:gd name="connsiteY7" fmla="*/ 786434 h 1040545"/>
                <a:gd name="connsiteX8" fmla="*/ 0 w 11365870"/>
                <a:gd name="connsiteY8" fmla="*/ 254111 h 104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040545" fill="none" extrusionOk="0">
                  <a:moveTo>
                    <a:pt x="0" y="254111"/>
                  </a:moveTo>
                  <a:cubicBezTo>
                    <a:pt x="-3937" y="127565"/>
                    <a:pt x="104106" y="-6494"/>
                    <a:pt x="254111" y="0"/>
                  </a:cubicBezTo>
                  <a:cubicBezTo>
                    <a:pt x="4947328" y="-35273"/>
                    <a:pt x="8169490" y="-144294"/>
                    <a:pt x="11111759" y="0"/>
                  </a:cubicBezTo>
                  <a:cubicBezTo>
                    <a:pt x="11257164" y="1541"/>
                    <a:pt x="11358009" y="107141"/>
                    <a:pt x="11365870" y="254111"/>
                  </a:cubicBezTo>
                  <a:cubicBezTo>
                    <a:pt x="11354362" y="467701"/>
                    <a:pt x="11368885" y="537849"/>
                    <a:pt x="11365870" y="786434"/>
                  </a:cubicBezTo>
                  <a:cubicBezTo>
                    <a:pt x="11368179" y="925030"/>
                    <a:pt x="11254690" y="1037738"/>
                    <a:pt x="11111759" y="1040545"/>
                  </a:cubicBezTo>
                  <a:cubicBezTo>
                    <a:pt x="7445514" y="1118070"/>
                    <a:pt x="4373995" y="996842"/>
                    <a:pt x="254111" y="1040545"/>
                  </a:cubicBezTo>
                  <a:cubicBezTo>
                    <a:pt x="97363" y="1035999"/>
                    <a:pt x="-28064" y="926392"/>
                    <a:pt x="0" y="786434"/>
                  </a:cubicBezTo>
                  <a:cubicBezTo>
                    <a:pt x="-35068" y="647466"/>
                    <a:pt x="39784" y="411139"/>
                    <a:pt x="0" y="254111"/>
                  </a:cubicBezTo>
                  <a:close/>
                </a:path>
                <a:path w="11365870" h="1040545" stroke="0" extrusionOk="0">
                  <a:moveTo>
                    <a:pt x="0" y="254111"/>
                  </a:moveTo>
                  <a:cubicBezTo>
                    <a:pt x="-2105" y="106497"/>
                    <a:pt x="102723" y="8947"/>
                    <a:pt x="254111" y="0"/>
                  </a:cubicBezTo>
                  <a:cubicBezTo>
                    <a:pt x="4165574" y="-95379"/>
                    <a:pt x="6881428" y="58096"/>
                    <a:pt x="11111759" y="0"/>
                  </a:cubicBezTo>
                  <a:cubicBezTo>
                    <a:pt x="11229220" y="-16107"/>
                    <a:pt x="11354507" y="105602"/>
                    <a:pt x="11365870" y="254111"/>
                  </a:cubicBezTo>
                  <a:cubicBezTo>
                    <a:pt x="11393620" y="379135"/>
                    <a:pt x="11358866" y="562919"/>
                    <a:pt x="11365870" y="786434"/>
                  </a:cubicBezTo>
                  <a:cubicBezTo>
                    <a:pt x="11372465" y="918937"/>
                    <a:pt x="11236731" y="1025234"/>
                    <a:pt x="11111759" y="1040545"/>
                  </a:cubicBezTo>
                  <a:cubicBezTo>
                    <a:pt x="6965322" y="980639"/>
                    <a:pt x="3621150" y="1123059"/>
                    <a:pt x="254111" y="1040545"/>
                  </a:cubicBezTo>
                  <a:cubicBezTo>
                    <a:pt x="108560" y="1041833"/>
                    <a:pt x="-16799" y="943825"/>
                    <a:pt x="0" y="786434"/>
                  </a:cubicBezTo>
                  <a:cubicBezTo>
                    <a:pt x="15503" y="670371"/>
                    <a:pt x="-895" y="488157"/>
                    <a:pt x="0" y="254111"/>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5. </a:t>
              </a: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Sắp xếp các ý dưới đây theo trình tự các đoạn trong bài.</a:t>
              </a:r>
            </a:p>
          </p:txBody>
        </p:sp>
        <p:pic>
          <p:nvPicPr>
            <p:cNvPr id="37" name="Picture 36">
              <a:extLst>
                <a:ext uri="{FF2B5EF4-FFF2-40B4-BE49-F238E27FC236}">
                  <a16:creationId xmlns="" xmlns:a16="http://schemas.microsoft.com/office/drawing/2014/main" id="{886EF80A-1D47-45A5-9293-C939FD8E465A}"/>
                </a:ext>
              </a:extLst>
            </p:cNvPr>
            <p:cNvPicPr>
              <a:picLocks noChangeAspect="1"/>
            </p:cNvPicPr>
            <p:nvPr/>
          </p:nvPicPr>
          <p:blipFill>
            <a:blip r:embed="rId2"/>
            <a:stretch>
              <a:fillRect/>
            </a:stretch>
          </p:blipFill>
          <p:spPr>
            <a:xfrm>
              <a:off x="159375" y="2076927"/>
              <a:ext cx="715413" cy="900000"/>
            </a:xfrm>
            <a:prstGeom prst="rect">
              <a:avLst/>
            </a:prstGeom>
          </p:spPr>
        </p:pic>
      </p:grpSp>
    </p:spTree>
    <p:extLst>
      <p:ext uri="{BB962C8B-B14F-4D97-AF65-F5344CB8AC3E}">
        <p14:creationId xmlns:p14="http://schemas.microsoft.com/office/powerpoint/2010/main" val="12654405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EC956CDF-F855-4772-96D3-0EC9FD181B77}"/>
              </a:ext>
            </a:extLst>
          </p:cNvPr>
          <p:cNvGrpSpPr/>
          <p:nvPr/>
        </p:nvGrpSpPr>
        <p:grpSpPr>
          <a:xfrm>
            <a:off x="454941" y="1925785"/>
            <a:ext cx="11559849" cy="3730735"/>
            <a:chOff x="564812" y="2982604"/>
            <a:chExt cx="11062376" cy="3410466"/>
          </a:xfrm>
        </p:grpSpPr>
        <p:sp>
          <p:nvSpPr>
            <p:cNvPr id="18" name="Rectangle: Rounded Corners 17">
              <a:extLst>
                <a:ext uri="{FF2B5EF4-FFF2-40B4-BE49-F238E27FC236}">
                  <a16:creationId xmlns="" xmlns:a16="http://schemas.microsoft.com/office/drawing/2014/main" id="{5B886442-CC7D-4993-B136-CFA1658A5AB9}"/>
                </a:ext>
              </a:extLst>
            </p:cNvPr>
            <p:cNvSpPr/>
            <p:nvPr/>
          </p:nvSpPr>
          <p:spPr>
            <a:xfrm>
              <a:off x="827188" y="3333070"/>
              <a:ext cx="10800000" cy="3060000"/>
            </a:xfrm>
            <a:custGeom>
              <a:avLst/>
              <a:gdLst>
                <a:gd name="connsiteX0" fmla="*/ 0 w 10800000"/>
                <a:gd name="connsiteY0" fmla="*/ 286538 h 3060000"/>
                <a:gd name="connsiteX1" fmla="*/ 286538 w 10800000"/>
                <a:gd name="connsiteY1" fmla="*/ 0 h 3060000"/>
                <a:gd name="connsiteX2" fmla="*/ 10513462 w 10800000"/>
                <a:gd name="connsiteY2" fmla="*/ 0 h 3060000"/>
                <a:gd name="connsiteX3" fmla="*/ 10800000 w 10800000"/>
                <a:gd name="connsiteY3" fmla="*/ 286538 h 3060000"/>
                <a:gd name="connsiteX4" fmla="*/ 10800000 w 10800000"/>
                <a:gd name="connsiteY4" fmla="*/ 2773462 h 3060000"/>
                <a:gd name="connsiteX5" fmla="*/ 10513462 w 10800000"/>
                <a:gd name="connsiteY5" fmla="*/ 3060000 h 3060000"/>
                <a:gd name="connsiteX6" fmla="*/ 286538 w 10800000"/>
                <a:gd name="connsiteY6" fmla="*/ 3060000 h 3060000"/>
                <a:gd name="connsiteX7" fmla="*/ 0 w 10800000"/>
                <a:gd name="connsiteY7" fmla="*/ 2773462 h 3060000"/>
                <a:gd name="connsiteX8" fmla="*/ 0 w 10800000"/>
                <a:gd name="connsiteY8" fmla="*/ 286538 h 30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0" h="3060000" fill="none" extrusionOk="0">
                  <a:moveTo>
                    <a:pt x="0" y="286538"/>
                  </a:moveTo>
                  <a:cubicBezTo>
                    <a:pt x="-6798" y="127187"/>
                    <a:pt x="149828" y="17617"/>
                    <a:pt x="286538" y="0"/>
                  </a:cubicBezTo>
                  <a:cubicBezTo>
                    <a:pt x="2027711" y="130954"/>
                    <a:pt x="7045247" y="43574"/>
                    <a:pt x="10513462" y="0"/>
                  </a:cubicBezTo>
                  <a:cubicBezTo>
                    <a:pt x="10688438" y="25762"/>
                    <a:pt x="10819786" y="152523"/>
                    <a:pt x="10800000" y="286538"/>
                  </a:cubicBezTo>
                  <a:cubicBezTo>
                    <a:pt x="10649561" y="1383780"/>
                    <a:pt x="10885879" y="2105921"/>
                    <a:pt x="10800000" y="2773462"/>
                  </a:cubicBezTo>
                  <a:cubicBezTo>
                    <a:pt x="10792729" y="2932907"/>
                    <a:pt x="10658236" y="3050701"/>
                    <a:pt x="10513462" y="3060000"/>
                  </a:cubicBezTo>
                  <a:cubicBezTo>
                    <a:pt x="6638003" y="3215197"/>
                    <a:pt x="2578866" y="3223020"/>
                    <a:pt x="286538" y="3060000"/>
                  </a:cubicBezTo>
                  <a:cubicBezTo>
                    <a:pt x="129947" y="3037542"/>
                    <a:pt x="-19507" y="2943103"/>
                    <a:pt x="0" y="2773462"/>
                  </a:cubicBezTo>
                  <a:cubicBezTo>
                    <a:pt x="64656" y="1568312"/>
                    <a:pt x="-17807" y="1287003"/>
                    <a:pt x="0" y="286538"/>
                  </a:cubicBezTo>
                  <a:close/>
                </a:path>
                <a:path w="10800000" h="3060000" stroke="0" extrusionOk="0">
                  <a:moveTo>
                    <a:pt x="0" y="286538"/>
                  </a:moveTo>
                  <a:cubicBezTo>
                    <a:pt x="-19360" y="116345"/>
                    <a:pt x="117229" y="4150"/>
                    <a:pt x="286538" y="0"/>
                  </a:cubicBezTo>
                  <a:cubicBezTo>
                    <a:pt x="5091077" y="132882"/>
                    <a:pt x="7280934" y="-84951"/>
                    <a:pt x="10513462" y="0"/>
                  </a:cubicBezTo>
                  <a:cubicBezTo>
                    <a:pt x="10665447" y="6119"/>
                    <a:pt x="10798843" y="134681"/>
                    <a:pt x="10800000" y="286538"/>
                  </a:cubicBezTo>
                  <a:cubicBezTo>
                    <a:pt x="10820187" y="764256"/>
                    <a:pt x="10952480" y="1725456"/>
                    <a:pt x="10800000" y="2773462"/>
                  </a:cubicBezTo>
                  <a:cubicBezTo>
                    <a:pt x="10818211" y="2933873"/>
                    <a:pt x="10682719" y="3037349"/>
                    <a:pt x="10513462" y="3060000"/>
                  </a:cubicBezTo>
                  <a:cubicBezTo>
                    <a:pt x="8881627" y="3147639"/>
                    <a:pt x="2200647" y="2987321"/>
                    <a:pt x="286538" y="3060000"/>
                  </a:cubicBezTo>
                  <a:cubicBezTo>
                    <a:pt x="127115" y="3048819"/>
                    <a:pt x="-5726" y="2939670"/>
                    <a:pt x="0" y="2773462"/>
                  </a:cubicBezTo>
                  <a:cubicBezTo>
                    <a:pt x="-38581" y="1881843"/>
                    <a:pt x="63341" y="688841"/>
                    <a:pt x="0" y="286538"/>
                  </a:cubicBezTo>
                  <a:close/>
                </a:path>
              </a:pathLst>
            </a:custGeom>
            <a:solidFill>
              <a:srgbClr val="FDF8FB">
                <a:alpha val="85000"/>
              </a:srgbClr>
            </a:solidFill>
            <a:ln w="28575" cap="rnd" cmpd="thinThick">
              <a:solidFill>
                <a:srgbClr val="E8A5BA"/>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pic>
          <p:nvPicPr>
            <p:cNvPr id="19" name="Picture 18">
              <a:extLst>
                <a:ext uri="{FF2B5EF4-FFF2-40B4-BE49-F238E27FC236}">
                  <a16:creationId xmlns="" xmlns:a16="http://schemas.microsoft.com/office/drawing/2014/main" id="{E782D520-A382-4148-888B-3898D9E1BB04}"/>
                </a:ext>
              </a:extLst>
            </p:cNvPr>
            <p:cNvPicPr>
              <a:picLocks noChangeAspect="1"/>
            </p:cNvPicPr>
            <p:nvPr/>
          </p:nvPicPr>
          <p:blipFill>
            <a:blip r:embed="rId2"/>
            <a:stretch>
              <a:fillRect/>
            </a:stretch>
          </p:blipFill>
          <p:spPr>
            <a:xfrm>
              <a:off x="564812" y="2982604"/>
              <a:ext cx="524751" cy="1080000"/>
            </a:xfrm>
            <a:prstGeom prst="rect">
              <a:avLst/>
            </a:prstGeom>
            <a:effectLst>
              <a:glow rad="38100">
                <a:schemeClr val="bg1"/>
              </a:glow>
              <a:innerShdw blurRad="63500" dist="38100" dir="2700000">
                <a:schemeClr val="bg1">
                  <a:lumMod val="50000"/>
                  <a:alpha val="50000"/>
                </a:schemeClr>
              </a:innerShdw>
            </a:effectLst>
          </p:spPr>
        </p:pic>
      </p:grpSp>
      <p:sp>
        <p:nvSpPr>
          <p:cNvPr id="24" name="TextBox 23">
            <a:extLst>
              <a:ext uri="{FF2B5EF4-FFF2-40B4-BE49-F238E27FC236}">
                <a16:creationId xmlns="" xmlns:a16="http://schemas.microsoft.com/office/drawing/2014/main" id="{7C4C4A52-7A4F-4CD1-A09E-C5D174D2A729}"/>
              </a:ext>
            </a:extLst>
          </p:cNvPr>
          <p:cNvSpPr txBox="1"/>
          <p:nvPr/>
        </p:nvSpPr>
        <p:spPr>
          <a:xfrm>
            <a:off x="823645" y="2384839"/>
            <a:ext cx="11095453" cy="3170099"/>
          </a:xfrm>
          <a:prstGeom prst="rect">
            <a:avLst/>
          </a:prstGeom>
          <a:noFill/>
        </p:spPr>
        <p:txBody>
          <a:bodyPr wrap="square">
            <a:spAutoFit/>
          </a:bodyPr>
          <a:lstStyle/>
          <a:p>
            <a:pPr lvl="0" algn="just">
              <a:spcBef>
                <a:spcPts val="300"/>
              </a:spcBef>
              <a:spcAft>
                <a:spcPts val="300"/>
              </a:spcAft>
              <a:defRPr/>
            </a:pPr>
            <a:r>
              <a:rPr lang="vi-VN" sz="4000" dirty="0">
                <a:solidFill>
                  <a:srgbClr val="000000"/>
                </a:solidFill>
                <a:latin typeface="Calibri" panose="020F0502020204030204" pitchFamily="34" charset="0"/>
                <a:cs typeface="Calibri" panose="020F0502020204030204" pitchFamily="34" charset="0"/>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6" name="Group 5">
            <a:extLst>
              <a:ext uri="{FF2B5EF4-FFF2-40B4-BE49-F238E27FC236}">
                <a16:creationId xmlns="" xmlns:a16="http://schemas.microsoft.com/office/drawing/2014/main" id="{FB6583D2-327E-4DAB-93AB-6FD826938D81}"/>
              </a:ext>
            </a:extLst>
          </p:cNvPr>
          <p:cNvGrpSpPr/>
          <p:nvPr/>
        </p:nvGrpSpPr>
        <p:grpSpPr>
          <a:xfrm>
            <a:off x="234210" y="228600"/>
            <a:ext cx="11723579" cy="1695893"/>
            <a:chOff x="392221" y="1026634"/>
            <a:chExt cx="11723579" cy="1695893"/>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0" y="1314529"/>
              <a:ext cx="11365870" cy="1407998"/>
            </a:xfrm>
            <a:custGeom>
              <a:avLst/>
              <a:gdLst>
                <a:gd name="connsiteX0" fmla="*/ 0 w 11365870"/>
                <a:gd name="connsiteY0" fmla="*/ 343847 h 1407998"/>
                <a:gd name="connsiteX1" fmla="*/ 343847 w 11365870"/>
                <a:gd name="connsiteY1" fmla="*/ 0 h 1407998"/>
                <a:gd name="connsiteX2" fmla="*/ 11022023 w 11365870"/>
                <a:gd name="connsiteY2" fmla="*/ 0 h 1407998"/>
                <a:gd name="connsiteX3" fmla="*/ 11365870 w 11365870"/>
                <a:gd name="connsiteY3" fmla="*/ 343847 h 1407998"/>
                <a:gd name="connsiteX4" fmla="*/ 11365870 w 11365870"/>
                <a:gd name="connsiteY4" fmla="*/ 1064151 h 1407998"/>
                <a:gd name="connsiteX5" fmla="*/ 11022023 w 11365870"/>
                <a:gd name="connsiteY5" fmla="*/ 1407998 h 1407998"/>
                <a:gd name="connsiteX6" fmla="*/ 343847 w 11365870"/>
                <a:gd name="connsiteY6" fmla="*/ 1407998 h 1407998"/>
                <a:gd name="connsiteX7" fmla="*/ 0 w 11365870"/>
                <a:gd name="connsiteY7" fmla="*/ 1064151 h 1407998"/>
                <a:gd name="connsiteX8" fmla="*/ 0 w 11365870"/>
                <a:gd name="connsiteY8" fmla="*/ 343847 h 14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407998" fill="none" extrusionOk="0">
                  <a:moveTo>
                    <a:pt x="0" y="343847"/>
                  </a:moveTo>
                  <a:cubicBezTo>
                    <a:pt x="-8439" y="183517"/>
                    <a:pt x="128060" y="-17396"/>
                    <a:pt x="343847" y="0"/>
                  </a:cubicBezTo>
                  <a:cubicBezTo>
                    <a:pt x="5270540" y="-35273"/>
                    <a:pt x="8385830" y="-144294"/>
                    <a:pt x="11022023" y="0"/>
                  </a:cubicBezTo>
                  <a:cubicBezTo>
                    <a:pt x="11247144" y="10720"/>
                    <a:pt x="11337485" y="130013"/>
                    <a:pt x="11365870" y="343847"/>
                  </a:cubicBezTo>
                  <a:cubicBezTo>
                    <a:pt x="11331142" y="570393"/>
                    <a:pt x="11407231" y="851012"/>
                    <a:pt x="11365870" y="1064151"/>
                  </a:cubicBezTo>
                  <a:cubicBezTo>
                    <a:pt x="11381538" y="1242204"/>
                    <a:pt x="11225149" y="1393661"/>
                    <a:pt x="11022023" y="1407998"/>
                  </a:cubicBezTo>
                  <a:cubicBezTo>
                    <a:pt x="6117259" y="1485523"/>
                    <a:pt x="3833146" y="1364295"/>
                    <a:pt x="343847" y="1407998"/>
                  </a:cubicBezTo>
                  <a:cubicBezTo>
                    <a:pt x="148899" y="1406600"/>
                    <a:pt x="-6350" y="1253965"/>
                    <a:pt x="0" y="1064151"/>
                  </a:cubicBezTo>
                  <a:cubicBezTo>
                    <a:pt x="-31104" y="810322"/>
                    <a:pt x="-54218" y="560073"/>
                    <a:pt x="0" y="343847"/>
                  </a:cubicBezTo>
                  <a:close/>
                </a:path>
                <a:path w="11365870" h="1407998" stroke="0" extrusionOk="0">
                  <a:moveTo>
                    <a:pt x="0" y="343847"/>
                  </a:moveTo>
                  <a:cubicBezTo>
                    <a:pt x="-9248" y="121992"/>
                    <a:pt x="131020" y="18568"/>
                    <a:pt x="343847" y="0"/>
                  </a:cubicBezTo>
                  <a:cubicBezTo>
                    <a:pt x="3305082" y="-95379"/>
                    <a:pt x="6487400" y="58096"/>
                    <a:pt x="11022023" y="0"/>
                  </a:cubicBezTo>
                  <a:cubicBezTo>
                    <a:pt x="11203676" y="-5806"/>
                    <a:pt x="11344324" y="138461"/>
                    <a:pt x="11365870" y="343847"/>
                  </a:cubicBezTo>
                  <a:cubicBezTo>
                    <a:pt x="11356925" y="700404"/>
                    <a:pt x="11323660" y="742547"/>
                    <a:pt x="11365870" y="1064151"/>
                  </a:cubicBezTo>
                  <a:cubicBezTo>
                    <a:pt x="11372583" y="1246073"/>
                    <a:pt x="11193328" y="1389474"/>
                    <a:pt x="11022023" y="1407998"/>
                  </a:cubicBezTo>
                  <a:cubicBezTo>
                    <a:pt x="7358701" y="1348092"/>
                    <a:pt x="2937697" y="1490512"/>
                    <a:pt x="343847" y="1407998"/>
                  </a:cubicBezTo>
                  <a:cubicBezTo>
                    <a:pt x="126215" y="1414853"/>
                    <a:pt x="-24784" y="1279206"/>
                    <a:pt x="0" y="1064151"/>
                  </a:cubicBezTo>
                  <a:cubicBezTo>
                    <a:pt x="-28424" y="970796"/>
                    <a:pt x="-15162" y="593777"/>
                    <a:pt x="0" y="34384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1. Đặc điểm nổi bật về hình dạng của nhà rông ở Tây Nguyên là gì? Câu văn nào trong bài giúp em nhận ra điều đó? </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3"/>
            <a:stretch>
              <a:fillRect/>
            </a:stretch>
          </p:blipFill>
          <p:spPr>
            <a:xfrm>
              <a:off x="392221" y="1026634"/>
              <a:ext cx="715413" cy="900000"/>
            </a:xfrm>
            <a:prstGeom prst="rect">
              <a:avLst/>
            </a:prstGeom>
          </p:spPr>
        </p:pic>
      </p:grpSp>
      <p:sp>
        <p:nvSpPr>
          <p:cNvPr id="4" name="Rectangle 3">
            <a:extLst>
              <a:ext uri="{FF2B5EF4-FFF2-40B4-BE49-F238E27FC236}">
                <a16:creationId xmlns="" xmlns:a16="http://schemas.microsoft.com/office/drawing/2014/main" id="{011F692B-0301-922D-052A-A42D24541FBD}"/>
              </a:ext>
            </a:extLst>
          </p:cNvPr>
          <p:cNvSpPr/>
          <p:nvPr/>
        </p:nvSpPr>
        <p:spPr>
          <a:xfrm>
            <a:off x="1875355" y="4253262"/>
            <a:ext cx="10054375" cy="54000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 name="Rectangle 4">
            <a:extLst>
              <a:ext uri="{FF2B5EF4-FFF2-40B4-BE49-F238E27FC236}">
                <a16:creationId xmlns="" xmlns:a16="http://schemas.microsoft.com/office/drawing/2014/main" id="{6BD60BD6-8CC5-ABB2-FD2C-9B4B29D2F01D}"/>
              </a:ext>
            </a:extLst>
          </p:cNvPr>
          <p:cNvSpPr/>
          <p:nvPr/>
        </p:nvSpPr>
        <p:spPr>
          <a:xfrm>
            <a:off x="854630" y="4944378"/>
            <a:ext cx="3004989" cy="54000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721828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6583D2-327E-4DAB-93AB-6FD826938D81}"/>
              </a:ext>
            </a:extLst>
          </p:cNvPr>
          <p:cNvGrpSpPr/>
          <p:nvPr/>
        </p:nvGrpSpPr>
        <p:grpSpPr>
          <a:xfrm>
            <a:off x="234210" y="228600"/>
            <a:ext cx="11723580" cy="1176020"/>
            <a:chOff x="392221" y="1026634"/>
            <a:chExt cx="11723580" cy="1176020"/>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1" y="1042683"/>
              <a:ext cx="11365870" cy="1159971"/>
            </a:xfrm>
            <a:custGeom>
              <a:avLst/>
              <a:gdLst>
                <a:gd name="connsiteX0" fmla="*/ 0 w 11365870"/>
                <a:gd name="connsiteY0" fmla="*/ 283277 h 1159971"/>
                <a:gd name="connsiteX1" fmla="*/ 283277 w 11365870"/>
                <a:gd name="connsiteY1" fmla="*/ 0 h 1159971"/>
                <a:gd name="connsiteX2" fmla="*/ 11082593 w 11365870"/>
                <a:gd name="connsiteY2" fmla="*/ 0 h 1159971"/>
                <a:gd name="connsiteX3" fmla="*/ 11365870 w 11365870"/>
                <a:gd name="connsiteY3" fmla="*/ 283277 h 1159971"/>
                <a:gd name="connsiteX4" fmla="*/ 11365870 w 11365870"/>
                <a:gd name="connsiteY4" fmla="*/ 876694 h 1159971"/>
                <a:gd name="connsiteX5" fmla="*/ 11082593 w 11365870"/>
                <a:gd name="connsiteY5" fmla="*/ 1159971 h 1159971"/>
                <a:gd name="connsiteX6" fmla="*/ 283277 w 11365870"/>
                <a:gd name="connsiteY6" fmla="*/ 1159971 h 1159971"/>
                <a:gd name="connsiteX7" fmla="*/ 0 w 11365870"/>
                <a:gd name="connsiteY7" fmla="*/ 876694 h 1159971"/>
                <a:gd name="connsiteX8" fmla="*/ 0 w 11365870"/>
                <a:gd name="connsiteY8" fmla="*/ 283277 h 11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159971" fill="none" extrusionOk="0">
                  <a:moveTo>
                    <a:pt x="0" y="283277"/>
                  </a:moveTo>
                  <a:cubicBezTo>
                    <a:pt x="-6175" y="148467"/>
                    <a:pt x="105800" y="-14130"/>
                    <a:pt x="283277" y="0"/>
                  </a:cubicBezTo>
                  <a:cubicBezTo>
                    <a:pt x="2120900" y="-35273"/>
                    <a:pt x="7929843" y="-144294"/>
                    <a:pt x="11082593" y="0"/>
                  </a:cubicBezTo>
                  <a:cubicBezTo>
                    <a:pt x="11261816" y="6932"/>
                    <a:pt x="11356891" y="119257"/>
                    <a:pt x="11365870" y="283277"/>
                  </a:cubicBezTo>
                  <a:cubicBezTo>
                    <a:pt x="11395213" y="380483"/>
                    <a:pt x="11354462" y="739679"/>
                    <a:pt x="11365870" y="876694"/>
                  </a:cubicBezTo>
                  <a:cubicBezTo>
                    <a:pt x="11369629" y="1030301"/>
                    <a:pt x="11259146" y="1138177"/>
                    <a:pt x="11082593" y="1159971"/>
                  </a:cubicBezTo>
                  <a:cubicBezTo>
                    <a:pt x="9945283" y="1237496"/>
                    <a:pt x="4973112" y="1116268"/>
                    <a:pt x="283277" y="1159971"/>
                  </a:cubicBezTo>
                  <a:cubicBezTo>
                    <a:pt x="112186" y="1155914"/>
                    <a:pt x="-16232" y="1032922"/>
                    <a:pt x="0" y="876694"/>
                  </a:cubicBezTo>
                  <a:cubicBezTo>
                    <a:pt x="33986" y="696481"/>
                    <a:pt x="-48130" y="426180"/>
                    <a:pt x="0" y="283277"/>
                  </a:cubicBezTo>
                  <a:close/>
                </a:path>
                <a:path w="11365870" h="1159971" stroke="0" extrusionOk="0">
                  <a:moveTo>
                    <a:pt x="0" y="283277"/>
                  </a:moveTo>
                  <a:cubicBezTo>
                    <a:pt x="-5943" y="106292"/>
                    <a:pt x="112065" y="11956"/>
                    <a:pt x="283277" y="0"/>
                  </a:cubicBezTo>
                  <a:cubicBezTo>
                    <a:pt x="3575935" y="-95379"/>
                    <a:pt x="9374878" y="58096"/>
                    <a:pt x="11082593" y="0"/>
                  </a:cubicBezTo>
                  <a:cubicBezTo>
                    <a:pt x="11223424" y="-10995"/>
                    <a:pt x="11344118" y="111194"/>
                    <a:pt x="11365870" y="283277"/>
                  </a:cubicBezTo>
                  <a:cubicBezTo>
                    <a:pt x="11369656" y="440342"/>
                    <a:pt x="11390671" y="811161"/>
                    <a:pt x="11365870" y="876694"/>
                  </a:cubicBezTo>
                  <a:cubicBezTo>
                    <a:pt x="11369279" y="1029092"/>
                    <a:pt x="11218709" y="1139715"/>
                    <a:pt x="11082593" y="1159971"/>
                  </a:cubicBezTo>
                  <a:cubicBezTo>
                    <a:pt x="7558120" y="1100065"/>
                    <a:pt x="3863956" y="1242485"/>
                    <a:pt x="283277" y="1159971"/>
                  </a:cubicBezTo>
                  <a:cubicBezTo>
                    <a:pt x="104993" y="1165369"/>
                    <a:pt x="-4319" y="1037528"/>
                    <a:pt x="0" y="876694"/>
                  </a:cubicBezTo>
                  <a:cubicBezTo>
                    <a:pt x="-53367" y="721146"/>
                    <a:pt x="-1980" y="409883"/>
                    <a:pt x="0" y="28327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2. Kiến trúc bên trong nhà rông có gì đặc biệt. </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2"/>
            <a:stretch>
              <a:fillRect/>
            </a:stretch>
          </p:blipFill>
          <p:spPr>
            <a:xfrm>
              <a:off x="392221" y="1026634"/>
              <a:ext cx="715413" cy="900000"/>
            </a:xfrm>
            <a:prstGeom prst="rect">
              <a:avLst/>
            </a:prstGeom>
          </p:spPr>
        </p:pic>
      </p:grpSp>
      <p:grpSp>
        <p:nvGrpSpPr>
          <p:cNvPr id="3" name="Group 2">
            <a:extLst>
              <a:ext uri="{FF2B5EF4-FFF2-40B4-BE49-F238E27FC236}">
                <a16:creationId xmlns="" xmlns:a16="http://schemas.microsoft.com/office/drawing/2014/main" id="{45050EB3-57E1-4009-9F1F-3317364D0422}"/>
              </a:ext>
            </a:extLst>
          </p:cNvPr>
          <p:cNvGrpSpPr/>
          <p:nvPr/>
        </p:nvGrpSpPr>
        <p:grpSpPr>
          <a:xfrm>
            <a:off x="859641" y="2027320"/>
            <a:ext cx="10799999" cy="2597140"/>
            <a:chOff x="949623" y="5134233"/>
            <a:chExt cx="10799999" cy="2597140"/>
          </a:xfrm>
        </p:grpSpPr>
        <p:sp>
          <p:nvSpPr>
            <p:cNvPr id="2" name="Rectangle: Rounded Corners 1">
              <a:extLst>
                <a:ext uri="{FF2B5EF4-FFF2-40B4-BE49-F238E27FC236}">
                  <a16:creationId xmlns="" xmlns:a16="http://schemas.microsoft.com/office/drawing/2014/main" id="{80070B10-304D-4628-A839-C41A44249E0A}"/>
                </a:ext>
              </a:extLst>
            </p:cNvPr>
            <p:cNvSpPr/>
            <p:nvPr/>
          </p:nvSpPr>
          <p:spPr>
            <a:xfrm>
              <a:off x="949623" y="5134233"/>
              <a:ext cx="10799999" cy="25971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26" name="Rectangle 25">
              <a:extLst>
                <a:ext uri="{FF2B5EF4-FFF2-40B4-BE49-F238E27FC236}">
                  <a16:creationId xmlns="" xmlns:a16="http://schemas.microsoft.com/office/drawing/2014/main" id="{520F8E70-0E25-47B6-8082-333486DD0D57}"/>
                </a:ext>
              </a:extLst>
            </p:cNvPr>
            <p:cNvSpPr/>
            <p:nvPr/>
          </p:nvSpPr>
          <p:spPr>
            <a:xfrm>
              <a:off x="949623" y="5326504"/>
              <a:ext cx="10388938" cy="2308324"/>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Kiến trúc bên trong của nhà rông khá đặc biệt: nhà trống rỗng, chẳng vướng víu một cây cột nào, có nhiều bếp lửa luôn luôn đượm khói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có nơi dành để chiêng trống, nông cụ...</a:t>
              </a:r>
            </a:p>
          </p:txBody>
        </p:sp>
      </p:grpSp>
    </p:spTree>
    <p:extLst>
      <p:ext uri="{BB962C8B-B14F-4D97-AF65-F5344CB8AC3E}">
        <p14:creationId xmlns:p14="http://schemas.microsoft.com/office/powerpoint/2010/main" val="185700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6583D2-327E-4DAB-93AB-6FD826938D81}"/>
              </a:ext>
            </a:extLst>
          </p:cNvPr>
          <p:cNvGrpSpPr/>
          <p:nvPr/>
        </p:nvGrpSpPr>
        <p:grpSpPr>
          <a:xfrm>
            <a:off x="234210" y="228600"/>
            <a:ext cx="11723580" cy="1176020"/>
            <a:chOff x="392221" y="1026634"/>
            <a:chExt cx="11723580" cy="1176020"/>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1" y="1042683"/>
              <a:ext cx="11365870" cy="1159971"/>
            </a:xfrm>
            <a:custGeom>
              <a:avLst/>
              <a:gdLst>
                <a:gd name="connsiteX0" fmla="*/ 0 w 11365870"/>
                <a:gd name="connsiteY0" fmla="*/ 283277 h 1159971"/>
                <a:gd name="connsiteX1" fmla="*/ 283277 w 11365870"/>
                <a:gd name="connsiteY1" fmla="*/ 0 h 1159971"/>
                <a:gd name="connsiteX2" fmla="*/ 11082593 w 11365870"/>
                <a:gd name="connsiteY2" fmla="*/ 0 h 1159971"/>
                <a:gd name="connsiteX3" fmla="*/ 11365870 w 11365870"/>
                <a:gd name="connsiteY3" fmla="*/ 283277 h 1159971"/>
                <a:gd name="connsiteX4" fmla="*/ 11365870 w 11365870"/>
                <a:gd name="connsiteY4" fmla="*/ 876694 h 1159971"/>
                <a:gd name="connsiteX5" fmla="*/ 11082593 w 11365870"/>
                <a:gd name="connsiteY5" fmla="*/ 1159971 h 1159971"/>
                <a:gd name="connsiteX6" fmla="*/ 283277 w 11365870"/>
                <a:gd name="connsiteY6" fmla="*/ 1159971 h 1159971"/>
                <a:gd name="connsiteX7" fmla="*/ 0 w 11365870"/>
                <a:gd name="connsiteY7" fmla="*/ 876694 h 1159971"/>
                <a:gd name="connsiteX8" fmla="*/ 0 w 11365870"/>
                <a:gd name="connsiteY8" fmla="*/ 283277 h 11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159971" fill="none" extrusionOk="0">
                  <a:moveTo>
                    <a:pt x="0" y="283277"/>
                  </a:moveTo>
                  <a:cubicBezTo>
                    <a:pt x="-6175" y="148467"/>
                    <a:pt x="105800" y="-14130"/>
                    <a:pt x="283277" y="0"/>
                  </a:cubicBezTo>
                  <a:cubicBezTo>
                    <a:pt x="2120900" y="-35273"/>
                    <a:pt x="7929843" y="-144294"/>
                    <a:pt x="11082593" y="0"/>
                  </a:cubicBezTo>
                  <a:cubicBezTo>
                    <a:pt x="11261816" y="6932"/>
                    <a:pt x="11356891" y="119257"/>
                    <a:pt x="11365870" y="283277"/>
                  </a:cubicBezTo>
                  <a:cubicBezTo>
                    <a:pt x="11395213" y="380483"/>
                    <a:pt x="11354462" y="739679"/>
                    <a:pt x="11365870" y="876694"/>
                  </a:cubicBezTo>
                  <a:cubicBezTo>
                    <a:pt x="11369629" y="1030301"/>
                    <a:pt x="11259146" y="1138177"/>
                    <a:pt x="11082593" y="1159971"/>
                  </a:cubicBezTo>
                  <a:cubicBezTo>
                    <a:pt x="9945283" y="1237496"/>
                    <a:pt x="4973112" y="1116268"/>
                    <a:pt x="283277" y="1159971"/>
                  </a:cubicBezTo>
                  <a:cubicBezTo>
                    <a:pt x="112186" y="1155914"/>
                    <a:pt x="-16232" y="1032922"/>
                    <a:pt x="0" y="876694"/>
                  </a:cubicBezTo>
                  <a:cubicBezTo>
                    <a:pt x="33986" y="696481"/>
                    <a:pt x="-48130" y="426180"/>
                    <a:pt x="0" y="283277"/>
                  </a:cubicBezTo>
                  <a:close/>
                </a:path>
                <a:path w="11365870" h="1159971" stroke="0" extrusionOk="0">
                  <a:moveTo>
                    <a:pt x="0" y="283277"/>
                  </a:moveTo>
                  <a:cubicBezTo>
                    <a:pt x="-5943" y="106292"/>
                    <a:pt x="112065" y="11956"/>
                    <a:pt x="283277" y="0"/>
                  </a:cubicBezTo>
                  <a:cubicBezTo>
                    <a:pt x="3575935" y="-95379"/>
                    <a:pt x="9374878" y="58096"/>
                    <a:pt x="11082593" y="0"/>
                  </a:cubicBezTo>
                  <a:cubicBezTo>
                    <a:pt x="11223424" y="-10995"/>
                    <a:pt x="11344118" y="111194"/>
                    <a:pt x="11365870" y="283277"/>
                  </a:cubicBezTo>
                  <a:cubicBezTo>
                    <a:pt x="11369656" y="440342"/>
                    <a:pt x="11390671" y="811161"/>
                    <a:pt x="11365870" y="876694"/>
                  </a:cubicBezTo>
                  <a:cubicBezTo>
                    <a:pt x="11369279" y="1029092"/>
                    <a:pt x="11218709" y="1139715"/>
                    <a:pt x="11082593" y="1159971"/>
                  </a:cubicBezTo>
                  <a:cubicBezTo>
                    <a:pt x="7558120" y="1100065"/>
                    <a:pt x="3863956" y="1242485"/>
                    <a:pt x="283277" y="1159971"/>
                  </a:cubicBezTo>
                  <a:cubicBezTo>
                    <a:pt x="104993" y="1165369"/>
                    <a:pt x="-4319" y="1037528"/>
                    <a:pt x="0" y="876694"/>
                  </a:cubicBezTo>
                  <a:cubicBezTo>
                    <a:pt x="-53367" y="721146"/>
                    <a:pt x="-1980" y="409883"/>
                    <a:pt x="0" y="28327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Arial"/>
                  <a:ea typeface="微软雅黑"/>
                  <a:cs typeface="+mn-cs"/>
                </a:rPr>
                <a:t>3. Đóng vai một người dân Tây Nguyên, giới thiệu những hoạt động chung thường diễn ra ở nhà rông. </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2"/>
            <a:stretch>
              <a:fillRect/>
            </a:stretch>
          </p:blipFill>
          <p:spPr>
            <a:xfrm>
              <a:off x="392221" y="1026634"/>
              <a:ext cx="715413" cy="900000"/>
            </a:xfrm>
            <a:prstGeom prst="rect">
              <a:avLst/>
            </a:prstGeom>
          </p:spPr>
        </p:pic>
      </p:grpSp>
      <p:grpSp>
        <p:nvGrpSpPr>
          <p:cNvPr id="3" name="Group 2">
            <a:extLst>
              <a:ext uri="{FF2B5EF4-FFF2-40B4-BE49-F238E27FC236}">
                <a16:creationId xmlns="" xmlns:a16="http://schemas.microsoft.com/office/drawing/2014/main" id="{8A8946C0-E6C2-2BD9-D237-4FC01ABEE93F}"/>
              </a:ext>
            </a:extLst>
          </p:cNvPr>
          <p:cNvGrpSpPr/>
          <p:nvPr/>
        </p:nvGrpSpPr>
        <p:grpSpPr>
          <a:xfrm>
            <a:off x="625725" y="1765005"/>
            <a:ext cx="10799999" cy="3976577"/>
            <a:chOff x="949623" y="5134233"/>
            <a:chExt cx="10799999" cy="2597140"/>
          </a:xfrm>
        </p:grpSpPr>
        <p:sp>
          <p:nvSpPr>
            <p:cNvPr id="4" name="Rectangle: Rounded Corners 3">
              <a:extLst>
                <a:ext uri="{FF2B5EF4-FFF2-40B4-BE49-F238E27FC236}">
                  <a16:creationId xmlns="" xmlns:a16="http://schemas.microsoft.com/office/drawing/2014/main" id="{20C16993-D48C-275E-13A2-9422042E7F56}"/>
                </a:ext>
              </a:extLst>
            </p:cNvPr>
            <p:cNvSpPr/>
            <p:nvPr/>
          </p:nvSpPr>
          <p:spPr>
            <a:xfrm>
              <a:off x="949623" y="5134233"/>
              <a:ext cx="10799999" cy="25971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 name="Rectangle 4">
              <a:extLst>
                <a:ext uri="{FF2B5EF4-FFF2-40B4-BE49-F238E27FC236}">
                  <a16:creationId xmlns="" xmlns:a16="http://schemas.microsoft.com/office/drawing/2014/main" id="{3474D41E-4416-9329-AD15-67C18513E4A8}"/>
                </a:ext>
              </a:extLst>
            </p:cNvPr>
            <p:cNvSpPr/>
            <p:nvPr/>
          </p:nvSpPr>
          <p:spPr>
            <a:xfrm>
              <a:off x="949623" y="5326504"/>
              <a:ext cx="10388938" cy="2308324"/>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Nhà rông là nơi thờ cúng chung, hội họp chung, tiếp khách chung của tất cả dân làng. Đêm đêm bên bếp lửa bập bùng, các cụ già kể lại cho con cháu nghe biết bao kỉ niệm vui buồn ngôi nhà rông từng chứng kiến.  Vì vậy, nhà rông đối với tuổi trẻ Tây Nguyên thân thương như cái tổ chim êm ấm.</a:t>
              </a:r>
            </a:p>
          </p:txBody>
        </p:sp>
      </p:grpSp>
    </p:spTree>
    <p:extLst>
      <p:ext uri="{BB962C8B-B14F-4D97-AF65-F5344CB8AC3E}">
        <p14:creationId xmlns:p14="http://schemas.microsoft.com/office/powerpoint/2010/main" val="6808971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6583D2-327E-4DAB-93AB-6FD826938D81}"/>
              </a:ext>
            </a:extLst>
          </p:cNvPr>
          <p:cNvGrpSpPr/>
          <p:nvPr/>
        </p:nvGrpSpPr>
        <p:grpSpPr>
          <a:xfrm>
            <a:off x="234210" y="228600"/>
            <a:ext cx="11723580" cy="1176020"/>
            <a:chOff x="392221" y="1026634"/>
            <a:chExt cx="11723580" cy="1176020"/>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1" y="1042683"/>
              <a:ext cx="11365870" cy="1159971"/>
            </a:xfrm>
            <a:custGeom>
              <a:avLst/>
              <a:gdLst>
                <a:gd name="connsiteX0" fmla="*/ 0 w 11365870"/>
                <a:gd name="connsiteY0" fmla="*/ 283277 h 1159971"/>
                <a:gd name="connsiteX1" fmla="*/ 283277 w 11365870"/>
                <a:gd name="connsiteY1" fmla="*/ 0 h 1159971"/>
                <a:gd name="connsiteX2" fmla="*/ 11082593 w 11365870"/>
                <a:gd name="connsiteY2" fmla="*/ 0 h 1159971"/>
                <a:gd name="connsiteX3" fmla="*/ 11365870 w 11365870"/>
                <a:gd name="connsiteY3" fmla="*/ 283277 h 1159971"/>
                <a:gd name="connsiteX4" fmla="*/ 11365870 w 11365870"/>
                <a:gd name="connsiteY4" fmla="*/ 876694 h 1159971"/>
                <a:gd name="connsiteX5" fmla="*/ 11082593 w 11365870"/>
                <a:gd name="connsiteY5" fmla="*/ 1159971 h 1159971"/>
                <a:gd name="connsiteX6" fmla="*/ 283277 w 11365870"/>
                <a:gd name="connsiteY6" fmla="*/ 1159971 h 1159971"/>
                <a:gd name="connsiteX7" fmla="*/ 0 w 11365870"/>
                <a:gd name="connsiteY7" fmla="*/ 876694 h 1159971"/>
                <a:gd name="connsiteX8" fmla="*/ 0 w 11365870"/>
                <a:gd name="connsiteY8" fmla="*/ 283277 h 11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159971" fill="none" extrusionOk="0">
                  <a:moveTo>
                    <a:pt x="0" y="283277"/>
                  </a:moveTo>
                  <a:cubicBezTo>
                    <a:pt x="-6175" y="148467"/>
                    <a:pt x="105800" y="-14130"/>
                    <a:pt x="283277" y="0"/>
                  </a:cubicBezTo>
                  <a:cubicBezTo>
                    <a:pt x="2120900" y="-35273"/>
                    <a:pt x="7929843" y="-144294"/>
                    <a:pt x="11082593" y="0"/>
                  </a:cubicBezTo>
                  <a:cubicBezTo>
                    <a:pt x="11261816" y="6932"/>
                    <a:pt x="11356891" y="119257"/>
                    <a:pt x="11365870" y="283277"/>
                  </a:cubicBezTo>
                  <a:cubicBezTo>
                    <a:pt x="11395213" y="380483"/>
                    <a:pt x="11354462" y="739679"/>
                    <a:pt x="11365870" y="876694"/>
                  </a:cubicBezTo>
                  <a:cubicBezTo>
                    <a:pt x="11369629" y="1030301"/>
                    <a:pt x="11259146" y="1138177"/>
                    <a:pt x="11082593" y="1159971"/>
                  </a:cubicBezTo>
                  <a:cubicBezTo>
                    <a:pt x="9945283" y="1237496"/>
                    <a:pt x="4973112" y="1116268"/>
                    <a:pt x="283277" y="1159971"/>
                  </a:cubicBezTo>
                  <a:cubicBezTo>
                    <a:pt x="112186" y="1155914"/>
                    <a:pt x="-16232" y="1032922"/>
                    <a:pt x="0" y="876694"/>
                  </a:cubicBezTo>
                  <a:cubicBezTo>
                    <a:pt x="33986" y="696481"/>
                    <a:pt x="-48130" y="426180"/>
                    <a:pt x="0" y="283277"/>
                  </a:cubicBezTo>
                  <a:close/>
                </a:path>
                <a:path w="11365870" h="1159971" stroke="0" extrusionOk="0">
                  <a:moveTo>
                    <a:pt x="0" y="283277"/>
                  </a:moveTo>
                  <a:cubicBezTo>
                    <a:pt x="-5943" y="106292"/>
                    <a:pt x="112065" y="11956"/>
                    <a:pt x="283277" y="0"/>
                  </a:cubicBezTo>
                  <a:cubicBezTo>
                    <a:pt x="3575935" y="-95379"/>
                    <a:pt x="9374878" y="58096"/>
                    <a:pt x="11082593" y="0"/>
                  </a:cubicBezTo>
                  <a:cubicBezTo>
                    <a:pt x="11223424" y="-10995"/>
                    <a:pt x="11344118" y="111194"/>
                    <a:pt x="11365870" y="283277"/>
                  </a:cubicBezTo>
                  <a:cubicBezTo>
                    <a:pt x="11369656" y="440342"/>
                    <a:pt x="11390671" y="811161"/>
                    <a:pt x="11365870" y="876694"/>
                  </a:cubicBezTo>
                  <a:cubicBezTo>
                    <a:pt x="11369279" y="1029092"/>
                    <a:pt x="11218709" y="1139715"/>
                    <a:pt x="11082593" y="1159971"/>
                  </a:cubicBezTo>
                  <a:cubicBezTo>
                    <a:pt x="7558120" y="1100065"/>
                    <a:pt x="3863956" y="1242485"/>
                    <a:pt x="283277" y="1159971"/>
                  </a:cubicBezTo>
                  <a:cubicBezTo>
                    <a:pt x="104993" y="1165369"/>
                    <a:pt x="-4319" y="1037528"/>
                    <a:pt x="0" y="876694"/>
                  </a:cubicBezTo>
                  <a:cubicBezTo>
                    <a:pt x="-53367" y="721146"/>
                    <a:pt x="-1980" y="409883"/>
                    <a:pt x="0" y="28327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Arial"/>
                  <a:ea typeface="微软雅黑"/>
                  <a:cs typeface="+mn-cs"/>
                </a:rPr>
                <a:t>4. Vì sao người dân Tây Nguyên yêu thích nhà rông? </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2"/>
            <a:stretch>
              <a:fillRect/>
            </a:stretch>
          </p:blipFill>
          <p:spPr>
            <a:xfrm>
              <a:off x="392221" y="1026634"/>
              <a:ext cx="715413" cy="900000"/>
            </a:xfrm>
            <a:prstGeom prst="rect">
              <a:avLst/>
            </a:prstGeom>
          </p:spPr>
        </p:pic>
      </p:grpSp>
      <p:grpSp>
        <p:nvGrpSpPr>
          <p:cNvPr id="3" name="Group 2">
            <a:extLst>
              <a:ext uri="{FF2B5EF4-FFF2-40B4-BE49-F238E27FC236}">
                <a16:creationId xmlns="" xmlns:a16="http://schemas.microsoft.com/office/drawing/2014/main" id="{45050EB3-57E1-4009-9F1F-3317364D0422}"/>
              </a:ext>
            </a:extLst>
          </p:cNvPr>
          <p:cNvGrpSpPr/>
          <p:nvPr/>
        </p:nvGrpSpPr>
        <p:grpSpPr>
          <a:xfrm>
            <a:off x="591920" y="1703390"/>
            <a:ext cx="10799999" cy="3451220"/>
            <a:chOff x="949623" y="5134233"/>
            <a:chExt cx="10799999" cy="3451220"/>
          </a:xfrm>
        </p:grpSpPr>
        <p:sp>
          <p:nvSpPr>
            <p:cNvPr id="2" name="Rectangle: Rounded Corners 1">
              <a:extLst>
                <a:ext uri="{FF2B5EF4-FFF2-40B4-BE49-F238E27FC236}">
                  <a16:creationId xmlns="" xmlns:a16="http://schemas.microsoft.com/office/drawing/2014/main" id="{80070B10-304D-4628-A839-C41A44249E0A}"/>
                </a:ext>
              </a:extLst>
            </p:cNvPr>
            <p:cNvSpPr/>
            <p:nvPr/>
          </p:nvSpPr>
          <p:spPr>
            <a:xfrm>
              <a:off x="949623" y="5134233"/>
              <a:ext cx="10799999" cy="34512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Rectangle 25">
              <a:extLst>
                <a:ext uri="{FF2B5EF4-FFF2-40B4-BE49-F238E27FC236}">
                  <a16:creationId xmlns="" xmlns:a16="http://schemas.microsoft.com/office/drawing/2014/main" id="{520F8E70-0E25-47B6-8082-333486DD0D57}"/>
                </a:ext>
              </a:extLst>
            </p:cNvPr>
            <p:cNvSpPr/>
            <p:nvPr/>
          </p:nvSpPr>
          <p:spPr>
            <a:xfrm>
              <a:off x="949623" y="5326504"/>
              <a:ext cx="10388938" cy="2554545"/>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200" b="0" i="0" u="none" strike="noStrike" kern="1200" cap="none" spc="0" normalizeH="0" baseline="0" noProof="0" dirty="0">
                  <a:ln>
                    <a:noFill/>
                  </a:ln>
                  <a:solidFill>
                    <a:srgbClr val="000000"/>
                  </a:solidFill>
                  <a:effectLst/>
                  <a:uLnTx/>
                  <a:uFillTx/>
                  <a:latin typeface="Arial"/>
                  <a:ea typeface="微软雅黑"/>
                  <a:cs typeface="+mn-cs"/>
                </a:rPr>
                <a:t>Người dân Tây Nguyên yêu thích nhà rông vì nó là ngôi nhà chung có sự góp sức xây dựng của tất cả mọi người. Nhà rông còn là nơi hội họp, tiếp khách, vui chơi chung, nơi các cụ già kể lại cho con cháu nghe những kỉ niệm vui buồn...</a:t>
              </a:r>
            </a:p>
          </p:txBody>
        </p:sp>
      </p:grpSp>
    </p:spTree>
    <p:extLst>
      <p:ext uri="{BB962C8B-B14F-4D97-AF65-F5344CB8AC3E}">
        <p14:creationId xmlns:p14="http://schemas.microsoft.com/office/powerpoint/2010/main" val="17656646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6583D2-327E-4DAB-93AB-6FD826938D81}"/>
              </a:ext>
            </a:extLst>
          </p:cNvPr>
          <p:cNvGrpSpPr/>
          <p:nvPr/>
        </p:nvGrpSpPr>
        <p:grpSpPr>
          <a:xfrm>
            <a:off x="234210" y="228600"/>
            <a:ext cx="11723580" cy="1176020"/>
            <a:chOff x="392221" y="1026634"/>
            <a:chExt cx="11723580" cy="1176020"/>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1" y="1042683"/>
              <a:ext cx="11365870" cy="1159971"/>
            </a:xfrm>
            <a:custGeom>
              <a:avLst/>
              <a:gdLst>
                <a:gd name="connsiteX0" fmla="*/ 0 w 11365870"/>
                <a:gd name="connsiteY0" fmla="*/ 283277 h 1159971"/>
                <a:gd name="connsiteX1" fmla="*/ 283277 w 11365870"/>
                <a:gd name="connsiteY1" fmla="*/ 0 h 1159971"/>
                <a:gd name="connsiteX2" fmla="*/ 11082593 w 11365870"/>
                <a:gd name="connsiteY2" fmla="*/ 0 h 1159971"/>
                <a:gd name="connsiteX3" fmla="*/ 11365870 w 11365870"/>
                <a:gd name="connsiteY3" fmla="*/ 283277 h 1159971"/>
                <a:gd name="connsiteX4" fmla="*/ 11365870 w 11365870"/>
                <a:gd name="connsiteY4" fmla="*/ 876694 h 1159971"/>
                <a:gd name="connsiteX5" fmla="*/ 11082593 w 11365870"/>
                <a:gd name="connsiteY5" fmla="*/ 1159971 h 1159971"/>
                <a:gd name="connsiteX6" fmla="*/ 283277 w 11365870"/>
                <a:gd name="connsiteY6" fmla="*/ 1159971 h 1159971"/>
                <a:gd name="connsiteX7" fmla="*/ 0 w 11365870"/>
                <a:gd name="connsiteY7" fmla="*/ 876694 h 1159971"/>
                <a:gd name="connsiteX8" fmla="*/ 0 w 11365870"/>
                <a:gd name="connsiteY8" fmla="*/ 283277 h 11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159971" fill="none" extrusionOk="0">
                  <a:moveTo>
                    <a:pt x="0" y="283277"/>
                  </a:moveTo>
                  <a:cubicBezTo>
                    <a:pt x="-6175" y="148467"/>
                    <a:pt x="105800" y="-14130"/>
                    <a:pt x="283277" y="0"/>
                  </a:cubicBezTo>
                  <a:cubicBezTo>
                    <a:pt x="2120900" y="-35273"/>
                    <a:pt x="7929843" y="-144294"/>
                    <a:pt x="11082593" y="0"/>
                  </a:cubicBezTo>
                  <a:cubicBezTo>
                    <a:pt x="11261816" y="6932"/>
                    <a:pt x="11356891" y="119257"/>
                    <a:pt x="11365870" y="283277"/>
                  </a:cubicBezTo>
                  <a:cubicBezTo>
                    <a:pt x="11395213" y="380483"/>
                    <a:pt x="11354462" y="739679"/>
                    <a:pt x="11365870" y="876694"/>
                  </a:cubicBezTo>
                  <a:cubicBezTo>
                    <a:pt x="11369629" y="1030301"/>
                    <a:pt x="11259146" y="1138177"/>
                    <a:pt x="11082593" y="1159971"/>
                  </a:cubicBezTo>
                  <a:cubicBezTo>
                    <a:pt x="9945283" y="1237496"/>
                    <a:pt x="4973112" y="1116268"/>
                    <a:pt x="283277" y="1159971"/>
                  </a:cubicBezTo>
                  <a:cubicBezTo>
                    <a:pt x="112186" y="1155914"/>
                    <a:pt x="-16232" y="1032922"/>
                    <a:pt x="0" y="876694"/>
                  </a:cubicBezTo>
                  <a:cubicBezTo>
                    <a:pt x="33986" y="696481"/>
                    <a:pt x="-48130" y="426180"/>
                    <a:pt x="0" y="283277"/>
                  </a:cubicBezTo>
                  <a:close/>
                </a:path>
                <a:path w="11365870" h="1159971" stroke="0" extrusionOk="0">
                  <a:moveTo>
                    <a:pt x="0" y="283277"/>
                  </a:moveTo>
                  <a:cubicBezTo>
                    <a:pt x="-5943" y="106292"/>
                    <a:pt x="112065" y="11956"/>
                    <a:pt x="283277" y="0"/>
                  </a:cubicBezTo>
                  <a:cubicBezTo>
                    <a:pt x="3575935" y="-95379"/>
                    <a:pt x="9374878" y="58096"/>
                    <a:pt x="11082593" y="0"/>
                  </a:cubicBezTo>
                  <a:cubicBezTo>
                    <a:pt x="11223424" y="-10995"/>
                    <a:pt x="11344118" y="111194"/>
                    <a:pt x="11365870" y="283277"/>
                  </a:cubicBezTo>
                  <a:cubicBezTo>
                    <a:pt x="11369656" y="440342"/>
                    <a:pt x="11390671" y="811161"/>
                    <a:pt x="11365870" y="876694"/>
                  </a:cubicBezTo>
                  <a:cubicBezTo>
                    <a:pt x="11369279" y="1029092"/>
                    <a:pt x="11218709" y="1139715"/>
                    <a:pt x="11082593" y="1159971"/>
                  </a:cubicBezTo>
                  <a:cubicBezTo>
                    <a:pt x="7558120" y="1100065"/>
                    <a:pt x="3863956" y="1242485"/>
                    <a:pt x="283277" y="1159971"/>
                  </a:cubicBezTo>
                  <a:cubicBezTo>
                    <a:pt x="104993" y="1165369"/>
                    <a:pt x="-4319" y="1037528"/>
                    <a:pt x="0" y="876694"/>
                  </a:cubicBezTo>
                  <a:cubicBezTo>
                    <a:pt x="-53367" y="721146"/>
                    <a:pt x="-1980" y="409883"/>
                    <a:pt x="0" y="28327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Arial"/>
                  <a:ea typeface="微软雅黑"/>
                  <a:cs typeface="+mn-cs"/>
                </a:rPr>
                <a:t>5. Sắp xếp các ý dưới đây theo trình tự các đoạn trong bài.</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2"/>
            <a:stretch>
              <a:fillRect/>
            </a:stretch>
          </p:blipFill>
          <p:spPr>
            <a:xfrm>
              <a:off x="392221" y="1026634"/>
              <a:ext cx="715413" cy="900000"/>
            </a:xfrm>
            <a:prstGeom prst="rect">
              <a:avLst/>
            </a:prstGeom>
          </p:spPr>
        </p:pic>
      </p:grpSp>
      <p:sp>
        <p:nvSpPr>
          <p:cNvPr id="2" name="Rectangle: Rounded Corners 1">
            <a:extLst>
              <a:ext uri="{FF2B5EF4-FFF2-40B4-BE49-F238E27FC236}">
                <a16:creationId xmlns="" xmlns:a16="http://schemas.microsoft.com/office/drawing/2014/main" id="{34AA892F-595D-6DA4-6787-DD104308EA18}"/>
              </a:ext>
            </a:extLst>
          </p:cNvPr>
          <p:cNvSpPr/>
          <p:nvPr/>
        </p:nvSpPr>
        <p:spPr>
          <a:xfrm>
            <a:off x="85060" y="2137145"/>
            <a:ext cx="3753293" cy="148855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latin typeface="Calibri" panose="020F0502020204030204" pitchFamily="34" charset="0"/>
                <a:cs typeface="Calibri" panose="020F0502020204030204" pitchFamily="34" charset="0"/>
              </a:rPr>
              <a:t>a. Tình cảm của người dân Tây Nguyên đối với nhà rông</a:t>
            </a:r>
          </a:p>
        </p:txBody>
      </p:sp>
      <p:sp>
        <p:nvSpPr>
          <p:cNvPr id="4" name="Rectangle: Rounded Corners 3">
            <a:extLst>
              <a:ext uri="{FF2B5EF4-FFF2-40B4-BE49-F238E27FC236}">
                <a16:creationId xmlns="" xmlns:a16="http://schemas.microsoft.com/office/drawing/2014/main" id="{46489539-A017-E656-1E98-1586382173C7}"/>
              </a:ext>
            </a:extLst>
          </p:cNvPr>
          <p:cNvSpPr/>
          <p:nvPr/>
        </p:nvSpPr>
        <p:spPr>
          <a:xfrm>
            <a:off x="4008476" y="2073349"/>
            <a:ext cx="3285460" cy="148855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latin typeface="Calibri" panose="020F0502020204030204" pitchFamily="34" charset="0"/>
                <a:cs typeface="Calibri" panose="020F0502020204030204" pitchFamily="34" charset="0"/>
              </a:rPr>
              <a:t>b. Hình dạng bên ngoài nhà rông</a:t>
            </a:r>
          </a:p>
        </p:txBody>
      </p:sp>
      <p:sp>
        <p:nvSpPr>
          <p:cNvPr id="5" name="Rectangle: Rounded Corners 4">
            <a:extLst>
              <a:ext uri="{FF2B5EF4-FFF2-40B4-BE49-F238E27FC236}">
                <a16:creationId xmlns="" xmlns:a16="http://schemas.microsoft.com/office/drawing/2014/main" id="{94A215DC-92B8-9DB2-1897-40F0A1090677}"/>
              </a:ext>
            </a:extLst>
          </p:cNvPr>
          <p:cNvSpPr/>
          <p:nvPr/>
        </p:nvSpPr>
        <p:spPr>
          <a:xfrm>
            <a:off x="7963786" y="2115879"/>
            <a:ext cx="4008475" cy="148855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latin typeface="Calibri" panose="020F0502020204030204" pitchFamily="34" charset="0"/>
                <a:cs typeface="Calibri" panose="020F0502020204030204" pitchFamily="34" charset="0"/>
              </a:rPr>
              <a:t>c. Kiến trúc bên trong và những sinh hoạt cộng đồng ở nhà rông. </a:t>
            </a:r>
          </a:p>
        </p:txBody>
      </p:sp>
    </p:spTree>
    <p:extLst>
      <p:ext uri="{BB962C8B-B14F-4D97-AF65-F5344CB8AC3E}">
        <p14:creationId xmlns:p14="http://schemas.microsoft.com/office/powerpoint/2010/main" val="21338052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7037E-7 L -0.33307 -0.00301 " pathEditMode="relative" rAng="0" ptsTypes="AA">
                                      <p:cBhvr>
                                        <p:cTn id="6" dur="2000" fill="hold"/>
                                        <p:tgtEl>
                                          <p:spTgt spid="4"/>
                                        </p:tgtEl>
                                        <p:attrNameLst>
                                          <p:attrName>ppt_x</p:attrName>
                                          <p:attrName>ppt_y</p:attrName>
                                        </p:attrNameLst>
                                      </p:cBhvr>
                                      <p:rCtr x="-16654" y="-162"/>
                                    </p:animMotion>
                                  </p:childTnLst>
                                </p:cTn>
                              </p:par>
                              <p:par>
                                <p:cTn id="7" presetID="42" presetClass="path" presetSubtype="0" accel="50000" decel="50000" fill="hold" grpId="0" nodeType="withEffect">
                                  <p:stCondLst>
                                    <p:cond delay="0"/>
                                  </p:stCondLst>
                                  <p:childTnLst>
                                    <p:animMotion origin="layout" path="M 1.875E-6 3.7037E-7 L -0.35404 -0.00625 " pathEditMode="relative" rAng="0" ptsTypes="AA">
                                      <p:cBhvr>
                                        <p:cTn id="8" dur="2000" fill="hold"/>
                                        <p:tgtEl>
                                          <p:spTgt spid="5"/>
                                        </p:tgtEl>
                                        <p:attrNameLst>
                                          <p:attrName>ppt_x</p:attrName>
                                          <p:attrName>ppt_y</p:attrName>
                                        </p:attrNameLst>
                                      </p:cBhvr>
                                      <p:rCtr x="-18385" y="-93"/>
                                    </p:animMotion>
                                  </p:childTnLst>
                                </p:cTn>
                              </p:par>
                              <p:par>
                                <p:cTn id="9" presetID="42" presetClass="path" presetSubtype="0" accel="50000" decel="50000" fill="hold" grpId="0" nodeType="withEffect">
                                  <p:stCondLst>
                                    <p:cond delay="0"/>
                                  </p:stCondLst>
                                  <p:childTnLst>
                                    <p:animMotion origin="layout" path="M 2.5E-6 1.11111E-6 L 0.65586 -0.00301 " pathEditMode="relative" rAng="0" ptsTypes="AA">
                                      <p:cBhvr>
                                        <p:cTn id="10" dur="2000" fill="hold"/>
                                        <p:tgtEl>
                                          <p:spTgt spid="2"/>
                                        </p:tgtEl>
                                        <p:attrNameLst>
                                          <p:attrName>ppt_x</p:attrName>
                                          <p:attrName>ppt_y</p:attrName>
                                        </p:attrNameLst>
                                      </p:cBhvr>
                                      <p:rCtr x="32786"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56D7D7E-37BF-4A08-AFF1-0F4C9F4131E1}"/>
              </a:ext>
            </a:extLst>
          </p:cNvPr>
          <p:cNvPicPr>
            <a:picLocks noChangeAspect="1"/>
          </p:cNvPicPr>
          <p:nvPr/>
        </p:nvPicPr>
        <p:blipFill>
          <a:blip r:embed="rId2"/>
          <a:stretch>
            <a:fillRect/>
          </a:stretch>
        </p:blipFill>
        <p:spPr>
          <a:xfrm flipH="1">
            <a:off x="493960" y="1566001"/>
            <a:ext cx="4139099" cy="5292000"/>
          </a:xfrm>
          <a:prstGeom prst="rect">
            <a:avLst/>
          </a:prstGeom>
        </p:spPr>
      </p:pic>
      <p:sp>
        <p:nvSpPr>
          <p:cNvPr id="4" name="Speech Bubble: Rectangle with Corners Rounded 3">
            <a:extLst>
              <a:ext uri="{FF2B5EF4-FFF2-40B4-BE49-F238E27FC236}">
                <a16:creationId xmlns="" xmlns:a16="http://schemas.microsoft.com/office/drawing/2014/main" id="{51D9B856-BAA6-4F8C-ACF4-C60830B5B0D8}"/>
              </a:ext>
            </a:extLst>
          </p:cNvPr>
          <p:cNvSpPr/>
          <p:nvPr/>
        </p:nvSpPr>
        <p:spPr>
          <a:xfrm>
            <a:off x="5127018" y="1565999"/>
            <a:ext cx="5247851" cy="2284710"/>
          </a:xfrm>
          <a:custGeom>
            <a:avLst/>
            <a:gdLst>
              <a:gd name="connsiteX0" fmla="*/ 0 w 5247851"/>
              <a:gd name="connsiteY0" fmla="*/ 380793 h 2284710"/>
              <a:gd name="connsiteX1" fmla="*/ 380793 w 5247851"/>
              <a:gd name="connsiteY1" fmla="*/ 0 h 2284710"/>
              <a:gd name="connsiteX2" fmla="*/ 874642 w 5247851"/>
              <a:gd name="connsiteY2" fmla="*/ 0 h 2284710"/>
              <a:gd name="connsiteX3" fmla="*/ 874642 w 5247851"/>
              <a:gd name="connsiteY3" fmla="*/ 0 h 2284710"/>
              <a:gd name="connsiteX4" fmla="*/ 1543743 w 5247851"/>
              <a:gd name="connsiteY4" fmla="*/ 0 h 2284710"/>
              <a:gd name="connsiteX5" fmla="*/ 2186605 w 5247851"/>
              <a:gd name="connsiteY5" fmla="*/ 0 h 2284710"/>
              <a:gd name="connsiteX6" fmla="*/ 2803109 w 5247851"/>
              <a:gd name="connsiteY6" fmla="*/ 0 h 2284710"/>
              <a:gd name="connsiteX7" fmla="*/ 3473222 w 5247851"/>
              <a:gd name="connsiteY7" fmla="*/ 0 h 2284710"/>
              <a:gd name="connsiteX8" fmla="*/ 4089727 w 5247851"/>
              <a:gd name="connsiteY8" fmla="*/ 0 h 2284710"/>
              <a:gd name="connsiteX9" fmla="*/ 4867058 w 5247851"/>
              <a:gd name="connsiteY9" fmla="*/ 0 h 2284710"/>
              <a:gd name="connsiteX10" fmla="*/ 5247851 w 5247851"/>
              <a:gd name="connsiteY10" fmla="*/ 380793 h 2284710"/>
              <a:gd name="connsiteX11" fmla="*/ 5247851 w 5247851"/>
              <a:gd name="connsiteY11" fmla="*/ 866290 h 2284710"/>
              <a:gd name="connsiteX12" fmla="*/ 5247851 w 5247851"/>
              <a:gd name="connsiteY12" fmla="*/ 1332748 h 2284710"/>
              <a:gd name="connsiteX13" fmla="*/ 5247851 w 5247851"/>
              <a:gd name="connsiteY13" fmla="*/ 1332748 h 2284710"/>
              <a:gd name="connsiteX14" fmla="*/ 5247851 w 5247851"/>
              <a:gd name="connsiteY14" fmla="*/ 1903925 h 2284710"/>
              <a:gd name="connsiteX15" fmla="*/ 5247851 w 5247851"/>
              <a:gd name="connsiteY15" fmla="*/ 1903917 h 2284710"/>
              <a:gd name="connsiteX16" fmla="*/ 4867058 w 5247851"/>
              <a:gd name="connsiteY16" fmla="*/ 2284710 h 2284710"/>
              <a:gd name="connsiteX17" fmla="*/ 4170140 w 5247851"/>
              <a:gd name="connsiteY17" fmla="*/ 2284710 h 2284710"/>
              <a:gd name="connsiteX18" fmla="*/ 3526832 w 5247851"/>
              <a:gd name="connsiteY18" fmla="*/ 2284710 h 2284710"/>
              <a:gd name="connsiteX19" fmla="*/ 2856718 w 5247851"/>
              <a:gd name="connsiteY19" fmla="*/ 2284710 h 2284710"/>
              <a:gd name="connsiteX20" fmla="*/ 2186605 w 5247851"/>
              <a:gd name="connsiteY20" fmla="*/ 2284710 h 2284710"/>
              <a:gd name="connsiteX21" fmla="*/ 1543743 w 5247851"/>
              <a:gd name="connsiteY21" fmla="*/ 2284710 h 2284710"/>
              <a:gd name="connsiteX22" fmla="*/ 874642 w 5247851"/>
              <a:gd name="connsiteY22" fmla="*/ 2284710 h 2284710"/>
              <a:gd name="connsiteX23" fmla="*/ 874642 w 5247851"/>
              <a:gd name="connsiteY23" fmla="*/ 2284710 h 2284710"/>
              <a:gd name="connsiteX24" fmla="*/ 380793 w 5247851"/>
              <a:gd name="connsiteY24" fmla="*/ 2284710 h 2284710"/>
              <a:gd name="connsiteX25" fmla="*/ 0 w 5247851"/>
              <a:gd name="connsiteY25" fmla="*/ 1903917 h 2284710"/>
              <a:gd name="connsiteX26" fmla="*/ 0 w 5247851"/>
              <a:gd name="connsiteY26" fmla="*/ 1903925 h 2284710"/>
              <a:gd name="connsiteX27" fmla="*/ -461601 w 5247851"/>
              <a:gd name="connsiteY27" fmla="*/ 1986304 h 2284710"/>
              <a:gd name="connsiteX28" fmla="*/ -235417 w 5247851"/>
              <a:gd name="connsiteY28" fmla="*/ 1666062 h 2284710"/>
              <a:gd name="connsiteX29" fmla="*/ 0 w 5247851"/>
              <a:gd name="connsiteY29" fmla="*/ 1332748 h 2284710"/>
              <a:gd name="connsiteX30" fmla="*/ 0 w 5247851"/>
              <a:gd name="connsiteY30" fmla="*/ 885329 h 2284710"/>
              <a:gd name="connsiteX31" fmla="*/ 0 w 5247851"/>
              <a:gd name="connsiteY31"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47851" h="2284710" fill="none" extrusionOk="0">
                <a:moveTo>
                  <a:pt x="0" y="380793"/>
                </a:moveTo>
                <a:cubicBezTo>
                  <a:pt x="18368" y="187842"/>
                  <a:pt x="181600" y="-1191"/>
                  <a:pt x="380793" y="0"/>
                </a:cubicBezTo>
                <a:cubicBezTo>
                  <a:pt x="590752" y="-21291"/>
                  <a:pt x="696445" y="15632"/>
                  <a:pt x="874642" y="0"/>
                </a:cubicBezTo>
                <a:lnTo>
                  <a:pt x="874642" y="0"/>
                </a:lnTo>
                <a:cubicBezTo>
                  <a:pt x="1020489" y="3634"/>
                  <a:pt x="1350233" y="-5381"/>
                  <a:pt x="1543743" y="0"/>
                </a:cubicBezTo>
                <a:cubicBezTo>
                  <a:pt x="1737253" y="5381"/>
                  <a:pt x="1920862" y="28107"/>
                  <a:pt x="2186605" y="0"/>
                </a:cubicBezTo>
                <a:cubicBezTo>
                  <a:pt x="2359211" y="-26963"/>
                  <a:pt x="2508286" y="-15541"/>
                  <a:pt x="2803109" y="0"/>
                </a:cubicBezTo>
                <a:cubicBezTo>
                  <a:pt x="3097932" y="15541"/>
                  <a:pt x="3208862" y="-20193"/>
                  <a:pt x="3473222" y="0"/>
                </a:cubicBezTo>
                <a:cubicBezTo>
                  <a:pt x="3737582" y="20193"/>
                  <a:pt x="3922780" y="17633"/>
                  <a:pt x="4089727" y="0"/>
                </a:cubicBezTo>
                <a:cubicBezTo>
                  <a:pt x="4256675" y="-17633"/>
                  <a:pt x="4656583" y="-13807"/>
                  <a:pt x="4867058" y="0"/>
                </a:cubicBezTo>
                <a:cubicBezTo>
                  <a:pt x="5089432" y="-5436"/>
                  <a:pt x="5240372" y="172679"/>
                  <a:pt x="5247851" y="380793"/>
                </a:cubicBezTo>
                <a:cubicBezTo>
                  <a:pt x="5240216" y="537270"/>
                  <a:pt x="5258952" y="690223"/>
                  <a:pt x="5247851" y="866290"/>
                </a:cubicBezTo>
                <a:cubicBezTo>
                  <a:pt x="5236750" y="1042357"/>
                  <a:pt x="5256970" y="1143632"/>
                  <a:pt x="5247851" y="1332748"/>
                </a:cubicBezTo>
                <a:lnTo>
                  <a:pt x="5247851" y="1332748"/>
                </a:lnTo>
                <a:cubicBezTo>
                  <a:pt x="5273895" y="1506385"/>
                  <a:pt x="5249296" y="1679489"/>
                  <a:pt x="5247851" y="1903925"/>
                </a:cubicBezTo>
                <a:lnTo>
                  <a:pt x="5247851" y="1903917"/>
                </a:lnTo>
                <a:cubicBezTo>
                  <a:pt x="5233153" y="2118548"/>
                  <a:pt x="5108782" y="2303183"/>
                  <a:pt x="4867058" y="2284710"/>
                </a:cubicBezTo>
                <a:cubicBezTo>
                  <a:pt x="4669207" y="2274257"/>
                  <a:pt x="4379966" y="2264466"/>
                  <a:pt x="4170140" y="2284710"/>
                </a:cubicBezTo>
                <a:cubicBezTo>
                  <a:pt x="3960314" y="2304954"/>
                  <a:pt x="3708186" y="2254407"/>
                  <a:pt x="3526832" y="2284710"/>
                </a:cubicBezTo>
                <a:cubicBezTo>
                  <a:pt x="3345478" y="2315013"/>
                  <a:pt x="3184575" y="2254185"/>
                  <a:pt x="2856718" y="2284710"/>
                </a:cubicBezTo>
                <a:cubicBezTo>
                  <a:pt x="2528861" y="2315235"/>
                  <a:pt x="2343489" y="2285211"/>
                  <a:pt x="2186605" y="2284710"/>
                </a:cubicBezTo>
                <a:cubicBezTo>
                  <a:pt x="1973694" y="2252702"/>
                  <a:pt x="1760938" y="2261944"/>
                  <a:pt x="1543743" y="2284710"/>
                </a:cubicBezTo>
                <a:cubicBezTo>
                  <a:pt x="1326548" y="2307476"/>
                  <a:pt x="1016001" y="2303368"/>
                  <a:pt x="874642" y="2284710"/>
                </a:cubicBezTo>
                <a:lnTo>
                  <a:pt x="874642" y="2284710"/>
                </a:lnTo>
                <a:cubicBezTo>
                  <a:pt x="723688" y="2275741"/>
                  <a:pt x="515887" y="2264729"/>
                  <a:pt x="380793" y="2284710"/>
                </a:cubicBezTo>
                <a:cubicBezTo>
                  <a:pt x="125414" y="2286060"/>
                  <a:pt x="-25472" y="2134638"/>
                  <a:pt x="0" y="1903917"/>
                </a:cubicBezTo>
                <a:lnTo>
                  <a:pt x="0" y="1903925"/>
                </a:lnTo>
                <a:cubicBezTo>
                  <a:pt x="-141628" y="1905971"/>
                  <a:pt x="-268652" y="1947670"/>
                  <a:pt x="-461601" y="1986304"/>
                </a:cubicBezTo>
                <a:cubicBezTo>
                  <a:pt x="-400676" y="1887151"/>
                  <a:pt x="-351696" y="1812844"/>
                  <a:pt x="-235417" y="1666062"/>
                </a:cubicBezTo>
                <a:cubicBezTo>
                  <a:pt x="-119138" y="1519280"/>
                  <a:pt x="-69099" y="1427703"/>
                  <a:pt x="0" y="1332748"/>
                </a:cubicBezTo>
                <a:cubicBezTo>
                  <a:pt x="-12885" y="1214168"/>
                  <a:pt x="-22320" y="1060544"/>
                  <a:pt x="0" y="885329"/>
                </a:cubicBezTo>
                <a:cubicBezTo>
                  <a:pt x="22320" y="710114"/>
                  <a:pt x="22827" y="543908"/>
                  <a:pt x="0" y="380793"/>
                </a:cubicBezTo>
                <a:close/>
              </a:path>
              <a:path w="5247851" h="2284710" stroke="0" extrusionOk="0">
                <a:moveTo>
                  <a:pt x="0" y="380793"/>
                </a:moveTo>
                <a:cubicBezTo>
                  <a:pt x="13444" y="126733"/>
                  <a:pt x="146084" y="25162"/>
                  <a:pt x="380793" y="0"/>
                </a:cubicBezTo>
                <a:cubicBezTo>
                  <a:pt x="594943" y="6592"/>
                  <a:pt x="628415" y="-17859"/>
                  <a:pt x="874642" y="0"/>
                </a:cubicBezTo>
                <a:lnTo>
                  <a:pt x="874642" y="0"/>
                </a:lnTo>
                <a:cubicBezTo>
                  <a:pt x="1069610" y="16458"/>
                  <a:pt x="1206937" y="20311"/>
                  <a:pt x="1491265" y="0"/>
                </a:cubicBezTo>
                <a:cubicBezTo>
                  <a:pt x="1775593" y="-20311"/>
                  <a:pt x="1918634" y="-8832"/>
                  <a:pt x="2186605" y="0"/>
                </a:cubicBezTo>
                <a:cubicBezTo>
                  <a:pt x="2448913" y="26482"/>
                  <a:pt x="2643659" y="-16405"/>
                  <a:pt x="2829914" y="0"/>
                </a:cubicBezTo>
                <a:cubicBezTo>
                  <a:pt x="3016169" y="16405"/>
                  <a:pt x="3220464" y="32322"/>
                  <a:pt x="3553636" y="0"/>
                </a:cubicBezTo>
                <a:cubicBezTo>
                  <a:pt x="3886808" y="-32322"/>
                  <a:pt x="3884859" y="-27919"/>
                  <a:pt x="4196945" y="0"/>
                </a:cubicBezTo>
                <a:cubicBezTo>
                  <a:pt x="4509031" y="27919"/>
                  <a:pt x="4709345" y="26631"/>
                  <a:pt x="4867058" y="0"/>
                </a:cubicBezTo>
                <a:cubicBezTo>
                  <a:pt x="5083537" y="46043"/>
                  <a:pt x="5206859" y="166268"/>
                  <a:pt x="5247851" y="380793"/>
                </a:cubicBezTo>
                <a:cubicBezTo>
                  <a:pt x="5252994" y="556489"/>
                  <a:pt x="5259591" y="709280"/>
                  <a:pt x="5247851" y="828212"/>
                </a:cubicBezTo>
                <a:cubicBezTo>
                  <a:pt x="5236111" y="947144"/>
                  <a:pt x="5266277" y="1099370"/>
                  <a:pt x="5247851" y="1332748"/>
                </a:cubicBezTo>
                <a:lnTo>
                  <a:pt x="5247851" y="1332748"/>
                </a:lnTo>
                <a:cubicBezTo>
                  <a:pt x="5274327" y="1514017"/>
                  <a:pt x="5238525" y="1638564"/>
                  <a:pt x="5247851" y="1903925"/>
                </a:cubicBezTo>
                <a:lnTo>
                  <a:pt x="5247851" y="1903917"/>
                </a:lnTo>
                <a:cubicBezTo>
                  <a:pt x="5240062" y="2089405"/>
                  <a:pt x="5102774" y="2325194"/>
                  <a:pt x="4867058" y="2284710"/>
                </a:cubicBezTo>
                <a:cubicBezTo>
                  <a:pt x="4643493" y="2304586"/>
                  <a:pt x="4462872" y="2263220"/>
                  <a:pt x="4250554" y="2284710"/>
                </a:cubicBezTo>
                <a:cubicBezTo>
                  <a:pt x="4038236" y="2306200"/>
                  <a:pt x="3739081" y="2309701"/>
                  <a:pt x="3607245" y="2284710"/>
                </a:cubicBezTo>
                <a:cubicBezTo>
                  <a:pt x="3475409" y="2259719"/>
                  <a:pt x="3147582" y="2278318"/>
                  <a:pt x="2963936" y="2284710"/>
                </a:cubicBezTo>
                <a:cubicBezTo>
                  <a:pt x="2780290" y="2291102"/>
                  <a:pt x="2498937" y="2319806"/>
                  <a:pt x="2186605" y="2284710"/>
                </a:cubicBezTo>
                <a:cubicBezTo>
                  <a:pt x="1997622" y="2311988"/>
                  <a:pt x="1719466" y="2287571"/>
                  <a:pt x="1543743" y="2284710"/>
                </a:cubicBezTo>
                <a:cubicBezTo>
                  <a:pt x="1368020" y="2281849"/>
                  <a:pt x="1060547" y="2291478"/>
                  <a:pt x="874642" y="2284710"/>
                </a:cubicBezTo>
                <a:lnTo>
                  <a:pt x="874642" y="2284710"/>
                </a:lnTo>
                <a:cubicBezTo>
                  <a:pt x="725966" y="2274136"/>
                  <a:pt x="483473" y="2291565"/>
                  <a:pt x="380793" y="2284710"/>
                </a:cubicBezTo>
                <a:cubicBezTo>
                  <a:pt x="149127" y="2292941"/>
                  <a:pt x="-26131" y="2135642"/>
                  <a:pt x="0" y="1903917"/>
                </a:cubicBezTo>
                <a:lnTo>
                  <a:pt x="0" y="1903925"/>
                </a:lnTo>
                <a:cubicBezTo>
                  <a:pt x="-223908" y="1942699"/>
                  <a:pt x="-328450" y="1981215"/>
                  <a:pt x="-461601" y="1986304"/>
                </a:cubicBezTo>
                <a:cubicBezTo>
                  <a:pt x="-367915" y="1872633"/>
                  <a:pt x="-266868" y="1726925"/>
                  <a:pt x="-226184" y="1652990"/>
                </a:cubicBezTo>
                <a:cubicBezTo>
                  <a:pt x="-185500" y="1579055"/>
                  <a:pt x="-90992" y="1437883"/>
                  <a:pt x="0" y="1332748"/>
                </a:cubicBezTo>
                <a:cubicBezTo>
                  <a:pt x="10089" y="1168348"/>
                  <a:pt x="20834" y="1051500"/>
                  <a:pt x="0" y="847251"/>
                </a:cubicBezTo>
                <a:cubicBezTo>
                  <a:pt x="-20834" y="643002"/>
                  <a:pt x="-9753" y="492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rPr>
              <a:t>T</a:t>
            </a:r>
            <a:r>
              <a:rPr kumimoji="0" lang="en-US" sz="40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rPr>
              <a:t>heo em, nội dung chính của </a:t>
            </a:r>
            <a:r>
              <a:rPr kumimoji="0" lang="vi-VN" sz="40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rPr>
              <a:t>bài đọc </a:t>
            </a:r>
            <a:r>
              <a:rPr kumimoji="0" lang="en-US" sz="40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rPr>
              <a:t>là gì</a:t>
            </a:r>
            <a:r>
              <a:rPr kumimoji="0" lang="vi-VN" sz="40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rPr>
              <a:t>? </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 xmlns:a16="http://schemas.microsoft.com/office/drawing/2014/main" id="{20701A40-ED34-4B53-927A-7F738F52BE93}"/>
              </a:ext>
            </a:extLst>
          </p:cNvPr>
          <p:cNvPicPr>
            <a:picLocks noChangeAspect="1"/>
          </p:cNvPicPr>
          <p:nvPr/>
        </p:nvPicPr>
        <p:blipFill rotWithShape="1">
          <a:blip r:embed="rId3"/>
          <a:srcRect l="9773" b="26815"/>
          <a:stretch/>
        </p:blipFill>
        <p:spPr>
          <a:xfrm>
            <a:off x="8178990" y="3258001"/>
            <a:ext cx="3519050" cy="3600000"/>
          </a:xfrm>
          <a:prstGeom prst="rect">
            <a:avLst/>
          </a:prstGeom>
        </p:spPr>
      </p:pic>
      <p:grpSp>
        <p:nvGrpSpPr>
          <p:cNvPr id="6" name="Group 5">
            <a:extLst>
              <a:ext uri="{FF2B5EF4-FFF2-40B4-BE49-F238E27FC236}">
                <a16:creationId xmlns="" xmlns:a16="http://schemas.microsoft.com/office/drawing/2014/main" id="{02996550-79DF-44B9-873E-4A7D3155BCFF}"/>
              </a:ext>
            </a:extLst>
          </p:cNvPr>
          <p:cNvGrpSpPr/>
          <p:nvPr/>
        </p:nvGrpSpPr>
        <p:grpSpPr>
          <a:xfrm>
            <a:off x="1817130" y="110647"/>
            <a:ext cx="10027539" cy="1026297"/>
            <a:chOff x="2941085" y="281961"/>
            <a:chExt cx="7413561" cy="1026297"/>
          </a:xfrm>
        </p:grpSpPr>
        <p:sp>
          <p:nvSpPr>
            <p:cNvPr id="7" name="TextBox 6">
              <a:extLst>
                <a:ext uri="{FF2B5EF4-FFF2-40B4-BE49-F238E27FC236}">
                  <a16:creationId xmlns="" xmlns:a16="http://schemas.microsoft.com/office/drawing/2014/main" id="{31BBF1AB-D386-4670-BAD2-AF7E48EE9DB1}"/>
                </a:ext>
              </a:extLst>
            </p:cNvPr>
            <p:cNvSpPr txBox="1"/>
            <p:nvPr/>
          </p:nvSpPr>
          <p:spPr>
            <a:xfrm>
              <a:off x="2941085" y="292595"/>
              <a:ext cx="74135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Nội</a:t>
              </a:r>
              <a:r>
                <a:rPr kumimoji="0" lang="en-US" sz="6000" b="1" i="0" u="none" strike="noStrike" kern="1200" cap="none" spc="0" normalizeH="0" baseline="0" noProof="0" dirty="0">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 dung </a:t>
              </a:r>
              <a:r>
                <a:rPr kumimoji="0" lang="en-US" sz="6000" b="1" i="0" u="none" strike="noStrike" kern="1200" cap="none" spc="0" normalizeH="0" baseline="0" noProof="0" dirty="0" err="1">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chính</a:t>
              </a:r>
              <a:r>
                <a:rPr kumimoji="0" lang="en-US" sz="6000" b="1" i="0" u="none" strike="noStrike" kern="1200" cap="none" spc="0" normalizeH="0" baseline="0" noProof="0" dirty="0">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của</a:t>
              </a:r>
              <a:r>
                <a:rPr kumimoji="0" lang="en-US" sz="6000" b="1" i="0" u="none" strike="noStrike" kern="1200" cap="none" spc="0" normalizeH="0" baseline="0" noProof="0" dirty="0">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bài</a:t>
              </a:r>
              <a:r>
                <a:rPr kumimoji="0" lang="en-US" sz="6000" b="1" i="0" u="none" strike="noStrike" kern="1200" cap="none" spc="0" normalizeH="0" baseline="0" noProof="0" dirty="0">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đọc</a:t>
              </a:r>
              <a:endParaRPr kumimoji="0" lang="en-US" sz="6000" b="1" i="0" u="none" strike="noStrike" kern="1200" cap="none" spc="0" normalizeH="0" baseline="0" noProof="0" dirty="0">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endParaRPr>
            </a:p>
          </p:txBody>
        </p:sp>
        <p:sp>
          <p:nvSpPr>
            <p:cNvPr id="8" name="TextBox 7">
              <a:extLst>
                <a:ext uri="{FF2B5EF4-FFF2-40B4-BE49-F238E27FC236}">
                  <a16:creationId xmlns="" xmlns:a16="http://schemas.microsoft.com/office/drawing/2014/main" id="{D92729A1-FBB1-45D8-860F-5BE45C18FD5E}"/>
                </a:ext>
              </a:extLst>
            </p:cNvPr>
            <p:cNvSpPr txBox="1"/>
            <p:nvPr/>
          </p:nvSpPr>
          <p:spPr>
            <a:xfrm>
              <a:off x="2980389" y="281961"/>
              <a:ext cx="72799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Nội</a:t>
              </a:r>
              <a:r>
                <a:rPr kumimoji="0" lang="en-US" sz="6000" b="1" i="0" u="none" strike="noStrike" kern="1200" cap="none" spc="0" normalizeH="0" baseline="0" noProof="0" dirty="0">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 dung </a:t>
              </a:r>
              <a:r>
                <a:rPr kumimoji="0" lang="en-US" sz="6000" b="1" i="0" u="none" strike="noStrike" kern="1200" cap="none" spc="0" normalizeH="0" baseline="0" noProof="0" dirty="0" err="1">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chính</a:t>
              </a:r>
              <a:r>
                <a:rPr kumimoji="0" lang="en-US" sz="6000" b="1" i="0" u="none" strike="noStrike" kern="1200" cap="none" spc="0" normalizeH="0" baseline="0" noProof="0" dirty="0">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của</a:t>
              </a:r>
              <a:r>
                <a:rPr kumimoji="0" lang="en-US" sz="6000" b="1" i="0" u="none" strike="noStrike" kern="1200" cap="none" spc="0" normalizeH="0" baseline="0" noProof="0" dirty="0">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bài</a:t>
              </a:r>
              <a:r>
                <a:rPr kumimoji="0" lang="en-US" sz="6000" b="1" i="0" u="none" strike="noStrike" kern="1200" cap="none" spc="0" normalizeH="0" baseline="0" noProof="0" dirty="0">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đọc</a:t>
              </a:r>
              <a:endParaRPr kumimoji="0" lang="en-US" sz="6000" b="1" i="0" u="none" strike="noStrike" kern="1200" cap="none" spc="0" normalizeH="0" baseline="0" noProof="0" dirty="0">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8813109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667">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grpId="0" nodeType="withEffect" p14:presetBounceEnd="66000">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14:bounceEnd="66000">
                                          <p:cBhvr additive="base">
                                            <p:cTn id="2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4"/>
                                            </p:tgtEl>
                                            <p:attrNameLst>
                                              <p:attrName>ppt_y</p:attrName>
                                            </p:attrNameLst>
                                          </p:cBhvr>
                                          <p:tavLst>
                                            <p:tav tm="0">
                                              <p:val>
                                                <p:strVal val="1+#ppt_h/2"/>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ppt_x"/>
                                              </p:val>
                                            </p:tav>
                                            <p:tav tm="100000">
                                              <p:val>
                                                <p:strVal val="#ppt_x"/>
                                              </p:val>
                                            </p:tav>
                                          </p:tavLst>
                                        </p:anim>
                                        <p:anim calcmode="lin" valueType="num">
                                          <p:cBhvr additive="base">
                                            <p:cTn id="28" dur="1000" fill="hold"/>
                                            <p:tgtEl>
                                              <p:spTgt spid="4"/>
                                            </p:tgtEl>
                                            <p:attrNameLst>
                                              <p:attrName>ppt_y</p:attrName>
                                            </p:attrNameLst>
                                          </p:cBhvr>
                                          <p:tavLst>
                                            <p:tav tm="0">
                                              <p:val>
                                                <p:strVal val="1+#ppt_h/2"/>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1000" r="-1000"/>
          </a:stretch>
        </a:blipFill>
        <a:effectLst/>
      </p:bgPr>
    </p:bg>
    <p:spTree>
      <p:nvGrpSpPr>
        <p:cNvPr id="1" name=""/>
        <p:cNvGrpSpPr/>
        <p:nvPr/>
      </p:nvGrpSpPr>
      <p:grpSpPr>
        <a:xfrm>
          <a:off x="0" y="0"/>
          <a:ext cx="0" cy="0"/>
          <a:chOff x="0" y="0"/>
          <a:chExt cx="0" cy="0"/>
        </a:xfrm>
      </p:grpSpPr>
      <p:sp>
        <p:nvSpPr>
          <p:cNvPr id="21" name="Rounded Rectangle 20"/>
          <p:cNvSpPr/>
          <p:nvPr/>
        </p:nvSpPr>
        <p:spPr>
          <a:xfrm>
            <a:off x="-1" y="145139"/>
            <a:ext cx="12192001" cy="3960000"/>
          </a:xfrm>
          <a:prstGeom prst="roundRect">
            <a:avLst>
              <a:gd name="adj" fmla="val 0"/>
            </a:avLst>
          </a:prstGeom>
          <a:solidFill>
            <a:schemeClr val="bg1">
              <a:alpha val="75000"/>
            </a:schemeClr>
          </a:solidFill>
          <a:effectLst>
            <a:softEdge rad="317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l="9310" r="9310"/>
          <a:stretch/>
        </p:blipFill>
        <p:spPr>
          <a:xfrm>
            <a:off x="8004286" y="688584"/>
            <a:ext cx="3469375" cy="52431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100" y="2025299"/>
            <a:ext cx="3108356" cy="3940155"/>
          </a:xfrm>
          <a:prstGeom prst="rect">
            <a:avLst/>
          </a:prstGeom>
        </p:spPr>
      </p:pic>
      <p:pic>
        <p:nvPicPr>
          <p:cNvPr id="11" name="Picture 10">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221555" y="4958680"/>
            <a:ext cx="1278865" cy="959149"/>
          </a:xfrm>
          <a:prstGeom prst="rect">
            <a:avLst/>
          </a:prstGeom>
        </p:spPr>
      </p:pic>
      <p:pic>
        <p:nvPicPr>
          <p:cNvPr id="12" name="Picture 11">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80356" y="4873414"/>
            <a:ext cx="825097" cy="1092040"/>
          </a:xfrm>
          <a:prstGeom prst="rect">
            <a:avLst/>
          </a:prstGeom>
        </p:spPr>
      </p:pic>
      <p:sp>
        <p:nvSpPr>
          <p:cNvPr id="3" name="Arrow: Right 2">
            <a:hlinkClick r:id="rId12" action="ppaction://hlinksldjump"/>
            <a:extLst>
              <a:ext uri="{FF2B5EF4-FFF2-40B4-BE49-F238E27FC236}">
                <a16:creationId xmlns="" xmlns:a16="http://schemas.microsoft.com/office/drawing/2014/main" id="{E87FBF6C-406F-40AF-B35B-9F4F99D221F3}"/>
              </a:ext>
            </a:extLst>
          </p:cNvPr>
          <p:cNvSpPr/>
          <p:nvPr/>
        </p:nvSpPr>
        <p:spPr>
          <a:xfrm>
            <a:off x="10930597" y="6147582"/>
            <a:ext cx="815926" cy="56527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61469296-349F-9F45-DB1D-0B122523759D}"/>
              </a:ext>
            </a:extLst>
          </p:cNvPr>
          <p:cNvPicPr>
            <a:picLocks noChangeAspect="1"/>
          </p:cNvPicPr>
          <p:nvPr/>
        </p:nvPicPr>
        <p:blipFill rotWithShape="1">
          <a:blip r:embed="rId13">
            <a:extLst>
              <a:ext uri="{28A0092B-C50C-407E-A947-70E740481C1C}">
                <a14:useLocalDpi xmlns:a14="http://schemas.microsoft.com/office/drawing/2010/main" val="0"/>
              </a:ext>
            </a:extLst>
          </a:blip>
          <a:srcRect l="26510" r="23863"/>
          <a:stretch/>
        </p:blipFill>
        <p:spPr>
          <a:xfrm>
            <a:off x="4499086" y="0"/>
            <a:ext cx="3469375" cy="5243180"/>
          </a:xfrm>
          <a:prstGeom prst="rect">
            <a:avLst/>
          </a:prstGeom>
        </p:spPr>
      </p:pic>
      <p:pic>
        <p:nvPicPr>
          <p:cNvPr id="4" name="Picture 3">
            <a:hlinkClick r:id="rId14" action="ppaction://hlinksldjump"/>
            <a:extLst>
              <a:ext uri="{FF2B5EF4-FFF2-40B4-BE49-F238E27FC236}">
                <a16:creationId xmlns="" xmlns:a16="http://schemas.microsoft.com/office/drawing/2014/main" id="{6A36A0F0-7F7A-83BE-0611-65C25D571FC3}"/>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11580" y="4079596"/>
            <a:ext cx="1278865" cy="959149"/>
          </a:xfrm>
          <a:prstGeom prst="rect">
            <a:avLst/>
          </a:prstGeom>
        </p:spPr>
      </p:pic>
    </p:spTree>
    <p:extLst>
      <p:ext uri="{BB962C8B-B14F-4D97-AF65-F5344CB8AC3E}">
        <p14:creationId xmlns:p14="http://schemas.microsoft.com/office/powerpoint/2010/main" val="98961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par>
                                <p:cTn id="20" presetID="22" presetClass="exit" presetSubtype="4" fill="hold" nodeType="withEffect">
                                  <p:stCondLst>
                                    <p:cond delay="0"/>
                                  </p:stCondLst>
                                  <p:childTnLst>
                                    <p:animEffect transition="out" filter="wipe(down)">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2" presetClass="exit" presetSubtype="4" fill="hold" nodeType="withEffect">
                                  <p:stCondLst>
                                    <p:cond delay="0"/>
                                  </p:stCondLst>
                                  <p:childTnLst>
                                    <p:animEffect transition="out" filter="wipe(down)">
                                      <p:cBhvr>
                                        <p:cTn id="30" dur="1000"/>
                                        <p:tgtEl>
                                          <p:spTgt spid="11"/>
                                        </p:tgtEl>
                                      </p:cBhvr>
                                    </p:animEffect>
                                    <p:set>
                                      <p:cBhvr>
                                        <p:cTn id="3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1000"/>
                                        <p:tgtEl>
                                          <p:spTgt spid="2"/>
                                        </p:tgtEl>
                                      </p:cBhvr>
                                    </p:animEffect>
                                  </p:childTnLst>
                                </p:cTn>
                              </p:par>
                              <p:par>
                                <p:cTn id="38" presetID="22" presetClass="exit" presetSubtype="4" fill="hold" nodeType="withEffect">
                                  <p:stCondLst>
                                    <p:cond delay="0"/>
                                  </p:stCondLst>
                                  <p:childTnLst>
                                    <p:animEffect transition="out" filter="wipe(down)">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 xmlns:a16="http://schemas.microsoft.com/office/drawing/2014/main" id="{5DA71574-5CF9-4AE9-81A1-732C7B2D5C00}"/>
              </a:ext>
            </a:extLst>
          </p:cNvPr>
          <p:cNvPicPr>
            <a:picLocks noChangeAspect="1"/>
          </p:cNvPicPr>
          <p:nvPr/>
        </p:nvPicPr>
        <p:blipFill rotWithShape="1">
          <a:blip r:embed="rId2">
            <a:extLst>
              <a:ext uri="{28A0092B-C50C-407E-A947-70E740481C1C}">
                <a14:useLocalDpi xmlns:a14="http://schemas.microsoft.com/office/drawing/2010/main" val="0"/>
              </a:ext>
            </a:extLst>
          </a:blip>
          <a:srcRect l="3763" t="3763" r="3763" b="3763"/>
          <a:stretch/>
        </p:blipFill>
        <p:spPr>
          <a:xfrm>
            <a:off x="2402958" y="1152001"/>
            <a:ext cx="7634177" cy="6120000"/>
          </a:xfrm>
          <a:prstGeom prst="rect">
            <a:avLst/>
          </a:prstGeom>
        </p:spPr>
      </p:pic>
      <p:sp>
        <p:nvSpPr>
          <p:cNvPr id="8" name="TextBox 7">
            <a:extLst>
              <a:ext uri="{FF2B5EF4-FFF2-40B4-BE49-F238E27FC236}">
                <a16:creationId xmlns="" xmlns:a16="http://schemas.microsoft.com/office/drawing/2014/main" id="{583E2534-BC14-478D-ADE5-629498D21CF0}"/>
              </a:ext>
            </a:extLst>
          </p:cNvPr>
          <p:cNvSpPr txBox="1"/>
          <p:nvPr/>
        </p:nvSpPr>
        <p:spPr>
          <a:xfrm>
            <a:off x="3349255" y="2916701"/>
            <a:ext cx="5964866" cy="3785652"/>
          </a:xfrm>
          <a:prstGeom prst="rect">
            <a:avLst/>
          </a:prstGeom>
          <a:noFill/>
        </p:spPr>
        <p:txBody>
          <a:bodyPr wrap="square">
            <a:spAutoFit/>
          </a:bodyPr>
          <a:lstStyle/>
          <a:p>
            <a:pPr lvl="0" algn="ctr" fontAlgn="t">
              <a:defRPr/>
            </a:pPr>
            <a:r>
              <a:rPr lang="vi-VN" sz="4000" dirty="0">
                <a:solidFill>
                  <a:srgbClr val="006600"/>
                </a:solidFill>
                <a:latin typeface="Calibri" panose="020F0502020204030204" pitchFamily="34" charset="0"/>
                <a:cs typeface="Calibri" panose="020F0502020204030204" pitchFamily="34" charset="0"/>
              </a:rPr>
              <a:t>Bài đọc thể hiện vẻ đẹp độc đáo của nhà rông ở Tây Nguyên. Tình cảm của người dân Tây Nguyên với mái nhà rông thân thương. </a:t>
            </a:r>
          </a:p>
          <a:p>
            <a:pPr lvl="0" algn="ctr" fontAlgn="t">
              <a:defRPr/>
            </a:pPr>
            <a:endParaRPr lang="vi-VN" sz="4000" dirty="0">
              <a:solidFill>
                <a:srgbClr val="00660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99C68A7A-0E0E-469C-A7FB-C7034F313547}"/>
              </a:ext>
            </a:extLst>
          </p:cNvPr>
          <p:cNvPicPr>
            <a:picLocks noChangeAspect="1"/>
          </p:cNvPicPr>
          <p:nvPr/>
        </p:nvPicPr>
        <p:blipFill rotWithShape="1">
          <a:blip r:embed="rId3"/>
          <a:srcRect r="9773" b="26815"/>
          <a:stretch/>
        </p:blipFill>
        <p:spPr>
          <a:xfrm>
            <a:off x="0" y="3258000"/>
            <a:ext cx="3519061" cy="3600000"/>
          </a:xfrm>
          <a:prstGeom prst="rect">
            <a:avLst/>
          </a:prstGeom>
        </p:spPr>
      </p:pic>
      <p:pic>
        <p:nvPicPr>
          <p:cNvPr id="10" name="Picture 9">
            <a:extLst>
              <a:ext uri="{FF2B5EF4-FFF2-40B4-BE49-F238E27FC236}">
                <a16:creationId xmlns="" xmlns:a16="http://schemas.microsoft.com/office/drawing/2014/main" id="{F11F3FC6-2893-44D2-BA9E-1965B470E1DF}"/>
              </a:ext>
            </a:extLst>
          </p:cNvPr>
          <p:cNvPicPr>
            <a:picLocks noChangeAspect="1"/>
          </p:cNvPicPr>
          <p:nvPr/>
        </p:nvPicPr>
        <p:blipFill>
          <a:blip r:embed="rId4"/>
          <a:stretch>
            <a:fillRect/>
          </a:stretch>
        </p:blipFill>
        <p:spPr>
          <a:xfrm>
            <a:off x="8878148" y="2094613"/>
            <a:ext cx="3725648" cy="4763387"/>
          </a:xfrm>
          <a:prstGeom prst="rect">
            <a:avLst/>
          </a:prstGeom>
        </p:spPr>
      </p:pic>
      <p:pic>
        <p:nvPicPr>
          <p:cNvPr id="11" name="Picture 10">
            <a:extLst>
              <a:ext uri="{FF2B5EF4-FFF2-40B4-BE49-F238E27FC236}">
                <a16:creationId xmlns="" xmlns:a16="http://schemas.microsoft.com/office/drawing/2014/main" id="{14042486-3969-4E21-8878-6A461A8C40E3}"/>
              </a:ext>
            </a:extLst>
          </p:cNvPr>
          <p:cNvPicPr>
            <a:picLocks noChangeAspect="1"/>
          </p:cNvPicPr>
          <p:nvPr/>
        </p:nvPicPr>
        <p:blipFill>
          <a:blip r:embed="rId5"/>
          <a:stretch>
            <a:fillRect/>
          </a:stretch>
        </p:blipFill>
        <p:spPr>
          <a:xfrm>
            <a:off x="1759530" y="157703"/>
            <a:ext cx="8559526" cy="1408298"/>
          </a:xfrm>
          <a:prstGeom prst="rect">
            <a:avLst/>
          </a:prstGeom>
        </p:spPr>
      </p:pic>
    </p:spTree>
    <p:extLst>
      <p:ext uri="{BB962C8B-B14F-4D97-AF65-F5344CB8AC3E}">
        <p14:creationId xmlns:p14="http://schemas.microsoft.com/office/powerpoint/2010/main" val="20461740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49B0914-59D2-4CF0-9974-5C1CB19B8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2AE6F35E-3F6E-F5EB-4875-44DC69F84E6C}"/>
              </a:ext>
            </a:extLst>
          </p:cNvPr>
          <p:cNvPicPr>
            <a:picLocks noChangeAspect="1"/>
          </p:cNvPicPr>
          <p:nvPr/>
        </p:nvPicPr>
        <p:blipFill>
          <a:blip r:embed="rId3"/>
          <a:stretch>
            <a:fillRect/>
          </a:stretch>
        </p:blipFill>
        <p:spPr>
          <a:xfrm>
            <a:off x="3019759" y="2678941"/>
            <a:ext cx="5578323" cy="2499577"/>
          </a:xfrm>
          <a:prstGeom prst="rect">
            <a:avLst/>
          </a:prstGeom>
        </p:spPr>
      </p:pic>
    </p:spTree>
    <p:extLst>
      <p:ext uri="{BB962C8B-B14F-4D97-AF65-F5344CB8AC3E}">
        <p14:creationId xmlns:p14="http://schemas.microsoft.com/office/powerpoint/2010/main" val="8492860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959D4098-660C-4C7B-8C8C-33913851AA92}"/>
              </a:ext>
            </a:extLst>
          </p:cNvPr>
          <p:cNvSpPr/>
          <p:nvPr/>
        </p:nvSpPr>
        <p:spPr>
          <a:xfrm>
            <a:off x="152400" y="114300"/>
            <a:ext cx="11868150" cy="6438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Picture 1">
            <a:extLst>
              <a:ext uri="{FF2B5EF4-FFF2-40B4-BE49-F238E27FC236}">
                <a16:creationId xmlns="" xmlns:a16="http://schemas.microsoft.com/office/drawing/2014/main" id="{0502D597-5DA6-1422-56B5-E170F2202967}"/>
              </a:ext>
            </a:extLst>
          </p:cNvPr>
          <p:cNvPicPr>
            <a:picLocks noChangeAspect="1"/>
          </p:cNvPicPr>
          <p:nvPr/>
        </p:nvPicPr>
        <p:blipFill>
          <a:blip r:embed="rId2"/>
          <a:stretch>
            <a:fillRect/>
          </a:stretch>
        </p:blipFill>
        <p:spPr>
          <a:xfrm>
            <a:off x="7471769" y="4105274"/>
            <a:ext cx="4405905" cy="2134585"/>
          </a:xfrm>
          <a:prstGeom prst="rect">
            <a:avLst/>
          </a:prstGeom>
          <a:ln>
            <a:noFill/>
          </a:ln>
          <a:effectLst>
            <a:softEdge rad="112500"/>
          </a:effectLst>
        </p:spPr>
      </p:pic>
      <p:sp>
        <p:nvSpPr>
          <p:cNvPr id="3" name="TextBox 2">
            <a:extLst>
              <a:ext uri="{FF2B5EF4-FFF2-40B4-BE49-F238E27FC236}">
                <a16:creationId xmlns="" xmlns:a16="http://schemas.microsoft.com/office/drawing/2014/main" id="{0E1CC516-0A97-2CF4-DFF9-320CEE30586D}"/>
              </a:ext>
            </a:extLst>
          </p:cNvPr>
          <p:cNvSpPr txBox="1"/>
          <p:nvPr/>
        </p:nvSpPr>
        <p:spPr>
          <a:xfrm>
            <a:off x="302175" y="79142"/>
            <a:ext cx="11556450" cy="57554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Ay Du</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và Lê Tấn)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5036934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481E6F-DDBE-401D-9AB1-A326406709DB}"/>
              </a:ext>
            </a:extLst>
          </p:cNvPr>
          <p:cNvPicPr>
            <a:picLocks noChangeAspect="1"/>
          </p:cNvPicPr>
          <p:nvPr/>
        </p:nvPicPr>
        <p:blipFill>
          <a:blip r:embed="rId2"/>
          <a:stretch>
            <a:fillRect/>
          </a:stretch>
        </p:blipFill>
        <p:spPr>
          <a:xfrm>
            <a:off x="0" y="1229746"/>
            <a:ext cx="8488307" cy="3285104"/>
          </a:xfrm>
          <a:prstGeom prst="rect">
            <a:avLst/>
          </a:prstGeom>
        </p:spPr>
      </p:pic>
      <p:pic>
        <p:nvPicPr>
          <p:cNvPr id="3" name="Picture 2">
            <a:extLst>
              <a:ext uri="{FF2B5EF4-FFF2-40B4-BE49-F238E27FC236}">
                <a16:creationId xmlns="" xmlns:a16="http://schemas.microsoft.com/office/drawing/2014/main" id="{41C95330-2090-4BFF-B683-7E7A3642B3DC}"/>
              </a:ext>
            </a:extLst>
          </p:cNvPr>
          <p:cNvPicPr>
            <a:picLocks noChangeAspect="1"/>
          </p:cNvPicPr>
          <p:nvPr/>
        </p:nvPicPr>
        <p:blipFill>
          <a:blip r:embed="rId3"/>
          <a:stretch>
            <a:fillRect/>
          </a:stretch>
        </p:blipFill>
        <p:spPr>
          <a:xfrm>
            <a:off x="8052901" y="1229746"/>
            <a:ext cx="4139099" cy="5292000"/>
          </a:xfrm>
          <a:prstGeom prst="rect">
            <a:avLst/>
          </a:prstGeom>
        </p:spPr>
      </p:pic>
    </p:spTree>
    <p:extLst>
      <p:ext uri="{BB962C8B-B14F-4D97-AF65-F5344CB8AC3E}">
        <p14:creationId xmlns:p14="http://schemas.microsoft.com/office/powerpoint/2010/main" val="24722733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Left 8">
            <a:hlinkClick r:id="rId4" action="ppaction://hlinksldjump"/>
            <a:extLst>
              <a:ext uri="{FF2B5EF4-FFF2-40B4-BE49-F238E27FC236}">
                <a16:creationId xmlns="" xmlns:a16="http://schemas.microsoft.com/office/drawing/2014/main" id="{DF8577AE-92DD-4F9E-8FA4-8D8CE2A0FC2E}"/>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 xmlns:a16="http://schemas.microsoft.com/office/drawing/2014/main" id="{6D406BC9-762E-EC9C-7E2C-5C79C5C1C09F}"/>
              </a:ext>
            </a:extLst>
          </p:cNvPr>
          <p:cNvSpPr/>
          <p:nvPr/>
        </p:nvSpPr>
        <p:spPr>
          <a:xfrm>
            <a:off x="638175" y="787878"/>
            <a:ext cx="10858500" cy="11933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ea typeface="微软雅黑"/>
              </a:rPr>
              <a:t>1. </a:t>
            </a:r>
            <a:r>
              <a:rPr kumimoji="0" lang="en-US" sz="3600" b="1" i="0" u="none" strike="noStrike" kern="1200" cap="none" spc="0" normalizeH="0" baseline="0" noProof="0" dirty="0" err="1">
                <a:ln>
                  <a:noFill/>
                </a:ln>
                <a:solidFill>
                  <a:srgbClr val="FF0000"/>
                </a:solidFill>
                <a:effectLst/>
                <a:uLnTx/>
                <a:uFillTx/>
                <a:ea typeface="微软雅黑"/>
              </a:rPr>
              <a:t>Trong</a:t>
            </a:r>
            <a:r>
              <a:rPr kumimoji="0" lang="en-US" sz="3600" b="1" i="0" u="none" strike="noStrike" kern="1200" cap="none" spc="0" normalizeH="0" baseline="0" noProof="0" dirty="0">
                <a:ln>
                  <a:noFill/>
                </a:ln>
                <a:solidFill>
                  <a:srgbClr val="FF0000"/>
                </a:solidFill>
                <a:effectLst/>
                <a:uLnTx/>
                <a:uFillTx/>
                <a:ea typeface="微软雅黑"/>
              </a:rPr>
              <a:t> </a:t>
            </a:r>
            <a:r>
              <a:rPr kumimoji="0" lang="en-US" sz="3600" b="1" i="0" u="none" strike="noStrike" kern="1200" cap="none" spc="0" normalizeH="0" baseline="0" noProof="0" dirty="0" err="1">
                <a:ln>
                  <a:noFill/>
                </a:ln>
                <a:solidFill>
                  <a:srgbClr val="FF0000"/>
                </a:solidFill>
                <a:effectLst/>
                <a:uLnTx/>
                <a:uFillTx/>
                <a:ea typeface="微软雅黑"/>
              </a:rPr>
              <a:t>bài</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Tiếng</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nước</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mình</a:t>
            </a:r>
            <a:r>
              <a:rPr kumimoji="0" lang="en-US" sz="3600" b="1" i="0" u="none" strike="noStrike" kern="1200" cap="none" spc="0" normalizeH="0" noProof="0" dirty="0">
                <a:ln>
                  <a:noFill/>
                </a:ln>
                <a:solidFill>
                  <a:srgbClr val="FF0000"/>
                </a:solidFill>
                <a:effectLst/>
                <a:uLnTx/>
                <a:uFillTx/>
                <a:ea typeface="微软雅黑"/>
              </a:rPr>
              <a:t>, </a:t>
            </a:r>
            <a:r>
              <a:rPr lang="en-US" sz="3600" b="1" dirty="0">
                <a:solidFill>
                  <a:srgbClr val="FF0000"/>
                </a:solidFill>
                <a:ea typeface="微软雅黑"/>
              </a:rPr>
              <a:t>t</a:t>
            </a:r>
            <a:r>
              <a:rPr kumimoji="0" lang="en-US" sz="3600" b="1" i="0" u="none" strike="noStrike" kern="1200" cap="none" spc="0" normalizeH="0" noProof="0" dirty="0" err="1">
                <a:ln>
                  <a:noFill/>
                </a:ln>
                <a:solidFill>
                  <a:srgbClr val="FF0000"/>
                </a:solidFill>
                <a:effectLst/>
                <a:uLnTx/>
                <a:uFillTx/>
                <a:ea typeface="微软雅黑"/>
              </a:rPr>
              <a:t>iếng</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bố</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được</a:t>
            </a:r>
            <a:r>
              <a:rPr kumimoji="0" lang="en-US" sz="3600" b="1" i="0" u="none" strike="noStrike" kern="1200" cap="none" spc="0" normalizeH="0" noProof="0" dirty="0">
                <a:ln>
                  <a:noFill/>
                </a:ln>
                <a:solidFill>
                  <a:srgbClr val="FF0000"/>
                </a:solidFill>
                <a:effectLst/>
                <a:uLnTx/>
                <a:uFillTx/>
                <a:ea typeface="微软雅黑"/>
              </a:rPr>
              <a:t> so </a:t>
            </a:r>
            <a:r>
              <a:rPr kumimoji="0" lang="en-US" sz="3600" b="1" i="0" u="none" strike="noStrike" kern="1200" cap="none" spc="0" normalizeH="0" noProof="0" dirty="0" err="1">
                <a:ln>
                  <a:noFill/>
                </a:ln>
                <a:solidFill>
                  <a:srgbClr val="FF0000"/>
                </a:solidFill>
                <a:effectLst/>
                <a:uLnTx/>
                <a:uFillTx/>
                <a:ea typeface="微软雅黑"/>
              </a:rPr>
              <a:t>sánh</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với</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dấu</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gì</a:t>
            </a:r>
            <a:r>
              <a:rPr kumimoji="0" lang="en-US" sz="3600" b="1" i="0" u="none" strike="noStrike" kern="1200" cap="none" spc="0" normalizeH="0" noProof="0" dirty="0">
                <a:ln>
                  <a:noFill/>
                </a:ln>
                <a:solidFill>
                  <a:srgbClr val="FF0000"/>
                </a:solidFill>
                <a:effectLst/>
                <a:uLnTx/>
                <a:uFillTx/>
                <a:ea typeface="微软雅黑"/>
              </a:rPr>
              <a:t>? </a:t>
            </a:r>
            <a:endParaRPr kumimoji="0" lang="en-US" sz="3600" b="1" i="0" u="none" strike="noStrike" kern="1200" cap="none" spc="0" normalizeH="0" baseline="0" noProof="0" dirty="0">
              <a:ln>
                <a:noFill/>
              </a:ln>
              <a:solidFill>
                <a:srgbClr val="FF0000"/>
              </a:solidFill>
              <a:effectLst/>
              <a:uLnTx/>
              <a:uFillTx/>
              <a:ea typeface="微软雅黑"/>
            </a:endParaRPr>
          </a:p>
        </p:txBody>
      </p:sp>
      <p:sp>
        <p:nvSpPr>
          <p:cNvPr id="5" name="Speech Bubble: Rectangle with Corners Rounded 4">
            <a:extLst>
              <a:ext uri="{FF2B5EF4-FFF2-40B4-BE49-F238E27FC236}">
                <a16:creationId xmlns="" xmlns:a16="http://schemas.microsoft.com/office/drawing/2014/main" id="{0ABC7CE6-2449-95E1-DBAF-EFD5EDF8E4AE}"/>
              </a:ext>
            </a:extLst>
          </p:cNvPr>
          <p:cNvSpPr/>
          <p:nvPr/>
        </p:nvSpPr>
        <p:spPr>
          <a:xfrm flipH="1">
            <a:off x="3552824" y="2475000"/>
            <a:ext cx="4895849" cy="1506450"/>
          </a:xfrm>
          <a:custGeom>
            <a:avLst/>
            <a:gdLst>
              <a:gd name="connsiteX0" fmla="*/ 0 w 4895849"/>
              <a:gd name="connsiteY0" fmla="*/ 251080 h 1506450"/>
              <a:gd name="connsiteX1" fmla="*/ 251080 w 4895849"/>
              <a:gd name="connsiteY1" fmla="*/ 0 h 1506450"/>
              <a:gd name="connsiteX2" fmla="*/ 815975 w 4895849"/>
              <a:gd name="connsiteY2" fmla="*/ 0 h 1506450"/>
              <a:gd name="connsiteX3" fmla="*/ 815975 w 4895849"/>
              <a:gd name="connsiteY3" fmla="*/ 0 h 1506450"/>
              <a:gd name="connsiteX4" fmla="*/ 1403477 w 4895849"/>
              <a:gd name="connsiteY4" fmla="*/ 0 h 1506450"/>
              <a:gd name="connsiteX5" fmla="*/ 2039937 w 4895849"/>
              <a:gd name="connsiteY5" fmla="*/ 0 h 1506450"/>
              <a:gd name="connsiteX6" fmla="*/ 2639048 w 4895849"/>
              <a:gd name="connsiteY6" fmla="*/ 0 h 1506450"/>
              <a:gd name="connsiteX7" fmla="*/ 3264208 w 4895849"/>
              <a:gd name="connsiteY7" fmla="*/ 0 h 1506450"/>
              <a:gd name="connsiteX8" fmla="*/ 3889368 w 4895849"/>
              <a:gd name="connsiteY8" fmla="*/ 0 h 1506450"/>
              <a:gd name="connsiteX9" fmla="*/ 4644769 w 4895849"/>
              <a:gd name="connsiteY9" fmla="*/ 0 h 1506450"/>
              <a:gd name="connsiteX10" fmla="*/ 4895849 w 4895849"/>
              <a:gd name="connsiteY10" fmla="*/ 251080 h 1506450"/>
              <a:gd name="connsiteX11" fmla="*/ 4895849 w 4895849"/>
              <a:gd name="connsiteY11" fmla="*/ 878763 h 1506450"/>
              <a:gd name="connsiteX12" fmla="*/ 4895849 w 4895849"/>
              <a:gd name="connsiteY12" fmla="*/ 878763 h 1506450"/>
              <a:gd name="connsiteX13" fmla="*/ 4895849 w 4895849"/>
              <a:gd name="connsiteY13" fmla="*/ 1255375 h 1506450"/>
              <a:gd name="connsiteX14" fmla="*/ 4895849 w 4895849"/>
              <a:gd name="connsiteY14" fmla="*/ 1255370 h 1506450"/>
              <a:gd name="connsiteX15" fmla="*/ 4644769 w 4895849"/>
              <a:gd name="connsiteY15" fmla="*/ 1506450 h 1506450"/>
              <a:gd name="connsiteX16" fmla="*/ 4045658 w 4895849"/>
              <a:gd name="connsiteY16" fmla="*/ 1506450 h 1506450"/>
              <a:gd name="connsiteX17" fmla="*/ 3342353 w 4895849"/>
              <a:gd name="connsiteY17" fmla="*/ 1506450 h 1506450"/>
              <a:gd name="connsiteX18" fmla="*/ 2691145 w 4895849"/>
              <a:gd name="connsiteY18" fmla="*/ 1506450 h 1506450"/>
              <a:gd name="connsiteX19" fmla="*/ 2039937 w 4895849"/>
              <a:gd name="connsiteY19" fmla="*/ 1506450 h 1506450"/>
              <a:gd name="connsiteX20" fmla="*/ 1491167 w 4895849"/>
              <a:gd name="connsiteY20" fmla="*/ 1506450 h 1506450"/>
              <a:gd name="connsiteX21" fmla="*/ 872342 w 4895849"/>
              <a:gd name="connsiteY21" fmla="*/ 1506450 h 1506450"/>
              <a:gd name="connsiteX22" fmla="*/ 815975 w 4895849"/>
              <a:gd name="connsiteY22" fmla="*/ 1506450 h 1506450"/>
              <a:gd name="connsiteX23" fmla="*/ 251080 w 4895849"/>
              <a:gd name="connsiteY23" fmla="*/ 1506450 h 1506450"/>
              <a:gd name="connsiteX24" fmla="*/ 0 w 4895849"/>
              <a:gd name="connsiteY24" fmla="*/ 1255370 h 1506450"/>
              <a:gd name="connsiteX25" fmla="*/ 0 w 4895849"/>
              <a:gd name="connsiteY25" fmla="*/ 1255375 h 1506450"/>
              <a:gd name="connsiteX26" fmla="*/ 0 w 4895849"/>
              <a:gd name="connsiteY26" fmla="*/ 878763 h 1506450"/>
              <a:gd name="connsiteX27" fmla="*/ 0 w 4895849"/>
              <a:gd name="connsiteY27" fmla="*/ 878763 h 1506450"/>
              <a:gd name="connsiteX28" fmla="*/ 0 w 4895849"/>
              <a:gd name="connsiteY28" fmla="*/ 251080 h 15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95849" h="1506450" fill="none" extrusionOk="0">
                <a:moveTo>
                  <a:pt x="0" y="251080"/>
                </a:moveTo>
                <a:cubicBezTo>
                  <a:pt x="-949" y="85064"/>
                  <a:pt x="88662" y="-10089"/>
                  <a:pt x="251080" y="0"/>
                </a:cubicBezTo>
                <a:cubicBezTo>
                  <a:pt x="520678" y="26242"/>
                  <a:pt x="584082" y="-14254"/>
                  <a:pt x="815975" y="0"/>
                </a:cubicBezTo>
                <a:lnTo>
                  <a:pt x="815975" y="0"/>
                </a:lnTo>
                <a:cubicBezTo>
                  <a:pt x="1007091" y="16405"/>
                  <a:pt x="1147292" y="19858"/>
                  <a:pt x="1403477" y="0"/>
                </a:cubicBezTo>
                <a:cubicBezTo>
                  <a:pt x="1659662" y="-19858"/>
                  <a:pt x="1880537" y="-19785"/>
                  <a:pt x="2039937" y="0"/>
                </a:cubicBezTo>
                <a:cubicBezTo>
                  <a:pt x="2310442" y="-17088"/>
                  <a:pt x="2503271" y="26536"/>
                  <a:pt x="2639048" y="0"/>
                </a:cubicBezTo>
                <a:cubicBezTo>
                  <a:pt x="2774825" y="-26536"/>
                  <a:pt x="3107186" y="-18885"/>
                  <a:pt x="3264208" y="0"/>
                </a:cubicBezTo>
                <a:cubicBezTo>
                  <a:pt x="3421230" y="18885"/>
                  <a:pt x="3720991" y="-18230"/>
                  <a:pt x="3889368" y="0"/>
                </a:cubicBezTo>
                <a:cubicBezTo>
                  <a:pt x="4057745" y="18230"/>
                  <a:pt x="4322482" y="-12153"/>
                  <a:pt x="4644769" y="0"/>
                </a:cubicBezTo>
                <a:cubicBezTo>
                  <a:pt x="4755717" y="6404"/>
                  <a:pt x="4906037" y="122085"/>
                  <a:pt x="4895849" y="251080"/>
                </a:cubicBezTo>
                <a:cubicBezTo>
                  <a:pt x="4864922" y="457207"/>
                  <a:pt x="4904426" y="683981"/>
                  <a:pt x="4895849" y="878763"/>
                </a:cubicBezTo>
                <a:lnTo>
                  <a:pt x="4895849" y="878763"/>
                </a:lnTo>
                <a:cubicBezTo>
                  <a:pt x="4890527" y="959126"/>
                  <a:pt x="4881060" y="1147205"/>
                  <a:pt x="4895849" y="1255375"/>
                </a:cubicBezTo>
                <a:lnTo>
                  <a:pt x="4895849" y="1255370"/>
                </a:lnTo>
                <a:cubicBezTo>
                  <a:pt x="4866962" y="1390018"/>
                  <a:pt x="4777608" y="1524991"/>
                  <a:pt x="4644769" y="1506450"/>
                </a:cubicBezTo>
                <a:cubicBezTo>
                  <a:pt x="4383083" y="1533224"/>
                  <a:pt x="4297924" y="1496279"/>
                  <a:pt x="4045658" y="1506450"/>
                </a:cubicBezTo>
                <a:cubicBezTo>
                  <a:pt x="3793392" y="1516621"/>
                  <a:pt x="3653334" y="1508948"/>
                  <a:pt x="3342353" y="1506450"/>
                </a:cubicBezTo>
                <a:cubicBezTo>
                  <a:pt x="3031372" y="1503952"/>
                  <a:pt x="2878560" y="1481675"/>
                  <a:pt x="2691145" y="1506450"/>
                </a:cubicBezTo>
                <a:cubicBezTo>
                  <a:pt x="2503730" y="1531225"/>
                  <a:pt x="2268460" y="1503272"/>
                  <a:pt x="2039937" y="1506450"/>
                </a:cubicBezTo>
                <a:cubicBezTo>
                  <a:pt x="1869748" y="1485595"/>
                  <a:pt x="1746458" y="1487375"/>
                  <a:pt x="1491167" y="1506450"/>
                </a:cubicBezTo>
                <a:cubicBezTo>
                  <a:pt x="1235876" y="1525526"/>
                  <a:pt x="1170036" y="1491669"/>
                  <a:pt x="872342" y="1506450"/>
                </a:cubicBezTo>
                <a:cubicBezTo>
                  <a:pt x="850123" y="1508551"/>
                  <a:pt x="834550" y="1506179"/>
                  <a:pt x="815975" y="1506450"/>
                </a:cubicBezTo>
                <a:cubicBezTo>
                  <a:pt x="650330" y="1482833"/>
                  <a:pt x="445770" y="1500555"/>
                  <a:pt x="251080" y="1506450"/>
                </a:cubicBezTo>
                <a:cubicBezTo>
                  <a:pt x="109188" y="1472704"/>
                  <a:pt x="27554" y="1385950"/>
                  <a:pt x="0" y="1255370"/>
                </a:cubicBezTo>
                <a:lnTo>
                  <a:pt x="0" y="1255375"/>
                </a:lnTo>
                <a:cubicBezTo>
                  <a:pt x="340" y="1108769"/>
                  <a:pt x="-13439" y="1026328"/>
                  <a:pt x="0" y="878763"/>
                </a:cubicBezTo>
                <a:lnTo>
                  <a:pt x="0" y="878763"/>
                </a:lnTo>
                <a:cubicBezTo>
                  <a:pt x="4907" y="710618"/>
                  <a:pt x="-2061" y="382248"/>
                  <a:pt x="0" y="251080"/>
                </a:cubicBezTo>
                <a:close/>
              </a:path>
              <a:path w="4895849" h="1506450" stroke="0" extrusionOk="0">
                <a:moveTo>
                  <a:pt x="0" y="251080"/>
                </a:moveTo>
                <a:cubicBezTo>
                  <a:pt x="10128" y="79450"/>
                  <a:pt x="91229" y="21842"/>
                  <a:pt x="251080" y="0"/>
                </a:cubicBezTo>
                <a:cubicBezTo>
                  <a:pt x="381250" y="-22465"/>
                  <a:pt x="631745" y="-17524"/>
                  <a:pt x="815975" y="0"/>
                </a:cubicBezTo>
                <a:lnTo>
                  <a:pt x="815975" y="0"/>
                </a:lnTo>
                <a:cubicBezTo>
                  <a:pt x="1007068" y="12146"/>
                  <a:pt x="1245091" y="-20792"/>
                  <a:pt x="1391237" y="0"/>
                </a:cubicBezTo>
                <a:cubicBezTo>
                  <a:pt x="1537383" y="20792"/>
                  <a:pt x="1779565" y="23142"/>
                  <a:pt x="2039937" y="0"/>
                </a:cubicBezTo>
                <a:cubicBezTo>
                  <a:pt x="2232189" y="17815"/>
                  <a:pt x="2513872" y="-5061"/>
                  <a:pt x="2665097" y="0"/>
                </a:cubicBezTo>
                <a:cubicBezTo>
                  <a:pt x="2816322" y="5061"/>
                  <a:pt x="3184537" y="5318"/>
                  <a:pt x="3368401" y="0"/>
                </a:cubicBezTo>
                <a:cubicBezTo>
                  <a:pt x="3552265" y="-5318"/>
                  <a:pt x="3851959" y="-5965"/>
                  <a:pt x="3993561" y="0"/>
                </a:cubicBezTo>
                <a:cubicBezTo>
                  <a:pt x="4135163" y="5965"/>
                  <a:pt x="4441241" y="-8259"/>
                  <a:pt x="4644769" y="0"/>
                </a:cubicBezTo>
                <a:cubicBezTo>
                  <a:pt x="4786165" y="20346"/>
                  <a:pt x="4878829" y="110660"/>
                  <a:pt x="4895849" y="251080"/>
                </a:cubicBezTo>
                <a:cubicBezTo>
                  <a:pt x="4910747" y="448887"/>
                  <a:pt x="4890145" y="616243"/>
                  <a:pt x="4895849" y="878763"/>
                </a:cubicBezTo>
                <a:lnTo>
                  <a:pt x="4895849" y="878763"/>
                </a:lnTo>
                <a:cubicBezTo>
                  <a:pt x="4877715" y="1045735"/>
                  <a:pt x="4880360" y="1108380"/>
                  <a:pt x="4895849" y="1255375"/>
                </a:cubicBezTo>
                <a:lnTo>
                  <a:pt x="4895849" y="1255370"/>
                </a:lnTo>
                <a:cubicBezTo>
                  <a:pt x="4901360" y="1399799"/>
                  <a:pt x="4759456" y="1522303"/>
                  <a:pt x="4644769" y="1506450"/>
                </a:cubicBezTo>
                <a:cubicBezTo>
                  <a:pt x="4501801" y="1488826"/>
                  <a:pt x="4231365" y="1494881"/>
                  <a:pt x="4071706" y="1506450"/>
                </a:cubicBezTo>
                <a:cubicBezTo>
                  <a:pt x="3912047" y="1518019"/>
                  <a:pt x="3634884" y="1526941"/>
                  <a:pt x="3394450" y="1506450"/>
                </a:cubicBezTo>
                <a:cubicBezTo>
                  <a:pt x="3154016" y="1485959"/>
                  <a:pt x="3030684" y="1510955"/>
                  <a:pt x="2769290" y="1506450"/>
                </a:cubicBezTo>
                <a:cubicBezTo>
                  <a:pt x="2507896" y="1501945"/>
                  <a:pt x="2232666" y="1540244"/>
                  <a:pt x="2039937" y="1506450"/>
                </a:cubicBezTo>
                <a:cubicBezTo>
                  <a:pt x="1902556" y="1509009"/>
                  <a:pt x="1561695" y="1519477"/>
                  <a:pt x="1432788" y="1506450"/>
                </a:cubicBezTo>
                <a:cubicBezTo>
                  <a:pt x="1303881" y="1493423"/>
                  <a:pt x="1069520" y="1527462"/>
                  <a:pt x="872342" y="1506450"/>
                </a:cubicBezTo>
                <a:cubicBezTo>
                  <a:pt x="851290" y="1504107"/>
                  <a:pt x="837416" y="1506784"/>
                  <a:pt x="815975" y="1506450"/>
                </a:cubicBezTo>
                <a:cubicBezTo>
                  <a:pt x="563693" y="1527299"/>
                  <a:pt x="384359" y="1499668"/>
                  <a:pt x="251080" y="1506450"/>
                </a:cubicBezTo>
                <a:cubicBezTo>
                  <a:pt x="91232" y="1523811"/>
                  <a:pt x="19961" y="1414628"/>
                  <a:pt x="0" y="1255370"/>
                </a:cubicBezTo>
                <a:lnTo>
                  <a:pt x="0" y="1255375"/>
                </a:lnTo>
                <a:cubicBezTo>
                  <a:pt x="-7564" y="1145971"/>
                  <a:pt x="3360" y="1000299"/>
                  <a:pt x="0" y="878763"/>
                </a:cubicBezTo>
                <a:lnTo>
                  <a:pt x="0" y="878763"/>
                </a:lnTo>
                <a:cubicBezTo>
                  <a:pt x="18315" y="661319"/>
                  <a:pt x="-15470" y="418129"/>
                  <a:pt x="0" y="251080"/>
                </a:cubicBezTo>
                <a:close/>
              </a:path>
            </a:pathLst>
          </a:custGeom>
          <a:solidFill>
            <a:schemeClr val="bg1"/>
          </a:solidFill>
          <a:ln w="38100">
            <a:solidFill>
              <a:srgbClr val="003399"/>
            </a:solidFill>
            <a:prstDash val="sysDash"/>
            <a:extLst>
              <a:ext uri="{C807C97D-BFC1-408E-A445-0C87EB9F89A2}">
                <ask:lineSketchStyleProps xmln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3399"/>
                </a:solidFill>
                <a:latin typeface="Calibri" panose="020F0502020204030204" pitchFamily="34" charset="0"/>
                <a:ea typeface="微软雅黑"/>
                <a:cs typeface="Calibri" panose="020F0502020204030204" pitchFamily="34" charset="0"/>
              </a:rPr>
              <a:t>Đáp</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án</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Dấu</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sắc</a:t>
            </a:r>
            <a:endParaRPr kumimoji="0" lang="vi-VN"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03429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Left 5">
            <a:hlinkClick r:id="rId4" action="ppaction://hlinksldjump"/>
            <a:extLst>
              <a:ext uri="{FF2B5EF4-FFF2-40B4-BE49-F238E27FC236}">
                <a16:creationId xmlns="" xmlns:a16="http://schemas.microsoft.com/office/drawing/2014/main" id="{2B118FD0-C828-4F1C-B374-6B65430F3D49}"/>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 xmlns:a16="http://schemas.microsoft.com/office/drawing/2014/main" id="{75C89263-5EFB-391E-8C85-DF6C6904AD90}"/>
              </a:ext>
            </a:extLst>
          </p:cNvPr>
          <p:cNvSpPr/>
          <p:nvPr/>
        </p:nvSpPr>
        <p:spPr>
          <a:xfrm>
            <a:off x="638175" y="787878"/>
            <a:ext cx="10858500" cy="11933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ea typeface="微软雅黑"/>
              </a:rPr>
              <a:t>2. </a:t>
            </a:r>
            <a:r>
              <a:rPr kumimoji="0" lang="en-US" sz="3600" b="1" i="0" u="none" strike="noStrike" kern="1200" cap="none" spc="0" normalizeH="0" baseline="0" noProof="0" dirty="0" err="1">
                <a:ln>
                  <a:noFill/>
                </a:ln>
                <a:solidFill>
                  <a:srgbClr val="FF0000"/>
                </a:solidFill>
                <a:effectLst/>
                <a:uLnTx/>
                <a:uFillTx/>
                <a:ea typeface="微软雅黑"/>
              </a:rPr>
              <a:t>Trong</a:t>
            </a:r>
            <a:r>
              <a:rPr kumimoji="0" lang="en-US" sz="3600" b="1" i="0" u="none" strike="noStrike" kern="1200" cap="none" spc="0" normalizeH="0" baseline="0" noProof="0" dirty="0">
                <a:ln>
                  <a:noFill/>
                </a:ln>
                <a:solidFill>
                  <a:srgbClr val="FF0000"/>
                </a:solidFill>
                <a:effectLst/>
                <a:uLnTx/>
                <a:uFillTx/>
                <a:ea typeface="微软雅黑"/>
              </a:rPr>
              <a:t> </a:t>
            </a:r>
            <a:r>
              <a:rPr kumimoji="0" lang="en-US" sz="3600" b="1" i="0" u="none" strike="noStrike" kern="1200" cap="none" spc="0" normalizeH="0" baseline="0" noProof="0" dirty="0" err="1">
                <a:ln>
                  <a:noFill/>
                </a:ln>
                <a:solidFill>
                  <a:srgbClr val="FF0000"/>
                </a:solidFill>
                <a:effectLst/>
                <a:uLnTx/>
                <a:uFillTx/>
                <a:ea typeface="微软雅黑"/>
              </a:rPr>
              <a:t>bài</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Tiếng</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nước</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mình</a:t>
            </a:r>
            <a:r>
              <a:rPr kumimoji="0" lang="en-US" sz="3600" b="1" i="0" u="none" strike="noStrike" kern="1200" cap="none" spc="0" normalizeH="0" noProof="0" dirty="0">
                <a:ln>
                  <a:noFill/>
                </a:ln>
                <a:solidFill>
                  <a:srgbClr val="FF0000"/>
                </a:solidFill>
                <a:effectLst/>
                <a:uLnTx/>
                <a:uFillTx/>
                <a:ea typeface="微软雅黑"/>
              </a:rPr>
              <a:t>, </a:t>
            </a:r>
            <a:r>
              <a:rPr lang="en-US" sz="3600" b="1" dirty="0">
                <a:solidFill>
                  <a:srgbClr val="FF0000"/>
                </a:solidFill>
                <a:ea typeface="微软雅黑"/>
              </a:rPr>
              <a:t>t</a:t>
            </a:r>
            <a:r>
              <a:rPr kumimoji="0" lang="en-US" sz="3600" b="1" i="0" u="none" strike="noStrike" kern="1200" cap="none" spc="0" normalizeH="0" noProof="0" dirty="0" err="1">
                <a:ln>
                  <a:noFill/>
                </a:ln>
                <a:solidFill>
                  <a:srgbClr val="FF0000"/>
                </a:solidFill>
                <a:effectLst/>
                <a:uLnTx/>
                <a:uFillTx/>
                <a:ea typeface="微软雅黑"/>
              </a:rPr>
              <a:t>iếng</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võng</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được</a:t>
            </a:r>
            <a:r>
              <a:rPr kumimoji="0" lang="en-US" sz="3600" b="1" i="0" u="none" strike="noStrike" kern="1200" cap="none" spc="0" normalizeH="0" noProof="0" dirty="0">
                <a:ln>
                  <a:noFill/>
                </a:ln>
                <a:solidFill>
                  <a:srgbClr val="FF0000"/>
                </a:solidFill>
                <a:effectLst/>
                <a:uLnTx/>
                <a:uFillTx/>
                <a:ea typeface="微软雅黑"/>
              </a:rPr>
              <a:t> so </a:t>
            </a:r>
            <a:r>
              <a:rPr kumimoji="0" lang="en-US" sz="3600" b="1" i="0" u="none" strike="noStrike" kern="1200" cap="none" spc="0" normalizeH="0" noProof="0" dirty="0" err="1">
                <a:ln>
                  <a:noFill/>
                </a:ln>
                <a:solidFill>
                  <a:srgbClr val="FF0000"/>
                </a:solidFill>
                <a:effectLst/>
                <a:uLnTx/>
                <a:uFillTx/>
                <a:ea typeface="微软雅黑"/>
              </a:rPr>
              <a:t>sánh</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với</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dấu</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gì</a:t>
            </a:r>
            <a:r>
              <a:rPr kumimoji="0" lang="en-US" sz="3600" b="1" i="0" u="none" strike="noStrike" kern="1200" cap="none" spc="0" normalizeH="0" noProof="0" dirty="0">
                <a:ln>
                  <a:noFill/>
                </a:ln>
                <a:solidFill>
                  <a:srgbClr val="FF0000"/>
                </a:solidFill>
                <a:effectLst/>
                <a:uLnTx/>
                <a:uFillTx/>
                <a:ea typeface="微软雅黑"/>
              </a:rPr>
              <a:t>? </a:t>
            </a:r>
            <a:endParaRPr kumimoji="0" lang="en-US" sz="3600" b="1" i="0" u="none" strike="noStrike" kern="1200" cap="none" spc="0" normalizeH="0" baseline="0" noProof="0" dirty="0">
              <a:ln>
                <a:noFill/>
              </a:ln>
              <a:solidFill>
                <a:srgbClr val="FF0000"/>
              </a:solidFill>
              <a:effectLst/>
              <a:uLnTx/>
              <a:uFillTx/>
              <a:ea typeface="微软雅黑"/>
            </a:endParaRPr>
          </a:p>
        </p:txBody>
      </p:sp>
      <p:sp>
        <p:nvSpPr>
          <p:cNvPr id="4" name="Speech Bubble: Rectangle with Corners Rounded 3">
            <a:extLst>
              <a:ext uri="{FF2B5EF4-FFF2-40B4-BE49-F238E27FC236}">
                <a16:creationId xmlns="" xmlns:a16="http://schemas.microsoft.com/office/drawing/2014/main" id="{D3B533CC-54E8-5C78-B694-BBE647C64956}"/>
              </a:ext>
            </a:extLst>
          </p:cNvPr>
          <p:cNvSpPr/>
          <p:nvPr/>
        </p:nvSpPr>
        <p:spPr>
          <a:xfrm flipH="1">
            <a:off x="3552824" y="2475000"/>
            <a:ext cx="4895849" cy="1506450"/>
          </a:xfrm>
          <a:custGeom>
            <a:avLst/>
            <a:gdLst>
              <a:gd name="connsiteX0" fmla="*/ 0 w 4895849"/>
              <a:gd name="connsiteY0" fmla="*/ 251080 h 1506450"/>
              <a:gd name="connsiteX1" fmla="*/ 251080 w 4895849"/>
              <a:gd name="connsiteY1" fmla="*/ 0 h 1506450"/>
              <a:gd name="connsiteX2" fmla="*/ 815975 w 4895849"/>
              <a:gd name="connsiteY2" fmla="*/ 0 h 1506450"/>
              <a:gd name="connsiteX3" fmla="*/ 815975 w 4895849"/>
              <a:gd name="connsiteY3" fmla="*/ 0 h 1506450"/>
              <a:gd name="connsiteX4" fmla="*/ 1403477 w 4895849"/>
              <a:gd name="connsiteY4" fmla="*/ 0 h 1506450"/>
              <a:gd name="connsiteX5" fmla="*/ 2039937 w 4895849"/>
              <a:gd name="connsiteY5" fmla="*/ 0 h 1506450"/>
              <a:gd name="connsiteX6" fmla="*/ 2639048 w 4895849"/>
              <a:gd name="connsiteY6" fmla="*/ 0 h 1506450"/>
              <a:gd name="connsiteX7" fmla="*/ 3264208 w 4895849"/>
              <a:gd name="connsiteY7" fmla="*/ 0 h 1506450"/>
              <a:gd name="connsiteX8" fmla="*/ 3889368 w 4895849"/>
              <a:gd name="connsiteY8" fmla="*/ 0 h 1506450"/>
              <a:gd name="connsiteX9" fmla="*/ 4644769 w 4895849"/>
              <a:gd name="connsiteY9" fmla="*/ 0 h 1506450"/>
              <a:gd name="connsiteX10" fmla="*/ 4895849 w 4895849"/>
              <a:gd name="connsiteY10" fmla="*/ 251080 h 1506450"/>
              <a:gd name="connsiteX11" fmla="*/ 4895849 w 4895849"/>
              <a:gd name="connsiteY11" fmla="*/ 878763 h 1506450"/>
              <a:gd name="connsiteX12" fmla="*/ 4895849 w 4895849"/>
              <a:gd name="connsiteY12" fmla="*/ 878763 h 1506450"/>
              <a:gd name="connsiteX13" fmla="*/ 4895849 w 4895849"/>
              <a:gd name="connsiteY13" fmla="*/ 1255375 h 1506450"/>
              <a:gd name="connsiteX14" fmla="*/ 4895849 w 4895849"/>
              <a:gd name="connsiteY14" fmla="*/ 1255370 h 1506450"/>
              <a:gd name="connsiteX15" fmla="*/ 4644769 w 4895849"/>
              <a:gd name="connsiteY15" fmla="*/ 1506450 h 1506450"/>
              <a:gd name="connsiteX16" fmla="*/ 4045658 w 4895849"/>
              <a:gd name="connsiteY16" fmla="*/ 1506450 h 1506450"/>
              <a:gd name="connsiteX17" fmla="*/ 3342353 w 4895849"/>
              <a:gd name="connsiteY17" fmla="*/ 1506450 h 1506450"/>
              <a:gd name="connsiteX18" fmla="*/ 2691145 w 4895849"/>
              <a:gd name="connsiteY18" fmla="*/ 1506450 h 1506450"/>
              <a:gd name="connsiteX19" fmla="*/ 2039937 w 4895849"/>
              <a:gd name="connsiteY19" fmla="*/ 1506450 h 1506450"/>
              <a:gd name="connsiteX20" fmla="*/ 1491167 w 4895849"/>
              <a:gd name="connsiteY20" fmla="*/ 1506450 h 1506450"/>
              <a:gd name="connsiteX21" fmla="*/ 872342 w 4895849"/>
              <a:gd name="connsiteY21" fmla="*/ 1506450 h 1506450"/>
              <a:gd name="connsiteX22" fmla="*/ 815975 w 4895849"/>
              <a:gd name="connsiteY22" fmla="*/ 1506450 h 1506450"/>
              <a:gd name="connsiteX23" fmla="*/ 251080 w 4895849"/>
              <a:gd name="connsiteY23" fmla="*/ 1506450 h 1506450"/>
              <a:gd name="connsiteX24" fmla="*/ 0 w 4895849"/>
              <a:gd name="connsiteY24" fmla="*/ 1255370 h 1506450"/>
              <a:gd name="connsiteX25" fmla="*/ 0 w 4895849"/>
              <a:gd name="connsiteY25" fmla="*/ 1255375 h 1506450"/>
              <a:gd name="connsiteX26" fmla="*/ 0 w 4895849"/>
              <a:gd name="connsiteY26" fmla="*/ 878763 h 1506450"/>
              <a:gd name="connsiteX27" fmla="*/ 0 w 4895849"/>
              <a:gd name="connsiteY27" fmla="*/ 878763 h 1506450"/>
              <a:gd name="connsiteX28" fmla="*/ 0 w 4895849"/>
              <a:gd name="connsiteY28" fmla="*/ 251080 h 15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95849" h="1506450" fill="none" extrusionOk="0">
                <a:moveTo>
                  <a:pt x="0" y="251080"/>
                </a:moveTo>
                <a:cubicBezTo>
                  <a:pt x="-949" y="85064"/>
                  <a:pt x="88662" y="-10089"/>
                  <a:pt x="251080" y="0"/>
                </a:cubicBezTo>
                <a:cubicBezTo>
                  <a:pt x="520678" y="26242"/>
                  <a:pt x="584082" y="-14254"/>
                  <a:pt x="815975" y="0"/>
                </a:cubicBezTo>
                <a:lnTo>
                  <a:pt x="815975" y="0"/>
                </a:lnTo>
                <a:cubicBezTo>
                  <a:pt x="1007091" y="16405"/>
                  <a:pt x="1147292" y="19858"/>
                  <a:pt x="1403477" y="0"/>
                </a:cubicBezTo>
                <a:cubicBezTo>
                  <a:pt x="1659662" y="-19858"/>
                  <a:pt x="1880537" y="-19785"/>
                  <a:pt x="2039937" y="0"/>
                </a:cubicBezTo>
                <a:cubicBezTo>
                  <a:pt x="2310442" y="-17088"/>
                  <a:pt x="2503271" y="26536"/>
                  <a:pt x="2639048" y="0"/>
                </a:cubicBezTo>
                <a:cubicBezTo>
                  <a:pt x="2774825" y="-26536"/>
                  <a:pt x="3107186" y="-18885"/>
                  <a:pt x="3264208" y="0"/>
                </a:cubicBezTo>
                <a:cubicBezTo>
                  <a:pt x="3421230" y="18885"/>
                  <a:pt x="3720991" y="-18230"/>
                  <a:pt x="3889368" y="0"/>
                </a:cubicBezTo>
                <a:cubicBezTo>
                  <a:pt x="4057745" y="18230"/>
                  <a:pt x="4322482" y="-12153"/>
                  <a:pt x="4644769" y="0"/>
                </a:cubicBezTo>
                <a:cubicBezTo>
                  <a:pt x="4755717" y="6404"/>
                  <a:pt x="4906037" y="122085"/>
                  <a:pt x="4895849" y="251080"/>
                </a:cubicBezTo>
                <a:cubicBezTo>
                  <a:pt x="4864922" y="457207"/>
                  <a:pt x="4904426" y="683981"/>
                  <a:pt x="4895849" y="878763"/>
                </a:cubicBezTo>
                <a:lnTo>
                  <a:pt x="4895849" y="878763"/>
                </a:lnTo>
                <a:cubicBezTo>
                  <a:pt x="4890527" y="959126"/>
                  <a:pt x="4881060" y="1147205"/>
                  <a:pt x="4895849" y="1255375"/>
                </a:cubicBezTo>
                <a:lnTo>
                  <a:pt x="4895849" y="1255370"/>
                </a:lnTo>
                <a:cubicBezTo>
                  <a:pt x="4866962" y="1390018"/>
                  <a:pt x="4777608" y="1524991"/>
                  <a:pt x="4644769" y="1506450"/>
                </a:cubicBezTo>
                <a:cubicBezTo>
                  <a:pt x="4383083" y="1533224"/>
                  <a:pt x="4297924" y="1496279"/>
                  <a:pt x="4045658" y="1506450"/>
                </a:cubicBezTo>
                <a:cubicBezTo>
                  <a:pt x="3793392" y="1516621"/>
                  <a:pt x="3653334" y="1508948"/>
                  <a:pt x="3342353" y="1506450"/>
                </a:cubicBezTo>
                <a:cubicBezTo>
                  <a:pt x="3031372" y="1503952"/>
                  <a:pt x="2878560" y="1481675"/>
                  <a:pt x="2691145" y="1506450"/>
                </a:cubicBezTo>
                <a:cubicBezTo>
                  <a:pt x="2503730" y="1531225"/>
                  <a:pt x="2268460" y="1503272"/>
                  <a:pt x="2039937" y="1506450"/>
                </a:cubicBezTo>
                <a:cubicBezTo>
                  <a:pt x="1869748" y="1485595"/>
                  <a:pt x="1746458" y="1487375"/>
                  <a:pt x="1491167" y="1506450"/>
                </a:cubicBezTo>
                <a:cubicBezTo>
                  <a:pt x="1235876" y="1525526"/>
                  <a:pt x="1170036" y="1491669"/>
                  <a:pt x="872342" y="1506450"/>
                </a:cubicBezTo>
                <a:cubicBezTo>
                  <a:pt x="850123" y="1508551"/>
                  <a:pt x="834550" y="1506179"/>
                  <a:pt x="815975" y="1506450"/>
                </a:cubicBezTo>
                <a:cubicBezTo>
                  <a:pt x="650330" y="1482833"/>
                  <a:pt x="445770" y="1500555"/>
                  <a:pt x="251080" y="1506450"/>
                </a:cubicBezTo>
                <a:cubicBezTo>
                  <a:pt x="109188" y="1472704"/>
                  <a:pt x="27554" y="1385950"/>
                  <a:pt x="0" y="1255370"/>
                </a:cubicBezTo>
                <a:lnTo>
                  <a:pt x="0" y="1255375"/>
                </a:lnTo>
                <a:cubicBezTo>
                  <a:pt x="340" y="1108769"/>
                  <a:pt x="-13439" y="1026328"/>
                  <a:pt x="0" y="878763"/>
                </a:cubicBezTo>
                <a:lnTo>
                  <a:pt x="0" y="878763"/>
                </a:lnTo>
                <a:cubicBezTo>
                  <a:pt x="4907" y="710618"/>
                  <a:pt x="-2061" y="382248"/>
                  <a:pt x="0" y="251080"/>
                </a:cubicBezTo>
                <a:close/>
              </a:path>
              <a:path w="4895849" h="1506450" stroke="0" extrusionOk="0">
                <a:moveTo>
                  <a:pt x="0" y="251080"/>
                </a:moveTo>
                <a:cubicBezTo>
                  <a:pt x="10128" y="79450"/>
                  <a:pt x="91229" y="21842"/>
                  <a:pt x="251080" y="0"/>
                </a:cubicBezTo>
                <a:cubicBezTo>
                  <a:pt x="381250" y="-22465"/>
                  <a:pt x="631745" y="-17524"/>
                  <a:pt x="815975" y="0"/>
                </a:cubicBezTo>
                <a:lnTo>
                  <a:pt x="815975" y="0"/>
                </a:lnTo>
                <a:cubicBezTo>
                  <a:pt x="1007068" y="12146"/>
                  <a:pt x="1245091" y="-20792"/>
                  <a:pt x="1391237" y="0"/>
                </a:cubicBezTo>
                <a:cubicBezTo>
                  <a:pt x="1537383" y="20792"/>
                  <a:pt x="1779565" y="23142"/>
                  <a:pt x="2039937" y="0"/>
                </a:cubicBezTo>
                <a:cubicBezTo>
                  <a:pt x="2232189" y="17815"/>
                  <a:pt x="2513872" y="-5061"/>
                  <a:pt x="2665097" y="0"/>
                </a:cubicBezTo>
                <a:cubicBezTo>
                  <a:pt x="2816322" y="5061"/>
                  <a:pt x="3184537" y="5318"/>
                  <a:pt x="3368401" y="0"/>
                </a:cubicBezTo>
                <a:cubicBezTo>
                  <a:pt x="3552265" y="-5318"/>
                  <a:pt x="3851959" y="-5965"/>
                  <a:pt x="3993561" y="0"/>
                </a:cubicBezTo>
                <a:cubicBezTo>
                  <a:pt x="4135163" y="5965"/>
                  <a:pt x="4441241" y="-8259"/>
                  <a:pt x="4644769" y="0"/>
                </a:cubicBezTo>
                <a:cubicBezTo>
                  <a:pt x="4786165" y="20346"/>
                  <a:pt x="4878829" y="110660"/>
                  <a:pt x="4895849" y="251080"/>
                </a:cubicBezTo>
                <a:cubicBezTo>
                  <a:pt x="4910747" y="448887"/>
                  <a:pt x="4890145" y="616243"/>
                  <a:pt x="4895849" y="878763"/>
                </a:cubicBezTo>
                <a:lnTo>
                  <a:pt x="4895849" y="878763"/>
                </a:lnTo>
                <a:cubicBezTo>
                  <a:pt x="4877715" y="1045735"/>
                  <a:pt x="4880360" y="1108380"/>
                  <a:pt x="4895849" y="1255375"/>
                </a:cubicBezTo>
                <a:lnTo>
                  <a:pt x="4895849" y="1255370"/>
                </a:lnTo>
                <a:cubicBezTo>
                  <a:pt x="4901360" y="1399799"/>
                  <a:pt x="4759456" y="1522303"/>
                  <a:pt x="4644769" y="1506450"/>
                </a:cubicBezTo>
                <a:cubicBezTo>
                  <a:pt x="4501801" y="1488826"/>
                  <a:pt x="4231365" y="1494881"/>
                  <a:pt x="4071706" y="1506450"/>
                </a:cubicBezTo>
                <a:cubicBezTo>
                  <a:pt x="3912047" y="1518019"/>
                  <a:pt x="3634884" y="1526941"/>
                  <a:pt x="3394450" y="1506450"/>
                </a:cubicBezTo>
                <a:cubicBezTo>
                  <a:pt x="3154016" y="1485959"/>
                  <a:pt x="3030684" y="1510955"/>
                  <a:pt x="2769290" y="1506450"/>
                </a:cubicBezTo>
                <a:cubicBezTo>
                  <a:pt x="2507896" y="1501945"/>
                  <a:pt x="2232666" y="1540244"/>
                  <a:pt x="2039937" y="1506450"/>
                </a:cubicBezTo>
                <a:cubicBezTo>
                  <a:pt x="1902556" y="1509009"/>
                  <a:pt x="1561695" y="1519477"/>
                  <a:pt x="1432788" y="1506450"/>
                </a:cubicBezTo>
                <a:cubicBezTo>
                  <a:pt x="1303881" y="1493423"/>
                  <a:pt x="1069520" y="1527462"/>
                  <a:pt x="872342" y="1506450"/>
                </a:cubicBezTo>
                <a:cubicBezTo>
                  <a:pt x="851290" y="1504107"/>
                  <a:pt x="837416" y="1506784"/>
                  <a:pt x="815975" y="1506450"/>
                </a:cubicBezTo>
                <a:cubicBezTo>
                  <a:pt x="563693" y="1527299"/>
                  <a:pt x="384359" y="1499668"/>
                  <a:pt x="251080" y="1506450"/>
                </a:cubicBezTo>
                <a:cubicBezTo>
                  <a:pt x="91232" y="1523811"/>
                  <a:pt x="19961" y="1414628"/>
                  <a:pt x="0" y="1255370"/>
                </a:cubicBezTo>
                <a:lnTo>
                  <a:pt x="0" y="1255375"/>
                </a:lnTo>
                <a:cubicBezTo>
                  <a:pt x="-7564" y="1145971"/>
                  <a:pt x="3360" y="1000299"/>
                  <a:pt x="0" y="878763"/>
                </a:cubicBezTo>
                <a:lnTo>
                  <a:pt x="0" y="878763"/>
                </a:lnTo>
                <a:cubicBezTo>
                  <a:pt x="18315" y="661319"/>
                  <a:pt x="-15470" y="418129"/>
                  <a:pt x="0" y="251080"/>
                </a:cubicBezTo>
                <a:close/>
              </a:path>
            </a:pathLst>
          </a:custGeom>
          <a:solidFill>
            <a:schemeClr val="bg1"/>
          </a:solidFill>
          <a:ln w="38100">
            <a:solidFill>
              <a:srgbClr val="003399"/>
            </a:solidFill>
            <a:prstDash val="sysDash"/>
            <a:extLst>
              <a:ext uri="{C807C97D-BFC1-408E-A445-0C87EB9F89A2}">
                <ask:lineSketchStyleProps xmln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3399"/>
                </a:solidFill>
                <a:latin typeface="Calibri" panose="020F0502020204030204" pitchFamily="34" charset="0"/>
                <a:ea typeface="微软雅黑"/>
                <a:cs typeface="Calibri" panose="020F0502020204030204" pitchFamily="34" charset="0"/>
              </a:rPr>
              <a:t>Đáp</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án</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Dấu</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ngã</a:t>
            </a:r>
            <a:endParaRPr kumimoji="0" lang="vi-VN"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64109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Left 3">
            <a:hlinkClick r:id="rId4" action="ppaction://hlinksldjump"/>
            <a:extLst>
              <a:ext uri="{FF2B5EF4-FFF2-40B4-BE49-F238E27FC236}">
                <a16:creationId xmlns="" xmlns:a16="http://schemas.microsoft.com/office/drawing/2014/main" id="{B7355F3B-8B16-E9D6-D11E-C44A6A4AA86A}"/>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 xmlns:a16="http://schemas.microsoft.com/office/drawing/2014/main" id="{1CBB7A2E-CF5D-FA6B-950F-1093DC087FBB}"/>
              </a:ext>
            </a:extLst>
          </p:cNvPr>
          <p:cNvSpPr/>
          <p:nvPr/>
        </p:nvSpPr>
        <p:spPr>
          <a:xfrm>
            <a:off x="609600" y="190500"/>
            <a:ext cx="10858500" cy="161925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3200" b="1" dirty="0">
                <a:solidFill>
                  <a:srgbClr val="FF0000"/>
                </a:solidFill>
                <a:latin typeface="Cambria" panose="02040503050406030204" pitchFamily="18" charset="0"/>
                <a:ea typeface="Cambria" panose="02040503050406030204" pitchFamily="18" charset="0"/>
                <a:cs typeface="Arial" panose="020B0604020202020204" pitchFamily="34" charset="0"/>
              </a:rPr>
              <a:t>Quan sát tranh và nói về các cảnh vật được vẽ trong tranh. Cảnh vật đó gợi cho em nghĩ đến nơi nào trên đất đất nước ta? </a:t>
            </a:r>
          </a:p>
        </p:txBody>
      </p:sp>
      <p:sp>
        <p:nvSpPr>
          <p:cNvPr id="6" name="Speech Bubble: Rectangle with Corners Rounded 5">
            <a:extLst>
              <a:ext uri="{FF2B5EF4-FFF2-40B4-BE49-F238E27FC236}">
                <a16:creationId xmlns="" xmlns:a16="http://schemas.microsoft.com/office/drawing/2014/main" id="{5E69A7CA-DD33-AF84-9A8E-9B06EBC12091}"/>
              </a:ext>
            </a:extLst>
          </p:cNvPr>
          <p:cNvSpPr/>
          <p:nvPr/>
        </p:nvSpPr>
        <p:spPr>
          <a:xfrm flipH="1">
            <a:off x="1304924" y="5065800"/>
            <a:ext cx="9944099" cy="1658850"/>
          </a:xfrm>
          <a:custGeom>
            <a:avLst/>
            <a:gdLst>
              <a:gd name="connsiteX0" fmla="*/ 0 w 9944099"/>
              <a:gd name="connsiteY0" fmla="*/ 276481 h 1658850"/>
              <a:gd name="connsiteX1" fmla="*/ 276481 w 9944099"/>
              <a:gd name="connsiteY1" fmla="*/ 0 h 1658850"/>
              <a:gd name="connsiteX2" fmla="*/ 994533 w 9944099"/>
              <a:gd name="connsiteY2" fmla="*/ 0 h 1658850"/>
              <a:gd name="connsiteX3" fmla="*/ 1657350 w 9944099"/>
              <a:gd name="connsiteY3" fmla="*/ 0 h 1658850"/>
              <a:gd name="connsiteX4" fmla="*/ 1657350 w 9944099"/>
              <a:gd name="connsiteY4" fmla="*/ 0 h 1658850"/>
              <a:gd name="connsiteX5" fmla="*/ 2328577 w 9944099"/>
              <a:gd name="connsiteY5" fmla="*/ 0 h 1658850"/>
              <a:gd name="connsiteX6" fmla="*/ 2950083 w 9944099"/>
              <a:gd name="connsiteY6" fmla="*/ 0 h 1658850"/>
              <a:gd name="connsiteX7" fmla="*/ 4143375 w 9944099"/>
              <a:gd name="connsiteY7" fmla="*/ 0 h 1658850"/>
              <a:gd name="connsiteX8" fmla="*/ 4833905 w 9944099"/>
              <a:gd name="connsiteY8" fmla="*/ 0 h 1658850"/>
              <a:gd name="connsiteX9" fmla="*/ 5413951 w 9944099"/>
              <a:gd name="connsiteY9" fmla="*/ 0 h 1658850"/>
              <a:gd name="connsiteX10" fmla="*/ 6214966 w 9944099"/>
              <a:gd name="connsiteY10" fmla="*/ 0 h 1658850"/>
              <a:gd name="connsiteX11" fmla="*/ 6739769 w 9944099"/>
              <a:gd name="connsiteY11" fmla="*/ 0 h 1658850"/>
              <a:gd name="connsiteX12" fmla="*/ 7430300 w 9944099"/>
              <a:gd name="connsiteY12" fmla="*/ 0 h 1658850"/>
              <a:gd name="connsiteX13" fmla="*/ 8010345 w 9944099"/>
              <a:gd name="connsiteY13" fmla="*/ 0 h 1658850"/>
              <a:gd name="connsiteX14" fmla="*/ 8645633 w 9944099"/>
              <a:gd name="connsiteY14" fmla="*/ 0 h 1658850"/>
              <a:gd name="connsiteX15" fmla="*/ 9667618 w 9944099"/>
              <a:gd name="connsiteY15" fmla="*/ 0 h 1658850"/>
              <a:gd name="connsiteX16" fmla="*/ 9944099 w 9944099"/>
              <a:gd name="connsiteY16" fmla="*/ 276481 h 1658850"/>
              <a:gd name="connsiteX17" fmla="*/ 9944099 w 9944099"/>
              <a:gd name="connsiteY17" fmla="*/ 967663 h 1658850"/>
              <a:gd name="connsiteX18" fmla="*/ 9944099 w 9944099"/>
              <a:gd name="connsiteY18" fmla="*/ 967663 h 1658850"/>
              <a:gd name="connsiteX19" fmla="*/ 9944099 w 9944099"/>
              <a:gd name="connsiteY19" fmla="*/ 1382375 h 1658850"/>
              <a:gd name="connsiteX20" fmla="*/ 9944099 w 9944099"/>
              <a:gd name="connsiteY20" fmla="*/ 1382369 h 1658850"/>
              <a:gd name="connsiteX21" fmla="*/ 9667618 w 9944099"/>
              <a:gd name="connsiteY21" fmla="*/ 1658850 h 1658850"/>
              <a:gd name="connsiteX22" fmla="*/ 9032330 w 9944099"/>
              <a:gd name="connsiteY22" fmla="*/ 1658850 h 1658850"/>
              <a:gd name="connsiteX23" fmla="*/ 8397042 w 9944099"/>
              <a:gd name="connsiteY23" fmla="*/ 1658850 h 1658850"/>
              <a:gd name="connsiteX24" fmla="*/ 7816997 w 9944099"/>
              <a:gd name="connsiteY24" fmla="*/ 1658850 h 1658850"/>
              <a:gd name="connsiteX25" fmla="*/ 7292194 w 9944099"/>
              <a:gd name="connsiteY25" fmla="*/ 1658850 h 1658850"/>
              <a:gd name="connsiteX26" fmla="*/ 6601663 w 9944099"/>
              <a:gd name="connsiteY26" fmla="*/ 1658850 h 1658850"/>
              <a:gd name="connsiteX27" fmla="*/ 5966375 w 9944099"/>
              <a:gd name="connsiteY27" fmla="*/ 1658850 h 1658850"/>
              <a:gd name="connsiteX28" fmla="*/ 5220602 w 9944099"/>
              <a:gd name="connsiteY28" fmla="*/ 1658850 h 1658850"/>
              <a:gd name="connsiteX29" fmla="*/ 4143375 w 9944099"/>
              <a:gd name="connsiteY29" fmla="*/ 1658850 h 1658850"/>
              <a:gd name="connsiteX30" fmla="*/ 3526776 w 9944099"/>
              <a:gd name="connsiteY30" fmla="*/ 1658850 h 1658850"/>
              <a:gd name="connsiteX31" fmla="*/ 3005038 w 9944099"/>
              <a:gd name="connsiteY31" fmla="*/ 1658850 h 1658850"/>
              <a:gd name="connsiteX32" fmla="*/ 2483301 w 9944099"/>
              <a:gd name="connsiteY32" fmla="*/ 1658850 h 1658850"/>
              <a:gd name="connsiteX33" fmla="*/ 1771840 w 9944099"/>
              <a:gd name="connsiteY33" fmla="*/ 1658850 h 1658850"/>
              <a:gd name="connsiteX34" fmla="*/ 1657350 w 9944099"/>
              <a:gd name="connsiteY34" fmla="*/ 1658850 h 1658850"/>
              <a:gd name="connsiteX35" fmla="*/ 939298 w 9944099"/>
              <a:gd name="connsiteY35" fmla="*/ 1658850 h 1658850"/>
              <a:gd name="connsiteX36" fmla="*/ 276481 w 9944099"/>
              <a:gd name="connsiteY36" fmla="*/ 1658850 h 1658850"/>
              <a:gd name="connsiteX37" fmla="*/ 0 w 9944099"/>
              <a:gd name="connsiteY37" fmla="*/ 1382369 h 1658850"/>
              <a:gd name="connsiteX38" fmla="*/ 0 w 9944099"/>
              <a:gd name="connsiteY38" fmla="*/ 1382375 h 1658850"/>
              <a:gd name="connsiteX39" fmla="*/ 0 w 9944099"/>
              <a:gd name="connsiteY39" fmla="*/ 967663 h 1658850"/>
              <a:gd name="connsiteX40" fmla="*/ 0 w 9944099"/>
              <a:gd name="connsiteY40" fmla="*/ 967663 h 1658850"/>
              <a:gd name="connsiteX41" fmla="*/ 0 w 9944099"/>
              <a:gd name="connsiteY41" fmla="*/ 276481 h 16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944099" h="1658850" fill="none" extrusionOk="0">
                <a:moveTo>
                  <a:pt x="0" y="276481"/>
                </a:moveTo>
                <a:cubicBezTo>
                  <a:pt x="-30586" y="132751"/>
                  <a:pt x="123767" y="-9563"/>
                  <a:pt x="276481" y="0"/>
                </a:cubicBezTo>
                <a:cubicBezTo>
                  <a:pt x="574566" y="-13580"/>
                  <a:pt x="845039" y="3331"/>
                  <a:pt x="994533" y="0"/>
                </a:cubicBezTo>
                <a:cubicBezTo>
                  <a:pt x="1144027" y="-3331"/>
                  <a:pt x="1435538" y="4152"/>
                  <a:pt x="1657350" y="0"/>
                </a:cubicBezTo>
                <a:lnTo>
                  <a:pt x="1657350" y="0"/>
                </a:lnTo>
                <a:cubicBezTo>
                  <a:pt x="1959326" y="-28241"/>
                  <a:pt x="2005004" y="-26393"/>
                  <a:pt x="2328577" y="0"/>
                </a:cubicBezTo>
                <a:cubicBezTo>
                  <a:pt x="2652150" y="26393"/>
                  <a:pt x="2651478" y="14469"/>
                  <a:pt x="2950083" y="0"/>
                </a:cubicBezTo>
                <a:cubicBezTo>
                  <a:pt x="3248688" y="-14469"/>
                  <a:pt x="3832604" y="49909"/>
                  <a:pt x="4143375" y="0"/>
                </a:cubicBezTo>
                <a:cubicBezTo>
                  <a:pt x="4432519" y="-3968"/>
                  <a:pt x="4540111" y="-2970"/>
                  <a:pt x="4833905" y="0"/>
                </a:cubicBezTo>
                <a:cubicBezTo>
                  <a:pt x="5127699" y="2970"/>
                  <a:pt x="5195582" y="-28883"/>
                  <a:pt x="5413951" y="0"/>
                </a:cubicBezTo>
                <a:cubicBezTo>
                  <a:pt x="5632320" y="28883"/>
                  <a:pt x="5854469" y="-18677"/>
                  <a:pt x="6214966" y="0"/>
                </a:cubicBezTo>
                <a:cubicBezTo>
                  <a:pt x="6575464" y="18677"/>
                  <a:pt x="6569515" y="-8555"/>
                  <a:pt x="6739769" y="0"/>
                </a:cubicBezTo>
                <a:cubicBezTo>
                  <a:pt x="6910023" y="8555"/>
                  <a:pt x="7205541" y="-11001"/>
                  <a:pt x="7430300" y="0"/>
                </a:cubicBezTo>
                <a:cubicBezTo>
                  <a:pt x="7655059" y="11001"/>
                  <a:pt x="7825002" y="5888"/>
                  <a:pt x="8010345" y="0"/>
                </a:cubicBezTo>
                <a:cubicBezTo>
                  <a:pt x="8195689" y="-5888"/>
                  <a:pt x="8381855" y="-10865"/>
                  <a:pt x="8645633" y="0"/>
                </a:cubicBezTo>
                <a:cubicBezTo>
                  <a:pt x="8909411" y="10865"/>
                  <a:pt x="9178250" y="-47125"/>
                  <a:pt x="9667618" y="0"/>
                </a:cubicBezTo>
                <a:cubicBezTo>
                  <a:pt x="9801282" y="8804"/>
                  <a:pt x="9942184" y="118086"/>
                  <a:pt x="9944099" y="276481"/>
                </a:cubicBezTo>
                <a:cubicBezTo>
                  <a:pt x="9926862" y="552335"/>
                  <a:pt x="9915241" y="688968"/>
                  <a:pt x="9944099" y="967663"/>
                </a:cubicBezTo>
                <a:lnTo>
                  <a:pt x="9944099" y="967663"/>
                </a:lnTo>
                <a:cubicBezTo>
                  <a:pt x="9935764" y="1057281"/>
                  <a:pt x="9950004" y="1255155"/>
                  <a:pt x="9944099" y="1382375"/>
                </a:cubicBezTo>
                <a:lnTo>
                  <a:pt x="9944099" y="1382369"/>
                </a:lnTo>
                <a:cubicBezTo>
                  <a:pt x="9937913" y="1530998"/>
                  <a:pt x="9802625" y="1688648"/>
                  <a:pt x="9667618" y="1658850"/>
                </a:cubicBezTo>
                <a:cubicBezTo>
                  <a:pt x="9391787" y="1685074"/>
                  <a:pt x="9288916" y="1634056"/>
                  <a:pt x="9032330" y="1658850"/>
                </a:cubicBezTo>
                <a:cubicBezTo>
                  <a:pt x="8775744" y="1683644"/>
                  <a:pt x="8618472" y="1682502"/>
                  <a:pt x="8397042" y="1658850"/>
                </a:cubicBezTo>
                <a:cubicBezTo>
                  <a:pt x="8175612" y="1635198"/>
                  <a:pt x="7935696" y="1647702"/>
                  <a:pt x="7816997" y="1658850"/>
                </a:cubicBezTo>
                <a:cubicBezTo>
                  <a:pt x="7698298" y="1669998"/>
                  <a:pt x="7537457" y="1676176"/>
                  <a:pt x="7292194" y="1658850"/>
                </a:cubicBezTo>
                <a:cubicBezTo>
                  <a:pt x="7046931" y="1641524"/>
                  <a:pt x="6868192" y="1664550"/>
                  <a:pt x="6601663" y="1658850"/>
                </a:cubicBezTo>
                <a:cubicBezTo>
                  <a:pt x="6335134" y="1653150"/>
                  <a:pt x="6214866" y="1651376"/>
                  <a:pt x="5966375" y="1658850"/>
                </a:cubicBezTo>
                <a:cubicBezTo>
                  <a:pt x="5717884" y="1666324"/>
                  <a:pt x="5579797" y="1643339"/>
                  <a:pt x="5220602" y="1658850"/>
                </a:cubicBezTo>
                <a:cubicBezTo>
                  <a:pt x="4861407" y="1674361"/>
                  <a:pt x="4428515" y="1687321"/>
                  <a:pt x="4143375" y="1658850"/>
                </a:cubicBezTo>
                <a:cubicBezTo>
                  <a:pt x="3873269" y="1663643"/>
                  <a:pt x="3768582" y="1628937"/>
                  <a:pt x="3526776" y="1658850"/>
                </a:cubicBezTo>
                <a:cubicBezTo>
                  <a:pt x="3284970" y="1688763"/>
                  <a:pt x="3237816" y="1660067"/>
                  <a:pt x="3005038" y="1658850"/>
                </a:cubicBezTo>
                <a:cubicBezTo>
                  <a:pt x="2772260" y="1657633"/>
                  <a:pt x="2667390" y="1660118"/>
                  <a:pt x="2483301" y="1658850"/>
                </a:cubicBezTo>
                <a:cubicBezTo>
                  <a:pt x="2299212" y="1657582"/>
                  <a:pt x="1977099" y="1693433"/>
                  <a:pt x="1771840" y="1658850"/>
                </a:cubicBezTo>
                <a:cubicBezTo>
                  <a:pt x="1723431" y="1656624"/>
                  <a:pt x="1686167" y="1661475"/>
                  <a:pt x="1657350" y="1658850"/>
                </a:cubicBezTo>
                <a:cubicBezTo>
                  <a:pt x="1494964" y="1637208"/>
                  <a:pt x="1162575" y="1647701"/>
                  <a:pt x="939298" y="1658850"/>
                </a:cubicBezTo>
                <a:cubicBezTo>
                  <a:pt x="716021" y="1669999"/>
                  <a:pt x="529334" y="1630198"/>
                  <a:pt x="276481" y="1658850"/>
                </a:cubicBezTo>
                <a:cubicBezTo>
                  <a:pt x="115062" y="1628797"/>
                  <a:pt x="-22774" y="1541425"/>
                  <a:pt x="0" y="1382369"/>
                </a:cubicBezTo>
                <a:lnTo>
                  <a:pt x="0" y="1382375"/>
                </a:lnTo>
                <a:cubicBezTo>
                  <a:pt x="14775" y="1266657"/>
                  <a:pt x="2535" y="1161443"/>
                  <a:pt x="0" y="967663"/>
                </a:cubicBezTo>
                <a:lnTo>
                  <a:pt x="0" y="967663"/>
                </a:lnTo>
                <a:cubicBezTo>
                  <a:pt x="33572" y="629365"/>
                  <a:pt x="-8428" y="504732"/>
                  <a:pt x="0" y="276481"/>
                </a:cubicBezTo>
                <a:close/>
              </a:path>
              <a:path w="9944099" h="1658850" stroke="0" extrusionOk="0">
                <a:moveTo>
                  <a:pt x="0" y="276481"/>
                </a:moveTo>
                <a:cubicBezTo>
                  <a:pt x="5618" y="105500"/>
                  <a:pt x="115627" y="8412"/>
                  <a:pt x="276481" y="0"/>
                </a:cubicBezTo>
                <a:cubicBezTo>
                  <a:pt x="465421" y="-18367"/>
                  <a:pt x="749295" y="14613"/>
                  <a:pt x="994533" y="0"/>
                </a:cubicBezTo>
                <a:cubicBezTo>
                  <a:pt x="1239771" y="-14613"/>
                  <a:pt x="1391865" y="-1763"/>
                  <a:pt x="1657350" y="0"/>
                </a:cubicBezTo>
                <a:lnTo>
                  <a:pt x="1657350" y="0"/>
                </a:lnTo>
                <a:cubicBezTo>
                  <a:pt x="1849790" y="28497"/>
                  <a:pt x="2153783" y="-27726"/>
                  <a:pt x="2328577" y="0"/>
                </a:cubicBezTo>
                <a:cubicBezTo>
                  <a:pt x="2503371" y="27726"/>
                  <a:pt x="2784313" y="-787"/>
                  <a:pt x="2925223" y="0"/>
                </a:cubicBezTo>
                <a:cubicBezTo>
                  <a:pt x="3066133" y="787"/>
                  <a:pt x="3457535" y="29985"/>
                  <a:pt x="3596450" y="0"/>
                </a:cubicBezTo>
                <a:cubicBezTo>
                  <a:pt x="3735365" y="-29985"/>
                  <a:pt x="3973880" y="25877"/>
                  <a:pt x="4143375" y="0"/>
                </a:cubicBezTo>
                <a:cubicBezTo>
                  <a:pt x="4272361" y="-24348"/>
                  <a:pt x="4438310" y="22496"/>
                  <a:pt x="4723421" y="0"/>
                </a:cubicBezTo>
                <a:cubicBezTo>
                  <a:pt x="5008532" y="-22496"/>
                  <a:pt x="5208464" y="-29622"/>
                  <a:pt x="5358708" y="0"/>
                </a:cubicBezTo>
                <a:cubicBezTo>
                  <a:pt x="5508952" y="29622"/>
                  <a:pt x="5919672" y="-6742"/>
                  <a:pt x="6159724" y="0"/>
                </a:cubicBezTo>
                <a:cubicBezTo>
                  <a:pt x="6399776" y="6742"/>
                  <a:pt x="6715721" y="15480"/>
                  <a:pt x="6960739" y="0"/>
                </a:cubicBezTo>
                <a:cubicBezTo>
                  <a:pt x="7205757" y="-15480"/>
                  <a:pt x="7488331" y="38554"/>
                  <a:pt x="7761754" y="0"/>
                </a:cubicBezTo>
                <a:cubicBezTo>
                  <a:pt x="8035177" y="-38554"/>
                  <a:pt x="8108581" y="18510"/>
                  <a:pt x="8286557" y="0"/>
                </a:cubicBezTo>
                <a:cubicBezTo>
                  <a:pt x="8464533" y="-18510"/>
                  <a:pt x="8835266" y="-9688"/>
                  <a:pt x="8977088" y="0"/>
                </a:cubicBezTo>
                <a:cubicBezTo>
                  <a:pt x="9118910" y="9688"/>
                  <a:pt x="9395820" y="-30169"/>
                  <a:pt x="9667618" y="0"/>
                </a:cubicBezTo>
                <a:cubicBezTo>
                  <a:pt x="9821312" y="-3620"/>
                  <a:pt x="9949217" y="152576"/>
                  <a:pt x="9944099" y="276481"/>
                </a:cubicBezTo>
                <a:cubicBezTo>
                  <a:pt x="9960494" y="454639"/>
                  <a:pt x="9944430" y="668304"/>
                  <a:pt x="9944099" y="967663"/>
                </a:cubicBezTo>
                <a:lnTo>
                  <a:pt x="9944099" y="967663"/>
                </a:lnTo>
                <a:cubicBezTo>
                  <a:pt x="9940959" y="1103447"/>
                  <a:pt x="9950553" y="1199192"/>
                  <a:pt x="9944099" y="1382375"/>
                </a:cubicBezTo>
                <a:lnTo>
                  <a:pt x="9944099" y="1382369"/>
                </a:lnTo>
                <a:cubicBezTo>
                  <a:pt x="9965028" y="1542825"/>
                  <a:pt x="9803687" y="1642843"/>
                  <a:pt x="9667618" y="1658850"/>
                </a:cubicBezTo>
                <a:cubicBezTo>
                  <a:pt x="9386762" y="1673803"/>
                  <a:pt x="9169107" y="1686436"/>
                  <a:pt x="8977088" y="1658850"/>
                </a:cubicBezTo>
                <a:cubicBezTo>
                  <a:pt x="8785069" y="1631265"/>
                  <a:pt x="8441074" y="1652495"/>
                  <a:pt x="8176072" y="1658850"/>
                </a:cubicBezTo>
                <a:cubicBezTo>
                  <a:pt x="7911070" y="1665205"/>
                  <a:pt x="7712312" y="1685433"/>
                  <a:pt x="7596027" y="1658850"/>
                </a:cubicBezTo>
                <a:cubicBezTo>
                  <a:pt x="7479742" y="1632267"/>
                  <a:pt x="7218869" y="1655747"/>
                  <a:pt x="6905497" y="1658850"/>
                </a:cubicBezTo>
                <a:cubicBezTo>
                  <a:pt x="6592125" y="1661954"/>
                  <a:pt x="6363597" y="1637084"/>
                  <a:pt x="6104481" y="1658850"/>
                </a:cubicBezTo>
                <a:cubicBezTo>
                  <a:pt x="5845365" y="1680616"/>
                  <a:pt x="5757995" y="1670018"/>
                  <a:pt x="5469193" y="1658850"/>
                </a:cubicBezTo>
                <a:cubicBezTo>
                  <a:pt x="5180391" y="1647682"/>
                  <a:pt x="5104524" y="1676844"/>
                  <a:pt x="4778663" y="1658850"/>
                </a:cubicBezTo>
                <a:cubicBezTo>
                  <a:pt x="4452802" y="1640857"/>
                  <a:pt x="4439458" y="1641238"/>
                  <a:pt x="4143375" y="1658850"/>
                </a:cubicBezTo>
                <a:cubicBezTo>
                  <a:pt x="3852524" y="1632542"/>
                  <a:pt x="3723214" y="1645415"/>
                  <a:pt x="3526776" y="1658850"/>
                </a:cubicBezTo>
                <a:cubicBezTo>
                  <a:pt x="3330338" y="1672285"/>
                  <a:pt x="3170321" y="1663974"/>
                  <a:pt x="3005038" y="1658850"/>
                </a:cubicBezTo>
                <a:cubicBezTo>
                  <a:pt x="2839755" y="1653726"/>
                  <a:pt x="2698009" y="1634298"/>
                  <a:pt x="2459585" y="1658850"/>
                </a:cubicBezTo>
                <a:cubicBezTo>
                  <a:pt x="2221161" y="1683402"/>
                  <a:pt x="2038661" y="1631015"/>
                  <a:pt x="1771840" y="1658850"/>
                </a:cubicBezTo>
                <a:cubicBezTo>
                  <a:pt x="1728076" y="1657119"/>
                  <a:pt x="1712013" y="1653824"/>
                  <a:pt x="1657350" y="1658850"/>
                </a:cubicBezTo>
                <a:cubicBezTo>
                  <a:pt x="1490905" y="1642108"/>
                  <a:pt x="1177946" y="1625909"/>
                  <a:pt x="980724" y="1658850"/>
                </a:cubicBezTo>
                <a:cubicBezTo>
                  <a:pt x="783502" y="1691791"/>
                  <a:pt x="440086" y="1670562"/>
                  <a:pt x="276481" y="1658850"/>
                </a:cubicBezTo>
                <a:cubicBezTo>
                  <a:pt x="131205" y="1649001"/>
                  <a:pt x="-17044" y="1564371"/>
                  <a:pt x="0" y="1382369"/>
                </a:cubicBezTo>
                <a:lnTo>
                  <a:pt x="0" y="1382375"/>
                </a:lnTo>
                <a:cubicBezTo>
                  <a:pt x="871" y="1212406"/>
                  <a:pt x="17706" y="1144016"/>
                  <a:pt x="0" y="967663"/>
                </a:cubicBezTo>
                <a:lnTo>
                  <a:pt x="0" y="967663"/>
                </a:lnTo>
                <a:cubicBezTo>
                  <a:pt x="-15443" y="639427"/>
                  <a:pt x="-17084" y="428577"/>
                  <a:pt x="0" y="276481"/>
                </a:cubicBezTo>
                <a:close/>
              </a:path>
            </a:pathLst>
          </a:custGeom>
          <a:solidFill>
            <a:schemeClr val="bg1"/>
          </a:solidFill>
          <a:ln w="38100">
            <a:solidFill>
              <a:srgbClr val="003399"/>
            </a:solidFill>
            <a:prstDash val="sysDash"/>
            <a:extLst>
              <a:ext uri="{C807C97D-BFC1-408E-A445-0C87EB9F89A2}">
                <ask:lineSketchStyleProps xmln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Trong tranh có:</a:t>
            </a:r>
            <a:r>
              <a:rPr lang="en-US" sz="3200" b="1" dirty="0">
                <a:solidFill>
                  <a:srgbClr val="003399"/>
                </a:solidFill>
                <a:latin typeface="Calibri" panose="020F0502020204030204" pitchFamily="34" charset="0"/>
                <a:ea typeface="微软雅黑"/>
                <a:cs typeface="Calibri" panose="020F0502020204030204" pitchFamily="34" charset="0"/>
              </a:rPr>
              <a:t> </a:t>
            </a:r>
            <a:r>
              <a:rPr lang="vi-VN" sz="3200" b="1" dirty="0">
                <a:solidFill>
                  <a:srgbClr val="003399"/>
                </a:solidFill>
                <a:latin typeface="Calibri" panose="020F0502020204030204" pitchFamily="34" charset="0"/>
                <a:ea typeface="微软雅黑"/>
                <a:cs typeface="Calibri" panose="020F0502020204030204" pitchFamily="34" charset="0"/>
              </a:rPr>
              <a:t>nhà rông</a:t>
            </a:r>
            <a:r>
              <a:rPr lang="en-US" sz="3200" b="1" dirty="0">
                <a:solidFill>
                  <a:srgbClr val="003399"/>
                </a:solidFill>
                <a:latin typeface="Calibri" panose="020F0502020204030204" pitchFamily="34" charset="0"/>
                <a:ea typeface="微软雅黑"/>
                <a:cs typeface="Calibri" panose="020F0502020204030204" pitchFamily="34" charset="0"/>
              </a:rPr>
              <a:t>, n</a:t>
            </a:r>
            <a:r>
              <a:rPr lang="vi-VN" sz="3200" b="1" dirty="0">
                <a:solidFill>
                  <a:srgbClr val="003399"/>
                </a:solidFill>
                <a:latin typeface="Calibri" panose="020F0502020204030204" pitchFamily="34" charset="0"/>
                <a:ea typeface="微软雅黑"/>
                <a:cs typeface="Calibri" panose="020F0502020204030204" pitchFamily="34" charset="0"/>
              </a:rPr>
              <a:t>hững chú voi</a:t>
            </a:r>
            <a:r>
              <a:rPr lang="en-US" sz="3200" b="1" dirty="0">
                <a:solidFill>
                  <a:srgbClr val="003399"/>
                </a:solidFill>
                <a:latin typeface="Calibri" panose="020F0502020204030204" pitchFamily="34" charset="0"/>
                <a:ea typeface="微软雅黑"/>
                <a:cs typeface="Calibri" panose="020F0502020204030204" pitchFamily="34" charset="0"/>
              </a:rPr>
              <a:t>, </a:t>
            </a:r>
            <a:r>
              <a:rPr lang="en-US" sz="3200" b="1" dirty="0" err="1">
                <a:solidFill>
                  <a:srgbClr val="003399"/>
                </a:solidFill>
                <a:latin typeface="Calibri" panose="020F0502020204030204" pitchFamily="34" charset="0"/>
                <a:ea typeface="微软雅黑"/>
                <a:cs typeface="Calibri" panose="020F0502020204030204" pitchFamily="34" charset="0"/>
              </a:rPr>
              <a:t>những</a:t>
            </a:r>
            <a:r>
              <a:rPr lang="en-US" sz="3200" b="1" dirty="0">
                <a:solidFill>
                  <a:srgbClr val="003399"/>
                </a:solidFill>
                <a:latin typeface="Calibri" panose="020F0502020204030204" pitchFamily="34" charset="0"/>
                <a:ea typeface="微软雅黑"/>
                <a:cs typeface="Calibri" panose="020F0502020204030204" pitchFamily="34" charset="0"/>
              </a:rPr>
              <a:t> n</a:t>
            </a:r>
            <a:r>
              <a:rPr lang="vi-VN" sz="3200" b="1" dirty="0">
                <a:solidFill>
                  <a:srgbClr val="003399"/>
                </a:solidFill>
                <a:latin typeface="Calibri" panose="020F0502020204030204" pitchFamily="34" charset="0"/>
                <a:ea typeface="微软雅黑"/>
                <a:cs typeface="Calibri" panose="020F0502020204030204" pitchFamily="34" charset="0"/>
              </a:rPr>
              <a:t>gười mặc trang phục dân tộc.</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Cảnh vật gợi cho em nghĩ đến Tây Nguyên. </a:t>
            </a:r>
          </a:p>
        </p:txBody>
      </p:sp>
      <p:pic>
        <p:nvPicPr>
          <p:cNvPr id="8" name="Picture 7">
            <a:extLst>
              <a:ext uri="{FF2B5EF4-FFF2-40B4-BE49-F238E27FC236}">
                <a16:creationId xmlns="" xmlns:a16="http://schemas.microsoft.com/office/drawing/2014/main" id="{C8C4116A-BF0D-6811-40DA-B078262CAE51}"/>
              </a:ext>
            </a:extLst>
          </p:cNvPr>
          <p:cNvPicPr>
            <a:picLocks noChangeAspect="1"/>
          </p:cNvPicPr>
          <p:nvPr/>
        </p:nvPicPr>
        <p:blipFill>
          <a:blip r:embed="rId5"/>
          <a:stretch>
            <a:fillRect/>
          </a:stretch>
        </p:blipFill>
        <p:spPr>
          <a:xfrm>
            <a:off x="3209925" y="1890712"/>
            <a:ext cx="6381750" cy="3091848"/>
          </a:xfrm>
          <a:prstGeom prst="rect">
            <a:avLst/>
          </a:prstGeom>
        </p:spPr>
      </p:pic>
    </p:spTree>
    <p:extLst>
      <p:ext uri="{BB962C8B-B14F-4D97-AF65-F5344CB8AC3E}">
        <p14:creationId xmlns:p14="http://schemas.microsoft.com/office/powerpoint/2010/main" val="271379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F7CF24E-A34C-4A4D-9806-793EA4339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F9333D57-10A7-B90C-F451-A0270D046B48}"/>
              </a:ext>
            </a:extLst>
          </p:cNvPr>
          <p:cNvPicPr>
            <a:picLocks noChangeAspect="1"/>
          </p:cNvPicPr>
          <p:nvPr/>
        </p:nvPicPr>
        <p:blipFill>
          <a:blip r:embed="rId3"/>
          <a:stretch>
            <a:fillRect/>
          </a:stretch>
        </p:blipFill>
        <p:spPr>
          <a:xfrm>
            <a:off x="3071761" y="2522111"/>
            <a:ext cx="5572227" cy="2499577"/>
          </a:xfrm>
          <a:prstGeom prst="rect">
            <a:avLst/>
          </a:prstGeom>
        </p:spPr>
      </p:pic>
    </p:spTree>
    <p:extLst>
      <p:ext uri="{BB962C8B-B14F-4D97-AF65-F5344CB8AC3E}">
        <p14:creationId xmlns:p14="http://schemas.microsoft.com/office/powerpoint/2010/main" val="16301572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 xmlns:a16="http://schemas.microsoft.com/office/drawing/2014/main" id="{3485B185-3F89-4946-9CFC-7FC2FE96E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6000" y="1263756"/>
            <a:ext cx="2520000" cy="2520000"/>
          </a:xfrm>
          <a:prstGeom prst="rect">
            <a:avLst/>
          </a:prstGeom>
          <a:effectLst>
            <a:outerShdw blurRad="50800" dist="38100" dir="5400000" algn="t" rotWithShape="0">
              <a:prstClr val="black">
                <a:alpha val="40000"/>
              </a:prstClr>
            </a:outerShdw>
          </a:effectLst>
        </p:spPr>
      </p:pic>
      <p:cxnSp>
        <p:nvCxnSpPr>
          <p:cNvPr id="7" name="Connector: Curved 6">
            <a:extLst>
              <a:ext uri="{FF2B5EF4-FFF2-40B4-BE49-F238E27FC236}">
                <a16:creationId xmlns="" xmlns:a16="http://schemas.microsoft.com/office/drawing/2014/main" id="{FAB4F549-7399-4782-BEB4-CDE9CB303007}"/>
              </a:ext>
            </a:extLst>
          </p:cNvPr>
          <p:cNvCxnSpPr>
            <a:cxnSpLocks/>
            <a:stCxn id="6" idx="1"/>
            <a:endCxn id="9" idx="3"/>
          </p:cNvCxnSpPr>
          <p:nvPr/>
        </p:nvCxnSpPr>
        <p:spPr>
          <a:xfrm rot="10800000" flipV="1">
            <a:off x="3517610" y="2523756"/>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 xmlns:a16="http://schemas.microsoft.com/office/drawing/2014/main" id="{0E4B08F3-17A9-4962-9F11-F0E5C2DD0A26}"/>
              </a:ext>
            </a:extLst>
          </p:cNvPr>
          <p:cNvCxnSpPr>
            <a:cxnSpLocks/>
            <a:stCxn id="6" idx="3"/>
            <a:endCxn id="11" idx="1"/>
          </p:cNvCxnSpPr>
          <p:nvPr/>
        </p:nvCxnSpPr>
        <p:spPr>
          <a:xfrm>
            <a:off x="7356000" y="2523756"/>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56701522-49E4-43F6-B34E-ADFC69512E7F}"/>
              </a:ext>
            </a:extLst>
          </p:cNvPr>
          <p:cNvPicPr>
            <a:picLocks noChangeAspect="1"/>
          </p:cNvPicPr>
          <p:nvPr/>
        </p:nvPicPr>
        <p:blipFill>
          <a:blip r:embed="rId4"/>
          <a:stretch>
            <a:fillRect/>
          </a:stretch>
        </p:blipFill>
        <p:spPr>
          <a:xfrm>
            <a:off x="895167" y="1740756"/>
            <a:ext cx="2622443" cy="2628000"/>
          </a:xfrm>
          <a:prstGeom prst="rect">
            <a:avLst/>
          </a:prstGeom>
        </p:spPr>
      </p:pic>
      <p:pic>
        <p:nvPicPr>
          <p:cNvPr id="10" name="Picture 9">
            <a:extLst>
              <a:ext uri="{FF2B5EF4-FFF2-40B4-BE49-F238E27FC236}">
                <a16:creationId xmlns="" xmlns:a16="http://schemas.microsoft.com/office/drawing/2014/main" id="{D4319370-D1E0-4E4D-ACA4-062D2BF79CD1}"/>
              </a:ext>
            </a:extLst>
          </p:cNvPr>
          <p:cNvPicPr>
            <a:picLocks noChangeAspect="1"/>
          </p:cNvPicPr>
          <p:nvPr/>
        </p:nvPicPr>
        <p:blipFill>
          <a:blip r:embed="rId5"/>
          <a:stretch>
            <a:fillRect/>
          </a:stretch>
        </p:blipFill>
        <p:spPr>
          <a:xfrm>
            <a:off x="4782000" y="4149000"/>
            <a:ext cx="2628000" cy="2628000"/>
          </a:xfrm>
          <a:prstGeom prst="rect">
            <a:avLst/>
          </a:prstGeom>
        </p:spPr>
      </p:pic>
      <p:pic>
        <p:nvPicPr>
          <p:cNvPr id="11" name="Picture 10">
            <a:extLst>
              <a:ext uri="{FF2B5EF4-FFF2-40B4-BE49-F238E27FC236}">
                <a16:creationId xmlns="" xmlns:a16="http://schemas.microsoft.com/office/drawing/2014/main" id="{63576478-B779-40FC-8899-B8B3E5DE245B}"/>
              </a:ext>
            </a:extLst>
          </p:cNvPr>
          <p:cNvPicPr>
            <a:picLocks noChangeAspect="1"/>
          </p:cNvPicPr>
          <p:nvPr/>
        </p:nvPicPr>
        <p:blipFill>
          <a:blip r:embed="rId6"/>
          <a:stretch>
            <a:fillRect/>
          </a:stretch>
        </p:blipFill>
        <p:spPr>
          <a:xfrm>
            <a:off x="8677167" y="1740756"/>
            <a:ext cx="2622443" cy="2628000"/>
          </a:xfrm>
          <a:prstGeom prst="rect">
            <a:avLst/>
          </a:prstGeom>
        </p:spPr>
      </p:pic>
      <p:cxnSp>
        <p:nvCxnSpPr>
          <p:cNvPr id="12" name="Straight Arrow Connector 11">
            <a:extLst>
              <a:ext uri="{FF2B5EF4-FFF2-40B4-BE49-F238E27FC236}">
                <a16:creationId xmlns="" xmlns:a16="http://schemas.microsoft.com/office/drawing/2014/main" id="{8F13A846-5D81-4904-A890-EE154693DF0D}"/>
              </a:ext>
            </a:extLst>
          </p:cNvPr>
          <p:cNvCxnSpPr>
            <a:stCxn id="6" idx="2"/>
            <a:endCxn id="10" idx="0"/>
          </p:cNvCxnSpPr>
          <p:nvPr/>
        </p:nvCxnSpPr>
        <p:spPr>
          <a:xfrm>
            <a:off x="6096000" y="3783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1FFAF1CA-4514-40CB-962F-F4F1779B207D}"/>
              </a:ext>
            </a:extLst>
          </p:cNvPr>
          <p:cNvPicPr>
            <a:picLocks noChangeAspect="1"/>
          </p:cNvPicPr>
          <p:nvPr/>
        </p:nvPicPr>
        <p:blipFill>
          <a:blip r:embed="rId7"/>
          <a:stretch>
            <a:fillRect/>
          </a:stretch>
        </p:blipFill>
        <p:spPr>
          <a:xfrm>
            <a:off x="-256572" y="-72961"/>
            <a:ext cx="5432007" cy="3627434"/>
          </a:xfrm>
          <a:prstGeom prst="rect">
            <a:avLst/>
          </a:prstGeom>
        </p:spPr>
      </p:pic>
    </p:spTree>
    <p:extLst>
      <p:ext uri="{BB962C8B-B14F-4D97-AF65-F5344CB8AC3E}">
        <p14:creationId xmlns:p14="http://schemas.microsoft.com/office/powerpoint/2010/main" val="41004469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2" name="Trò-chơi-chíu.wav"/>
                                        </p:tgtEl>
                                      </p:cMediaNode>
                                    </p:audio>
                                  </p:subTnLst>
                                </p:cTn>
                              </p:par>
                            </p:childTnLst>
                          </p:cTn>
                        </p:par>
                        <p:par>
                          <p:cTn id="33" fill="hold">
                            <p:stCondLst>
                              <p:cond delay="500"/>
                            </p:stCondLst>
                            <p:childTnLst>
                              <p:par>
                                <p:cTn id="34" presetID="21"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959D4098-660C-4C7B-8C8C-33913851AA92}"/>
              </a:ext>
            </a:extLst>
          </p:cNvPr>
          <p:cNvSpPr/>
          <p:nvPr/>
        </p:nvSpPr>
        <p:spPr>
          <a:xfrm>
            <a:off x="152400" y="114300"/>
            <a:ext cx="11868150" cy="6438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Picture 1">
            <a:extLst>
              <a:ext uri="{FF2B5EF4-FFF2-40B4-BE49-F238E27FC236}">
                <a16:creationId xmlns="" xmlns:a16="http://schemas.microsoft.com/office/drawing/2014/main" id="{0502D597-5DA6-1422-56B5-E170F2202967}"/>
              </a:ext>
            </a:extLst>
          </p:cNvPr>
          <p:cNvPicPr>
            <a:picLocks noChangeAspect="1"/>
          </p:cNvPicPr>
          <p:nvPr/>
        </p:nvPicPr>
        <p:blipFill>
          <a:blip r:embed="rId2"/>
          <a:stretch>
            <a:fillRect/>
          </a:stretch>
        </p:blipFill>
        <p:spPr>
          <a:xfrm>
            <a:off x="7471769" y="4105274"/>
            <a:ext cx="4405905" cy="2134585"/>
          </a:xfrm>
          <a:prstGeom prst="rect">
            <a:avLst/>
          </a:prstGeom>
          <a:ln>
            <a:noFill/>
          </a:ln>
          <a:effectLst>
            <a:softEdge rad="112500"/>
          </a:effectLst>
        </p:spPr>
      </p:pic>
      <p:sp>
        <p:nvSpPr>
          <p:cNvPr id="3" name="TextBox 2">
            <a:extLst>
              <a:ext uri="{FF2B5EF4-FFF2-40B4-BE49-F238E27FC236}">
                <a16:creationId xmlns="" xmlns:a16="http://schemas.microsoft.com/office/drawing/2014/main" id="{0E1CC516-0A97-2CF4-DFF9-320CEE30586D}"/>
              </a:ext>
            </a:extLst>
          </p:cNvPr>
          <p:cNvSpPr txBox="1"/>
          <p:nvPr/>
        </p:nvSpPr>
        <p:spPr>
          <a:xfrm>
            <a:off x="302175" y="79142"/>
            <a:ext cx="11556450" cy="5755422"/>
          </a:xfrm>
          <a:prstGeom prst="rect">
            <a:avLst/>
          </a:prstGeom>
          <a:noFill/>
        </p:spPr>
        <p:txBody>
          <a:bodyPr wrap="square">
            <a:spAutoFit/>
          </a:bodyPr>
          <a:lstStyle/>
          <a:p>
            <a:pPr algn="ct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 RÔNG</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Người Tây Nguyên nào cũng yêu thích nhà rông, ngôi nhà chung có sự góp sức xây dựng của tất cả mọi người.</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Ay Du</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và Lê Tấn)</a:t>
            </a:r>
          </a:p>
          <a:p>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419843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1351</Words>
  <Application>Microsoft Office PowerPoint</Application>
  <PresentationFormat>Custom</PresentationFormat>
  <Paragraphs>74</Paragraphs>
  <Slides>33</Slides>
  <Notes>4</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1_包图主题2</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DIEN MAY THO MAI</cp:lastModifiedBy>
  <cp:revision>41</cp:revision>
  <dcterms:created xsi:type="dcterms:W3CDTF">2023-01-30T08:55:09Z</dcterms:created>
  <dcterms:modified xsi:type="dcterms:W3CDTF">2025-05-12T03:41:09Z</dcterms:modified>
</cp:coreProperties>
</file>