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77" r:id="rId3"/>
    <p:sldMasterId id="2147483680" r:id="rId4"/>
    <p:sldMasterId id="2147483701" r:id="rId5"/>
    <p:sldMasterId id="2147483711" r:id="rId6"/>
  </p:sldMasterIdLst>
  <p:notesMasterIdLst>
    <p:notesMasterId r:id="rId23"/>
  </p:notesMasterIdLst>
  <p:sldIdLst>
    <p:sldId id="257" r:id="rId7"/>
    <p:sldId id="283" r:id="rId8"/>
    <p:sldId id="284" r:id="rId9"/>
    <p:sldId id="285" r:id="rId10"/>
    <p:sldId id="345" r:id="rId11"/>
    <p:sldId id="258" r:id="rId12"/>
    <p:sldId id="340" r:id="rId13"/>
    <p:sldId id="2007577495" r:id="rId14"/>
    <p:sldId id="2007577498" r:id="rId15"/>
    <p:sldId id="2007577496" r:id="rId16"/>
    <p:sldId id="540" r:id="rId17"/>
    <p:sldId id="2007577497" r:id="rId18"/>
    <p:sldId id="2007577499" r:id="rId19"/>
    <p:sldId id="335" r:id="rId20"/>
    <p:sldId id="334" r:id="rId21"/>
    <p:sldId id="27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9A9AC-04C5-48C9-A266-EC2349313E8A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9E7CF-2DD7-421F-9430-5DF3120B3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05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484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253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615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264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736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378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cc728cf7d_0_1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cc728cf7d_0_1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4235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49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59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22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 userDrawn="1"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18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91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73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80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36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65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94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99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32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77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73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04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2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60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93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63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6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262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70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5/12/2025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2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5/12/2025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3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5/12/2025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1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5/12/2025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256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5/12/2025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02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025854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11797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60518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616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69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47422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97989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7210773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9264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5267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25737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48642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5692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9101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5863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82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001067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5897746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2148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118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92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38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70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88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image" Target="../media/image3.jpeg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image" Target="../media/image2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4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49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3B711D6E-B743-4580-8776-3BC7F965023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6" y="257174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9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7471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3348A770-5926-447E-A1F2-FB310AB6B2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859305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2855831-4786-48ED-BA81-107BF15039E6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451" y="304799"/>
            <a:ext cx="13049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18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EE1C7CCB-13AD-4B34-815B-0F49818477F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6" y="257174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379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00385D8-2188-4A19-BFB7-12D4AD97EA4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20849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image" Target="../media/image25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image" Target="../media/image25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image" Target="../media/image2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6B810EC-613D-47C5-A57A-F937FCD2A9B4}"/>
              </a:ext>
            </a:extLst>
          </p:cNvPr>
          <p:cNvSpPr txBox="1"/>
          <p:nvPr/>
        </p:nvSpPr>
        <p:spPr>
          <a:xfrm>
            <a:off x="2766354" y="631252"/>
            <a:ext cx="6806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Hai,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B810EC-613D-47C5-A57A-F937FCD2A9B4}"/>
              </a:ext>
            </a:extLst>
          </p:cNvPr>
          <p:cNvSpPr txBox="1"/>
          <p:nvPr/>
        </p:nvSpPr>
        <p:spPr>
          <a:xfrm>
            <a:off x="0" y="1200276"/>
            <a:ext cx="1219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60. SO SÁNH CÁC SỐ TRONG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VI 100 000 (TIẾT 2)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624626" y="61978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314450" y="408109"/>
            <a:ext cx="10420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Công-tơ-mét của một xe máy xác định số ki-lô-mét xe máy đó đã đi được. Dưới đây là công-tơ-mét của ba xe máy: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9948A7-8877-4FD1-AA70-605BE71FE4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1237" y="1462087"/>
            <a:ext cx="6863892" cy="17764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928699-B23C-4653-B227-FDD2B54682D8}"/>
              </a:ext>
            </a:extLst>
          </p:cNvPr>
          <p:cNvSpPr txBox="1"/>
          <p:nvPr/>
        </p:nvSpPr>
        <p:spPr>
          <a:xfrm>
            <a:off x="847725" y="3171825"/>
            <a:ext cx="10925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 máy nào đã đi được số ki-lô-mét nhiều nhất? Xe máy nào đã đi được số ki-lô-mét ít nhất?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553F2E-7AA5-4115-8A8B-6481E026B8B0}"/>
              </a:ext>
            </a:extLst>
          </p:cNvPr>
          <p:cNvSpPr txBox="1"/>
          <p:nvPr/>
        </p:nvSpPr>
        <p:spPr>
          <a:xfrm>
            <a:off x="1476374" y="4362450"/>
            <a:ext cx="9991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 có: 43 288 &lt; 43 300 &lt; 50 000</a:t>
            </a:r>
          </a:p>
          <a:p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 máy B đã đi được số ki-lô-mét nhiều nhất.</a:t>
            </a:r>
          </a:p>
          <a:p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 máy A đã đi được số ki-lô-mét ít nhất.</a:t>
            </a:r>
            <a:endParaRPr lang="en-US" sz="36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3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1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1F8823-1595-9568-C0D9-F069903762F1}"/>
              </a:ext>
            </a:extLst>
          </p:cNvPr>
          <p:cNvSpPr/>
          <p:nvPr/>
        </p:nvSpPr>
        <p:spPr>
          <a:xfrm>
            <a:off x="278296" y="192306"/>
            <a:ext cx="11513901" cy="6078370"/>
          </a:xfrm>
          <a:custGeom>
            <a:avLst/>
            <a:gdLst>
              <a:gd name="connsiteX0" fmla="*/ 0 w 11513901"/>
              <a:gd name="connsiteY0" fmla="*/ 606135 h 6078370"/>
              <a:gd name="connsiteX1" fmla="*/ 606135 w 11513901"/>
              <a:gd name="connsiteY1" fmla="*/ 0 h 6078370"/>
              <a:gd name="connsiteX2" fmla="*/ 10907766 w 11513901"/>
              <a:gd name="connsiteY2" fmla="*/ 0 h 6078370"/>
              <a:gd name="connsiteX3" fmla="*/ 11513901 w 11513901"/>
              <a:gd name="connsiteY3" fmla="*/ 606135 h 6078370"/>
              <a:gd name="connsiteX4" fmla="*/ 11513901 w 11513901"/>
              <a:gd name="connsiteY4" fmla="*/ 5472235 h 6078370"/>
              <a:gd name="connsiteX5" fmla="*/ 10907766 w 11513901"/>
              <a:gd name="connsiteY5" fmla="*/ 6078370 h 6078370"/>
              <a:gd name="connsiteX6" fmla="*/ 606135 w 11513901"/>
              <a:gd name="connsiteY6" fmla="*/ 6078370 h 6078370"/>
              <a:gd name="connsiteX7" fmla="*/ 0 w 11513901"/>
              <a:gd name="connsiteY7" fmla="*/ 5472235 h 6078370"/>
              <a:gd name="connsiteX8" fmla="*/ 0 w 11513901"/>
              <a:gd name="connsiteY8" fmla="*/ 606135 h 607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13901" h="6078370" fill="none" extrusionOk="0">
                <a:moveTo>
                  <a:pt x="0" y="606135"/>
                </a:moveTo>
                <a:cubicBezTo>
                  <a:pt x="793" y="292828"/>
                  <a:pt x="282164" y="18106"/>
                  <a:pt x="606135" y="0"/>
                </a:cubicBezTo>
                <a:cubicBezTo>
                  <a:pt x="4302197" y="72427"/>
                  <a:pt x="9667150" y="61419"/>
                  <a:pt x="10907766" y="0"/>
                </a:cubicBezTo>
                <a:cubicBezTo>
                  <a:pt x="11240113" y="-16601"/>
                  <a:pt x="11472806" y="258946"/>
                  <a:pt x="11513901" y="606135"/>
                </a:cubicBezTo>
                <a:cubicBezTo>
                  <a:pt x="11614777" y="2793363"/>
                  <a:pt x="11406588" y="3077172"/>
                  <a:pt x="11513901" y="5472235"/>
                </a:cubicBezTo>
                <a:cubicBezTo>
                  <a:pt x="11516937" y="5791585"/>
                  <a:pt x="11222458" y="6055874"/>
                  <a:pt x="10907766" y="6078370"/>
                </a:cubicBezTo>
                <a:cubicBezTo>
                  <a:pt x="6962684" y="6108197"/>
                  <a:pt x="2731489" y="5999064"/>
                  <a:pt x="606135" y="6078370"/>
                </a:cubicBezTo>
                <a:cubicBezTo>
                  <a:pt x="292075" y="6076030"/>
                  <a:pt x="-34943" y="5813904"/>
                  <a:pt x="0" y="5472235"/>
                </a:cubicBezTo>
                <a:cubicBezTo>
                  <a:pt x="50037" y="3908473"/>
                  <a:pt x="770" y="2004707"/>
                  <a:pt x="0" y="606135"/>
                </a:cubicBezTo>
                <a:close/>
              </a:path>
              <a:path w="11513901" h="6078370" stroke="0" extrusionOk="0">
                <a:moveTo>
                  <a:pt x="0" y="606135"/>
                </a:moveTo>
                <a:cubicBezTo>
                  <a:pt x="53823" y="286047"/>
                  <a:pt x="274451" y="6406"/>
                  <a:pt x="606135" y="0"/>
                </a:cubicBezTo>
                <a:cubicBezTo>
                  <a:pt x="4402786" y="123000"/>
                  <a:pt x="7875006" y="-96860"/>
                  <a:pt x="10907766" y="0"/>
                </a:cubicBezTo>
                <a:cubicBezTo>
                  <a:pt x="11197268" y="-34493"/>
                  <a:pt x="11536107" y="226607"/>
                  <a:pt x="11513901" y="606135"/>
                </a:cubicBezTo>
                <a:cubicBezTo>
                  <a:pt x="11517074" y="1220611"/>
                  <a:pt x="11608168" y="3113303"/>
                  <a:pt x="11513901" y="5472235"/>
                </a:cubicBezTo>
                <a:cubicBezTo>
                  <a:pt x="11503244" y="5810855"/>
                  <a:pt x="11177736" y="6067767"/>
                  <a:pt x="10907766" y="6078370"/>
                </a:cubicBezTo>
                <a:cubicBezTo>
                  <a:pt x="8895605" y="5917663"/>
                  <a:pt x="2370886" y="6118037"/>
                  <a:pt x="606135" y="6078370"/>
                </a:cubicBezTo>
                <a:cubicBezTo>
                  <a:pt x="244352" y="6072912"/>
                  <a:pt x="-36181" y="5790603"/>
                  <a:pt x="0" y="5472235"/>
                </a:cubicBezTo>
                <a:cubicBezTo>
                  <a:pt x="32216" y="3356822"/>
                  <a:pt x="57206" y="2584025"/>
                  <a:pt x="0" y="60613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6DE7E7-2417-6A81-3E2E-4A1922056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764" y="2660544"/>
            <a:ext cx="2988816" cy="381277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835433-F26E-D2CC-9DBE-7258713EA217}"/>
              </a:ext>
            </a:extLst>
          </p:cNvPr>
          <p:cNvSpPr/>
          <p:nvPr/>
        </p:nvSpPr>
        <p:spPr>
          <a:xfrm>
            <a:off x="885826" y="600076"/>
            <a:ext cx="9858374" cy="1609724"/>
          </a:xfrm>
          <a:custGeom>
            <a:avLst/>
            <a:gdLst>
              <a:gd name="connsiteX0" fmla="*/ 0 w 9858374"/>
              <a:gd name="connsiteY0" fmla="*/ 268293 h 1609724"/>
              <a:gd name="connsiteX1" fmla="*/ 268293 w 9858374"/>
              <a:gd name="connsiteY1" fmla="*/ 0 h 1609724"/>
              <a:gd name="connsiteX2" fmla="*/ 5750718 w 9858374"/>
              <a:gd name="connsiteY2" fmla="*/ 0 h 1609724"/>
              <a:gd name="connsiteX3" fmla="*/ 5750718 w 9858374"/>
              <a:gd name="connsiteY3" fmla="*/ 0 h 1609724"/>
              <a:gd name="connsiteX4" fmla="*/ 8215312 w 9858374"/>
              <a:gd name="connsiteY4" fmla="*/ 0 h 1609724"/>
              <a:gd name="connsiteX5" fmla="*/ 9590081 w 9858374"/>
              <a:gd name="connsiteY5" fmla="*/ 0 h 1609724"/>
              <a:gd name="connsiteX6" fmla="*/ 9858374 w 9858374"/>
              <a:gd name="connsiteY6" fmla="*/ 268293 h 1609724"/>
              <a:gd name="connsiteX7" fmla="*/ 9858374 w 9858374"/>
              <a:gd name="connsiteY7" fmla="*/ 939006 h 1609724"/>
              <a:gd name="connsiteX8" fmla="*/ 9858374 w 9858374"/>
              <a:gd name="connsiteY8" fmla="*/ 939006 h 1609724"/>
              <a:gd name="connsiteX9" fmla="*/ 9858374 w 9858374"/>
              <a:gd name="connsiteY9" fmla="*/ 1341437 h 1609724"/>
              <a:gd name="connsiteX10" fmla="*/ 9858374 w 9858374"/>
              <a:gd name="connsiteY10" fmla="*/ 1341431 h 1609724"/>
              <a:gd name="connsiteX11" fmla="*/ 9590081 w 9858374"/>
              <a:gd name="connsiteY11" fmla="*/ 1609724 h 1609724"/>
              <a:gd name="connsiteX12" fmla="*/ 8215312 w 9858374"/>
              <a:gd name="connsiteY12" fmla="*/ 1609724 h 1609724"/>
              <a:gd name="connsiteX13" fmla="*/ 8962741 w 9858374"/>
              <a:gd name="connsiteY13" fmla="*/ 1821419 h 1609724"/>
              <a:gd name="connsiteX14" fmla="*/ 5750718 w 9858374"/>
              <a:gd name="connsiteY14" fmla="*/ 1609724 h 1609724"/>
              <a:gd name="connsiteX15" fmla="*/ 268293 w 9858374"/>
              <a:gd name="connsiteY15" fmla="*/ 1609724 h 1609724"/>
              <a:gd name="connsiteX16" fmla="*/ 0 w 9858374"/>
              <a:gd name="connsiteY16" fmla="*/ 1341431 h 1609724"/>
              <a:gd name="connsiteX17" fmla="*/ 0 w 9858374"/>
              <a:gd name="connsiteY17" fmla="*/ 1341437 h 1609724"/>
              <a:gd name="connsiteX18" fmla="*/ 0 w 9858374"/>
              <a:gd name="connsiteY18" fmla="*/ 939006 h 1609724"/>
              <a:gd name="connsiteX19" fmla="*/ 0 w 9858374"/>
              <a:gd name="connsiteY19" fmla="*/ 939006 h 1609724"/>
              <a:gd name="connsiteX20" fmla="*/ 0 w 9858374"/>
              <a:gd name="connsiteY20" fmla="*/ 268293 h 1609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858374" h="1609724" fill="none" extrusionOk="0">
                <a:moveTo>
                  <a:pt x="0" y="268293"/>
                </a:moveTo>
                <a:cubicBezTo>
                  <a:pt x="-10574" y="122766"/>
                  <a:pt x="131427" y="17903"/>
                  <a:pt x="268293" y="0"/>
                </a:cubicBezTo>
                <a:cubicBezTo>
                  <a:pt x="2865980" y="51196"/>
                  <a:pt x="3320352" y="76270"/>
                  <a:pt x="5750718" y="0"/>
                </a:cubicBezTo>
                <a:lnTo>
                  <a:pt x="5750718" y="0"/>
                </a:lnTo>
                <a:cubicBezTo>
                  <a:pt x="6505448" y="111373"/>
                  <a:pt x="7156606" y="-39871"/>
                  <a:pt x="8215312" y="0"/>
                </a:cubicBezTo>
                <a:cubicBezTo>
                  <a:pt x="8677802" y="74764"/>
                  <a:pt x="9071078" y="-80147"/>
                  <a:pt x="9590081" y="0"/>
                </a:cubicBezTo>
                <a:cubicBezTo>
                  <a:pt x="9746640" y="-17781"/>
                  <a:pt x="9874505" y="121577"/>
                  <a:pt x="9858374" y="268293"/>
                </a:cubicBezTo>
                <a:cubicBezTo>
                  <a:pt x="9843231" y="424733"/>
                  <a:pt x="9888878" y="696839"/>
                  <a:pt x="9858374" y="939006"/>
                </a:cubicBezTo>
                <a:lnTo>
                  <a:pt x="9858374" y="939006"/>
                </a:lnTo>
                <a:cubicBezTo>
                  <a:pt x="9864815" y="983007"/>
                  <a:pt x="9860503" y="1171870"/>
                  <a:pt x="9858374" y="1341437"/>
                </a:cubicBezTo>
                <a:lnTo>
                  <a:pt x="9858374" y="1341431"/>
                </a:lnTo>
                <a:cubicBezTo>
                  <a:pt x="9881322" y="1500268"/>
                  <a:pt x="9743535" y="1634819"/>
                  <a:pt x="9590081" y="1609724"/>
                </a:cubicBezTo>
                <a:cubicBezTo>
                  <a:pt x="8903125" y="1722884"/>
                  <a:pt x="8680792" y="1554757"/>
                  <a:pt x="8215312" y="1609724"/>
                </a:cubicBezTo>
                <a:cubicBezTo>
                  <a:pt x="8554414" y="1653937"/>
                  <a:pt x="8621312" y="1694936"/>
                  <a:pt x="8962741" y="1821419"/>
                </a:cubicBezTo>
                <a:cubicBezTo>
                  <a:pt x="7991983" y="1597372"/>
                  <a:pt x="6497188" y="1599361"/>
                  <a:pt x="5750718" y="1609724"/>
                </a:cubicBezTo>
                <a:cubicBezTo>
                  <a:pt x="3344791" y="1484973"/>
                  <a:pt x="1095921" y="1461436"/>
                  <a:pt x="268293" y="1609724"/>
                </a:cubicBezTo>
                <a:cubicBezTo>
                  <a:pt x="148316" y="1611385"/>
                  <a:pt x="-20117" y="1477570"/>
                  <a:pt x="0" y="1341431"/>
                </a:cubicBezTo>
                <a:lnTo>
                  <a:pt x="0" y="1341437"/>
                </a:lnTo>
                <a:cubicBezTo>
                  <a:pt x="13947" y="1180409"/>
                  <a:pt x="30716" y="1129519"/>
                  <a:pt x="0" y="939006"/>
                </a:cubicBezTo>
                <a:lnTo>
                  <a:pt x="0" y="939006"/>
                </a:lnTo>
                <a:cubicBezTo>
                  <a:pt x="34481" y="807865"/>
                  <a:pt x="33259" y="469215"/>
                  <a:pt x="0" y="268293"/>
                </a:cubicBezTo>
                <a:close/>
              </a:path>
              <a:path w="9858374" h="1609724" stroke="0" extrusionOk="0">
                <a:moveTo>
                  <a:pt x="0" y="268293"/>
                </a:moveTo>
                <a:cubicBezTo>
                  <a:pt x="12059" y="113106"/>
                  <a:pt x="133294" y="12761"/>
                  <a:pt x="268293" y="0"/>
                </a:cubicBezTo>
                <a:cubicBezTo>
                  <a:pt x="2183047" y="-61479"/>
                  <a:pt x="4602778" y="-79008"/>
                  <a:pt x="5750718" y="0"/>
                </a:cubicBezTo>
                <a:lnTo>
                  <a:pt x="5750718" y="0"/>
                </a:lnTo>
                <a:cubicBezTo>
                  <a:pt x="6861246" y="89057"/>
                  <a:pt x="7605411" y="41310"/>
                  <a:pt x="8215312" y="0"/>
                </a:cubicBezTo>
                <a:cubicBezTo>
                  <a:pt x="8631913" y="71862"/>
                  <a:pt x="9012353" y="58658"/>
                  <a:pt x="9590081" y="0"/>
                </a:cubicBezTo>
                <a:cubicBezTo>
                  <a:pt x="9714789" y="-2333"/>
                  <a:pt x="9850266" y="144416"/>
                  <a:pt x="9858374" y="268293"/>
                </a:cubicBezTo>
                <a:cubicBezTo>
                  <a:pt x="9798429" y="558147"/>
                  <a:pt x="9884851" y="865497"/>
                  <a:pt x="9858374" y="939006"/>
                </a:cubicBezTo>
                <a:lnTo>
                  <a:pt x="9858374" y="939006"/>
                </a:lnTo>
                <a:cubicBezTo>
                  <a:pt x="9824224" y="1051743"/>
                  <a:pt x="9832116" y="1223013"/>
                  <a:pt x="9858374" y="1341437"/>
                </a:cubicBezTo>
                <a:lnTo>
                  <a:pt x="9858374" y="1341431"/>
                </a:lnTo>
                <a:cubicBezTo>
                  <a:pt x="9868138" y="1497266"/>
                  <a:pt x="9730212" y="1613525"/>
                  <a:pt x="9590081" y="1609724"/>
                </a:cubicBezTo>
                <a:cubicBezTo>
                  <a:pt x="8904933" y="1495081"/>
                  <a:pt x="8357605" y="1521507"/>
                  <a:pt x="8215312" y="1609724"/>
                </a:cubicBezTo>
                <a:cubicBezTo>
                  <a:pt x="8517277" y="1634469"/>
                  <a:pt x="8590377" y="1769578"/>
                  <a:pt x="8962741" y="1821419"/>
                </a:cubicBezTo>
                <a:cubicBezTo>
                  <a:pt x="8618039" y="1775895"/>
                  <a:pt x="6571507" y="1590561"/>
                  <a:pt x="5750718" y="1609724"/>
                </a:cubicBezTo>
                <a:cubicBezTo>
                  <a:pt x="4597653" y="1609166"/>
                  <a:pt x="2163857" y="1520078"/>
                  <a:pt x="268293" y="1609724"/>
                </a:cubicBezTo>
                <a:cubicBezTo>
                  <a:pt x="118209" y="1623710"/>
                  <a:pt x="24067" y="1475945"/>
                  <a:pt x="0" y="1341431"/>
                </a:cubicBezTo>
                <a:lnTo>
                  <a:pt x="0" y="1341437"/>
                </a:lnTo>
                <a:cubicBezTo>
                  <a:pt x="-5934" y="1299364"/>
                  <a:pt x="-26633" y="998368"/>
                  <a:pt x="0" y="939006"/>
                </a:cubicBezTo>
                <a:lnTo>
                  <a:pt x="0" y="939006"/>
                </a:lnTo>
                <a:cubicBezTo>
                  <a:pt x="5642" y="783438"/>
                  <a:pt x="-23256" y="362468"/>
                  <a:pt x="0" y="268293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921236945">
                  <a:prstGeom prst="wedgeRoundRectCallout">
                    <a:avLst>
                      <a:gd name="adj1" fmla="val 40915"/>
                      <a:gd name="adj2" fmla="val 63151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Công tơ-mét là ruột dụng cụ tự động đo số ki-lô-mét phương tiện đó đã đi được.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anaMinB"/>
              <a:cs typeface="+mn-cs"/>
            </a:endParaRPr>
          </a:p>
        </p:txBody>
      </p:sp>
      <p:pic>
        <p:nvPicPr>
          <p:cNvPr id="3074" name="Picture 2" descr="Cách kiểm tra đồng hồ công-tơ-mét bị tua">
            <a:extLst>
              <a:ext uri="{FF2B5EF4-FFF2-40B4-BE49-F238E27FC236}">
                <a16:creationId xmlns:a16="http://schemas.microsoft.com/office/drawing/2014/main" id="{8DAE0C46-FB8C-441F-A9A4-F17A19898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065" y="2514600"/>
            <a:ext cx="4954909" cy="370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91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CC7868E-A079-4E9C-A5A3-26BECC768AFD}"/>
              </a:ext>
            </a:extLst>
          </p:cNvPr>
          <p:cNvSpPr/>
          <p:nvPr/>
        </p:nvSpPr>
        <p:spPr>
          <a:xfrm>
            <a:off x="624626" y="61978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442031-87AB-4D45-AF2D-63513E6F1E96}"/>
              </a:ext>
            </a:extLst>
          </p:cNvPr>
          <p:cNvSpPr txBox="1"/>
          <p:nvPr/>
        </p:nvSpPr>
        <p:spPr>
          <a:xfrm>
            <a:off x="1371600" y="646234"/>
            <a:ext cx="10420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FDD1C9-DDC0-4880-AC8D-CFDDFD4D4528}"/>
              </a:ext>
            </a:extLst>
          </p:cNvPr>
          <p:cNvGrpSpPr/>
          <p:nvPr/>
        </p:nvGrpSpPr>
        <p:grpSpPr>
          <a:xfrm>
            <a:off x="628650" y="1457325"/>
            <a:ext cx="4667250" cy="646331"/>
            <a:chOff x="628650" y="1457325"/>
            <a:chExt cx="4667250" cy="64633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471768-41FE-4D9F-8BC7-66FBEBB746A9}"/>
                </a:ext>
              </a:extLst>
            </p:cNvPr>
            <p:cNvSpPr txBox="1"/>
            <p:nvPr/>
          </p:nvSpPr>
          <p:spPr>
            <a:xfrm>
              <a:off x="628650" y="1457325"/>
              <a:ext cx="4667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42 371  &gt; 42 37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BB60693-9C81-4278-8894-AC6EA2686E43}"/>
                </a:ext>
              </a:extLst>
            </p:cNvPr>
            <p:cNvSpPr/>
            <p:nvPr/>
          </p:nvSpPr>
          <p:spPr>
            <a:xfrm>
              <a:off x="4552950" y="1533525"/>
              <a:ext cx="533400" cy="51435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7643CED-2DA5-4DB0-AD85-03E73A2B0AD1}"/>
              </a:ext>
            </a:extLst>
          </p:cNvPr>
          <p:cNvGrpSpPr/>
          <p:nvPr/>
        </p:nvGrpSpPr>
        <p:grpSpPr>
          <a:xfrm>
            <a:off x="6219825" y="1381125"/>
            <a:ext cx="4667250" cy="646331"/>
            <a:chOff x="628650" y="1457325"/>
            <a:chExt cx="4667250" cy="64633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9FF4AA0-9C36-4906-8025-47ACD7CA46C1}"/>
                </a:ext>
              </a:extLst>
            </p:cNvPr>
            <p:cNvSpPr txBox="1"/>
            <p:nvPr/>
          </p:nvSpPr>
          <p:spPr>
            <a:xfrm>
              <a:off x="628650" y="1457325"/>
              <a:ext cx="4667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50 826 &lt; 50      26       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DD651E48-2886-4FFB-A604-3829004E1CE9}"/>
                </a:ext>
              </a:extLst>
            </p:cNvPr>
            <p:cNvSpPr/>
            <p:nvPr/>
          </p:nvSpPr>
          <p:spPr>
            <a:xfrm>
              <a:off x="3810000" y="1533525"/>
              <a:ext cx="533400" cy="51435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0" name="jellyfish 8 - 9Slide.vn">
            <a:extLst>
              <a:ext uri="{FF2B5EF4-FFF2-40B4-BE49-F238E27FC236}">
                <a16:creationId xmlns:a16="http://schemas.microsoft.com/office/drawing/2014/main" id="{D3B50178-8171-4DBF-8BD3-ECD64D6CBCCA}"/>
              </a:ext>
            </a:extLst>
          </p:cNvPr>
          <p:cNvSpPr/>
          <p:nvPr/>
        </p:nvSpPr>
        <p:spPr>
          <a:xfrm>
            <a:off x="933450" y="2608682"/>
            <a:ext cx="10020300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a)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Vì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1 &gt; 0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nên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số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cần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điền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vào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dấu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?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là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0.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1A82CB4-D6DA-41B8-9EDF-45C6913FAD52}"/>
              </a:ext>
            </a:extLst>
          </p:cNvPr>
          <p:cNvSpPr/>
          <p:nvPr/>
        </p:nvSpPr>
        <p:spPr>
          <a:xfrm>
            <a:off x="4533900" y="1495425"/>
            <a:ext cx="571500" cy="56197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32" name="jellyfish 8 - 9Slide.vn">
            <a:extLst>
              <a:ext uri="{FF2B5EF4-FFF2-40B4-BE49-F238E27FC236}">
                <a16:creationId xmlns:a16="http://schemas.microsoft.com/office/drawing/2014/main" id="{D32D110B-475B-4055-8956-D4E24C555256}"/>
              </a:ext>
            </a:extLst>
          </p:cNvPr>
          <p:cNvSpPr/>
          <p:nvPr/>
        </p:nvSpPr>
        <p:spPr>
          <a:xfrm>
            <a:off x="971550" y="3618332"/>
            <a:ext cx="10020300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b)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Vì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8 &lt; 9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nên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số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cần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điền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vào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dấu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?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là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9.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B2F1D68-29FB-4A4E-950B-EE92AC60A276}"/>
              </a:ext>
            </a:extLst>
          </p:cNvPr>
          <p:cNvSpPr/>
          <p:nvPr/>
        </p:nvSpPr>
        <p:spPr>
          <a:xfrm>
            <a:off x="9363075" y="1447800"/>
            <a:ext cx="571500" cy="56197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19191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30" grpId="0" animBg="1"/>
      <p:bldP spid="30" grpId="1" animBg="1"/>
      <p:bldP spid="12" grpId="0" animBg="1"/>
      <p:bldP spid="32" grpId="0" animBg="1"/>
      <p:bldP spid="32" grpId="1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2F353A-DCC7-44EC-BDA6-0AA7B1923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0391" y="1976145"/>
            <a:ext cx="787061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6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6957446-4683-E969-1B88-69B9B22CD33B}"/>
              </a:ext>
            </a:extLst>
          </p:cNvPr>
          <p:cNvSpPr/>
          <p:nvPr/>
        </p:nvSpPr>
        <p:spPr>
          <a:xfrm>
            <a:off x="3730336" y="751547"/>
            <a:ext cx="8124914" cy="3307337"/>
          </a:xfrm>
          <a:custGeom>
            <a:avLst/>
            <a:gdLst>
              <a:gd name="connsiteX0" fmla="*/ 0 w 7660786"/>
              <a:gd name="connsiteY0" fmla="*/ 520710 h 3124200"/>
              <a:gd name="connsiteX1" fmla="*/ 520710 w 7660786"/>
              <a:gd name="connsiteY1" fmla="*/ 0 h 3124200"/>
              <a:gd name="connsiteX2" fmla="*/ 1182647 w 7660786"/>
              <a:gd name="connsiteY2" fmla="*/ 0 h 3124200"/>
              <a:gd name="connsiteX3" fmla="*/ 1844583 w 7660786"/>
              <a:gd name="connsiteY3" fmla="*/ 0 h 3124200"/>
              <a:gd name="connsiteX4" fmla="*/ 2506520 w 7660786"/>
              <a:gd name="connsiteY4" fmla="*/ 0 h 3124200"/>
              <a:gd name="connsiteX5" fmla="*/ 3234650 w 7660786"/>
              <a:gd name="connsiteY5" fmla="*/ 0 h 3124200"/>
              <a:gd name="connsiteX6" fmla="*/ 3830393 w 7660786"/>
              <a:gd name="connsiteY6" fmla="*/ 0 h 3124200"/>
              <a:gd name="connsiteX7" fmla="*/ 4558523 w 7660786"/>
              <a:gd name="connsiteY7" fmla="*/ 0 h 3124200"/>
              <a:gd name="connsiteX8" fmla="*/ 5352847 w 7660786"/>
              <a:gd name="connsiteY8" fmla="*/ 0 h 3124200"/>
              <a:gd name="connsiteX9" fmla="*/ 6147171 w 7660786"/>
              <a:gd name="connsiteY9" fmla="*/ 0 h 3124200"/>
              <a:gd name="connsiteX10" fmla="*/ 7140076 w 7660786"/>
              <a:gd name="connsiteY10" fmla="*/ 0 h 3124200"/>
              <a:gd name="connsiteX11" fmla="*/ 7660786 w 7660786"/>
              <a:gd name="connsiteY11" fmla="*/ 520710 h 3124200"/>
              <a:gd name="connsiteX12" fmla="*/ 7660786 w 7660786"/>
              <a:gd name="connsiteY12" fmla="*/ 1214970 h 3124200"/>
              <a:gd name="connsiteX13" fmla="*/ 7660786 w 7660786"/>
              <a:gd name="connsiteY13" fmla="*/ 1930058 h 3124200"/>
              <a:gd name="connsiteX14" fmla="*/ 7660786 w 7660786"/>
              <a:gd name="connsiteY14" fmla="*/ 2603490 h 3124200"/>
              <a:gd name="connsiteX15" fmla="*/ 7140076 w 7660786"/>
              <a:gd name="connsiteY15" fmla="*/ 3124200 h 3124200"/>
              <a:gd name="connsiteX16" fmla="*/ 6411946 w 7660786"/>
              <a:gd name="connsiteY16" fmla="*/ 3124200 h 3124200"/>
              <a:gd name="connsiteX17" fmla="*/ 5750009 w 7660786"/>
              <a:gd name="connsiteY17" fmla="*/ 3124200 h 3124200"/>
              <a:gd name="connsiteX18" fmla="*/ 5220460 w 7660786"/>
              <a:gd name="connsiteY18" fmla="*/ 3124200 h 3124200"/>
              <a:gd name="connsiteX19" fmla="*/ 4690911 w 7660786"/>
              <a:gd name="connsiteY19" fmla="*/ 3124200 h 3124200"/>
              <a:gd name="connsiteX20" fmla="*/ 4227555 w 7660786"/>
              <a:gd name="connsiteY20" fmla="*/ 3124200 h 3124200"/>
              <a:gd name="connsiteX21" fmla="*/ 3499425 w 7660786"/>
              <a:gd name="connsiteY21" fmla="*/ 3124200 h 3124200"/>
              <a:gd name="connsiteX22" fmla="*/ 2969875 w 7660786"/>
              <a:gd name="connsiteY22" fmla="*/ 3124200 h 3124200"/>
              <a:gd name="connsiteX23" fmla="*/ 2175552 w 7660786"/>
              <a:gd name="connsiteY23" fmla="*/ 3124200 h 3124200"/>
              <a:gd name="connsiteX24" fmla="*/ 1646002 w 7660786"/>
              <a:gd name="connsiteY24" fmla="*/ 3124200 h 3124200"/>
              <a:gd name="connsiteX25" fmla="*/ 520710 w 7660786"/>
              <a:gd name="connsiteY25" fmla="*/ 3124200 h 3124200"/>
              <a:gd name="connsiteX26" fmla="*/ 0 w 7660786"/>
              <a:gd name="connsiteY26" fmla="*/ 2603490 h 3124200"/>
              <a:gd name="connsiteX27" fmla="*/ 0 w 7660786"/>
              <a:gd name="connsiteY27" fmla="*/ 1971713 h 3124200"/>
              <a:gd name="connsiteX28" fmla="*/ 0 w 7660786"/>
              <a:gd name="connsiteY28" fmla="*/ 1298281 h 3124200"/>
              <a:gd name="connsiteX29" fmla="*/ 0 w 7660786"/>
              <a:gd name="connsiteY29" fmla="*/ 52071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660786" h="3124200" fill="none" extrusionOk="0">
                <a:moveTo>
                  <a:pt x="0" y="520710"/>
                </a:moveTo>
                <a:cubicBezTo>
                  <a:pt x="-3168" y="224935"/>
                  <a:pt x="299290" y="21800"/>
                  <a:pt x="520710" y="0"/>
                </a:cubicBezTo>
                <a:cubicBezTo>
                  <a:pt x="703261" y="-9025"/>
                  <a:pt x="997915" y="32692"/>
                  <a:pt x="1182647" y="0"/>
                </a:cubicBezTo>
                <a:cubicBezTo>
                  <a:pt x="1367379" y="-32692"/>
                  <a:pt x="1650099" y="6374"/>
                  <a:pt x="1844583" y="0"/>
                </a:cubicBezTo>
                <a:cubicBezTo>
                  <a:pt x="2039067" y="-6374"/>
                  <a:pt x="2301091" y="-26359"/>
                  <a:pt x="2506520" y="0"/>
                </a:cubicBezTo>
                <a:cubicBezTo>
                  <a:pt x="2711949" y="26359"/>
                  <a:pt x="2985570" y="-11612"/>
                  <a:pt x="3234650" y="0"/>
                </a:cubicBezTo>
                <a:cubicBezTo>
                  <a:pt x="3483730" y="11612"/>
                  <a:pt x="3564988" y="1523"/>
                  <a:pt x="3830393" y="0"/>
                </a:cubicBezTo>
                <a:cubicBezTo>
                  <a:pt x="4095798" y="-1523"/>
                  <a:pt x="4317742" y="28836"/>
                  <a:pt x="4558523" y="0"/>
                </a:cubicBezTo>
                <a:cubicBezTo>
                  <a:pt x="4799304" y="-28836"/>
                  <a:pt x="5189642" y="35977"/>
                  <a:pt x="5352847" y="0"/>
                </a:cubicBezTo>
                <a:cubicBezTo>
                  <a:pt x="5516052" y="-35977"/>
                  <a:pt x="5960929" y="-2631"/>
                  <a:pt x="6147171" y="0"/>
                </a:cubicBezTo>
                <a:cubicBezTo>
                  <a:pt x="6333413" y="2631"/>
                  <a:pt x="6810949" y="-20928"/>
                  <a:pt x="7140076" y="0"/>
                </a:cubicBezTo>
                <a:cubicBezTo>
                  <a:pt x="7468204" y="25739"/>
                  <a:pt x="7648105" y="296049"/>
                  <a:pt x="7660786" y="520710"/>
                </a:cubicBezTo>
                <a:cubicBezTo>
                  <a:pt x="7675382" y="660768"/>
                  <a:pt x="7649297" y="1054671"/>
                  <a:pt x="7660786" y="1214970"/>
                </a:cubicBezTo>
                <a:cubicBezTo>
                  <a:pt x="7672275" y="1375269"/>
                  <a:pt x="7666085" y="1664310"/>
                  <a:pt x="7660786" y="1930058"/>
                </a:cubicBezTo>
                <a:cubicBezTo>
                  <a:pt x="7655487" y="2195806"/>
                  <a:pt x="7686595" y="2267414"/>
                  <a:pt x="7660786" y="2603490"/>
                </a:cubicBezTo>
                <a:cubicBezTo>
                  <a:pt x="7605201" y="2895229"/>
                  <a:pt x="7432258" y="3109686"/>
                  <a:pt x="7140076" y="3124200"/>
                </a:cubicBezTo>
                <a:cubicBezTo>
                  <a:pt x="6874642" y="3122199"/>
                  <a:pt x="6652736" y="3102759"/>
                  <a:pt x="6411946" y="3124200"/>
                </a:cubicBezTo>
                <a:cubicBezTo>
                  <a:pt x="6171156" y="3145642"/>
                  <a:pt x="5998527" y="3138288"/>
                  <a:pt x="5750009" y="3124200"/>
                </a:cubicBezTo>
                <a:cubicBezTo>
                  <a:pt x="5501491" y="3110112"/>
                  <a:pt x="5375687" y="3149955"/>
                  <a:pt x="5220460" y="3124200"/>
                </a:cubicBezTo>
                <a:cubicBezTo>
                  <a:pt x="5065233" y="3098445"/>
                  <a:pt x="4815512" y="3137964"/>
                  <a:pt x="4690911" y="3124200"/>
                </a:cubicBezTo>
                <a:cubicBezTo>
                  <a:pt x="4566310" y="3110436"/>
                  <a:pt x="4362200" y="3115394"/>
                  <a:pt x="4227555" y="3124200"/>
                </a:cubicBezTo>
                <a:cubicBezTo>
                  <a:pt x="4092910" y="3133006"/>
                  <a:pt x="3826301" y="3101535"/>
                  <a:pt x="3499425" y="3124200"/>
                </a:cubicBezTo>
                <a:cubicBezTo>
                  <a:pt x="3172549" y="3146866"/>
                  <a:pt x="3078615" y="3136246"/>
                  <a:pt x="2969875" y="3124200"/>
                </a:cubicBezTo>
                <a:cubicBezTo>
                  <a:pt x="2861135" y="3112155"/>
                  <a:pt x="2568935" y="3129361"/>
                  <a:pt x="2175552" y="3124200"/>
                </a:cubicBezTo>
                <a:cubicBezTo>
                  <a:pt x="1782169" y="3119039"/>
                  <a:pt x="1784963" y="3139264"/>
                  <a:pt x="1646002" y="3124200"/>
                </a:cubicBezTo>
                <a:cubicBezTo>
                  <a:pt x="1507041" y="3109137"/>
                  <a:pt x="1009958" y="3129902"/>
                  <a:pt x="520710" y="3124200"/>
                </a:cubicBezTo>
                <a:cubicBezTo>
                  <a:pt x="197356" y="3101910"/>
                  <a:pt x="-28108" y="2878062"/>
                  <a:pt x="0" y="2603490"/>
                </a:cubicBezTo>
                <a:cubicBezTo>
                  <a:pt x="-6520" y="2432032"/>
                  <a:pt x="19398" y="2284885"/>
                  <a:pt x="0" y="1971713"/>
                </a:cubicBezTo>
                <a:cubicBezTo>
                  <a:pt x="-19398" y="1658541"/>
                  <a:pt x="-25098" y="1594469"/>
                  <a:pt x="0" y="1298281"/>
                </a:cubicBezTo>
                <a:cubicBezTo>
                  <a:pt x="25098" y="1002093"/>
                  <a:pt x="-25949" y="809910"/>
                  <a:pt x="0" y="520710"/>
                </a:cubicBezTo>
                <a:close/>
              </a:path>
              <a:path w="7660786" h="3124200" stroke="0" extrusionOk="0">
                <a:moveTo>
                  <a:pt x="0" y="520710"/>
                </a:moveTo>
                <a:cubicBezTo>
                  <a:pt x="-56423" y="231756"/>
                  <a:pt x="196675" y="-26253"/>
                  <a:pt x="520710" y="0"/>
                </a:cubicBezTo>
                <a:cubicBezTo>
                  <a:pt x="847386" y="2916"/>
                  <a:pt x="1155973" y="-22738"/>
                  <a:pt x="1315034" y="0"/>
                </a:cubicBezTo>
                <a:cubicBezTo>
                  <a:pt x="1474095" y="22738"/>
                  <a:pt x="1580418" y="-11814"/>
                  <a:pt x="1778390" y="0"/>
                </a:cubicBezTo>
                <a:cubicBezTo>
                  <a:pt x="1976362" y="11814"/>
                  <a:pt x="2227150" y="16309"/>
                  <a:pt x="2572713" y="0"/>
                </a:cubicBezTo>
                <a:cubicBezTo>
                  <a:pt x="2918276" y="-16309"/>
                  <a:pt x="2940616" y="-3087"/>
                  <a:pt x="3234650" y="0"/>
                </a:cubicBezTo>
                <a:cubicBezTo>
                  <a:pt x="3528684" y="3087"/>
                  <a:pt x="3640212" y="32899"/>
                  <a:pt x="3962780" y="0"/>
                </a:cubicBezTo>
                <a:cubicBezTo>
                  <a:pt x="4285348" y="-32899"/>
                  <a:pt x="4251220" y="11349"/>
                  <a:pt x="4492330" y="0"/>
                </a:cubicBezTo>
                <a:cubicBezTo>
                  <a:pt x="4733440" y="-11349"/>
                  <a:pt x="5048836" y="-9981"/>
                  <a:pt x="5286654" y="0"/>
                </a:cubicBezTo>
                <a:cubicBezTo>
                  <a:pt x="5524472" y="9981"/>
                  <a:pt x="5740897" y="-36297"/>
                  <a:pt x="6014784" y="0"/>
                </a:cubicBezTo>
                <a:cubicBezTo>
                  <a:pt x="6288671" y="36297"/>
                  <a:pt x="6863890" y="30646"/>
                  <a:pt x="7140076" y="0"/>
                </a:cubicBezTo>
                <a:cubicBezTo>
                  <a:pt x="7449837" y="-23809"/>
                  <a:pt x="7646554" y="267572"/>
                  <a:pt x="7660786" y="520710"/>
                </a:cubicBezTo>
                <a:cubicBezTo>
                  <a:pt x="7674734" y="747849"/>
                  <a:pt x="7691785" y="1024980"/>
                  <a:pt x="7660786" y="1152487"/>
                </a:cubicBezTo>
                <a:cubicBezTo>
                  <a:pt x="7629787" y="1279994"/>
                  <a:pt x="7653855" y="1485273"/>
                  <a:pt x="7660786" y="1805091"/>
                </a:cubicBezTo>
                <a:cubicBezTo>
                  <a:pt x="7667717" y="2124909"/>
                  <a:pt x="7655093" y="2309431"/>
                  <a:pt x="7660786" y="2603490"/>
                </a:cubicBezTo>
                <a:cubicBezTo>
                  <a:pt x="7636962" y="2942632"/>
                  <a:pt x="7470975" y="3115317"/>
                  <a:pt x="7140076" y="3124200"/>
                </a:cubicBezTo>
                <a:cubicBezTo>
                  <a:pt x="7025699" y="3118547"/>
                  <a:pt x="6835095" y="3144668"/>
                  <a:pt x="6676720" y="3124200"/>
                </a:cubicBezTo>
                <a:cubicBezTo>
                  <a:pt x="6518345" y="3103732"/>
                  <a:pt x="6344239" y="3101856"/>
                  <a:pt x="6213365" y="3124200"/>
                </a:cubicBezTo>
                <a:cubicBezTo>
                  <a:pt x="6082492" y="3146544"/>
                  <a:pt x="5810293" y="3117450"/>
                  <a:pt x="5551428" y="3124200"/>
                </a:cubicBezTo>
                <a:cubicBezTo>
                  <a:pt x="5292563" y="3130950"/>
                  <a:pt x="5008571" y="3154600"/>
                  <a:pt x="4757104" y="3124200"/>
                </a:cubicBezTo>
                <a:cubicBezTo>
                  <a:pt x="4505637" y="3093800"/>
                  <a:pt x="4316713" y="3088790"/>
                  <a:pt x="4028974" y="3124200"/>
                </a:cubicBezTo>
                <a:cubicBezTo>
                  <a:pt x="3741235" y="3159611"/>
                  <a:pt x="3629321" y="3101319"/>
                  <a:pt x="3367037" y="3124200"/>
                </a:cubicBezTo>
                <a:cubicBezTo>
                  <a:pt x="3104753" y="3147081"/>
                  <a:pt x="3084862" y="3101193"/>
                  <a:pt x="2903682" y="3124200"/>
                </a:cubicBezTo>
                <a:cubicBezTo>
                  <a:pt x="2722503" y="3147207"/>
                  <a:pt x="2636993" y="3108793"/>
                  <a:pt x="2440326" y="3124200"/>
                </a:cubicBezTo>
                <a:cubicBezTo>
                  <a:pt x="2243659" y="3139607"/>
                  <a:pt x="2047021" y="3105039"/>
                  <a:pt x="1910777" y="3124200"/>
                </a:cubicBezTo>
                <a:cubicBezTo>
                  <a:pt x="1774533" y="3143361"/>
                  <a:pt x="1671434" y="3143487"/>
                  <a:pt x="1447421" y="3124200"/>
                </a:cubicBezTo>
                <a:cubicBezTo>
                  <a:pt x="1223408" y="3104913"/>
                  <a:pt x="721593" y="3116077"/>
                  <a:pt x="520710" y="3124200"/>
                </a:cubicBezTo>
                <a:cubicBezTo>
                  <a:pt x="282394" y="3119059"/>
                  <a:pt x="-47022" y="2914705"/>
                  <a:pt x="0" y="2603490"/>
                </a:cubicBezTo>
                <a:cubicBezTo>
                  <a:pt x="-34244" y="2244476"/>
                  <a:pt x="25892" y="2188121"/>
                  <a:pt x="0" y="1867574"/>
                </a:cubicBezTo>
                <a:cubicBezTo>
                  <a:pt x="-25892" y="1547027"/>
                  <a:pt x="-33158" y="1371581"/>
                  <a:pt x="0" y="1131659"/>
                </a:cubicBezTo>
                <a:cubicBezTo>
                  <a:pt x="33158" y="891738"/>
                  <a:pt x="14281" y="709273"/>
                  <a:pt x="0" y="52071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BC7B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00ADF-842E-0949-E5F3-A464B8BCF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50" y="1011897"/>
            <a:ext cx="4800600" cy="55617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3EE43D-F374-48D0-B468-24BEA2156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8139" y="971418"/>
            <a:ext cx="8126672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830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255460" y="1546336"/>
            <a:ext cx="3925182" cy="1410225"/>
          </a:xfrm>
          <a:prstGeom prst="wedgeRoundRectCallout">
            <a:avLst>
              <a:gd name="adj1" fmla="val -3631"/>
              <a:gd name="adj2" fmla="val 69938"/>
              <a:gd name="adj3" fmla="val 16667"/>
            </a:avLst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Huyện A: 72 000</a:t>
            </a:r>
          </a:p>
          <a:p>
            <a:pPr lvl="0" algn="ctr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Huyện C : 60 700</a:t>
            </a:r>
          </a:p>
          <a:p>
            <a:pPr lvl="0" algn="ctr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Huyện B: 62 780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5486400" y="323851"/>
            <a:ext cx="6287383" cy="2352674"/>
          </a:xfrm>
          <a:prstGeom prst="wedgeRoundRectCallout">
            <a:avLst>
              <a:gd name="adj1" fmla="val 10608"/>
              <a:gd name="adj2" fmla="val 62132"/>
              <a:gd name="adj3" fmla="val 16667"/>
            </a:avLst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 huyện A, B, C có số dân là: </a:t>
            </a:r>
            <a:endParaRPr lang="en-US" sz="3200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lvl="0"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62 780, 60 700, 72 000. Biết huyện A đông dân hơn huyện B và huyện B đông dân hơn huyện C. Tìm số dân của mỗi huyện.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FC5E669-F9E8-96A8-9588-D036C7D0F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82562" y="2994662"/>
            <a:ext cx="2648120" cy="36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91FC5A-E690-0358-6E61-EAFA50D83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495" y="3135117"/>
            <a:ext cx="3236686" cy="372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4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57" y="86253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89767" y="1196527"/>
            <a:ext cx="10224508" cy="981529"/>
            <a:chOff x="1099579" y="475819"/>
            <a:chExt cx="10210327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099579" y="559953"/>
              <a:ext cx="10043515" cy="130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29 200 ..?.. 27 389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A. &gt;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B. &lt;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C. =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187949-D549-40F8-A573-16A6A71F1E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9250" y="1241084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A. =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B. &gt;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C. &lt;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grpSp>
        <p:nvGrpSpPr>
          <p:cNvPr id="223" name="Group 222">
            <a:extLst>
              <a:ext uri="{FF2B5EF4-FFF2-40B4-BE49-F238E27FC236}">
                <a16:creationId xmlns:a16="http://schemas.microsoft.com/office/drawing/2014/main" id="{C37C8490-8D8A-433E-80C0-97BFF4D9D18A}"/>
              </a:ext>
            </a:extLst>
          </p:cNvPr>
          <p:cNvGrpSpPr/>
          <p:nvPr/>
        </p:nvGrpSpPr>
        <p:grpSpPr>
          <a:xfrm>
            <a:off x="894516" y="1183841"/>
            <a:ext cx="10319759" cy="994215"/>
            <a:chOff x="1004460" y="456368"/>
            <a:chExt cx="10305446" cy="1524401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4" name="Rounded Rectangle 13">
              <a:extLst>
                <a:ext uri="{FF2B5EF4-FFF2-40B4-BE49-F238E27FC236}">
                  <a16:creationId xmlns:a16="http://schemas.microsoft.com/office/drawing/2014/main" id="{6FF2C0C8-B04A-435C-9100-E13423F3ECA2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E3A03E5-17CB-4B38-9F94-4C29AE57F0A9}"/>
                </a:ext>
              </a:extLst>
            </p:cNvPr>
            <p:cNvSpPr txBox="1"/>
            <p:nvPr/>
          </p:nvSpPr>
          <p:spPr>
            <a:xfrm>
              <a:off x="1004460" y="456368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38 297 ..?.. 38 307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6" name="Picture 225">
            <a:extLst>
              <a:ext uri="{FF2B5EF4-FFF2-40B4-BE49-F238E27FC236}">
                <a16:creationId xmlns:a16="http://schemas.microsoft.com/office/drawing/2014/main" id="{A1DEC1F9-0C93-47D0-B862-C7E26CE87A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9250" y="1241084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A. &gt;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B. =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C. &lt;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  <p:grpSp>
        <p:nvGrpSpPr>
          <p:cNvPr id="226" name="Group 225">
            <a:extLst>
              <a:ext uri="{FF2B5EF4-FFF2-40B4-BE49-F238E27FC236}">
                <a16:creationId xmlns:a16="http://schemas.microsoft.com/office/drawing/2014/main" id="{0127B701-D5D8-494B-8467-B7488D2DFF58}"/>
              </a:ext>
            </a:extLst>
          </p:cNvPr>
          <p:cNvGrpSpPr/>
          <p:nvPr/>
        </p:nvGrpSpPr>
        <p:grpSpPr>
          <a:xfrm>
            <a:off x="1069104" y="1196527"/>
            <a:ext cx="10145171" cy="981529"/>
            <a:chOff x="1178806" y="475819"/>
            <a:chExt cx="10131100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7" name="Rounded Rectangle 13">
              <a:extLst>
                <a:ext uri="{FF2B5EF4-FFF2-40B4-BE49-F238E27FC236}">
                  <a16:creationId xmlns:a16="http://schemas.microsoft.com/office/drawing/2014/main" id="{3E12B0C7-9E7B-4566-87EF-CF1A1FCA894D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B07523BC-79C3-4465-9B04-3696C973F3D6}"/>
                </a:ext>
              </a:extLst>
            </p:cNvPr>
            <p:cNvSpPr txBox="1"/>
            <p:nvPr/>
          </p:nvSpPr>
          <p:spPr>
            <a:xfrm>
              <a:off x="2023055" y="529390"/>
              <a:ext cx="8768103" cy="987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52 750 ..?.. 50 000 + 2 000 + 700 + 50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9" name="Picture 228">
            <a:extLst>
              <a:ext uri="{FF2B5EF4-FFF2-40B4-BE49-F238E27FC236}">
                <a16:creationId xmlns:a16="http://schemas.microsoft.com/office/drawing/2014/main" id="{32BECF98-4D27-4B34-8FB5-9015AD1257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9200" y="1202984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E28ADE-650E-4FEC-A03F-F1C098D78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2517" y="2044734"/>
            <a:ext cx="743776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672668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952499" y="497547"/>
            <a:ext cx="102393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Bốn huyện A, B, C, D có số dân là: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A: 73 017 người;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B: 78 655 người;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C: 75 400 người;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D: 73 420 người.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95250" y="3417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C59F1B-3B4D-4C5F-92FD-9C1D40E039BD}"/>
              </a:ext>
            </a:extLst>
          </p:cNvPr>
          <p:cNvSpPr txBox="1"/>
          <p:nvPr/>
        </p:nvSpPr>
        <p:spPr>
          <a:xfrm>
            <a:off x="1238249" y="2162175"/>
            <a:ext cx="9934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1" name="jellyfish 8 - 9Slide.vn">
            <a:extLst>
              <a:ext uri="{FF2B5EF4-FFF2-40B4-BE49-F238E27FC236}">
                <a16:creationId xmlns:a16="http://schemas.microsoft.com/office/drawing/2014/main" id="{693707C5-4A42-47D4-B827-A30E90F50E54}"/>
              </a:ext>
            </a:extLst>
          </p:cNvPr>
          <p:cNvSpPr/>
          <p:nvPr/>
        </p:nvSpPr>
        <p:spPr>
          <a:xfrm>
            <a:off x="485776" y="3961232"/>
            <a:ext cx="6086474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a)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Các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số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theo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thứ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tự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từ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bé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đến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lớn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CE3534-6CA4-4814-9610-D58177E3D996}"/>
              </a:ext>
            </a:extLst>
          </p:cNvPr>
          <p:cNvSpPr txBox="1"/>
          <p:nvPr/>
        </p:nvSpPr>
        <p:spPr>
          <a:xfrm>
            <a:off x="6562725" y="4048125"/>
            <a:ext cx="148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73 017;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C7B520-71C5-4B88-A24C-A9B72C07E383}"/>
              </a:ext>
            </a:extLst>
          </p:cNvPr>
          <p:cNvSpPr txBox="1"/>
          <p:nvPr/>
        </p:nvSpPr>
        <p:spPr>
          <a:xfrm>
            <a:off x="7953375" y="4038600"/>
            <a:ext cx="1619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73 420;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7240FF-2965-4D1E-BD19-857361175946}"/>
              </a:ext>
            </a:extLst>
          </p:cNvPr>
          <p:cNvSpPr txBox="1"/>
          <p:nvPr/>
        </p:nvSpPr>
        <p:spPr>
          <a:xfrm>
            <a:off x="9277350" y="401955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75 400;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EECFD8-1B66-477E-A740-5D34249376C5}"/>
              </a:ext>
            </a:extLst>
          </p:cNvPr>
          <p:cNvSpPr txBox="1"/>
          <p:nvPr/>
        </p:nvSpPr>
        <p:spPr>
          <a:xfrm>
            <a:off x="10582275" y="4029075"/>
            <a:ext cx="1323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78 655</a:t>
            </a:r>
          </a:p>
        </p:txBody>
      </p:sp>
      <p:sp>
        <p:nvSpPr>
          <p:cNvPr id="35" name="jellyfish 8 - 9Slide.vn">
            <a:extLst>
              <a:ext uri="{FF2B5EF4-FFF2-40B4-BE49-F238E27FC236}">
                <a16:creationId xmlns:a16="http://schemas.microsoft.com/office/drawing/2014/main" id="{9B88DD9A-DFBC-4A2B-BD71-BF39AA4AB9BE}"/>
              </a:ext>
            </a:extLst>
          </p:cNvPr>
          <p:cNvSpPr/>
          <p:nvPr/>
        </p:nvSpPr>
        <p:spPr>
          <a:xfrm>
            <a:off x="533401" y="4847057"/>
            <a:ext cx="6086474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b)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Huyện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B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đông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dân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.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36" name="jellyfish 8 - 9Slide.vn">
            <a:extLst>
              <a:ext uri="{FF2B5EF4-FFF2-40B4-BE49-F238E27FC236}">
                <a16:creationId xmlns:a16="http://schemas.microsoft.com/office/drawing/2014/main" id="{16038614-D51A-40F6-A019-B066C425743A}"/>
              </a:ext>
            </a:extLst>
          </p:cNvPr>
          <p:cNvSpPr/>
          <p:nvPr/>
        </p:nvSpPr>
        <p:spPr>
          <a:xfrm>
            <a:off x="542926" y="5637632"/>
            <a:ext cx="6086474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c)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Huyện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A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ít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dân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.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8" grpId="0"/>
      <p:bldP spid="31" grpId="0" animBg="1"/>
      <p:bldP spid="31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367451" y="476905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019175" y="560509"/>
            <a:ext cx="10544175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 đây là sức chứa của 1 số sân vận động ở Việt Nam: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EBC76B3-16B5-4644-850E-4238F039D0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90817"/>
              </p:ext>
            </p:extLst>
          </p:nvPr>
        </p:nvGraphicFramePr>
        <p:xfrm>
          <a:off x="1676400" y="1285875"/>
          <a:ext cx="8820150" cy="2535137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691110">
                  <a:extLst>
                    <a:ext uri="{9D8B030D-6E8A-4147-A177-3AD203B41FA5}">
                      <a16:colId xmlns:a16="http://schemas.microsoft.com/office/drawing/2014/main" val="2711073240"/>
                    </a:ext>
                  </a:extLst>
                </a:gridCol>
                <a:gridCol w="3621138">
                  <a:extLst>
                    <a:ext uri="{9D8B030D-6E8A-4147-A177-3AD203B41FA5}">
                      <a16:colId xmlns:a16="http://schemas.microsoft.com/office/drawing/2014/main" val="932218932"/>
                    </a:ext>
                  </a:extLst>
                </a:gridCol>
                <a:gridCol w="3507902">
                  <a:extLst>
                    <a:ext uri="{9D8B030D-6E8A-4147-A177-3AD203B41FA5}">
                      <a16:colId xmlns:a16="http://schemas.microsoft.com/office/drawing/2014/main" val="368201919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STT</a:t>
                      </a: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Sân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Sức chứa (người)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022590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Mỹ Đình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40 192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7610333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Lạch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Tray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28 000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6369510"/>
                  </a:ext>
                </a:extLst>
              </a:tr>
              <a:tr h="507353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Thiên Trường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30 000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3903026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Thống Nhất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25 000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686108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0EE3F45-D9B2-4A89-AFA7-641C395367C1}"/>
              </a:ext>
            </a:extLst>
          </p:cNvPr>
          <p:cNvSpPr txBox="1"/>
          <p:nvPr/>
        </p:nvSpPr>
        <p:spPr>
          <a:xfrm>
            <a:off x="981075" y="4276725"/>
            <a:ext cx="104584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các sân vận động trên: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Sân vận động nào có sức chứa lớn nhất? Sân vận động nào có sức chứa nhỏ nhất?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Sân vận động nào có sức chứa trên 40 000 người?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8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FBD2E0-726A-48BB-A361-5085046602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3225" y="558488"/>
            <a:ext cx="5566031" cy="18259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8FECDB-AC00-4D8F-A325-27E62D008616}"/>
              </a:ext>
            </a:extLst>
          </p:cNvPr>
          <p:cNvSpPr txBox="1"/>
          <p:nvPr/>
        </p:nvSpPr>
        <p:spPr>
          <a:xfrm>
            <a:off x="923925" y="2400300"/>
            <a:ext cx="1030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a) Ta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 25 000 &lt; 28 000 &lt; 30 000 &lt; 40 192</a:t>
            </a:r>
          </a:p>
        </p:txBody>
      </p:sp>
      <p:sp>
        <p:nvSpPr>
          <p:cNvPr id="23" name="jellyfish 8 - 9Slide.vn">
            <a:extLst>
              <a:ext uri="{FF2B5EF4-FFF2-40B4-BE49-F238E27FC236}">
                <a16:creationId xmlns:a16="http://schemas.microsoft.com/office/drawing/2014/main" id="{8715C025-32EB-469F-BAA6-D493BDE2C643}"/>
              </a:ext>
            </a:extLst>
          </p:cNvPr>
          <p:cNvSpPr/>
          <p:nvPr/>
        </p:nvSpPr>
        <p:spPr>
          <a:xfrm>
            <a:off x="1371600" y="2923007"/>
            <a:ext cx="8534399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=&gt;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Sân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vận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động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Mỹ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Đình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sức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chứa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lớn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24" name="jellyfish 8 - 9Slide.vn">
            <a:extLst>
              <a:ext uri="{FF2B5EF4-FFF2-40B4-BE49-F238E27FC236}">
                <a16:creationId xmlns:a16="http://schemas.microsoft.com/office/drawing/2014/main" id="{07A67217-FAC8-4585-A493-E6E59966F22A}"/>
              </a:ext>
            </a:extLst>
          </p:cNvPr>
          <p:cNvSpPr/>
          <p:nvPr/>
        </p:nvSpPr>
        <p:spPr>
          <a:xfrm>
            <a:off x="1390650" y="3704057"/>
            <a:ext cx="8534399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=&gt;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Sân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vận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động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Thống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sức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chứa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nhỏ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D93234-A88F-437F-9339-1D9625A26759}"/>
              </a:ext>
            </a:extLst>
          </p:cNvPr>
          <p:cNvSpPr txBox="1"/>
          <p:nvPr/>
        </p:nvSpPr>
        <p:spPr>
          <a:xfrm>
            <a:off x="733425" y="4581525"/>
            <a:ext cx="105822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Sân vận động Mỹ Đình có sức chứa trên 40 000 người.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17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VĐ Quốc Gia Mỹ Đình toàn cảnh trước trận tái đấu đội tuyển Trung Quốc ngày  mùng 1 Tết - YouTube">
            <a:extLst>
              <a:ext uri="{FF2B5EF4-FFF2-40B4-BE49-F238E27FC236}">
                <a16:creationId xmlns:a16="http://schemas.microsoft.com/office/drawing/2014/main" id="{6D05E829-391C-402D-BAA5-A77D4A1B3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138720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564</Words>
  <Application>Microsoft Office PowerPoint</Application>
  <PresentationFormat>Widescreen</PresentationFormat>
  <Paragraphs>85</Paragraphs>
  <Slides>16</Slides>
  <Notes>10</Notes>
  <HiddenSlides>0</HiddenSlides>
  <MMClips>15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7" baseType="lpstr">
      <vt:lpstr>微软雅黑</vt:lpstr>
      <vt:lpstr>宋体</vt:lpstr>
      <vt:lpstr>#9Slide03 Arima Madurai Black</vt:lpstr>
      <vt:lpstr>Arial</vt:lpstr>
      <vt:lpstr>Calibri</vt:lpstr>
      <vt:lpstr>Cambria</vt:lpstr>
      <vt:lpstr>等线</vt:lpstr>
      <vt:lpstr>DM Sans</vt:lpstr>
      <vt:lpstr>FZHei-B01S</vt:lpstr>
      <vt:lpstr>HanaMinB</vt:lpstr>
      <vt:lpstr>ITC Avant Garde Std Bk</vt:lpstr>
      <vt:lpstr>Merienda One</vt:lpstr>
      <vt:lpstr>Times New Roman</vt:lpstr>
      <vt:lpstr>UTM Avo</vt:lpstr>
      <vt:lpstr>思源宋体 CN Light</vt:lpstr>
      <vt:lpstr>Office 主题</vt:lpstr>
      <vt:lpstr>1_SlidesMania</vt:lpstr>
      <vt:lpstr>2_SlidesMania</vt:lpstr>
      <vt:lpstr>1_Office Theme</vt:lpstr>
      <vt:lpstr>The Fruit Box Thesis by Slidesgo</vt:lpstr>
      <vt:lpstr>1_The Fruit Box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DV Dell</cp:lastModifiedBy>
  <cp:revision>29</cp:revision>
  <dcterms:created xsi:type="dcterms:W3CDTF">2022-12-26T09:26:55Z</dcterms:created>
  <dcterms:modified xsi:type="dcterms:W3CDTF">2025-05-12T02:58:23Z</dcterms:modified>
</cp:coreProperties>
</file>