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0" r:id="rId4"/>
    <p:sldId id="281" r:id="rId5"/>
    <p:sldId id="282" r:id="rId6"/>
    <p:sldId id="283" r:id="rId7"/>
    <p:sldId id="271" r:id="rId8"/>
    <p:sldId id="284" r:id="rId9"/>
    <p:sldId id="290" r:id="rId10"/>
    <p:sldId id="285" r:id="rId11"/>
    <p:sldId id="286" r:id="rId12"/>
    <p:sldId id="262" r:id="rId13"/>
    <p:sldId id="263" r:id="rId14"/>
    <p:sldId id="289" r:id="rId15"/>
    <p:sldId id="291" r:id="rId16"/>
    <p:sldId id="288" r:id="rId17"/>
    <p:sldId id="277" r:id="rId18"/>
    <p:sldId id="292" r:id="rId19"/>
    <p:sldId id="293" r:id="rId20"/>
    <p:sldId id="294" r:id="rId21"/>
    <p:sldId id="279" r:id="rId22"/>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48" y="48"/>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24/3/2025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24/3/2025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24/3/2025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24/3/2025</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923"/>
          <a:stretch/>
        </p:blipFill>
        <p:spPr>
          <a:xfrm>
            <a:off x="0" y="0"/>
            <a:ext cx="12344400" cy="7772400"/>
          </a:xfrm>
          <a:prstGeom prst="rect">
            <a:avLst/>
          </a:prstGeom>
        </p:spPr>
      </p:pic>
      <p:sp>
        <p:nvSpPr>
          <p:cNvPr id="6" name="Rectangle 5"/>
          <p:cNvSpPr/>
          <p:nvPr/>
        </p:nvSpPr>
        <p:spPr>
          <a:xfrm>
            <a:off x="661488" y="2277298"/>
            <a:ext cx="11021424" cy="2287656"/>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1</a:t>
            </a: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KIẾN VÀ CHIM BỒ CÂU</a:t>
            </a:r>
          </a:p>
        </p:txBody>
      </p:sp>
    </p:spTree>
    <p:extLst>
      <p:ext uri="{BB962C8B-B14F-4D97-AF65-F5344CB8AC3E}">
        <p14:creationId xmlns:p14="http://schemas.microsoft.com/office/powerpoint/2010/main" val="262778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vùng vẫy:</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Hoạt động liên tiếp để thoát khỏi một tình trạng nào đó.</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nhanh trí:</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Suy nghĩ nhanh, ứng phó nhanh.</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thợ săn:</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Người chuyên làm nghề săn bắn thú rừng và chim.</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86469719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 câu đã làm gì để cứu kiến</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Bồ</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câu</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nhanh</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trí</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nhặt</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một</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chiếc</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lá</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thả</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xuống</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nước</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để</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cứu</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a:t>
            </a:r>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 đã làm gì để cứu bồ câu</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 bò đến cắn vào chân người thợ săn.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Em đã học được điều gì từ câu chuyện này</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9" name="Rectangle 8">
            <a:extLst>
              <a:ext uri="{FF2B5EF4-FFF2-40B4-BE49-F238E27FC236}">
                <a16:creationId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Trong cuộc sống hằng ngày cần giúp đỡ nhau, nhất là khi người khác gặp hoạn nạn.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a:solidFill>
                  <a:srgbClr val="000000">
                    <a:lumMod val="95000"/>
                    <a:lumOff val="5000"/>
                  </a:srgbClr>
                </a:solidFill>
                <a:latin typeface="HP001 4 hang 1 ô ly" panose="020B0603050302020204" pitchFamily="34" charset="0"/>
              </a:rPr>
              <a:t>  Kiến bò đến chỗ người thợ săn và cắn vào chân anh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UVnAvant-Narrow" pitchFamily="34" charset="0"/>
                <a:cs typeface="UVnAvant-Narrow" pitchFamily="34" charset="0"/>
              </a:rPr>
              <a:t>4. </a:t>
            </a:r>
            <a:r>
              <a:rPr lang="en-US" altLang="vi-VN" b="1">
                <a:latin typeface="UVnAvant-Narrow" pitchFamily="34" charset="0"/>
                <a:cs typeface="UVnAvant-Narrow" pitchFamily="34" charset="0"/>
              </a:rPr>
              <a:t>Viết vào vở câu trả lời cho câu hỏi b ở mục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 </a:t>
            </a:r>
            <a:r>
              <a:rPr lang="vi-VN" sz="3200" b="1">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dirty="0">
                <a:latin typeface="UVnAvant-Narrow" panose="020B0500000000000000" pitchFamily="34" charset="0"/>
                <a:ea typeface="UVnAvant-Narrow" panose="020B0500000000000000" pitchFamily="34" charset="0"/>
                <a:cs typeface="UVnAvant-Narrow" panose="020B0500000000000000" pitchFamily="34" charset="0"/>
              </a:rPr>
              <a:t>a. Nam </a:t>
            </a:r>
            <a:r>
              <a:rPr lang="vi-VN"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nhanh </a:t>
            </a:r>
            <a:r>
              <a:rPr lang="vi-VN" sz="32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trí</a:t>
            </a:r>
            <a:r>
              <a:rPr lang="vi-VN"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nghĩ</a:t>
            </a:r>
            <a:r>
              <a:rPr lang="vi-VN" sz="3200" dirty="0">
                <a:latin typeface="UVnAvant-Narrow" panose="020B0500000000000000" pitchFamily="34" charset="0"/>
                <a:ea typeface="UVnAvant-Narrow" panose="020B0500000000000000" pitchFamily="34" charset="0"/>
                <a:cs typeface="UVnAvant-Narrow" panose="020B0500000000000000" pitchFamily="34" charset="0"/>
              </a:rPr>
              <a:t> ngay ra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lời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giải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cho câu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đố</a:t>
            </a:r>
            <a:r>
              <a:rPr lang="vi-VN" sz="3200" dirty="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0451483"/>
              </p:ext>
            </p:extLst>
          </p:nvPr>
        </p:nvGraphicFramePr>
        <p:xfrm>
          <a:off x="581890" y="2564478"/>
          <a:ext cx="10854048" cy="855616"/>
        </p:xfrm>
        <a:graphic>
          <a:graphicData uri="http://schemas.openxmlformats.org/drawingml/2006/table">
            <a:tbl>
              <a:tblPr/>
              <a:tblGrid>
                <a:gridCol w="2256313">
                  <a:extLst>
                    <a:ext uri="{9D8B030D-6E8A-4147-A177-3AD203B41FA5}">
                      <a16:colId xmlns:a16="http://schemas.microsoft.com/office/drawing/2014/main" val="20000"/>
                    </a:ext>
                  </a:extLst>
                </a:gridCol>
                <a:gridCol w="2303813">
                  <a:extLst>
                    <a:ext uri="{9D8B030D-6E8A-4147-A177-3AD203B41FA5}">
                      <a16:colId xmlns:a16="http://schemas.microsoft.com/office/drawing/2014/main" val="20001"/>
                    </a:ext>
                  </a:extLst>
                </a:gridCol>
                <a:gridCol w="2339439">
                  <a:extLst>
                    <a:ext uri="{9D8B030D-6E8A-4147-A177-3AD203B41FA5}">
                      <a16:colId xmlns:a16="http://schemas.microsoft.com/office/drawing/2014/main" val="20002"/>
                    </a:ext>
                  </a:extLst>
                </a:gridCol>
                <a:gridCol w="2541320">
                  <a:extLst>
                    <a:ext uri="{9D8B030D-6E8A-4147-A177-3AD203B41FA5}">
                      <a16:colId xmlns:a16="http://schemas.microsoft.com/office/drawing/2014/main" val="20003"/>
                    </a:ext>
                  </a:extLst>
                </a:gridCol>
                <a:gridCol w="1413163">
                  <a:extLst>
                    <a:ext uri="{9D8B030D-6E8A-4147-A177-3AD203B41FA5}">
                      <a16:colId xmlns:a16="http://schemas.microsoft.com/office/drawing/2014/main" val="20004"/>
                    </a:ext>
                  </a:extLst>
                </a:gridCol>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F3AE2D3B-8A66-4D37-9F98-E5BC3B6825E5}"/>
              </a:ext>
            </a:extLst>
          </p:cNvPr>
          <p:cNvSpPr/>
          <p:nvPr/>
        </p:nvSpPr>
        <p:spPr>
          <a:xfrm>
            <a:off x="876908" y="4352307"/>
            <a:ext cx="10874313" cy="587159"/>
          </a:xfrm>
          <a:prstGeom prst="rect">
            <a:avLst/>
          </a:prstGeom>
        </p:spPr>
        <p:txBody>
          <a:bodyPr wrap="square" lIns="93799" tIns="46900" rIns="93799" bIns="46900">
            <a:spAutoFit/>
          </a:bodyPr>
          <a:lstStyle/>
          <a:p>
            <a:r>
              <a:rPr lang="en-US" sz="3200" dirty="0">
                <a:latin typeface="UVnAvant-Narrow" panose="020B0500000000000000" pitchFamily="34" charset="0"/>
                <a:ea typeface="UVnAvant-Narrow" panose="020B0500000000000000" pitchFamily="34" charset="0"/>
                <a:cs typeface="UVnAvant-Narrow" panose="020B0500000000000000" pitchFamily="34" charset="0"/>
              </a:rPr>
              <a:t>b.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Ông</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kể</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cho</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em</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nghe</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một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chuyện</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cảm</a:t>
            </a:r>
            <a:r>
              <a:rPr lang="en-US"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động</a:t>
            </a:r>
            <a:r>
              <a:rPr lang="en-US" sz="3200" dirty="0">
                <a:latin typeface="UVnAvant-Narrow" panose="020B0500000000000000" pitchFamily="34" charset="0"/>
                <a:ea typeface="UVnAvant-Narrow" panose="020B0500000000000000" pitchFamily="34" charset="0"/>
                <a:cs typeface="UVnAvant-Narrow" panose="020B0500000000000000" pitchFamily="34" charset="0"/>
              </a:rPr>
              <a:t>.</a:t>
            </a:r>
          </a:p>
        </p:txBody>
      </p: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9909"/>
            <a:ext cx="12486807" cy="2436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E2D3B-8A66-4D37-9F98-E5BC3B6825E5}"/>
              </a:ext>
            </a:extLst>
          </p:cNvPr>
          <p:cNvSpPr/>
          <p:nvPr/>
        </p:nvSpPr>
        <p:spPr>
          <a:xfrm>
            <a:off x="559882" y="1485769"/>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 </a:t>
            </a:r>
            <a:r>
              <a:rPr lang="vi-VN" sz="3200" b="1">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83" y="306517"/>
            <a:ext cx="11351981" cy="715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1078497" y="1258591"/>
            <a:ext cx="3043127"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7. Nghe viết</a:t>
            </a:r>
            <a:r>
              <a:rPr lang="vi-VN" sz="3200" b="1">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54" y="2073298"/>
            <a:ext cx="9984712" cy="203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200329"/>
          </a:xfrm>
          <a:prstGeom prst="rect">
            <a:avLst/>
          </a:prstGeom>
        </p:spPr>
        <p:txBody>
          <a:bodyPr wrap="square">
            <a:spAutoFit/>
          </a:bodyPr>
          <a:lstStyle/>
          <a:p>
            <a:r>
              <a:rPr lang="en-US" sz="3600" b="1">
                <a:latin typeface="UVnAvant-Narrow" panose="020B0500000000000000" pitchFamily="34" charset="0"/>
                <a:ea typeface="UVnAvant-Narrow" panose="020B0500000000000000" pitchFamily="34" charset="0"/>
                <a:cs typeface="UVnAvant-Narrow" panose="020B0500000000000000" pitchFamily="34" charset="0"/>
              </a:rPr>
              <a:t>8. T</a:t>
            </a:r>
            <a:r>
              <a:rPr lang="vi-VN" sz="3600" b="1">
                <a:latin typeface="UVnAvant-Narrow" panose="020B0500000000000000" pitchFamily="34" charset="0"/>
                <a:ea typeface="UVnAvant-Narrow" panose="020B0500000000000000" pitchFamily="34" charset="0"/>
                <a:cs typeface="UVnAvant-Narrow" panose="020B0500000000000000" pitchFamily="34" charset="0"/>
              </a:rPr>
              <a:t>ìm trong hoặc ngoài bài đọc Kiến và chim bồ câu từ ngữ có tiếng chứa vần </a:t>
            </a:r>
            <a:r>
              <a:rPr lang="vi-VN" sz="36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ăn, ăng, oat, oăt</a:t>
            </a:r>
            <a:r>
              <a:rPr lang="vi-VN" sz="3600" b="1">
                <a:latin typeface="UVnAvant-Narrow" panose="020B0500000000000000" pitchFamily="34" charset="0"/>
                <a:ea typeface="UVnAvant-Narrow" panose="020B0500000000000000" pitchFamily="34" charset="0"/>
                <a:cs typeface="UVnAvant-Narrow" panose="020B0500000000000000" pitchFamily="34" charset="0"/>
              </a:rPr>
              <a:t>.</a:t>
            </a:r>
            <a:endParaRPr lang="en-US" sz="360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71577786"/>
              </p:ext>
            </p:extLst>
          </p:nvPr>
        </p:nvGraphicFramePr>
        <p:xfrm>
          <a:off x="491058" y="1302223"/>
          <a:ext cx="11273312" cy="4947354"/>
        </p:xfrm>
        <a:graphic>
          <a:graphicData uri="http://schemas.openxmlformats.org/drawingml/2006/table">
            <a:tbl>
              <a:tblPr/>
              <a:tblGrid>
                <a:gridCol w="2322218">
                  <a:extLst>
                    <a:ext uri="{9D8B030D-6E8A-4147-A177-3AD203B41FA5}">
                      <a16:colId xmlns:a16="http://schemas.microsoft.com/office/drawing/2014/main" val="20000"/>
                    </a:ext>
                  </a:extLst>
                </a:gridCol>
                <a:gridCol w="3573876">
                  <a:extLst>
                    <a:ext uri="{9D8B030D-6E8A-4147-A177-3AD203B41FA5}">
                      <a16:colId xmlns:a16="http://schemas.microsoft.com/office/drawing/2014/main" val="20001"/>
                    </a:ext>
                  </a:extLst>
                </a:gridCol>
                <a:gridCol w="5377218">
                  <a:extLst>
                    <a:ext uri="{9D8B030D-6E8A-4147-A177-3AD203B41FA5}">
                      <a16:colId xmlns:a16="http://schemas.microsoft.com/office/drawing/2014/main" val="20002"/>
                    </a:ext>
                  </a:extLst>
                </a:gridCol>
              </a:tblGrid>
              <a:tr h="495941">
                <a:tc>
                  <a:txBody>
                    <a:bodyPr/>
                    <a:lstStyle/>
                    <a:p>
                      <a:endParaRPr lang="en-US" sz="320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Trong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94793">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ăn</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a:effectLst/>
                          <a:latin typeface="UVnAvant-Narrow" panose="020B0500000000000000" pitchFamily="34" charset="0"/>
                          <a:ea typeface="UVnAvant-Narrow" panose="020B0500000000000000" pitchFamily="34" charset="0"/>
                          <a:cs typeface="UVnAvant-Narrow" panose="020B0500000000000000" pitchFamily="34"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UVnAvant-Narrow" panose="020B0500000000000000" pitchFamily="34" charset="0"/>
                          <a:ea typeface="UVnAvant-Narrow" panose="020B0500000000000000" pitchFamily="34" charset="0"/>
                          <a:cs typeface="UVnAvant-Narrow" panose="020B0500000000000000" pitchFamily="34"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10459">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ăng</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UVnAvant-Narrow" panose="020B0500000000000000" pitchFamily="34" charset="0"/>
                          <a:ea typeface="UVnAvant-Narrow" panose="020B0500000000000000" pitchFamily="34" charset="0"/>
                          <a:cs typeface="UVnAvant-Narrow" panose="020B0500000000000000" pitchFamily="34"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6125">
                <a:tc>
                  <a:txBody>
                    <a:bodyPr/>
                    <a:lstStyle/>
                    <a:p>
                      <a:pPr algn="ctr"/>
                      <a:r>
                        <a:rPr lang="en-US"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oat</a:t>
                      </a:r>
                      <a:endParaRPr lang="en-US"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thoát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UVnAvant-Narrow" panose="020B0500000000000000" pitchFamily="34" charset="0"/>
                          <a:ea typeface="UVnAvant-Narrow" panose="020B0500000000000000" pitchFamily="34" charset="0"/>
                          <a:cs typeface="UVnAvant-Narrow" panose="020B0500000000000000" pitchFamily="34" charset="0"/>
                        </a:rPr>
                        <a:t>hoạt (hình), (trốn) thoát, (lục) soát…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1791">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oăt</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UVnAvant-Narrow" panose="020B0500000000000000" pitchFamily="34" charset="0"/>
                          <a:ea typeface="UVnAvant-Narrow" panose="020B0500000000000000" pitchFamily="34" charset="0"/>
                          <a:cs typeface="UVnAvant-Narrow" panose="020B0500000000000000" pitchFamily="34" charset="0"/>
                        </a:rPr>
                        <a:t>(nhọn) hoắt, loắt choắt…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7218"/>
          </a:xfrm>
          <a:prstGeom prst="rect">
            <a:avLst/>
          </a:prstGeom>
        </p:spPr>
        <p:txBody>
          <a:bodyPr wrap="square">
            <a:spAutoFit/>
          </a:bodyPr>
          <a:lstStyle/>
          <a:p>
            <a:r>
              <a:rPr lang="vi-VN" sz="3200" b="1" dirty="0">
                <a:latin typeface="UVnAvant-Narrow" panose="020B0500000000000000" pitchFamily="34" charset="0"/>
                <a:ea typeface="UVnAvant-Narrow" panose="020B0500000000000000" pitchFamily="34" charset="0"/>
                <a:cs typeface="UVnAvant-Narrow" panose="020B0500000000000000" pitchFamily="34" charset="0"/>
              </a:rPr>
              <a:t>Quan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sát</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tranh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và</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dùng</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từ</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ngữ</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trong khung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để</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nói</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Việc</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làm</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của</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người</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th</a:t>
            </a:r>
            <a:r>
              <a:rPr lang="en-US" sz="3200" b="1" dirty="0">
                <a:latin typeface="UVnAvant-Narrow" panose="020B0500000000000000" pitchFamily="34" charset="0"/>
                <a:ea typeface="UVnAvant-Narrow" panose="020B0500000000000000" pitchFamily="34" charset="0"/>
                <a:cs typeface="UVnAvant-Narrow" panose="020B0500000000000000" pitchFamily="34" charset="0"/>
              </a:rPr>
              <a:t>ợ</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săn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là</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b="1">
                <a:latin typeface="UVnAvant-Narrow" panose="020B0500000000000000" pitchFamily="34" charset="0"/>
                <a:ea typeface="UVnAvant-Narrow" panose="020B0500000000000000" pitchFamily="34" charset="0"/>
                <a:cs typeface="UVnAvant-Narrow" panose="020B0500000000000000" pitchFamily="34" charset="0"/>
              </a:rPr>
              <a:t>đúng</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hay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là</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sai? </a:t>
            </a:r>
            <a:r>
              <a:rPr lang="vi-VN" sz="3200" b="1" dirty="0" err="1">
                <a:latin typeface="UVnAvant-Narrow" panose="020B0500000000000000" pitchFamily="34" charset="0"/>
                <a:ea typeface="UVnAvant-Narrow" panose="020B0500000000000000" pitchFamily="34" charset="0"/>
                <a:cs typeface="UVnAvant-Narrow" panose="020B0500000000000000" pitchFamily="34" charset="0"/>
              </a:rPr>
              <a:t>Vì</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sao?</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50409148"/>
              </p:ext>
            </p:extLst>
          </p:nvPr>
        </p:nvGraphicFramePr>
        <p:xfrm>
          <a:off x="1916136" y="1274647"/>
          <a:ext cx="8543497" cy="685800"/>
        </p:xfrm>
        <a:graphic>
          <a:graphicData uri="http://schemas.openxmlformats.org/drawingml/2006/table">
            <a:tbl>
              <a:tblPr/>
              <a:tblGrid>
                <a:gridCol w="4425626">
                  <a:extLst>
                    <a:ext uri="{9D8B030D-6E8A-4147-A177-3AD203B41FA5}">
                      <a16:colId xmlns:a16="http://schemas.microsoft.com/office/drawing/2014/main" val="20000"/>
                    </a:ext>
                  </a:extLst>
                </a:gridCol>
                <a:gridCol w="4117871">
                  <a:extLst>
                    <a:ext uri="{9D8B030D-6E8A-4147-A177-3AD203B41FA5}">
                      <a16:colId xmlns:a16="http://schemas.microsoft.com/office/drawing/2014/main" val="20001"/>
                    </a:ext>
                  </a:extLst>
                </a:gridCol>
              </a:tblGrid>
              <a:tr h="554727">
                <a:tc>
                  <a:txBody>
                    <a:bodyPr/>
                    <a:lstStyle/>
                    <a:p>
                      <a:pPr algn="ctr"/>
                      <a:r>
                        <a:rPr lang="vi-VN"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bắn chim</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12" y="2111446"/>
            <a:ext cx="8811003" cy="4603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713321"/>
            <a:ext cx="12344399" cy="1077218"/>
          </a:xfrm>
          <a:prstGeom prst="rect">
            <a:avLst/>
          </a:prstGeom>
        </p:spPr>
        <p:txBody>
          <a:bodyPr wrap="square">
            <a:spAutoFit/>
          </a:bodyPr>
          <a:lstStyle/>
          <a:p>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Hành</a:t>
            </a:r>
            <a:r>
              <a:rPr lang="vi-VN" sz="3200" dirty="0">
                <a:latin typeface="UVnAvant-Narrow" panose="020B0500000000000000" pitchFamily="34" charset="0"/>
                <a:ea typeface="UVnAvant-Narrow" panose="020B0500000000000000" pitchFamily="34" charset="0"/>
                <a:cs typeface="UVnAvant-Narrow" panose="020B0500000000000000" pitchFamily="34" charset="0"/>
              </a:rPr>
              <a:t> đông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của</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người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thợ</a:t>
            </a:r>
            <a:r>
              <a:rPr lang="vi-VN" sz="3200" dirty="0">
                <a:latin typeface="UVnAvant-Narrow" panose="020B0500000000000000" pitchFamily="34" charset="0"/>
                <a:ea typeface="UVnAvant-Narrow" panose="020B0500000000000000" pitchFamily="34" charset="0"/>
                <a:cs typeface="UVnAvant-Narrow" panose="020B0500000000000000" pitchFamily="34" charset="0"/>
              </a:rPr>
              <a:t> săn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là</a:t>
            </a:r>
            <a:r>
              <a:rPr lang="vi-VN" sz="3200" dirty="0">
                <a:latin typeface="UVnAvant-Narrow" panose="020B0500000000000000" pitchFamily="34" charset="0"/>
                <a:ea typeface="UVnAvant-Narrow" panose="020B0500000000000000" pitchFamily="34" charset="0"/>
                <a:cs typeface="UVnAvant-Narrow" panose="020B0500000000000000" pitchFamily="34" charset="0"/>
              </a:rPr>
              <a:t> sai.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Vì</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bắn</a:t>
            </a:r>
            <a:r>
              <a:rPr lang="vi-VN" sz="3200" dirty="0">
                <a:latin typeface="UVnAvant-Narrow" panose="020B0500000000000000" pitchFamily="34" charset="0"/>
                <a:ea typeface="UVnAvant-Narrow" panose="020B0500000000000000" pitchFamily="34" charset="0"/>
                <a:cs typeface="UVnAvant-Narrow" panose="020B0500000000000000" pitchFamily="34" charset="0"/>
              </a:rPr>
              <a:t> chim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là</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hành</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động</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giết</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hại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chú</a:t>
            </a:r>
            <a:r>
              <a:rPr lang="vi-VN" sz="3200" dirty="0">
                <a:latin typeface="UVnAvant-Narrow" panose="020B0500000000000000" pitchFamily="34" charset="0"/>
                <a:ea typeface="UVnAvant-Narrow" panose="020B0500000000000000" pitchFamily="34" charset="0"/>
                <a:cs typeface="UVnAvant-Narrow" panose="020B0500000000000000" pitchFamily="34" charset="0"/>
              </a:rPr>
              <a:t> chim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bé</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nhỏ</a:t>
            </a:r>
            <a:r>
              <a:rPr lang="vi-VN" sz="3200" dirty="0">
                <a:latin typeface="UVnAvant-Narrow" panose="020B0500000000000000" pitchFamily="34" charset="0"/>
                <a:ea typeface="UVnAvant-Narrow" panose="020B0500000000000000" pitchFamily="34" charset="0"/>
                <a:cs typeface="UVnAvant-Narrow" panose="020B0500000000000000" pitchFamily="34" charset="0"/>
              </a:rPr>
              <a:t>, vô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tội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và</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phá</a:t>
            </a:r>
            <a:r>
              <a:rPr lang="vi-VN"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err="1">
                <a:latin typeface="UVnAvant-Narrow" panose="020B0500000000000000" pitchFamily="34" charset="0"/>
                <a:ea typeface="UVnAvant-Narrow" panose="020B0500000000000000" pitchFamily="34" charset="0"/>
                <a:cs typeface="UVnAvant-Narrow" panose="020B0500000000000000" pitchFamily="34" charset="0"/>
              </a:rPr>
              <a:t>hoại</a:t>
            </a:r>
            <a:r>
              <a:rPr lang="vi-VN" sz="3200" dirty="0">
                <a:latin typeface="UVnAvant-Narrow" panose="020B0500000000000000" pitchFamily="34" charset="0"/>
                <a:ea typeface="UVnAvant-Narrow" panose="020B0500000000000000" pitchFamily="34" charset="0"/>
                <a:cs typeface="UVnAvant-Narrow" panose="020B0500000000000000" pitchFamily="34" charset="0"/>
              </a:rPr>
              <a:t> thiên nhiên.</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val="155443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7F6086-6A98-4159-923E-6CD87BA5202A}"/>
              </a:ext>
            </a:extLst>
          </p:cNvPr>
          <p:cNvSpPr/>
          <p:nvPr/>
        </p:nvSpPr>
        <p:spPr>
          <a:xfrm>
            <a:off x="672347" y="1428698"/>
            <a:ext cx="2850952"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từ</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khó</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5080F3AB-5248-4409-AD85-A7B02415419A}"/>
              </a:ext>
            </a:extLst>
          </p:cNvPr>
          <p:cNvSpPr/>
          <p:nvPr/>
        </p:nvSpPr>
        <p:spPr>
          <a:xfrm>
            <a:off x="744802" y="2181902"/>
            <a:ext cx="11001172"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500">
                <a:latin typeface="UVnAvant-Narrow" panose="020B0500000000000000" pitchFamily="34" charset="0"/>
                <a:ea typeface="UVnAvant-Narrow" panose="020B0500000000000000" pitchFamily="34" charset="0"/>
                <a:cs typeface="UVnAvant-Narrow" panose="020B0500000000000000" pitchFamily="34" charset="0"/>
              </a:rPr>
              <a:t>vùng vẫy, nhanh trí, thợ săn</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822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17331709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dài</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TextBox 2">
            <a:extLst>
              <a:ext uri="{FF2B5EF4-FFF2-40B4-BE49-F238E27FC236}">
                <a16:creationId xmlns:a16="http://schemas.microsoft.com/office/drawing/2014/main" id="{5430A8A0-6C21-4A8A-99D0-B59C6BEC7471}"/>
              </a:ext>
            </a:extLst>
          </p:cNvPr>
          <p:cNvSpPr txBox="1"/>
          <p:nvPr/>
        </p:nvSpPr>
        <p:spPr>
          <a:xfrm>
            <a:off x="608988" y="2182260"/>
            <a:ext cx="10738364" cy="1171934"/>
          </a:xfrm>
          <a:prstGeom prst="rect">
            <a:avLst/>
          </a:prstGeom>
          <a:noFill/>
        </p:spPr>
        <p:txBody>
          <a:bodyPr wrap="square" lIns="93799" tIns="46900" rIns="93799" bIns="46900">
            <a:spAutoFit/>
          </a:bodyPr>
          <a:lstStyle/>
          <a:p>
            <a:pPr algn="just"/>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Nghe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tiếng</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kêu</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cứu</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của</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câu</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nhanh</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trí</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nhặt</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một</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chiếc</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lá</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thả</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xuống</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nước</a:t>
            </a:r>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5" name="Straight Connector 4"/>
          <p:cNvCxnSpPr/>
          <p:nvPr/>
        </p:nvCxnSpPr>
        <p:spPr>
          <a:xfrm flipH="1">
            <a:off x="6371290" y="2266211"/>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121565" y="2817411"/>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572932" y="2303182"/>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30A8A0-6C21-4A8A-99D0-B59C6BEC7471}"/>
              </a:ext>
            </a:extLst>
          </p:cNvPr>
          <p:cNvSpPr txBox="1"/>
          <p:nvPr/>
        </p:nvSpPr>
        <p:spPr>
          <a:xfrm>
            <a:off x="608988" y="3455261"/>
            <a:ext cx="10738364" cy="633325"/>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Ngay lập tức, nó bò đến cắn vào chân anh ta.</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10" name="Straight Connector 9"/>
          <p:cNvCxnSpPr/>
          <p:nvPr/>
        </p:nvCxnSpPr>
        <p:spPr>
          <a:xfrm flipH="1">
            <a:off x="3540074" y="3554898"/>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312932" y="3591662"/>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3" name="Rectangle 2"/>
          <p:cNvSpPr/>
          <p:nvPr/>
        </p:nvSpPr>
        <p:spPr>
          <a:xfrm>
            <a:off x="3505325" y="2822926"/>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val="93038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Một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con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không may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bị</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rơi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xuống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nước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Nó</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vùng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vẫy</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và</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la lên:</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Cứu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tôi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với</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cứu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tôi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với</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Nghe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tiếng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kêu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cứu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của</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bồ</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câu nhanh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trí</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nhặt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một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chiếc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lá</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xuống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nước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bám</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vào</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chiếc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lá</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và</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leo lên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được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bờ</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Một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hôm,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thấy</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người</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săn đang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ngắm</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bắn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bồ</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câu. Ngay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lập</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tức</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nó</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bò</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cắn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vào</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chân anh ta.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Người</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săn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giật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mình</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Bồ</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câu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thấy</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động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liền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bay đi.</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Bồ</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câu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tìm</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chỗ</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cảm</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động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nói</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Cảm</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ơn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cậu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cứu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tớ</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Kiến</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đáp</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Cậu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cũng</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giúp</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tớ</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thoát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chết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mà</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a:t>
            </a:r>
          </a:p>
          <a:p>
            <a:pPr algn="just"/>
            <a:r>
              <a:rPr lang="en-US"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Cả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hai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đều</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rất</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vui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vì</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đã</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a:t>
            </a:r>
            <a:r>
              <a:rPr lang="vi-VN" sz="3000" b="1" dirty="0" err="1">
                <a:latin typeface="UVnAvant-Narrow" panose="020B0500000000000000" pitchFamily="34" charset="0"/>
                <a:ea typeface="UVnAvant-Narrow" panose="020B0500000000000000" pitchFamily="34" charset="0"/>
                <a:cs typeface="UVnAvant-Narrow" panose="020B0500000000000000" pitchFamily="34" charset="0"/>
              </a:rPr>
              <a:t>giúp</a:t>
            </a:r>
            <a:r>
              <a:rPr lang="vi-VN" sz="3000" b="1" dirty="0">
                <a:latin typeface="UVnAvant-Narrow" panose="020B0500000000000000" pitchFamily="34" charset="0"/>
                <a:ea typeface="UVnAvant-Narrow" panose="020B0500000000000000" pitchFamily="34" charset="0"/>
                <a:cs typeface="UVnAvant-Narrow" panose="020B0500000000000000" pitchFamily="34" charset="0"/>
              </a:rPr>
              <a:t>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1</a:t>
            </a:r>
          </a:p>
        </p:txBody>
      </p:sp>
      <p:sp>
        <p:nvSpPr>
          <p:cNvPr id="6" name="Oval 5"/>
          <p:cNvSpPr/>
          <p:nvPr/>
        </p:nvSpPr>
        <p:spPr>
          <a:xfrm>
            <a:off x="651101" y="3203062"/>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dirty="0">
                <a:solidFill>
                  <a:schemeClr val="tx1"/>
                </a:solidFill>
              </a:rPr>
              <a:t>2</a:t>
            </a:r>
          </a:p>
        </p:txBody>
      </p:sp>
      <p:sp>
        <p:nvSpPr>
          <p:cNvPr id="7" name="Oval 6"/>
          <p:cNvSpPr/>
          <p:nvPr/>
        </p:nvSpPr>
        <p:spPr>
          <a:xfrm>
            <a:off x="501492" y="459856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3</a:t>
            </a:r>
          </a:p>
        </p:txBody>
      </p:sp>
    </p:spTree>
    <p:extLst>
      <p:ext uri="{BB962C8B-B14F-4D97-AF65-F5344CB8AC3E}">
        <p14:creationId xmlns:p14="http://schemas.microsoft.com/office/powerpoint/2010/main" val="192097391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69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TotalTime>
  <Words>1106</Words>
  <Application>Microsoft Office PowerPoint</Application>
  <PresentationFormat>Custom</PresentationFormat>
  <Paragraphs>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HP001 4 hang 1 ô ly</vt:lpstr>
      <vt:lpstr>UVnAvant-Narrow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54</cp:revision>
  <dcterms:created xsi:type="dcterms:W3CDTF">2020-08-26T02:05:47Z</dcterms:created>
  <dcterms:modified xsi:type="dcterms:W3CDTF">2025-03-24T08:37:10Z</dcterms:modified>
</cp:coreProperties>
</file>