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66" r:id="rId2"/>
    <p:sldId id="259" r:id="rId3"/>
    <p:sldId id="424" r:id="rId4"/>
    <p:sldId id="437" r:id="rId5"/>
    <p:sldId id="261" r:id="rId6"/>
    <p:sldId id="425" r:id="rId7"/>
    <p:sldId id="426" r:id="rId8"/>
    <p:sldId id="439" r:id="rId9"/>
    <p:sldId id="441" r:id="rId10"/>
    <p:sldId id="427" r:id="rId11"/>
    <p:sldId id="428" r:id="rId12"/>
    <p:sldId id="312" r:id="rId13"/>
    <p:sldId id="429" r:id="rId14"/>
    <p:sldId id="430" r:id="rId15"/>
    <p:sldId id="431" r:id="rId16"/>
    <p:sldId id="44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EBCAB-9EF5-4907-A1B3-A85D614E2B3E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3E598-86F2-448E-A8EE-90E6673F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5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11932017-2BEE-4B52-ADCE-7BB7E8EF40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C5222FAA-429F-4529-B095-20C9654301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DC693D0F-A765-4B01-A965-AB1ABF32DD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8AD420-09A9-476F-81A5-47BADF6BDCA3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83B3E89A-0EE0-4DE9-8933-B64E18DDD3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724E4BF2-30C2-4C54-B4D9-BB846A5724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C944D208-E1D7-47BA-9788-384CBCC83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3C0F90-A55B-4814-B2F7-9DC89732F1E3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2DF6088F-B8DF-4BC3-9BC7-F8EE6C41FD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44E12A6A-AEC8-4E54-B680-179509C8D5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2DDAC7C1-F044-4E5B-B65A-024553DE30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161497-2B63-4813-962A-B8D1CB7A68E8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CEFE1B6A-CE86-4465-B0F8-2890970264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CD6D6E07-CB06-47EF-8F17-BFDC6BBCDF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C8BBA303-45E8-4BA9-86D7-BE8ABAD78C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A4D691-ADF7-411C-93C3-F447C193732F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69698A62-5712-4247-8030-A3D048ACCA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AA3C2E8C-A964-4B6C-83B6-750EF4148B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8CDF3D42-B410-4B43-B059-36AE7409C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94D241-05D1-4B75-9326-A08764AF29FF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A7D62B43-6F0C-4D39-A63F-8F82EBD924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E24966E-E3B8-44FC-BE90-2E69529B11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6B06C8D-B42B-46BD-8505-E81CD72CB7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083863-9867-4DAC-95C0-D7A976A2E159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438E59CC-3F18-451E-99CC-34F4C90BB2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F361FE93-CD49-4DAF-8240-F84270D9F6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71070EC5-D829-4421-A7D9-80526EBE65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03B8F5-F13F-4855-A84F-7A84920316C4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DEC4567C-5C75-4B43-9350-6974A6E26F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766C827B-5E73-4B8B-A52C-3936D33060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50631B97-1C1F-41C3-8F26-45B8BA2B1D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444E58-A552-4C41-AC8B-008982A9B03E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6A09E38F-D37D-4E77-9EA0-E6D097BDEB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83638FB7-4392-4CE2-94C9-DBF638EFF0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4DC0A1AB-5D15-4262-9C4D-C8136004CC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6C4E5B-160A-4FA7-B380-A18780C286F1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FF0B8DE1-F481-4FDF-87FA-80B78AE068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21A96F44-069B-4970-B2A3-B5C410EDE2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1E0DE457-765C-4779-84C2-F1072C2396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E2D02F-E2E4-465B-BEDF-28E3979DC5FA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EB521119-A552-4074-A5D4-18D9CD9BB8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470F9BB1-CA87-429C-9833-5698A89261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DB11BDA7-D216-4A59-8780-FC7408C847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EB6EBD-0554-4E26-B0FF-39F2CD5B1AA2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BB5191C5-D233-40F4-A043-657A30F8E1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C4C5AE9A-3B3D-4D37-9322-051AB58EFA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9EF2EAC5-7B1C-40B7-87E7-61BEA96C89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AA5165-48F0-46B0-92EC-8AA9256001D1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EBB84785-80EE-499C-A63D-D2A7616F37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61BF7B3A-2E4B-4BB7-AD04-DF482006FA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F3B74E7-721A-4F22-B30D-942148E544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4ABDE9-1A53-4361-A323-9443BE5B2FB5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39E5C-8586-4DC3-B908-F2F187FC9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CAB47-832E-43FF-9DD1-0D38088E9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8F87A-82CC-4798-87FB-E931C86C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4E3F-1A2B-4D3E-A560-825611930BF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26044-FCD8-4CBD-ADBE-CC807391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5C741-BC2D-4BEA-9C39-5952A638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5F97A-DD0D-42E5-A416-C2105D3F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8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8B3F7-7B99-4209-85D8-1D0A086B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DD11B-F2A2-4D01-8DE0-D02DA4628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AE94A-3C27-4440-805A-5E28B46FF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4E3F-1A2B-4D3E-A560-825611930BF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EA14D-A9BF-4693-BA8B-9F0DA9F38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2EB4E-9D6E-49A5-A131-7EFD7E2C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5F97A-DD0D-42E5-A416-C2105D3F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0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7A7C8B-0867-4AD8-96A8-8E239BA0F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2498D-BAB0-4F76-A992-143AA6E68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46B69-7E26-42A3-A5BC-D8EA12469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4E3F-1A2B-4D3E-A560-825611930BF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6585C-F146-4E05-BCB2-7B43141C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60A0C-2486-49BB-9DE6-1B77F959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5F97A-DD0D-42E5-A416-C2105D3F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4A22C-75B1-4E77-8291-EF3B4413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01C5C-C73A-4A8A-B68E-E20594828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F2E1C-D8D3-465D-8814-CBEACF6D7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4E3F-1A2B-4D3E-A560-825611930BF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A04C8-5EE6-4B03-98E4-C8222BE8E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65C48-C9E1-4043-A983-0C8BE0AD8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5F97A-DD0D-42E5-A416-C2105D3F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7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C3B15-510A-489F-B358-71C7FA22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601B8-27EE-4B1E-995D-CBE2CD284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9D381-8C3D-4F07-9F3A-D64773A15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4E3F-1A2B-4D3E-A560-825611930BF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F0AF9-5CC2-4A58-A36A-7E867A40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C1CF2-C0C3-4ECA-9808-233BB4D53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5F97A-DD0D-42E5-A416-C2105D3F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8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FF3D5-F3C4-47D7-B2B4-8E9053636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261CF-4EC9-41ED-A8FC-B9A1F8AA5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37273-DBE5-4080-882B-24D9911E5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07624-D219-49EE-AF0D-42E5E50CD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4E3F-1A2B-4D3E-A560-825611930BF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0DB58-9D5F-4C24-AA2E-4B62432A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61734-7791-4AF8-AF40-7B237A819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5F97A-DD0D-42E5-A416-C2105D3F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2D9A0-0881-456C-A291-80770EDD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0EC86-0B8A-429A-9E3B-7D199EAD7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7E3ED-1DC0-4069-AF94-56CFDDD76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2C0AE2-1463-4587-8355-BBD61F392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A3B58-0BBD-4D25-A92E-3BA3BA5942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F28871-7B71-4F6F-9ADF-3E841EEB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4E3F-1A2B-4D3E-A560-825611930BF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9D413D-B514-4C0C-9F4B-70576FF6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602DA-2694-4753-A3D8-6D96A8C9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5F97A-DD0D-42E5-A416-C2105D3F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7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2B01-668A-40A9-8CF2-D3BB0579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8FA85D-08AF-419C-8E93-A40356B26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4E3F-1A2B-4D3E-A560-825611930BF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0CFE3-ACDE-4F91-9755-76A79F8D9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EEEC2-92AA-4A10-B053-58CEF40D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5F97A-DD0D-42E5-A416-C2105D3F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F17335-4B02-49DC-A20B-C36A7F12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4E3F-1A2B-4D3E-A560-825611930BF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4A8DFF-9429-444C-A0E4-1D43A3775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E4D32-1BD9-4E3C-8A8E-97BC1F9C2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5F97A-DD0D-42E5-A416-C2105D3F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0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5982C-6035-468F-80B1-ED2208BE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6031C-8DDD-45B3-8D8B-DF98EB436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CD8C8-ECF8-424D-AB60-4A427CF8E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00ED5-36E6-4735-BC2C-0FC257BC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4E3F-1A2B-4D3E-A560-825611930BF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25093-13D0-4461-B2F0-FC75A48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8F4D5-E965-4AAC-AB97-74086F20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5F97A-DD0D-42E5-A416-C2105D3F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9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E4E6E-2160-48ED-9E0C-8FEDA855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406E62-0EC8-44D3-897C-3FBFBEBE62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1D764-DE46-4B1E-8F4C-10B7E0FAA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6FF6E-6B2B-4743-9F10-C2761EFF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4E3F-1A2B-4D3E-A560-825611930BF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9EA-EDC8-4CBD-ADC8-39AFD4AD7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4FACB-C8EF-4D86-8FFC-BECC92A3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5F97A-DD0D-42E5-A416-C2105D3F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9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C5A39-A751-4CF8-A2D1-6AE28540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1CDEE-2BBA-4FF8-A822-37126CBBA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E2EE4-1843-4472-B704-3A9C94E75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74E3F-1A2B-4D3E-A560-825611930BF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A3C6C-EEB5-4236-9E12-CF57903FB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D9CC9-EE43-4E8B-A75D-9E87E4F5A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5F97A-DD0D-42E5-A416-C2105D3F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1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FAE7A7-7ED9-4FD0-900E-82A0219F9A18}"/>
              </a:ext>
            </a:extLst>
          </p:cNvPr>
          <p:cNvSpPr/>
          <p:nvPr/>
        </p:nvSpPr>
        <p:spPr>
          <a:xfrm>
            <a:off x="1600200" y="1363663"/>
            <a:ext cx="8991600" cy="5421312"/>
          </a:xfrm>
          <a:prstGeom prst="rect">
            <a:avLst/>
          </a:prstGeom>
          <a:noFill/>
          <a:ln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3" name="Slide Number Placeholder 10">
            <a:extLst>
              <a:ext uri="{FF2B5EF4-FFF2-40B4-BE49-F238E27FC236}">
                <a16:creationId xmlns:a16="http://schemas.microsoft.com/office/drawing/2014/main" id="{64442CD8-3303-40D2-9EBE-112015AB2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5325A4-CB1C-4AAE-BF03-2EBA69A818AA}" type="slidenum">
              <a:rPr lang="en-US" altLang="en-US" sz="11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pic>
        <p:nvPicPr>
          <p:cNvPr id="13" name="Picture 3" descr="u10799_t1254815320_qaCle.jpg">
            <a:extLst>
              <a:ext uri="{FF2B5EF4-FFF2-40B4-BE49-F238E27FC236}">
                <a16:creationId xmlns:a16="http://schemas.microsoft.com/office/drawing/2014/main" id="{0789D86F-654F-467E-9019-29A1D846A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512" y="1217972"/>
            <a:ext cx="9143999" cy="5640029"/>
          </a:xfrm>
          <a:prstGeom prst="rect">
            <a:avLst/>
          </a:prstGeom>
          <a:noFill/>
          <a:ln>
            <a:solidFill>
              <a:schemeClr val="accent1">
                <a:alpha val="65000"/>
              </a:schemeClr>
            </a:solidFill>
          </a:ln>
          <a:effectLst>
            <a:reflection blurRad="1016000" stA="0" endPos="65000" dist="50800" dir="5400000" sy="-100000" algn="bl" rotWithShape="0"/>
            <a:softEdge rad="482600"/>
          </a:effectLst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D99DC221-AA2F-4A6C-987D-F6EEE52D5881}"/>
              </a:ext>
            </a:extLst>
          </p:cNvPr>
          <p:cNvSpPr/>
          <p:nvPr/>
        </p:nvSpPr>
        <p:spPr>
          <a:xfrm>
            <a:off x="767000" y="1394544"/>
            <a:ext cx="10965821" cy="473975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tác hại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366" name="Hộp Văn bản 1">
            <a:extLst>
              <a:ext uri="{FF2B5EF4-FFF2-40B4-BE49-F238E27FC236}">
                <a16:creationId xmlns:a16="http://schemas.microsoft.com/office/drawing/2014/main" id="{620545E2-B616-45F3-B239-7E92A988D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2281238"/>
            <a:ext cx="1312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/>
              <a:t>Bài 3.</a:t>
            </a:r>
          </a:p>
        </p:txBody>
      </p:sp>
      <p:sp>
        <p:nvSpPr>
          <p:cNvPr id="15367" name="TextBox 12">
            <a:extLst>
              <a:ext uri="{FF2B5EF4-FFF2-40B4-BE49-F238E27FC236}">
                <a16:creationId xmlns:a16="http://schemas.microsoft.com/office/drawing/2014/main" id="{9B0FAEE9-B5C4-405C-8221-421994D7A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42" y="5372184"/>
            <a:ext cx="586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: Vũ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Nhung</a:t>
            </a:r>
          </a:p>
        </p:txBody>
      </p:sp>
      <p:sp>
        <p:nvSpPr>
          <p:cNvPr id="15368" name="Hộp Văn bản 2">
            <a:extLst>
              <a:ext uri="{FF2B5EF4-FFF2-40B4-BE49-F238E27FC236}">
                <a16:creationId xmlns:a16="http://schemas.microsoft.com/office/drawing/2014/main" id="{6F19DC4C-8902-4E58-80F3-E51165863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3570288"/>
            <a:ext cx="11192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i="1">
                <a:solidFill>
                  <a:srgbClr val="FFFF00"/>
                </a:solidFill>
              </a:rPr>
              <a:t> </a:t>
            </a:r>
            <a:r>
              <a:rPr lang="en-US" altLang="en-US" sz="3200" i="1">
                <a:solidFill>
                  <a:srgbClr val="0000FF"/>
                </a:solidFill>
              </a:rPr>
              <a:t>2 tiết</a:t>
            </a:r>
          </a:p>
        </p:txBody>
      </p:sp>
      <p:grpSp>
        <p:nvGrpSpPr>
          <p:cNvPr id="15369" name="Nhóm 3">
            <a:extLst>
              <a:ext uri="{FF2B5EF4-FFF2-40B4-BE49-F238E27FC236}">
                <a16:creationId xmlns:a16="http://schemas.microsoft.com/office/drawing/2014/main" id="{47E84899-8E37-440B-A0ED-F90C1C3B5077}"/>
              </a:ext>
            </a:extLst>
          </p:cNvPr>
          <p:cNvGrpSpPr>
            <a:grpSpLocks/>
          </p:cNvGrpSpPr>
          <p:nvPr/>
        </p:nvGrpSpPr>
        <p:grpSpPr bwMode="auto">
          <a:xfrm>
            <a:off x="296883" y="136525"/>
            <a:ext cx="11519065" cy="1319213"/>
            <a:chOff x="-1227117" y="136533"/>
            <a:chExt cx="11519065" cy="1319254"/>
          </a:xfrm>
        </p:grpSpPr>
        <p:pic>
          <p:nvPicPr>
            <p:cNvPr id="6" name="Picture 2" descr="BD21318_">
              <a:extLst>
                <a:ext uri="{FF2B5EF4-FFF2-40B4-BE49-F238E27FC236}">
                  <a16:creationId xmlns:a16="http://schemas.microsoft.com/office/drawing/2014/main" id="{A818E78A-36B6-408F-B60F-D0ED183F1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-1227117" y="136533"/>
              <a:ext cx="11519065" cy="13144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371" name="Picture 8" descr="quocky">
              <a:extLst>
                <a:ext uri="{FF2B5EF4-FFF2-40B4-BE49-F238E27FC236}">
                  <a16:creationId xmlns:a16="http://schemas.microsoft.com/office/drawing/2014/main" id="{8C2C821F-6DC2-41A6-8DBC-544BFA248FE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500" y="171450"/>
              <a:ext cx="1257300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4" descr="ringworld2_w">
              <a:extLst>
                <a:ext uri="{FF2B5EF4-FFF2-40B4-BE49-F238E27FC236}">
                  <a16:creationId xmlns:a16="http://schemas.microsoft.com/office/drawing/2014/main" id="{1A83CAC8-C091-4F1C-8A67-B7F1DC984B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28600"/>
              <a:ext cx="1066800" cy="86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3" name="TextBox 11">
              <a:extLst>
                <a:ext uri="{FF2B5EF4-FFF2-40B4-BE49-F238E27FC236}">
                  <a16:creationId xmlns:a16="http://schemas.microsoft.com/office/drawing/2014/main" id="{77278101-9429-469B-8B85-AF8E610EA4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96220" y="226936"/>
              <a:ext cx="9812511" cy="1200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3200" b="1" dirty="0">
                  <a:solidFill>
                    <a:srgbClr val="FFFF00"/>
                  </a:solidFill>
                  <a:latin typeface="Constantia" panose="02030602050306030303" pitchFamily="18" charset="0"/>
                </a:rPr>
                <a:t>SỞ GIÁO DỤC &amp; ĐÀO TẠO BẮC GIANG</a:t>
              </a:r>
            </a:p>
            <a:p>
              <a:pPr algn="ctr"/>
              <a:r>
                <a:rPr lang="en-US" altLang="en-US" sz="3200" b="1" dirty="0" err="1">
                  <a:solidFill>
                    <a:srgbClr val="FFFF00"/>
                  </a:solidFill>
                  <a:latin typeface="Constantia" panose="02030602050306030303" pitchFamily="18" charset="0"/>
                </a:rPr>
                <a:t>Trường</a:t>
              </a:r>
              <a:r>
                <a:rPr lang="en-US" altLang="en-US" sz="3200" b="1" dirty="0">
                  <a:solidFill>
                    <a:srgbClr val="FFFF00"/>
                  </a:solidFill>
                  <a:latin typeface="Constantia" panose="02030602050306030303" pitchFamily="18" charset="0"/>
                </a:rPr>
                <a:t> THPT LẠNG GIANG SỐ </a:t>
              </a:r>
              <a:r>
                <a:rPr lang="en-US" altLang="en-US" sz="4000" b="1" dirty="0">
                  <a:solidFill>
                    <a:srgbClr val="FFFF00"/>
                  </a:solidFill>
                  <a:latin typeface="Constantia" panose="02030602050306030303" pitchFamily="18" charset="0"/>
                </a:rPr>
                <a:t>2</a:t>
              </a:r>
              <a:endParaRPr lang="en-US" altLang="en-US" sz="3200" b="1" dirty="0">
                <a:solidFill>
                  <a:srgbClr val="FFFF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2" name="Rectangle 31">
              <a:extLst>
                <a:ext uri="{FF2B5EF4-FFF2-40B4-BE49-F238E27FC236}">
                  <a16:creationId xmlns:a16="http://schemas.microsoft.com/office/drawing/2014/main" id="{548D6846-184C-4A0D-AC0D-1BDB0E76C5DE}"/>
                </a:ext>
              </a:extLst>
            </p:cNvPr>
            <p:cNvSpPr/>
            <p:nvPr/>
          </p:nvSpPr>
          <p:spPr>
            <a:xfrm>
              <a:off x="-840126" y="846168"/>
              <a:ext cx="3022940" cy="6096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GDQP &amp; AN  KHỐI 10</a:t>
              </a:r>
            </a:p>
          </p:txBody>
        </p:sp>
      </p:grp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20061109XB.jpg">
            <a:extLst>
              <a:ext uri="{FF2B5EF4-FFF2-40B4-BE49-F238E27FC236}">
                <a16:creationId xmlns:a16="http://schemas.microsoft.com/office/drawing/2014/main" id="{038691E6-4ABC-428B-BC2C-5280CCB747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0082" y="1514946"/>
            <a:ext cx="2286000" cy="23622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8" name="Picture 37" descr="p2.jpg">
            <a:extLst>
              <a:ext uri="{FF2B5EF4-FFF2-40B4-BE49-F238E27FC236}">
                <a16:creationId xmlns:a16="http://schemas.microsoft.com/office/drawing/2014/main" id="{65DD3EE8-91BD-4B63-85C2-D2B8824E8B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9BA280"/>
              </a:clrFrom>
              <a:clrTo>
                <a:srgbClr val="9BA28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1917" y="4499032"/>
            <a:ext cx="2209800" cy="154602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3796" name="Slide Number Placeholder 18">
            <a:extLst>
              <a:ext uri="{FF2B5EF4-FFF2-40B4-BE49-F238E27FC236}">
                <a16:creationId xmlns:a16="http://schemas.microsoft.com/office/drawing/2014/main" id="{A3181767-79C0-4CD1-9947-027D781A26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66801" y="6605588"/>
            <a:ext cx="588963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7B33B4-B971-4004-A7D0-194F2B5874B2}" type="slidenum">
              <a:rPr lang="en-US" altLang="en-US" sz="11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37" name="Rounded Rectangle 22">
            <a:extLst>
              <a:ext uri="{FF2B5EF4-FFF2-40B4-BE49-F238E27FC236}">
                <a16:creationId xmlns:a16="http://schemas.microsoft.com/office/drawing/2014/main" id="{61FDF996-6B95-4C94-B31A-059604FF3405}"/>
              </a:ext>
            </a:extLst>
          </p:cNvPr>
          <p:cNvSpPr/>
          <p:nvPr/>
        </p:nvSpPr>
        <p:spPr>
          <a:xfrm>
            <a:off x="629391" y="750889"/>
            <a:ext cx="3477472" cy="191293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văn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34">
            <a:extLst>
              <a:ext uri="{FF2B5EF4-FFF2-40B4-BE49-F238E27FC236}">
                <a16:creationId xmlns:a16="http://schemas.microsoft.com/office/drawing/2014/main" id="{91EA5F69-5B2A-464C-BCEB-6AAFBFC9AE2C}"/>
              </a:ext>
            </a:extLst>
          </p:cNvPr>
          <p:cNvSpPr/>
          <p:nvPr/>
        </p:nvSpPr>
        <p:spPr>
          <a:xfrm>
            <a:off x="704057" y="2947251"/>
            <a:ext cx="2382837" cy="3103562"/>
          </a:xfrm>
          <a:prstGeom prst="roundRect">
            <a:avLst/>
          </a:prstGeom>
          <a:pattFill prst="pct30">
            <a:fgClr>
              <a:srgbClr val="FFFF00"/>
            </a:fgClr>
            <a:bgClr>
              <a:schemeClr val="bg1"/>
            </a:bgClr>
          </a:patt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 err="1">
                <a:solidFill>
                  <a:schemeClr val="tx1"/>
                </a:solidFill>
              </a:rPr>
              <a:t>Hãy</a:t>
            </a:r>
            <a:r>
              <a:rPr lang="vi-VN" sz="2400" b="1" dirty="0">
                <a:solidFill>
                  <a:schemeClr val="tx1"/>
                </a:solidFill>
              </a:rPr>
              <a:t> nêu </a:t>
            </a:r>
            <a:r>
              <a:rPr lang="vi-VN" sz="2400" b="1" dirty="0" err="1">
                <a:solidFill>
                  <a:schemeClr val="tx1"/>
                </a:solidFill>
              </a:rPr>
              <a:t>các</a:t>
            </a:r>
            <a:r>
              <a:rPr lang="vi-VN" sz="2400" b="1" dirty="0">
                <a:solidFill>
                  <a:schemeClr val="tx1"/>
                </a:solidFill>
              </a:rPr>
              <a:t> </a:t>
            </a:r>
            <a:r>
              <a:rPr lang="vi-VN" sz="2400" b="1" dirty="0" err="1">
                <a:solidFill>
                  <a:schemeClr val="tx1"/>
                </a:solidFill>
              </a:rPr>
              <a:t>việc</a:t>
            </a:r>
            <a:r>
              <a:rPr lang="vi-VN" sz="2400" b="1" dirty="0">
                <a:solidFill>
                  <a:schemeClr val="tx1"/>
                </a:solidFill>
              </a:rPr>
              <a:t> </a:t>
            </a:r>
            <a:r>
              <a:rPr lang="vi-VN" sz="2400" b="1" dirty="0" err="1">
                <a:solidFill>
                  <a:schemeClr val="tx1"/>
                </a:solidFill>
              </a:rPr>
              <a:t>nhà</a:t>
            </a:r>
            <a:r>
              <a:rPr lang="vi-VN" sz="2400" b="1" dirty="0">
                <a:solidFill>
                  <a:schemeClr val="tx1"/>
                </a:solidFill>
              </a:rPr>
              <a:t> </a:t>
            </a:r>
            <a:r>
              <a:rPr lang="vi-VN" sz="2400" b="1" dirty="0" err="1">
                <a:solidFill>
                  <a:schemeClr val="tx1"/>
                </a:solidFill>
              </a:rPr>
              <a:t>trường</a:t>
            </a:r>
            <a:r>
              <a:rPr lang="vi-VN" sz="2400" b="1" dirty="0">
                <a:solidFill>
                  <a:schemeClr val="tx1"/>
                </a:solidFill>
              </a:rPr>
              <a:t> </a:t>
            </a:r>
            <a:r>
              <a:rPr lang="vi-VN" sz="2400" b="1" dirty="0" err="1">
                <a:solidFill>
                  <a:schemeClr val="tx1"/>
                </a:solidFill>
              </a:rPr>
              <a:t>đã</a:t>
            </a:r>
            <a:r>
              <a:rPr lang="vi-VN" sz="2400" b="1" dirty="0">
                <a:solidFill>
                  <a:schemeClr val="tx1"/>
                </a:solidFill>
              </a:rPr>
              <a:t> </a:t>
            </a:r>
            <a:r>
              <a:rPr lang="vi-VN" sz="2400" b="1" dirty="0" err="1">
                <a:solidFill>
                  <a:schemeClr val="tx1"/>
                </a:solidFill>
              </a:rPr>
              <a:t>làm</a:t>
            </a:r>
            <a:r>
              <a:rPr lang="vi-VN" sz="2400" b="1" dirty="0">
                <a:solidFill>
                  <a:schemeClr val="tx1"/>
                </a:solidFill>
              </a:rPr>
              <a:t> </a:t>
            </a:r>
            <a:r>
              <a:rPr lang="vi-VN" sz="2400" b="1" dirty="0" err="1">
                <a:solidFill>
                  <a:schemeClr val="tx1"/>
                </a:solidFill>
              </a:rPr>
              <a:t>để</a:t>
            </a:r>
            <a:r>
              <a:rPr lang="vi-VN" sz="2400" b="1" dirty="0">
                <a:solidFill>
                  <a:schemeClr val="tx1"/>
                </a:solidFill>
              </a:rPr>
              <a:t> tuyên </a:t>
            </a:r>
            <a:r>
              <a:rPr lang="vi-VN" sz="2400" b="1" dirty="0" err="1">
                <a:solidFill>
                  <a:schemeClr val="tx1"/>
                </a:solidFill>
              </a:rPr>
              <a:t>truyền</a:t>
            </a:r>
            <a:r>
              <a:rPr lang="vi-VN" sz="2400" b="1" dirty="0">
                <a:solidFill>
                  <a:schemeClr val="tx1"/>
                </a:solidFill>
              </a:rPr>
              <a:t> </a:t>
            </a:r>
            <a:r>
              <a:rPr lang="vi-VN" sz="2400" b="1" dirty="0" err="1">
                <a:solidFill>
                  <a:schemeClr val="tx1"/>
                </a:solidFill>
              </a:rPr>
              <a:t>về</a:t>
            </a:r>
            <a:r>
              <a:rPr lang="vi-VN" sz="2400" b="1" dirty="0">
                <a:solidFill>
                  <a:schemeClr val="tx1"/>
                </a:solidFill>
              </a:rPr>
              <a:t> </a:t>
            </a:r>
            <a:r>
              <a:rPr lang="vi-VN" sz="2400" b="1" dirty="0" err="1">
                <a:solidFill>
                  <a:schemeClr val="tx1"/>
                </a:solidFill>
              </a:rPr>
              <a:t>phòng</a:t>
            </a:r>
            <a:r>
              <a:rPr lang="vi-VN" sz="2400" b="1" dirty="0">
                <a:solidFill>
                  <a:schemeClr val="tx1"/>
                </a:solidFill>
              </a:rPr>
              <a:t>, </a:t>
            </a:r>
            <a:r>
              <a:rPr lang="vi-VN" sz="2400" b="1" dirty="0" err="1">
                <a:solidFill>
                  <a:schemeClr val="tx1"/>
                </a:solidFill>
              </a:rPr>
              <a:t>chống</a:t>
            </a:r>
            <a:r>
              <a:rPr lang="vi-VN" sz="2400" b="1" dirty="0">
                <a:solidFill>
                  <a:schemeClr val="tx1"/>
                </a:solidFill>
              </a:rPr>
              <a:t> ma </a:t>
            </a:r>
            <a:r>
              <a:rPr lang="vi-VN" sz="2400" b="1" dirty="0" err="1">
                <a:solidFill>
                  <a:schemeClr val="tx1"/>
                </a:solidFill>
              </a:rPr>
              <a:t>túy</a:t>
            </a:r>
            <a:r>
              <a:rPr lang="vi-VN" sz="2400" b="1" dirty="0">
                <a:solidFill>
                  <a:schemeClr val="tx1"/>
                </a:solidFill>
              </a:rPr>
              <a:t>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34">
            <a:extLst>
              <a:ext uri="{FF2B5EF4-FFF2-40B4-BE49-F238E27FC236}">
                <a16:creationId xmlns:a16="http://schemas.microsoft.com/office/drawing/2014/main" id="{1903E62C-0218-4017-A324-AD6DBC7A5EC0}"/>
              </a:ext>
            </a:extLst>
          </p:cNvPr>
          <p:cNvSpPr/>
          <p:nvPr/>
        </p:nvSpPr>
        <p:spPr>
          <a:xfrm>
            <a:off x="4267199" y="750889"/>
            <a:ext cx="7295409" cy="1912937"/>
          </a:xfrm>
          <a:prstGeom prst="roundRect">
            <a:avLst/>
          </a:prstGeom>
          <a:pattFill prst="pct30">
            <a:fgClr>
              <a:srgbClr val="FFFF00"/>
            </a:fgClr>
            <a:bgClr>
              <a:schemeClr val="bg1"/>
            </a:bgClr>
          </a:patt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vi-VN" sz="2400" dirty="0"/>
              <a:t>- </a:t>
            </a:r>
            <a:r>
              <a:rPr lang="vi-VN" sz="2400" dirty="0" err="1"/>
              <a:t>Các</a:t>
            </a:r>
            <a:r>
              <a:rPr lang="vi-VN" sz="2400" dirty="0"/>
              <a:t> </a:t>
            </a:r>
            <a:r>
              <a:rPr lang="vi-VN" sz="2400" dirty="0" err="1"/>
              <a:t>nhà</a:t>
            </a:r>
            <a:r>
              <a:rPr lang="vi-VN" sz="2400" dirty="0"/>
              <a:t> </a:t>
            </a:r>
            <a:r>
              <a:rPr lang="vi-VN" sz="2400" dirty="0" err="1"/>
              <a:t>trường</a:t>
            </a:r>
            <a:r>
              <a:rPr lang="vi-VN" sz="2400" dirty="0"/>
              <a:t>, cơ </a:t>
            </a:r>
            <a:r>
              <a:rPr lang="vi-VN" sz="2400" dirty="0" err="1"/>
              <a:t>sở</a:t>
            </a:r>
            <a:r>
              <a:rPr lang="vi-VN" sz="2400" dirty="0"/>
              <a:t> </a:t>
            </a:r>
            <a:r>
              <a:rPr lang="vi-VN" sz="2400" dirty="0" err="1"/>
              <a:t>giáo</a:t>
            </a:r>
            <a:r>
              <a:rPr lang="vi-VN" sz="2400" dirty="0"/>
              <a:t> </a:t>
            </a:r>
            <a:r>
              <a:rPr lang="vi-VN" sz="2400" dirty="0" err="1"/>
              <a:t>dục</a:t>
            </a:r>
            <a:r>
              <a:rPr lang="vi-VN" sz="2400" dirty="0"/>
              <a:t> </a:t>
            </a:r>
            <a:r>
              <a:rPr lang="vi-VN" sz="2400" dirty="0" err="1"/>
              <a:t>cần</a:t>
            </a:r>
            <a:r>
              <a:rPr lang="vi-VN" sz="2400" dirty="0"/>
              <a:t> </a:t>
            </a:r>
            <a:r>
              <a:rPr lang="vi-VN" sz="2400" dirty="0" err="1"/>
              <a:t>tổ</a:t>
            </a:r>
            <a:r>
              <a:rPr lang="vi-VN" sz="2400" dirty="0"/>
              <a:t> </a:t>
            </a:r>
            <a:r>
              <a:rPr lang="vi-VN" sz="2400" dirty="0" err="1"/>
              <a:t>chức</a:t>
            </a:r>
            <a:r>
              <a:rPr lang="vi-VN" sz="2400" dirty="0"/>
              <a:t> </a:t>
            </a:r>
            <a:r>
              <a:rPr lang="vi-VN" sz="2400" dirty="0" err="1"/>
              <a:t>thực</a:t>
            </a:r>
            <a:r>
              <a:rPr lang="vi-VN" sz="2400" dirty="0"/>
              <a:t> </a:t>
            </a:r>
            <a:r>
              <a:rPr lang="vi-VN" sz="2400" dirty="0" err="1"/>
              <a:t>hiện</a:t>
            </a:r>
            <a:r>
              <a:rPr lang="vi-VN" sz="2400" dirty="0"/>
              <a:t> chương </a:t>
            </a:r>
            <a:r>
              <a:rPr lang="vi-VN" sz="2400" dirty="0" err="1"/>
              <a:t>trình</a:t>
            </a:r>
            <a:r>
              <a:rPr lang="vi-VN" sz="2400" dirty="0"/>
              <a:t> </a:t>
            </a:r>
            <a:r>
              <a:rPr lang="vi-VN" sz="2400" dirty="0" err="1"/>
              <a:t>giáo</a:t>
            </a:r>
            <a:r>
              <a:rPr lang="vi-VN" sz="2400" dirty="0"/>
              <a:t> </a:t>
            </a:r>
            <a:r>
              <a:rPr lang="vi-VN" sz="2400" dirty="0" err="1"/>
              <a:t>dục</a:t>
            </a:r>
            <a:r>
              <a:rPr lang="vi-VN" sz="2400" dirty="0"/>
              <a:t> </a:t>
            </a:r>
            <a:r>
              <a:rPr lang="vi-VN" sz="2400" dirty="0" err="1"/>
              <a:t>về</a:t>
            </a:r>
            <a:r>
              <a:rPr lang="vi-VN" sz="2400" dirty="0"/>
              <a:t> </a:t>
            </a:r>
            <a:r>
              <a:rPr lang="vi-VN" sz="2400" dirty="0" err="1"/>
              <a:t>phòng</a:t>
            </a:r>
            <a:r>
              <a:rPr lang="vi-VN" sz="2400" dirty="0"/>
              <a:t>, </a:t>
            </a:r>
            <a:r>
              <a:rPr lang="vi-VN" sz="2400" dirty="0" err="1"/>
              <a:t>chống</a:t>
            </a:r>
            <a:r>
              <a:rPr lang="vi-VN" sz="2400" dirty="0"/>
              <a:t> ma </a:t>
            </a:r>
            <a:r>
              <a:rPr lang="vi-VN" sz="2400" dirty="0" err="1"/>
              <a:t>túy</a:t>
            </a:r>
            <a:r>
              <a:rPr lang="vi-VN" sz="2400" dirty="0"/>
              <a:t>, </a:t>
            </a:r>
            <a:r>
              <a:rPr lang="vi-VN" sz="2400" dirty="0" err="1"/>
              <a:t>phổ</a:t>
            </a:r>
            <a:r>
              <a:rPr lang="vi-VN" sz="2400" dirty="0"/>
              <a:t> </a:t>
            </a:r>
            <a:r>
              <a:rPr lang="vi-VN" sz="2400" dirty="0" err="1"/>
              <a:t>biến</a:t>
            </a:r>
            <a:r>
              <a:rPr lang="vi-VN" sz="2400" dirty="0"/>
              <a:t>, </a:t>
            </a:r>
            <a:r>
              <a:rPr lang="vi-VN" sz="2400" dirty="0" err="1"/>
              <a:t>giáo</a:t>
            </a:r>
            <a:r>
              <a:rPr lang="vi-VN" sz="2400" dirty="0"/>
              <a:t> </a:t>
            </a:r>
            <a:r>
              <a:rPr lang="vi-VN" sz="2400" dirty="0" err="1"/>
              <a:t>dục</a:t>
            </a:r>
            <a:r>
              <a:rPr lang="vi-VN" sz="2400" dirty="0"/>
              <a:t> </a:t>
            </a:r>
            <a:r>
              <a:rPr lang="vi-VN" sz="2400" dirty="0" err="1"/>
              <a:t>pháp</a:t>
            </a:r>
            <a:r>
              <a:rPr lang="vi-VN" sz="2400" dirty="0"/>
              <a:t> </a:t>
            </a:r>
            <a:r>
              <a:rPr lang="vi-VN" sz="2400" dirty="0" err="1"/>
              <a:t>luật</a:t>
            </a:r>
            <a:r>
              <a:rPr lang="vi-VN" sz="2400" dirty="0"/>
              <a:t> </a:t>
            </a:r>
            <a:r>
              <a:rPr lang="vi-VN" sz="2400" dirty="0" err="1"/>
              <a:t>về</a:t>
            </a:r>
            <a:r>
              <a:rPr lang="vi-VN" sz="2400" dirty="0"/>
              <a:t> </a:t>
            </a:r>
            <a:r>
              <a:rPr lang="vi-VN" sz="2400" dirty="0" err="1"/>
              <a:t>phòng</a:t>
            </a:r>
            <a:r>
              <a:rPr lang="vi-VN" sz="2400" dirty="0"/>
              <a:t>, </a:t>
            </a:r>
            <a:r>
              <a:rPr lang="vi-VN" sz="2400" dirty="0" err="1"/>
              <a:t>chống</a:t>
            </a:r>
            <a:r>
              <a:rPr lang="vi-VN" sz="2400" dirty="0"/>
              <a:t> ma </a:t>
            </a:r>
            <a:r>
              <a:rPr lang="vi-VN" sz="2400" dirty="0" err="1"/>
              <a:t>túy</a:t>
            </a:r>
            <a:r>
              <a:rPr lang="vi-VN" sz="2400" dirty="0"/>
              <a:t> cho </a:t>
            </a:r>
            <a:r>
              <a:rPr lang="vi-VN" sz="2400" dirty="0" err="1"/>
              <a:t>học</a:t>
            </a:r>
            <a:r>
              <a:rPr lang="vi-VN" sz="2400" dirty="0"/>
              <a:t> sinh.</a:t>
            </a:r>
          </a:p>
        </p:txBody>
      </p:sp>
      <p:pic>
        <p:nvPicPr>
          <p:cNvPr id="81922" name="Picture 2" descr="Nhìn lại 3 năm thực hiện Chương trình mục tiêu quốc gia phòng chống ma túy  trong trường học">
            <a:extLst>
              <a:ext uri="{FF2B5EF4-FFF2-40B4-BE49-F238E27FC236}">
                <a16:creationId xmlns:a16="http://schemas.microsoft.com/office/drawing/2014/main" id="{A9DDB0F6-F4AD-430C-9B36-0E8CF19B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2752726"/>
            <a:ext cx="4504266" cy="347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>
            <a:extLst>
              <a:ext uri="{FF2B5EF4-FFF2-40B4-BE49-F238E27FC236}">
                <a16:creationId xmlns:a16="http://schemas.microsoft.com/office/drawing/2014/main" id="{910BB6F2-00F9-4EEE-9CAF-F12025750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443" y="2752726"/>
            <a:ext cx="69485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ộp Văn bản 2">
            <a:extLst>
              <a:ext uri="{FF2B5EF4-FFF2-40B4-BE49-F238E27FC236}">
                <a16:creationId xmlns:a16="http://schemas.microsoft.com/office/drawing/2014/main" id="{60AE8A4A-8571-4D80-83D0-0AE12C7A2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91" y="176074"/>
            <a:ext cx="10937175" cy="52322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</a:rPr>
              <a:t> I. QUY ĐỊNH CỦA PHÁP LUẬT VỀ PHÒNG CHỐNG MA TÚY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 autoUpdateAnimBg="0"/>
      <p:bldP spid="9" grpId="0" animBg="1" autoUpdateAnimBg="0"/>
      <p:bldP spid="1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20061109XB.jpg">
            <a:extLst>
              <a:ext uri="{FF2B5EF4-FFF2-40B4-BE49-F238E27FC236}">
                <a16:creationId xmlns:a16="http://schemas.microsoft.com/office/drawing/2014/main" id="{44A5FA47-C913-44FB-ABE2-7FD1834A90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0082" y="1514946"/>
            <a:ext cx="2286000" cy="23622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8" name="Picture 37" descr="p2.jpg">
            <a:extLst>
              <a:ext uri="{FF2B5EF4-FFF2-40B4-BE49-F238E27FC236}">
                <a16:creationId xmlns:a16="http://schemas.microsoft.com/office/drawing/2014/main" id="{DEEC55B2-C24A-4D8F-B7D4-B132278353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9BA280"/>
              </a:clrFrom>
              <a:clrTo>
                <a:srgbClr val="9BA28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1917" y="4499032"/>
            <a:ext cx="2209800" cy="154602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5844" name="Slide Number Placeholder 18">
            <a:extLst>
              <a:ext uri="{FF2B5EF4-FFF2-40B4-BE49-F238E27FC236}">
                <a16:creationId xmlns:a16="http://schemas.microsoft.com/office/drawing/2014/main" id="{03B6CB1A-78D7-4D8A-8227-C66110C8F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66801" y="6605588"/>
            <a:ext cx="588963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8099AB-6FB5-48F9-8147-5B171E85BA60}" type="slidenum">
              <a:rPr lang="en-US" altLang="en-US" sz="11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37" name="Rounded Rectangle 22">
            <a:extLst>
              <a:ext uri="{FF2B5EF4-FFF2-40B4-BE49-F238E27FC236}">
                <a16:creationId xmlns:a16="http://schemas.microsoft.com/office/drawing/2014/main" id="{F6F57030-8A02-4FD5-9350-9D87EF815AAC}"/>
              </a:ext>
            </a:extLst>
          </p:cNvPr>
          <p:cNvSpPr/>
          <p:nvPr/>
        </p:nvSpPr>
        <p:spPr>
          <a:xfrm>
            <a:off x="844179" y="927101"/>
            <a:ext cx="2490788" cy="191293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văn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34">
            <a:extLst>
              <a:ext uri="{FF2B5EF4-FFF2-40B4-BE49-F238E27FC236}">
                <a16:creationId xmlns:a16="http://schemas.microsoft.com/office/drawing/2014/main" id="{3C27C14D-CA6B-4AC7-9AF1-1FA64633EA7E}"/>
              </a:ext>
            </a:extLst>
          </p:cNvPr>
          <p:cNvSpPr/>
          <p:nvPr/>
        </p:nvSpPr>
        <p:spPr>
          <a:xfrm>
            <a:off x="952130" y="3067845"/>
            <a:ext cx="2382837" cy="3103562"/>
          </a:xfrm>
          <a:prstGeom prst="roundRect">
            <a:avLst/>
          </a:prstGeom>
          <a:pattFill prst="pct30">
            <a:fgClr>
              <a:srgbClr val="FFFF00"/>
            </a:fgClr>
            <a:bgClr>
              <a:schemeClr val="bg1"/>
            </a:bgClr>
          </a:patt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 err="1">
                <a:solidFill>
                  <a:schemeClr val="tx1"/>
                </a:solidFill>
              </a:rPr>
              <a:t>Hãy</a:t>
            </a:r>
            <a:r>
              <a:rPr lang="vi-VN" sz="2400" b="1" dirty="0">
                <a:solidFill>
                  <a:schemeClr val="tx1"/>
                </a:solidFill>
              </a:rPr>
              <a:t> nêu </a:t>
            </a:r>
            <a:r>
              <a:rPr lang="vi-VN" sz="2400" b="1" dirty="0" err="1">
                <a:solidFill>
                  <a:schemeClr val="tx1"/>
                </a:solidFill>
              </a:rPr>
              <a:t>các</a:t>
            </a:r>
            <a:r>
              <a:rPr lang="vi-VN" sz="2400" b="1" dirty="0">
                <a:solidFill>
                  <a:schemeClr val="tx1"/>
                </a:solidFill>
              </a:rPr>
              <a:t> </a:t>
            </a:r>
            <a:r>
              <a:rPr lang="vi-VN" sz="2400" b="1" dirty="0" err="1">
                <a:solidFill>
                  <a:schemeClr val="tx1"/>
                </a:solidFill>
              </a:rPr>
              <a:t>việc</a:t>
            </a:r>
            <a:r>
              <a:rPr lang="vi-VN" sz="2400" b="1" dirty="0">
                <a:solidFill>
                  <a:schemeClr val="tx1"/>
                </a:solidFill>
              </a:rPr>
              <a:t> </a:t>
            </a:r>
            <a:r>
              <a:rPr lang="vi-VN" sz="2400" b="1" dirty="0" err="1">
                <a:solidFill>
                  <a:schemeClr val="tx1"/>
                </a:solidFill>
              </a:rPr>
              <a:t>nhà</a:t>
            </a:r>
            <a:r>
              <a:rPr lang="vi-VN" sz="2400" b="1" dirty="0">
                <a:solidFill>
                  <a:schemeClr val="tx1"/>
                </a:solidFill>
              </a:rPr>
              <a:t> </a:t>
            </a:r>
            <a:r>
              <a:rPr lang="vi-VN" sz="2400" b="1" dirty="0" err="1">
                <a:solidFill>
                  <a:schemeClr val="tx1"/>
                </a:solidFill>
              </a:rPr>
              <a:t>trường</a:t>
            </a:r>
            <a:r>
              <a:rPr lang="vi-VN" sz="2400" b="1" dirty="0">
                <a:solidFill>
                  <a:schemeClr val="tx1"/>
                </a:solidFill>
              </a:rPr>
              <a:t> </a:t>
            </a:r>
            <a:r>
              <a:rPr lang="vi-VN" sz="2400" b="1" dirty="0" err="1">
                <a:solidFill>
                  <a:schemeClr val="tx1"/>
                </a:solidFill>
              </a:rPr>
              <a:t>đã</a:t>
            </a:r>
            <a:r>
              <a:rPr lang="vi-VN" sz="2400" b="1" dirty="0">
                <a:solidFill>
                  <a:schemeClr val="tx1"/>
                </a:solidFill>
              </a:rPr>
              <a:t> </a:t>
            </a:r>
            <a:r>
              <a:rPr lang="vi-VN" sz="2400" b="1" dirty="0" err="1">
                <a:solidFill>
                  <a:schemeClr val="tx1"/>
                </a:solidFill>
              </a:rPr>
              <a:t>làm</a:t>
            </a:r>
            <a:r>
              <a:rPr lang="vi-VN" sz="2400" b="1" dirty="0">
                <a:solidFill>
                  <a:schemeClr val="tx1"/>
                </a:solidFill>
              </a:rPr>
              <a:t> </a:t>
            </a:r>
            <a:r>
              <a:rPr lang="vi-VN" sz="2400" b="1" dirty="0" err="1">
                <a:solidFill>
                  <a:schemeClr val="tx1"/>
                </a:solidFill>
              </a:rPr>
              <a:t>để</a:t>
            </a:r>
            <a:r>
              <a:rPr lang="vi-VN" sz="2400" b="1" dirty="0">
                <a:solidFill>
                  <a:schemeClr val="tx1"/>
                </a:solidFill>
              </a:rPr>
              <a:t> tuyên </a:t>
            </a:r>
            <a:r>
              <a:rPr lang="vi-VN" sz="2400" b="1" dirty="0" err="1">
                <a:solidFill>
                  <a:schemeClr val="tx1"/>
                </a:solidFill>
              </a:rPr>
              <a:t>truyền</a:t>
            </a:r>
            <a:r>
              <a:rPr lang="vi-VN" sz="2400" b="1" dirty="0">
                <a:solidFill>
                  <a:schemeClr val="tx1"/>
                </a:solidFill>
              </a:rPr>
              <a:t> </a:t>
            </a:r>
            <a:r>
              <a:rPr lang="vi-VN" sz="2400" b="1" dirty="0" err="1">
                <a:solidFill>
                  <a:schemeClr val="tx1"/>
                </a:solidFill>
              </a:rPr>
              <a:t>về</a:t>
            </a:r>
            <a:r>
              <a:rPr lang="vi-VN" sz="2400" b="1" dirty="0">
                <a:solidFill>
                  <a:schemeClr val="tx1"/>
                </a:solidFill>
              </a:rPr>
              <a:t> </a:t>
            </a:r>
            <a:r>
              <a:rPr lang="vi-VN" sz="2400" b="1" dirty="0" err="1">
                <a:solidFill>
                  <a:schemeClr val="tx1"/>
                </a:solidFill>
              </a:rPr>
              <a:t>phòng</a:t>
            </a:r>
            <a:r>
              <a:rPr lang="vi-VN" sz="2400" b="1" dirty="0">
                <a:solidFill>
                  <a:schemeClr val="tx1"/>
                </a:solidFill>
              </a:rPr>
              <a:t>, </a:t>
            </a:r>
            <a:r>
              <a:rPr lang="vi-VN" sz="2400" b="1" dirty="0" err="1">
                <a:solidFill>
                  <a:schemeClr val="tx1"/>
                </a:solidFill>
              </a:rPr>
              <a:t>chống</a:t>
            </a:r>
            <a:r>
              <a:rPr lang="vi-VN" sz="2400" b="1" dirty="0">
                <a:solidFill>
                  <a:schemeClr val="tx1"/>
                </a:solidFill>
              </a:rPr>
              <a:t> ma </a:t>
            </a:r>
            <a:r>
              <a:rPr lang="vi-VN" sz="2400" b="1" dirty="0" err="1">
                <a:solidFill>
                  <a:schemeClr val="tx1"/>
                </a:solidFill>
              </a:rPr>
              <a:t>túy</a:t>
            </a:r>
            <a:r>
              <a:rPr lang="vi-VN" sz="2400" b="1" dirty="0">
                <a:solidFill>
                  <a:schemeClr val="tx1"/>
                </a:solidFill>
              </a:rPr>
              <a:t>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34">
            <a:extLst>
              <a:ext uri="{FF2B5EF4-FFF2-40B4-BE49-F238E27FC236}">
                <a16:creationId xmlns:a16="http://schemas.microsoft.com/office/drawing/2014/main" id="{8EE1DFAD-BA34-4238-AC66-9BF5FDC3C354}"/>
              </a:ext>
            </a:extLst>
          </p:cNvPr>
          <p:cNvSpPr/>
          <p:nvPr/>
        </p:nvSpPr>
        <p:spPr>
          <a:xfrm>
            <a:off x="3871356" y="750888"/>
            <a:ext cx="7695210" cy="1839912"/>
          </a:xfrm>
          <a:prstGeom prst="roundRect">
            <a:avLst/>
          </a:prstGeom>
          <a:pattFill prst="pct30">
            <a:fgClr>
              <a:srgbClr val="FFFF00"/>
            </a:fgClr>
            <a:bgClr>
              <a:schemeClr val="bg1"/>
            </a:bgClr>
          </a:patt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FontTx/>
              <a:buChar char="-"/>
              <a:defRPr/>
            </a:pPr>
            <a:r>
              <a:rPr lang="vi-VN" sz="2400" dirty="0"/>
              <a:t>Q</a:t>
            </a:r>
            <a:r>
              <a:rPr lang="en-US" sz="2400" dirty="0" err="1"/>
              <a:t>uản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chặt</a:t>
            </a:r>
            <a:r>
              <a:rPr lang="en-US" sz="2400" dirty="0"/>
              <a:t> </a:t>
            </a:r>
            <a:r>
              <a:rPr lang="en-US" sz="2400" dirty="0" err="1"/>
              <a:t>chẽ</a:t>
            </a:r>
            <a:r>
              <a:rPr lang="en-US" sz="2400" dirty="0"/>
              <a:t>, </a:t>
            </a:r>
            <a:r>
              <a:rPr lang="en-US" sz="2400" dirty="0" err="1"/>
              <a:t>ngăn</a:t>
            </a:r>
            <a:r>
              <a:rPr lang="en-US" sz="2400" dirty="0"/>
              <a:t> </a:t>
            </a:r>
            <a:r>
              <a:rPr lang="en-US" sz="2400" dirty="0" err="1"/>
              <a:t>chặn</a:t>
            </a:r>
            <a:r>
              <a:rPr lang="en-US" sz="2400" dirty="0"/>
              <a:t> HS vi </a:t>
            </a:r>
            <a:r>
              <a:rPr lang="en-US" sz="2400" dirty="0" err="1"/>
              <a:t>phạm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luật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phòng</a:t>
            </a:r>
            <a:r>
              <a:rPr lang="en-US" sz="2400" dirty="0"/>
              <a:t>, </a:t>
            </a:r>
            <a:r>
              <a:rPr lang="en-US" sz="2400" dirty="0" err="1"/>
              <a:t>chống</a:t>
            </a:r>
            <a:r>
              <a:rPr lang="en-US" sz="2400" dirty="0"/>
              <a:t> ma </a:t>
            </a:r>
            <a:r>
              <a:rPr lang="en-US" sz="2400" dirty="0" err="1"/>
              <a:t>túy</a:t>
            </a:r>
            <a:r>
              <a:rPr lang="en-US" sz="2400" dirty="0"/>
              <a:t>.</a:t>
            </a:r>
            <a:endParaRPr lang="vi-VN" sz="2400" dirty="0"/>
          </a:p>
          <a:p>
            <a:pPr marL="342900" indent="-342900" algn="just">
              <a:buFontTx/>
              <a:buChar char="-"/>
              <a:defRPr/>
            </a:pPr>
            <a:r>
              <a:rPr lang="vi-VN" sz="2400" dirty="0" err="1"/>
              <a:t>Phối</a:t>
            </a:r>
            <a:r>
              <a:rPr lang="vi-VN" sz="2400" dirty="0"/>
              <a:t> </a:t>
            </a:r>
            <a:r>
              <a:rPr lang="vi-VN" sz="2400" dirty="0" err="1"/>
              <a:t>hợp</a:t>
            </a:r>
            <a:r>
              <a:rPr lang="vi-VN" sz="2400" dirty="0"/>
              <a:t> </a:t>
            </a:r>
            <a:r>
              <a:rPr lang="vi-VN" sz="2400" dirty="0" err="1"/>
              <a:t>với</a:t>
            </a:r>
            <a:r>
              <a:rPr lang="vi-VN" sz="2400" dirty="0"/>
              <a:t> gia </a:t>
            </a:r>
            <a:r>
              <a:rPr lang="vi-VN" sz="2400" dirty="0" err="1"/>
              <a:t>đình</a:t>
            </a:r>
            <a:r>
              <a:rPr lang="vi-VN" sz="2400" dirty="0"/>
              <a:t>, cơ quan, </a:t>
            </a:r>
            <a:r>
              <a:rPr lang="vi-VN" sz="2400" dirty="0" err="1"/>
              <a:t>tổ</a:t>
            </a:r>
            <a:r>
              <a:rPr lang="vi-VN" sz="2400" dirty="0"/>
              <a:t> </a:t>
            </a:r>
            <a:r>
              <a:rPr lang="vi-VN" sz="2400" dirty="0" err="1"/>
              <a:t>chức</a:t>
            </a:r>
            <a:r>
              <a:rPr lang="vi-VN" sz="2400" dirty="0"/>
              <a:t> </a:t>
            </a:r>
            <a:r>
              <a:rPr lang="vi-VN" sz="2400" dirty="0" err="1"/>
              <a:t>và</a:t>
            </a:r>
            <a:r>
              <a:rPr lang="vi-VN" sz="2400" dirty="0"/>
              <a:t> </a:t>
            </a:r>
            <a:r>
              <a:rPr lang="vi-VN" sz="2400" dirty="0" err="1"/>
              <a:t>chính</a:t>
            </a:r>
            <a:r>
              <a:rPr lang="vi-VN" sz="2400" dirty="0"/>
              <a:t> </a:t>
            </a:r>
            <a:r>
              <a:rPr lang="vi-VN" sz="2400" dirty="0" err="1"/>
              <a:t>quyền</a:t>
            </a:r>
            <a:r>
              <a:rPr lang="vi-VN" sz="2400" dirty="0"/>
              <a:t> </a:t>
            </a:r>
            <a:r>
              <a:rPr lang="vi-VN" sz="2400" dirty="0" err="1"/>
              <a:t>địa</a:t>
            </a:r>
            <a:r>
              <a:rPr lang="vi-VN" sz="2400" dirty="0"/>
              <a:t> phương </a:t>
            </a:r>
            <a:r>
              <a:rPr lang="vi-VN" sz="2400" dirty="0" err="1"/>
              <a:t>để</a:t>
            </a:r>
            <a:r>
              <a:rPr lang="vi-VN" sz="2400" dirty="0"/>
              <a:t> </a:t>
            </a:r>
            <a:r>
              <a:rPr lang="vi-VN" sz="2400" dirty="0" err="1"/>
              <a:t>quản</a:t>
            </a:r>
            <a:r>
              <a:rPr lang="vi-VN" sz="2400" dirty="0"/>
              <a:t> </a:t>
            </a:r>
            <a:r>
              <a:rPr lang="vi-VN" sz="2400" dirty="0" err="1"/>
              <a:t>lí</a:t>
            </a:r>
            <a:r>
              <a:rPr lang="vi-VN" sz="2400" dirty="0"/>
              <a:t>, </a:t>
            </a:r>
            <a:r>
              <a:rPr lang="vi-VN" sz="2400" dirty="0" err="1"/>
              <a:t>giáo</a:t>
            </a:r>
            <a:r>
              <a:rPr lang="vi-VN" sz="2400" dirty="0"/>
              <a:t> </a:t>
            </a:r>
            <a:r>
              <a:rPr lang="vi-VN" sz="2400" dirty="0" err="1"/>
              <a:t>dục</a:t>
            </a:r>
            <a:r>
              <a:rPr lang="vi-VN" sz="2400" dirty="0"/>
              <a:t> HS </a:t>
            </a:r>
            <a:r>
              <a:rPr lang="vi-VN" sz="2400" dirty="0" err="1"/>
              <a:t>về</a:t>
            </a:r>
            <a:r>
              <a:rPr lang="vi-VN" sz="2400" dirty="0"/>
              <a:t> </a:t>
            </a:r>
            <a:r>
              <a:rPr lang="vi-VN" sz="2400" dirty="0" err="1"/>
              <a:t>phòng</a:t>
            </a:r>
            <a:r>
              <a:rPr lang="vi-VN" sz="2400" dirty="0"/>
              <a:t>, </a:t>
            </a:r>
            <a:r>
              <a:rPr lang="vi-VN" sz="2400" dirty="0" err="1"/>
              <a:t>chống</a:t>
            </a:r>
            <a:r>
              <a:rPr lang="vi-VN" sz="2400" dirty="0"/>
              <a:t> ma </a:t>
            </a:r>
            <a:r>
              <a:rPr lang="vi-VN" sz="2400" dirty="0" err="1"/>
              <a:t>túy</a:t>
            </a:r>
            <a:endParaRPr lang="vi-VN" sz="2400" dirty="0"/>
          </a:p>
        </p:txBody>
      </p:sp>
      <p:pic>
        <p:nvPicPr>
          <p:cNvPr id="35849" name="Picture 2" descr="Dự thảo Luật Phòng, chống ma túy ảnh 1">
            <a:extLst>
              <a:ext uri="{FF2B5EF4-FFF2-40B4-BE49-F238E27FC236}">
                <a16:creationId xmlns:a16="http://schemas.microsoft.com/office/drawing/2014/main" id="{5327536C-CCBA-4C45-8AC1-6C6DFF2EE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870" y="2696046"/>
            <a:ext cx="7255696" cy="398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ộp Văn bản 2">
            <a:extLst>
              <a:ext uri="{FF2B5EF4-FFF2-40B4-BE49-F238E27FC236}">
                <a16:creationId xmlns:a16="http://schemas.microsoft.com/office/drawing/2014/main" id="{55D3C681-2B0C-4862-A09E-BFDBD8A44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91" y="176074"/>
            <a:ext cx="10937175" cy="52322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</a:rPr>
              <a:t> I. QUY ĐỊNH CỦA PHÁP LUẬT VỀ PHÒNG CHỐNG MA TÚY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 autoUpdateAnimBg="0"/>
      <p:bldP spid="9" grpId="0" animBg="1" autoUpdateAnimBg="0"/>
      <p:bldP spid="1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A20F39C-AD7E-4DCC-8C06-1D44EFF2BA81}"/>
              </a:ext>
            </a:extLst>
          </p:cNvPr>
          <p:cNvSpPr/>
          <p:nvPr/>
        </p:nvSpPr>
        <p:spPr>
          <a:xfrm>
            <a:off x="593767" y="297735"/>
            <a:ext cx="10960924" cy="8241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TÁC HẠI CỦA TỆ NẠN MA TÚY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NHỮNG HÌNH THỨC, CON ĐƯỜNG GÂY NGHIỆN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Slide Number Placeholder 4">
            <a:extLst>
              <a:ext uri="{FF2B5EF4-FFF2-40B4-BE49-F238E27FC236}">
                <a16:creationId xmlns:a16="http://schemas.microsoft.com/office/drawing/2014/main" id="{C5CF4E63-A47E-46A5-BA4B-F664539DC0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28867B-0FA3-4425-B8D9-57D7B15B9D91}" type="slidenum">
              <a:rPr lang="en-US" altLang="en-US" sz="11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37896" name="Hộp Văn bản 1">
            <a:extLst>
              <a:ext uri="{FF2B5EF4-FFF2-40B4-BE49-F238E27FC236}">
                <a16:creationId xmlns:a16="http://schemas.microsoft.com/office/drawing/2014/main" id="{740E0FB2-2698-4A2D-8F60-485DD3B93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957" y="1183583"/>
            <a:ext cx="37887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1. Tác hại của ma túy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990AE73-D4F7-4EA6-9374-B22AA0D17CCD}"/>
              </a:ext>
            </a:extLst>
          </p:cNvPr>
          <p:cNvSpPr txBox="1"/>
          <p:nvPr/>
        </p:nvSpPr>
        <p:spPr>
          <a:xfrm>
            <a:off x="353962" y="2258097"/>
            <a:ext cx="505793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endParaRPr lang="vi-VN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 hại về sức khỏe, thể chất, sức khỏe tâm thần; hủy hoại đạo đức, nhân cách; có thể thực hiện các hành vi vi phạm pháp luật ; làm tiêu tốn tài sản.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900" name="Hình ảnh 3">
            <a:extLst>
              <a:ext uri="{FF2B5EF4-FFF2-40B4-BE49-F238E27FC236}">
                <a16:creationId xmlns:a16="http://schemas.microsoft.com/office/drawing/2014/main" id="{E073CF4A-202D-4FBD-AE8B-70A90F2AB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111" y="1221285"/>
            <a:ext cx="6388924" cy="530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812571E-7252-488A-9EBB-904E63775792}"/>
              </a:ext>
            </a:extLst>
          </p:cNvPr>
          <p:cNvSpPr/>
          <p:nvPr/>
        </p:nvSpPr>
        <p:spPr>
          <a:xfrm>
            <a:off x="938151" y="434976"/>
            <a:ext cx="9729849" cy="747713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TÁC HẠI CỦA TỆ NẠN MA TÚY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NHỮNG HÌNH THỨC, CON ĐƯỜNG GÂY NGHIỆN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9" name="Slide Number Placeholder 4">
            <a:extLst>
              <a:ext uri="{FF2B5EF4-FFF2-40B4-BE49-F238E27FC236}">
                <a16:creationId xmlns:a16="http://schemas.microsoft.com/office/drawing/2014/main" id="{90D1A7B7-50A2-47C2-872D-6E14C5DC52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BCC7F5-ACE8-4182-B556-0D549CB49AE7}" type="slidenum">
              <a:rPr lang="en-US" altLang="en-US" sz="11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31752" name="Hộp Văn bản 1">
            <a:extLst>
              <a:ext uri="{FF2B5EF4-FFF2-40B4-BE49-F238E27FC236}">
                <a16:creationId xmlns:a16="http://schemas.microsoft.com/office/drawing/2014/main" id="{F36CCF50-39C8-49F9-A209-05FE9185F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16" y="3747949"/>
            <a:ext cx="2587625" cy="17543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defRPr/>
            </a:pPr>
            <a:r>
              <a:rPr lang="vi-VN" altLang="en-US" sz="2800" dirty="0">
                <a:cs typeface="Times New Roman" panose="02020603050405020304" pitchFamily="18" charset="0"/>
              </a:rPr>
              <a:t>*</a:t>
            </a:r>
            <a:r>
              <a:rPr lang="vi-VN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Đối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sz="2800" err="1">
                <a:solidFill>
                  <a:srgbClr val="0000FF"/>
                </a:solidFill>
                <a:cs typeface="Times New Roman" panose="02020603050405020304" pitchFamily="18" charset="0"/>
              </a:rPr>
              <a:t>với</a:t>
            </a:r>
            <a:r>
              <a:rPr lang="vi-VN" sz="280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FF"/>
                </a:solidFill>
                <a:cs typeface="Times New Roman" panose="02020603050405020304" pitchFamily="18" charset="0"/>
              </a:rPr>
              <a:t>gia đình </a:t>
            </a:r>
            <a:r>
              <a:rPr lang="vi-VN" sz="2800">
                <a:solidFill>
                  <a:srgbClr val="0000FF"/>
                </a:solidFill>
                <a:cs typeface="Times New Roman" panose="02020603050405020304" pitchFamily="18" charset="0"/>
              </a:rPr>
              <a:t>người </a:t>
            </a:r>
            <a:r>
              <a:rPr lang="vi-VN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nghiện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ma </a:t>
            </a:r>
            <a:r>
              <a:rPr lang="vi-VN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túy</a:t>
            </a:r>
            <a:endParaRPr lang="vi-VN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vi-VN" altLang="en-US" sz="2400" dirty="0"/>
          </a:p>
        </p:txBody>
      </p:sp>
      <p:sp>
        <p:nvSpPr>
          <p:cNvPr id="14" name="Rounded Rectangle 34">
            <a:extLst>
              <a:ext uri="{FF2B5EF4-FFF2-40B4-BE49-F238E27FC236}">
                <a16:creationId xmlns:a16="http://schemas.microsoft.com/office/drawing/2014/main" id="{7693C2E5-2EA0-47AF-9ADC-A59705742550}"/>
              </a:ext>
            </a:extLst>
          </p:cNvPr>
          <p:cNvSpPr/>
          <p:nvPr/>
        </p:nvSpPr>
        <p:spPr>
          <a:xfrm>
            <a:off x="3052916" y="1371600"/>
            <a:ext cx="8952272" cy="2757948"/>
          </a:xfrm>
          <a:prstGeom prst="roundRect">
            <a:avLst/>
          </a:prstGeom>
          <a:pattFill prst="pct30">
            <a:fgClr>
              <a:srgbClr val="FFFF00"/>
            </a:fgClr>
            <a:bgClr>
              <a:schemeClr val="bg1"/>
            </a:bgClr>
          </a:patt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FontTx/>
              <a:buChar char="-"/>
              <a:defRPr/>
            </a:pPr>
            <a:r>
              <a:rPr lang="en-US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hổ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thẹn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hung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ng­ười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thái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chồn… 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ng­ười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ounded Rectangle 22">
            <a:extLst>
              <a:ext uri="{FF2B5EF4-FFF2-40B4-BE49-F238E27FC236}">
                <a16:creationId xmlns:a16="http://schemas.microsoft.com/office/drawing/2014/main" id="{3561298B-D319-4296-8D49-3F1964706AB0}"/>
              </a:ext>
            </a:extLst>
          </p:cNvPr>
          <p:cNvSpPr/>
          <p:nvPr/>
        </p:nvSpPr>
        <p:spPr>
          <a:xfrm>
            <a:off x="327816" y="1445649"/>
            <a:ext cx="2490788" cy="130492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6" name="Picture 4" descr="Kỳ 6: Những tác hại khủng khiếp của việc nghiện ma túy">
            <a:extLst>
              <a:ext uri="{FF2B5EF4-FFF2-40B4-BE49-F238E27FC236}">
                <a16:creationId xmlns:a16="http://schemas.microsoft.com/office/drawing/2014/main" id="{7DE1D1BA-2083-465C-97A2-8D2DED57D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75" y="4283075"/>
            <a:ext cx="62928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14" grpId="0" animBg="1" autoUpdateAnimBg="0"/>
      <p:bldP spid="1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23B713E-D16A-4030-ABE5-CF263B320EED}"/>
              </a:ext>
            </a:extLst>
          </p:cNvPr>
          <p:cNvSpPr/>
          <p:nvPr/>
        </p:nvSpPr>
        <p:spPr>
          <a:xfrm>
            <a:off x="771896" y="308758"/>
            <a:ext cx="9896104" cy="1045029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TÁC HẠI CỦA TỆ NẠN MA TÚY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NHỮNG HÌNH THỨC, CON ĐƯỜNG GÂY NGHIỆN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Slide Number Placeholder 4">
            <a:extLst>
              <a:ext uri="{FF2B5EF4-FFF2-40B4-BE49-F238E27FC236}">
                <a16:creationId xmlns:a16="http://schemas.microsoft.com/office/drawing/2014/main" id="{3C66894D-77E7-4E41-B565-5759673435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DDC150-D62E-4C7E-A3AE-4471FEFBD5F2}" type="slidenum">
              <a:rPr lang="en-US" altLang="en-US" sz="11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33800" name="Hộp Văn bản 1">
            <a:extLst>
              <a:ext uri="{FF2B5EF4-FFF2-40B4-BE49-F238E27FC236}">
                <a16:creationId xmlns:a16="http://schemas.microsoft.com/office/drawing/2014/main" id="{31767A07-E50E-4848-8F1C-C66D75120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18" y="3154970"/>
            <a:ext cx="2133600" cy="95410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vi-VN" altLang="en-US" sz="2400"/>
              <a:t>*</a:t>
            </a:r>
            <a:r>
              <a:rPr lang="vi-VN" altLang="en-US" sz="2800"/>
              <a:t>Đối với nền kinh tế</a:t>
            </a:r>
          </a:p>
        </p:txBody>
      </p:sp>
      <p:sp>
        <p:nvSpPr>
          <p:cNvPr id="14" name="Rounded Rectangle 34">
            <a:extLst>
              <a:ext uri="{FF2B5EF4-FFF2-40B4-BE49-F238E27FC236}">
                <a16:creationId xmlns:a16="http://schemas.microsoft.com/office/drawing/2014/main" id="{B98DC032-2246-4F0A-8CDF-7D6DC512C53F}"/>
              </a:ext>
            </a:extLst>
          </p:cNvPr>
          <p:cNvSpPr/>
          <p:nvPr/>
        </p:nvSpPr>
        <p:spPr>
          <a:xfrm>
            <a:off x="3819832" y="1526999"/>
            <a:ext cx="7744681" cy="2105025"/>
          </a:xfrm>
          <a:prstGeom prst="roundRect">
            <a:avLst/>
          </a:prstGeom>
          <a:pattFill prst="pct30">
            <a:fgClr>
              <a:srgbClr val="FFFF00"/>
            </a:fgClr>
            <a:bgClr>
              <a:schemeClr val="bg1"/>
            </a:bgClr>
          </a:patt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ts val="1200"/>
              </a:spcBef>
              <a:defRPr/>
            </a:pPr>
            <a:r>
              <a:rPr lang="vi-V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n­ước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TNMT,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ng­ười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-"/>
              <a:defRPr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suy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Char char="-"/>
              <a:defRPr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suy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22">
            <a:extLst>
              <a:ext uri="{FF2B5EF4-FFF2-40B4-BE49-F238E27FC236}">
                <a16:creationId xmlns:a16="http://schemas.microsoft.com/office/drawing/2014/main" id="{E7C8F1BD-80E3-467F-AEDA-4419FB0E704D}"/>
              </a:ext>
            </a:extLst>
          </p:cNvPr>
          <p:cNvSpPr/>
          <p:nvPr/>
        </p:nvSpPr>
        <p:spPr>
          <a:xfrm>
            <a:off x="962108" y="1526999"/>
            <a:ext cx="2490788" cy="130492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DA0FF7-25A5-45CE-96DB-998262905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59" y="3835398"/>
            <a:ext cx="4144880" cy="28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 descr="Điện Biên: Phát hiện 2 nương thuốc phiện nằm sâu trong núi">
            <a:extLst>
              <a:ext uri="{FF2B5EF4-FFF2-40B4-BE49-F238E27FC236}">
                <a16:creationId xmlns:a16="http://schemas.microsoft.com/office/drawing/2014/main" id="{45A18BBE-07C4-4DAD-BE75-D74D100F7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04" y="3835398"/>
            <a:ext cx="4144880" cy="297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14" grpId="0" animBg="1" autoUpdateAnimBg="0"/>
      <p:bldP spid="1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8D62D00-BD5D-40B2-ABE3-8E079EE66DB6}"/>
              </a:ext>
            </a:extLst>
          </p:cNvPr>
          <p:cNvSpPr/>
          <p:nvPr/>
        </p:nvSpPr>
        <p:spPr>
          <a:xfrm>
            <a:off x="1167740" y="434882"/>
            <a:ext cx="10186060" cy="8241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TÁC HẠI CỦA TỆ NẠN MA TÚY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NHỮNG HÌNH THỨC, CON ĐƯỜNG GÂY NGHIỆN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Slide Number Placeholder 4">
            <a:extLst>
              <a:ext uri="{FF2B5EF4-FFF2-40B4-BE49-F238E27FC236}">
                <a16:creationId xmlns:a16="http://schemas.microsoft.com/office/drawing/2014/main" id="{6B8C5CC3-3019-46C4-B542-0AAB4D76C2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D66E68-52E4-4E96-808C-CCDFDBE2FA15}" type="slidenum">
              <a:rPr lang="en-US" altLang="en-US" sz="11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33800" name="Hộp Văn bản 1">
            <a:extLst>
              <a:ext uri="{FF2B5EF4-FFF2-40B4-BE49-F238E27FC236}">
                <a16:creationId xmlns:a16="http://schemas.microsoft.com/office/drawing/2014/main" id="{799C7308-5610-4C9B-8334-7B99E23D8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65" y="3096530"/>
            <a:ext cx="23622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vi-VN" altLang="en-US" sz="2400"/>
              <a:t>*Đối với an ninh quốc gia và trật tự, an toàn xã hội</a:t>
            </a:r>
          </a:p>
        </p:txBody>
      </p:sp>
      <p:sp>
        <p:nvSpPr>
          <p:cNvPr id="14" name="Rounded Rectangle 34">
            <a:extLst>
              <a:ext uri="{FF2B5EF4-FFF2-40B4-BE49-F238E27FC236}">
                <a16:creationId xmlns:a16="http://schemas.microsoft.com/office/drawing/2014/main" id="{62A25029-8E3D-4191-AD04-60784FDFBD69}"/>
              </a:ext>
            </a:extLst>
          </p:cNvPr>
          <p:cNvSpPr/>
          <p:nvPr/>
        </p:nvSpPr>
        <p:spPr>
          <a:xfrm>
            <a:off x="3443843" y="1518688"/>
            <a:ext cx="8487601" cy="1910312"/>
          </a:xfrm>
          <a:prstGeom prst="roundRect">
            <a:avLst/>
          </a:prstGeom>
          <a:pattFill prst="pct30">
            <a:fgClr>
              <a:srgbClr val="FFFF00"/>
            </a:fgClr>
            <a:bgClr>
              <a:schemeClr val="bg1"/>
            </a:bgClr>
          </a:patt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FontTx/>
              <a:buChar char="-"/>
              <a:defRPr/>
            </a:pP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gây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ninh biên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 algn="just">
              <a:buFontTx/>
              <a:buChar char="-"/>
              <a:defRPr/>
            </a:pP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cắp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mua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  <a:defRPr/>
            </a:pP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dâm, đua xe…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22">
            <a:extLst>
              <a:ext uri="{FF2B5EF4-FFF2-40B4-BE49-F238E27FC236}">
                <a16:creationId xmlns:a16="http://schemas.microsoft.com/office/drawing/2014/main" id="{4D24A1E2-2136-45BB-BFC2-5AF2B6129879}"/>
              </a:ext>
            </a:extLst>
          </p:cNvPr>
          <p:cNvSpPr/>
          <p:nvPr/>
        </p:nvSpPr>
        <p:spPr>
          <a:xfrm>
            <a:off x="593973" y="1506794"/>
            <a:ext cx="2490788" cy="130492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Phát hiện hơn 14.000 người xuất nhập cảnh trái phép | VTV.VN">
            <a:extLst>
              <a:ext uri="{FF2B5EF4-FFF2-40B4-BE49-F238E27FC236}">
                <a16:creationId xmlns:a16="http://schemas.microsoft.com/office/drawing/2014/main" id="{9479C9EE-1E1E-41F6-A2C0-2FC161B87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2" r="9059"/>
          <a:stretch>
            <a:fillRect/>
          </a:stretch>
        </p:blipFill>
        <p:spPr bwMode="auto">
          <a:xfrm>
            <a:off x="7844622" y="3688705"/>
            <a:ext cx="3710069" cy="303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 descr="Đối tượng Trần Công Ta cùng phương tiện để thực hiện hành vi cướp giật tài sản ">
            <a:extLst>
              <a:ext uri="{FF2B5EF4-FFF2-40B4-BE49-F238E27FC236}">
                <a16:creationId xmlns:a16="http://schemas.microsoft.com/office/drawing/2014/main" id="{3DDCD8CF-C589-4E4D-A3FC-559237AD8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49" y="3688707"/>
            <a:ext cx="3875007" cy="303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14" grpId="0" animBg="1" autoUpdateAnimBg="0"/>
      <p:bldP spid="15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9">
            <a:extLst>
              <a:ext uri="{FF2B5EF4-FFF2-40B4-BE49-F238E27FC236}">
                <a16:creationId xmlns:a16="http://schemas.microsoft.com/office/drawing/2014/main" id="{D1A085D5-EC1B-4137-B5EE-8F458A412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81"/>
            <a:ext cx="10515600" cy="1092529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TÁC HẠI CỦA TỆ NẠN MA TÚY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NHỮNG HÌNH THỨC, CON ĐƯỜNG GÂY NGHIỆN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22">
            <a:extLst>
              <a:ext uri="{FF2B5EF4-FFF2-40B4-BE49-F238E27FC236}">
                <a16:creationId xmlns:a16="http://schemas.microsoft.com/office/drawing/2014/main" id="{2AFB0691-0179-43F3-8055-7F36C84CD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564"/>
            <a:ext cx="10015847" cy="617372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2. </a:t>
            </a:r>
            <a:r>
              <a:rPr lang="fr-F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fr-F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túy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1">
            <a:extLst>
              <a:ext uri="{FF2B5EF4-FFF2-40B4-BE49-F238E27FC236}">
                <a16:creationId xmlns:a16="http://schemas.microsoft.com/office/drawing/2014/main" id="{CD7F6DA1-5A81-428D-9BD8-03C009843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68" y="2828925"/>
            <a:ext cx="23622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vi-VN" altLang="en-US" sz="24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ấu hiệu HS nghiện ma túy là gì?</a:t>
            </a:r>
          </a:p>
        </p:txBody>
      </p:sp>
      <p:sp>
        <p:nvSpPr>
          <p:cNvPr id="7" name="Rounded Rectangle 34">
            <a:extLst>
              <a:ext uri="{FF2B5EF4-FFF2-40B4-BE49-F238E27FC236}">
                <a16:creationId xmlns:a16="http://schemas.microsoft.com/office/drawing/2014/main" id="{B890ABBF-B1DA-4C90-85F7-215F4167E7B2}"/>
              </a:ext>
            </a:extLst>
          </p:cNvPr>
          <p:cNvSpPr/>
          <p:nvPr/>
        </p:nvSpPr>
        <p:spPr>
          <a:xfrm>
            <a:off x="3028208" y="2344109"/>
            <a:ext cx="8325592" cy="4312010"/>
          </a:xfrm>
          <a:prstGeom prst="roundRect">
            <a:avLst/>
          </a:prstGeom>
          <a:pattFill prst="pct30">
            <a:fgClr>
              <a:srgbClr val="FFFF00"/>
            </a:fgClr>
            <a:bgClr>
              <a:schemeClr val="bg1"/>
            </a:bgClr>
          </a:patt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vi-VN" sz="2200" dirty="0">
                <a:cs typeface="Arial" panose="020B0604020202020204" pitchFamily="34" charset="0"/>
              </a:rPr>
              <a:t>-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túy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loạn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túy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vi-VN" sz="2200" dirty="0">
                <a:cs typeface="Arial" panose="020B0604020202020204" pitchFamily="34" charset="0"/>
              </a:rPr>
              <a:t>-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túy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tụ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khuya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muộn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200" dirty="0"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thất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 err="1">
                <a:cs typeface="Arial" panose="020B0604020202020204" pitchFamily="34" charset="0"/>
              </a:rPr>
              <a:t>thườ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, lo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bồn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chồn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cáu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gắt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 ;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ở 1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lười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lao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uể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oải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mệt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chán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vi,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ảo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manh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/>
      <p:bldP spid="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oud Callout 21">
            <a:extLst>
              <a:ext uri="{FF2B5EF4-FFF2-40B4-BE49-F238E27FC236}">
                <a16:creationId xmlns:a16="http://schemas.microsoft.com/office/drawing/2014/main" id="{66D81E33-6F27-4868-8219-247B799F3104}"/>
              </a:ext>
            </a:extLst>
          </p:cNvPr>
          <p:cNvSpPr/>
          <p:nvPr/>
        </p:nvSpPr>
        <p:spPr>
          <a:xfrm>
            <a:off x="5540375" y="1786369"/>
            <a:ext cx="5563054" cy="1277506"/>
          </a:xfrm>
          <a:prstGeom prst="cloudCallout">
            <a:avLst>
              <a:gd name="adj1" fmla="val -1904"/>
              <a:gd name="adj2" fmla="val 9320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túy là 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80C73A4-58FB-4330-8B53-1188966A0A32}"/>
              </a:ext>
            </a:extLst>
          </p:cNvPr>
          <p:cNvSpPr/>
          <p:nvPr/>
        </p:nvSpPr>
        <p:spPr>
          <a:xfrm>
            <a:off x="1497012" y="1868489"/>
            <a:ext cx="2695576" cy="93503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túy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Slide Number Placeholder 12">
            <a:extLst>
              <a:ext uri="{FF2B5EF4-FFF2-40B4-BE49-F238E27FC236}">
                <a16:creationId xmlns:a16="http://schemas.microsoft.com/office/drawing/2014/main" id="{A11C2C88-D53B-4CEB-BF86-A522310BC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CE7310-3FC2-4BED-A8E6-46F05D5E014A}" type="slidenum">
              <a:rPr lang="en-US" altLang="en-US" sz="11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pic>
        <p:nvPicPr>
          <p:cNvPr id="11" name="Picture 2" descr="BD21318_">
            <a:extLst>
              <a:ext uri="{FF2B5EF4-FFF2-40B4-BE49-F238E27FC236}">
                <a16:creationId xmlns:a16="http://schemas.microsoft.com/office/drawing/2014/main" id="{5884A8DD-F908-4D72-8848-FE5C3F30D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2515" y="68263"/>
            <a:ext cx="11352810" cy="1277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8" descr="quocky">
            <a:extLst>
              <a:ext uri="{FF2B5EF4-FFF2-40B4-BE49-F238E27FC236}">
                <a16:creationId xmlns:a16="http://schemas.microsoft.com/office/drawing/2014/main" id="{1FA7D7B7-B788-4337-9A26-08DDAA6079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0" y="111125"/>
            <a:ext cx="12573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 descr="ringworld2_w">
            <a:extLst>
              <a:ext uri="{FF2B5EF4-FFF2-40B4-BE49-F238E27FC236}">
                <a16:creationId xmlns:a16="http://schemas.microsoft.com/office/drawing/2014/main" id="{2C76FC42-DE80-4F62-8DE6-C1784C69E0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8263"/>
            <a:ext cx="10668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1">
            <a:extLst>
              <a:ext uri="{FF2B5EF4-FFF2-40B4-BE49-F238E27FC236}">
                <a16:creationId xmlns:a16="http://schemas.microsoft.com/office/drawing/2014/main" id="{F19CA71C-4D5B-43C7-B9E7-EC091EB35653}"/>
              </a:ext>
            </a:extLst>
          </p:cNvPr>
          <p:cNvSpPr/>
          <p:nvPr/>
        </p:nvSpPr>
        <p:spPr>
          <a:xfrm>
            <a:off x="1658938" y="712788"/>
            <a:ext cx="2209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GDQP KHỐI 10</a:t>
            </a:r>
          </a:p>
        </p:txBody>
      </p:sp>
      <p:sp>
        <p:nvSpPr>
          <p:cNvPr id="16393" name="Hộp Văn bản 2">
            <a:extLst>
              <a:ext uri="{FF2B5EF4-FFF2-40B4-BE49-F238E27FC236}">
                <a16:creationId xmlns:a16="http://schemas.microsoft.com/office/drawing/2014/main" id="{EB4C2826-B9AF-4AC6-B56C-FBA4A7BF2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35" y="1266825"/>
            <a:ext cx="11459689" cy="52322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</a:rPr>
              <a:t> I. QUY ĐỊNH CỦA PHÁP LUẬT VỀ PHÒNG CHỐNG MA TÚY</a:t>
            </a:r>
          </a:p>
        </p:txBody>
      </p:sp>
      <p:sp>
        <p:nvSpPr>
          <p:cNvPr id="16395" name="Hộp Văn bản 13">
            <a:extLst>
              <a:ext uri="{FF2B5EF4-FFF2-40B4-BE49-F238E27FC236}">
                <a16:creationId xmlns:a16="http://schemas.microsoft.com/office/drawing/2014/main" id="{FC51937F-0CFC-4199-B269-F8D62C2F7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6" y="212726"/>
            <a:ext cx="6742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FFFF00"/>
                </a:solidFill>
                <a:cs typeface="Times New Roman" panose="02020603050405020304" pitchFamily="18" charset="0"/>
              </a:rPr>
              <a:t>Bài 3.  MA TÚY, TÁC HẠI CỦA MA TÚY.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329CDA-DE7E-46A0-ACB6-8F2040EDF2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87" y="3112388"/>
            <a:ext cx="5664530" cy="3609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4C0AEF-3F9D-46F4-9707-036995CCC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5" y="3063916"/>
            <a:ext cx="5124740" cy="358135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20061109XB.jpg">
            <a:extLst>
              <a:ext uri="{FF2B5EF4-FFF2-40B4-BE49-F238E27FC236}">
                <a16:creationId xmlns:a16="http://schemas.microsoft.com/office/drawing/2014/main" id="{D1DA75BD-95D9-458D-BB1E-AC593CEDC6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0082" y="1514946"/>
            <a:ext cx="2286000" cy="23622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8" name="Picture 37" descr="p2.jpg">
            <a:extLst>
              <a:ext uri="{FF2B5EF4-FFF2-40B4-BE49-F238E27FC236}">
                <a16:creationId xmlns:a16="http://schemas.microsoft.com/office/drawing/2014/main" id="{638E8E03-C70A-4DBD-B6D3-29A7368F2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9BA280"/>
              </a:clrFrom>
              <a:clrTo>
                <a:srgbClr val="9BA28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1917" y="4499032"/>
            <a:ext cx="2209800" cy="154602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9" name="Picture 38" descr="p3.jpg">
            <a:extLst>
              <a:ext uri="{FF2B5EF4-FFF2-40B4-BE49-F238E27FC236}">
                <a16:creationId xmlns:a16="http://schemas.microsoft.com/office/drawing/2014/main" id="{D6B838DE-2679-422C-B711-AD7C7847CD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D4D5D0"/>
              </a:clrFrom>
              <a:clrTo>
                <a:srgbClr val="D4D5D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500" y="4724400"/>
            <a:ext cx="2133600" cy="23622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7413" name="Slide Number Placeholder 18">
            <a:extLst>
              <a:ext uri="{FF2B5EF4-FFF2-40B4-BE49-F238E27FC236}">
                <a16:creationId xmlns:a16="http://schemas.microsoft.com/office/drawing/2014/main" id="{831D9815-753C-4442-8C8B-F2450C70C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9119FF-5CF8-428D-8FCD-9D09EF4F5A20}" type="slidenum">
              <a:rPr lang="en-US" altLang="en-US" sz="11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15" name="Rounded Rectangle 22">
            <a:extLst>
              <a:ext uri="{FF2B5EF4-FFF2-40B4-BE49-F238E27FC236}">
                <a16:creationId xmlns:a16="http://schemas.microsoft.com/office/drawing/2014/main" id="{E6E2649A-890B-47EE-BC89-14A6AEAA81C2}"/>
              </a:ext>
            </a:extLst>
          </p:cNvPr>
          <p:cNvSpPr/>
          <p:nvPr/>
        </p:nvSpPr>
        <p:spPr>
          <a:xfrm>
            <a:off x="692072" y="857762"/>
            <a:ext cx="2695575" cy="9350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túy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34">
            <a:extLst>
              <a:ext uri="{FF2B5EF4-FFF2-40B4-BE49-F238E27FC236}">
                <a16:creationId xmlns:a16="http://schemas.microsoft.com/office/drawing/2014/main" id="{C568CFED-0A7F-434A-A11F-475D4CC30CAD}"/>
              </a:ext>
            </a:extLst>
          </p:cNvPr>
          <p:cNvSpPr/>
          <p:nvPr/>
        </p:nvSpPr>
        <p:spPr>
          <a:xfrm>
            <a:off x="4138614" y="1165124"/>
            <a:ext cx="7763334" cy="4761016"/>
          </a:xfrm>
          <a:prstGeom prst="roundRect">
            <a:avLst/>
          </a:prstGeom>
          <a:pattFill prst="pct30">
            <a:fgClr>
              <a:srgbClr val="FFFF00"/>
            </a:fgClr>
            <a:bgClr>
              <a:schemeClr val="bg1"/>
            </a:bgClr>
          </a:patt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gây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quy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danh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Tx/>
              <a:buChar char="-"/>
              <a:defRPr/>
            </a:pP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gây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nghện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kinh,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gây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  <a:defRPr/>
            </a:pP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kinh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gây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tinh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2">
            <a:extLst>
              <a:ext uri="{FF2B5EF4-FFF2-40B4-BE49-F238E27FC236}">
                <a16:creationId xmlns:a16="http://schemas.microsoft.com/office/drawing/2014/main" id="{89C7A477-3E41-4AE2-9901-B2A1191D5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91" y="176074"/>
            <a:ext cx="10937175" cy="52322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</a:rPr>
              <a:t> I. QUY ĐỊNH CỦA PHÁP LUẬT VỀ PHÒNG CHỐNG MA TÚY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20061109XB.jpg">
            <a:extLst>
              <a:ext uri="{FF2B5EF4-FFF2-40B4-BE49-F238E27FC236}">
                <a16:creationId xmlns:a16="http://schemas.microsoft.com/office/drawing/2014/main" id="{63A03C93-36EB-4C91-80D7-3A23CF5BB3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0082" y="1514946"/>
            <a:ext cx="2286000" cy="23622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8" name="Picture 37" descr="p2.jpg">
            <a:extLst>
              <a:ext uri="{FF2B5EF4-FFF2-40B4-BE49-F238E27FC236}">
                <a16:creationId xmlns:a16="http://schemas.microsoft.com/office/drawing/2014/main" id="{9579DEF1-46CB-4DB6-8AC0-6EFC28020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9BA280"/>
              </a:clrFrom>
              <a:clrTo>
                <a:srgbClr val="9BA28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1917" y="4499032"/>
            <a:ext cx="2209800" cy="154602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9" name="Picture 38" descr="p3.jpg">
            <a:extLst>
              <a:ext uri="{FF2B5EF4-FFF2-40B4-BE49-F238E27FC236}">
                <a16:creationId xmlns:a16="http://schemas.microsoft.com/office/drawing/2014/main" id="{C07E1AE2-AF3D-48A8-A146-5D0DF6B0BA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D4D5D0"/>
              </a:clrFrom>
              <a:clrTo>
                <a:srgbClr val="D4D5D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500" y="4724400"/>
            <a:ext cx="2133600" cy="23622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9461" name="Slide Number Placeholder 18">
            <a:extLst>
              <a:ext uri="{FF2B5EF4-FFF2-40B4-BE49-F238E27FC236}">
                <a16:creationId xmlns:a16="http://schemas.microsoft.com/office/drawing/2014/main" id="{B4031CC6-F16D-446E-910C-80A6318799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78DD4A-CDF5-48DC-B05A-EE5E06FD10E3}" type="slidenum">
              <a:rPr lang="en-US" altLang="en-US" sz="11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15" name="Rounded Rectangle 22">
            <a:extLst>
              <a:ext uri="{FF2B5EF4-FFF2-40B4-BE49-F238E27FC236}">
                <a16:creationId xmlns:a16="http://schemas.microsoft.com/office/drawing/2014/main" id="{0ADE7D19-4B88-4617-BAAD-24D3DB1CDCE8}"/>
              </a:ext>
            </a:extLst>
          </p:cNvPr>
          <p:cNvSpPr/>
          <p:nvPr/>
        </p:nvSpPr>
        <p:spPr>
          <a:xfrm>
            <a:off x="452060" y="940594"/>
            <a:ext cx="2613025" cy="2488406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Ma túy tồn tại ở những dạng nào?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34">
            <a:extLst>
              <a:ext uri="{FF2B5EF4-FFF2-40B4-BE49-F238E27FC236}">
                <a16:creationId xmlns:a16="http://schemas.microsoft.com/office/drawing/2014/main" id="{D0297A7E-87F0-41EB-8E24-0C9BB7336B42}"/>
              </a:ext>
            </a:extLst>
          </p:cNvPr>
          <p:cNvSpPr/>
          <p:nvPr/>
        </p:nvSpPr>
        <p:spPr>
          <a:xfrm>
            <a:off x="4229101" y="787400"/>
            <a:ext cx="7254338" cy="1587500"/>
          </a:xfrm>
          <a:prstGeom prst="roundRect">
            <a:avLst/>
          </a:prstGeom>
          <a:pattFill prst="pct30">
            <a:fgClr>
              <a:srgbClr val="FFFF00"/>
            </a:fgClr>
            <a:bgClr>
              <a:schemeClr val="bg1"/>
            </a:bgClr>
          </a:patt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phiện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coca,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Hình ảnh 12">
            <a:extLst>
              <a:ext uri="{FF2B5EF4-FFF2-40B4-BE49-F238E27FC236}">
                <a16:creationId xmlns:a16="http://schemas.microsoft.com/office/drawing/2014/main" id="{41543FAE-51CD-47A9-86A7-4F174B6FE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1" y="2482850"/>
            <a:ext cx="7801594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ộp Văn bản 2">
            <a:extLst>
              <a:ext uri="{FF2B5EF4-FFF2-40B4-BE49-F238E27FC236}">
                <a16:creationId xmlns:a16="http://schemas.microsoft.com/office/drawing/2014/main" id="{47BBAF5B-9990-4466-A8D2-9C56EB69C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91" y="176074"/>
            <a:ext cx="10937175" cy="52322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</a:rPr>
              <a:t> I. QUY ĐỊNH CỦA PHÁP LUẬT VỀ PHÒNG CHỐNG MA TÚY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5749EB-BA54-4351-B152-9B4FF24EF6CD}"/>
              </a:ext>
            </a:extLst>
          </p:cNvPr>
          <p:cNvSpPr/>
          <p:nvPr/>
        </p:nvSpPr>
        <p:spPr>
          <a:xfrm>
            <a:off x="406522" y="3670300"/>
            <a:ext cx="331856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160"/>
              </a:lnSpc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Dựa vào nguồn gốc của ma tuý, người ta phân chia thành 3 loại: </a:t>
            </a:r>
          </a:p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Ma túy có nguồn gốc tự nhiên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Ma túy bán tổng hợp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Ma túy tổng hợp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20061109XB.jpg">
            <a:extLst>
              <a:ext uri="{FF2B5EF4-FFF2-40B4-BE49-F238E27FC236}">
                <a16:creationId xmlns:a16="http://schemas.microsoft.com/office/drawing/2014/main" id="{FD5E55AF-35F8-49BC-BFCF-073DA41CD6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0082" y="1514946"/>
            <a:ext cx="2286000" cy="23622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8" name="Picture 37" descr="p2.jpg">
            <a:extLst>
              <a:ext uri="{FF2B5EF4-FFF2-40B4-BE49-F238E27FC236}">
                <a16:creationId xmlns:a16="http://schemas.microsoft.com/office/drawing/2014/main" id="{839021B4-05A2-48A8-8AF1-B5157F1EF6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9BA280"/>
              </a:clrFrom>
              <a:clrTo>
                <a:srgbClr val="9BA28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1917" y="4499032"/>
            <a:ext cx="2209800" cy="154602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3556" name="Slide Number Placeholder 18">
            <a:extLst>
              <a:ext uri="{FF2B5EF4-FFF2-40B4-BE49-F238E27FC236}">
                <a16:creationId xmlns:a16="http://schemas.microsoft.com/office/drawing/2014/main" id="{5D3F98F3-97BE-459E-82F1-FEC845941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66801" y="6605588"/>
            <a:ext cx="588963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FC2A2D-47DB-452B-9049-2BE1F5B7EE48}" type="slidenum">
              <a:rPr lang="en-US" altLang="en-US" sz="11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33" name="Rounded Rectangle 34">
            <a:extLst>
              <a:ext uri="{FF2B5EF4-FFF2-40B4-BE49-F238E27FC236}">
                <a16:creationId xmlns:a16="http://schemas.microsoft.com/office/drawing/2014/main" id="{172C5A87-FF62-436D-A31E-957F28277CEE}"/>
              </a:ext>
            </a:extLst>
          </p:cNvPr>
          <p:cNvSpPr/>
          <p:nvPr/>
        </p:nvSpPr>
        <p:spPr>
          <a:xfrm>
            <a:off x="4769242" y="875184"/>
            <a:ext cx="6536067" cy="1820862"/>
          </a:xfrm>
          <a:prstGeom prst="roundRect">
            <a:avLst/>
          </a:prstGeom>
          <a:pattFill prst="pct30">
            <a:fgClr>
              <a:srgbClr val="FFFF00"/>
            </a:fgClr>
            <a:bgClr>
              <a:schemeClr val="bg1"/>
            </a:bgClr>
          </a:patt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quy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danh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hành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22">
            <a:extLst>
              <a:ext uri="{FF2B5EF4-FFF2-40B4-BE49-F238E27FC236}">
                <a16:creationId xmlns:a16="http://schemas.microsoft.com/office/drawing/2014/main" id="{5812825D-B198-48B8-BBC1-5C7EFE859056}"/>
              </a:ext>
            </a:extLst>
          </p:cNvPr>
          <p:cNvSpPr/>
          <p:nvPr/>
        </p:nvSpPr>
        <p:spPr>
          <a:xfrm>
            <a:off x="366455" y="750890"/>
            <a:ext cx="4169919" cy="6477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 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túy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gì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0" name="Picture 26" descr="Tội Tàng Trữ, Vận Chuyển, Mua Bán Hoặc Chiếm đoạt Tiền Chất Dùng Vào Việc Sản  Xuất Trái Phép Chất Ma Túy">
            <a:extLst>
              <a:ext uri="{FF2B5EF4-FFF2-40B4-BE49-F238E27FC236}">
                <a16:creationId xmlns:a16="http://schemas.microsoft.com/office/drawing/2014/main" id="{AFC86D22-A20A-43DA-BA0F-50ED960E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5" y="1592332"/>
            <a:ext cx="4023972" cy="221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Box 40">
            <a:extLst>
              <a:ext uri="{FF2B5EF4-FFF2-40B4-BE49-F238E27FC236}">
                <a16:creationId xmlns:a16="http://schemas.microsoft.com/office/drawing/2014/main" id="{2910DE6C-BAC6-44D0-8E9C-7ACF2413C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13" y="6102350"/>
            <a:ext cx="6781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vi-VN" altLang="en-US" i="1">
                <a:solidFill>
                  <a:schemeClr val="bg1"/>
                </a:solidFill>
                <a:latin typeface="Arial" panose="020B0604020202020204" pitchFamily="34" charset="0"/>
              </a:rPr>
              <a:t>Số tiền chất Pseudoephedrine dùng sản xuất ma túy đá được giấu tinh vi trong những chai mỹ phẩm.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1" name="Hộp Văn bản 2">
            <a:extLst>
              <a:ext uri="{FF2B5EF4-FFF2-40B4-BE49-F238E27FC236}">
                <a16:creationId xmlns:a16="http://schemas.microsoft.com/office/drawing/2014/main" id="{93F1311E-3939-4163-8532-3EF0E3CA8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91" y="176074"/>
            <a:ext cx="10937175" cy="52322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</a:rPr>
              <a:t> I. QUY ĐỊNH CỦA PHÁP LUẬT VỀ PHÒNG CHỐNG MA TÚY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68630-D463-4E41-9E46-607C87619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42" y="2945081"/>
            <a:ext cx="6536067" cy="32419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700487-2500-406E-B0FF-8C76DD93CC58}"/>
              </a:ext>
            </a:extLst>
          </p:cNvPr>
          <p:cNvSpPr/>
          <p:nvPr/>
        </p:nvSpPr>
        <p:spPr>
          <a:xfrm>
            <a:off x="220508" y="4014043"/>
            <a:ext cx="4169919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160"/>
              </a:lnSpc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Phân biệt chất ma túy và tiền chất ma túy: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Chất ma túy là chất gây nghiện và chất hướng thần.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Tiền chất ma túy là những hóa chất được điều chế trong phòng thí nghiệm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20061109XB.jpg">
            <a:extLst>
              <a:ext uri="{FF2B5EF4-FFF2-40B4-BE49-F238E27FC236}">
                <a16:creationId xmlns:a16="http://schemas.microsoft.com/office/drawing/2014/main" id="{6946198C-A516-4888-93C7-C649A5A2B1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0082" y="1514946"/>
            <a:ext cx="2286000" cy="23622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8" name="Picture 37" descr="p2.jpg">
            <a:extLst>
              <a:ext uri="{FF2B5EF4-FFF2-40B4-BE49-F238E27FC236}">
                <a16:creationId xmlns:a16="http://schemas.microsoft.com/office/drawing/2014/main" id="{8180523E-5BA5-496A-B619-C474AF60E9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9BA280"/>
              </a:clrFrom>
              <a:clrTo>
                <a:srgbClr val="9BA28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1917" y="4499032"/>
            <a:ext cx="2209800" cy="154602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5604" name="Slide Number Placeholder 18">
            <a:extLst>
              <a:ext uri="{FF2B5EF4-FFF2-40B4-BE49-F238E27FC236}">
                <a16:creationId xmlns:a16="http://schemas.microsoft.com/office/drawing/2014/main" id="{2CB7EE65-74D4-4C66-9054-AC0D628D9F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66801" y="6605588"/>
            <a:ext cx="588963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F9DF25-4329-4E72-BE59-DA75C367F4BD}" type="slidenum">
              <a:rPr lang="en-US" altLang="en-US" sz="11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37" name="Rounded Rectangle 22">
            <a:extLst>
              <a:ext uri="{FF2B5EF4-FFF2-40B4-BE49-F238E27FC236}">
                <a16:creationId xmlns:a16="http://schemas.microsoft.com/office/drawing/2014/main" id="{6D95293A-86AB-4D79-BDC4-D5A7FB78D1F9}"/>
              </a:ext>
            </a:extLst>
          </p:cNvPr>
          <p:cNvSpPr/>
          <p:nvPr/>
        </p:nvSpPr>
        <p:spPr>
          <a:xfrm>
            <a:off x="471055" y="783034"/>
            <a:ext cx="2854036" cy="191293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văn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7DE61-AE42-423C-B0D1-A041B103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70" y="812939"/>
            <a:ext cx="8241475" cy="579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Luật Phòng, chống ma túy - NHÀ SÁCH SỰ THẬT">
            <a:extLst>
              <a:ext uri="{FF2B5EF4-FFF2-40B4-BE49-F238E27FC236}">
                <a16:creationId xmlns:a16="http://schemas.microsoft.com/office/drawing/2014/main" id="{3098DDF4-E41F-4788-8D43-75E1878C1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22" y="2851288"/>
            <a:ext cx="2549525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ộp Văn bản 2">
            <a:extLst>
              <a:ext uri="{FF2B5EF4-FFF2-40B4-BE49-F238E27FC236}">
                <a16:creationId xmlns:a16="http://schemas.microsoft.com/office/drawing/2014/main" id="{3C1328FD-E268-4D2E-B3CD-DE6013735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91" y="176074"/>
            <a:ext cx="10937175" cy="52322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</a:rPr>
              <a:t> I. QUY ĐỊNH CỦA PHÁP LUẬT VỀ PHÒNG CHỐNG MA TÚY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20061109XB.jpg">
            <a:extLst>
              <a:ext uri="{FF2B5EF4-FFF2-40B4-BE49-F238E27FC236}">
                <a16:creationId xmlns:a16="http://schemas.microsoft.com/office/drawing/2014/main" id="{D463F94F-D89C-4C42-820F-9F738F80AE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0082" y="1514946"/>
            <a:ext cx="2286000" cy="23622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8" name="Picture 37" descr="p2.jpg">
            <a:extLst>
              <a:ext uri="{FF2B5EF4-FFF2-40B4-BE49-F238E27FC236}">
                <a16:creationId xmlns:a16="http://schemas.microsoft.com/office/drawing/2014/main" id="{30FCAA5D-62F0-4552-9884-F6498FE53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9BA280"/>
              </a:clrFrom>
              <a:clrTo>
                <a:srgbClr val="9BA28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1917" y="4499032"/>
            <a:ext cx="2209800" cy="154602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7652" name="Slide Number Placeholder 18">
            <a:extLst>
              <a:ext uri="{FF2B5EF4-FFF2-40B4-BE49-F238E27FC236}">
                <a16:creationId xmlns:a16="http://schemas.microsoft.com/office/drawing/2014/main" id="{94EDB1BD-696D-4120-99FC-BFA44A4281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66801" y="6605588"/>
            <a:ext cx="588963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6D582B-6FBA-4B51-9384-DE1BA78445F8}" type="slidenum">
              <a:rPr lang="en-US" altLang="en-US" sz="11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37" name="Rounded Rectangle 22">
            <a:extLst>
              <a:ext uri="{FF2B5EF4-FFF2-40B4-BE49-F238E27FC236}">
                <a16:creationId xmlns:a16="http://schemas.microsoft.com/office/drawing/2014/main" id="{56326294-CE35-479B-B184-5932C3C0AC0D}"/>
              </a:ext>
            </a:extLst>
          </p:cNvPr>
          <p:cNvSpPr/>
          <p:nvPr/>
        </p:nvSpPr>
        <p:spPr>
          <a:xfrm>
            <a:off x="654909" y="824515"/>
            <a:ext cx="4616345" cy="118478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văn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34">
            <a:extLst>
              <a:ext uri="{FF2B5EF4-FFF2-40B4-BE49-F238E27FC236}">
                <a16:creationId xmlns:a16="http://schemas.microsoft.com/office/drawing/2014/main" id="{E9A97B2B-2704-4B11-9605-204DB5FF680D}"/>
              </a:ext>
            </a:extLst>
          </p:cNvPr>
          <p:cNvSpPr/>
          <p:nvPr/>
        </p:nvSpPr>
        <p:spPr>
          <a:xfrm>
            <a:off x="147484" y="2232561"/>
            <a:ext cx="5876626" cy="4449366"/>
          </a:xfrm>
          <a:prstGeom prst="roundRect">
            <a:avLst/>
          </a:prstGeom>
          <a:pattFill prst="pct30">
            <a:fgClr>
              <a:srgbClr val="FFFF00"/>
            </a:fgClr>
            <a:bgClr>
              <a:schemeClr val="bg1"/>
            </a:bgClr>
          </a:patt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XX,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247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259)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phiện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coca,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 ;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mua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27656" name="Picture 2" descr="Có nên tách 'tội phạm ma túy' ra khỏi khái niệm 'tệ nạn ma túy'">
            <a:extLst>
              <a:ext uri="{FF2B5EF4-FFF2-40B4-BE49-F238E27FC236}">
                <a16:creationId xmlns:a16="http://schemas.microsoft.com/office/drawing/2014/main" id="{11CC3396-049C-4B1D-BA51-C944155A5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91" y="1246909"/>
            <a:ext cx="5766810" cy="518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ộp Văn bản 2">
            <a:extLst>
              <a:ext uri="{FF2B5EF4-FFF2-40B4-BE49-F238E27FC236}">
                <a16:creationId xmlns:a16="http://schemas.microsoft.com/office/drawing/2014/main" id="{6A960C4C-AA36-4AD3-96E1-9B6BB3471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91" y="176074"/>
            <a:ext cx="10937175" cy="52322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</a:rPr>
              <a:t> I. QUY ĐỊNH CỦA PHÁP LUẬT VỀ PHÒNG CHỐNG MA TÚY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 autoUpdateAnimBg="0"/>
      <p:bldP spid="1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20061109XB.jpg">
            <a:extLst>
              <a:ext uri="{FF2B5EF4-FFF2-40B4-BE49-F238E27FC236}">
                <a16:creationId xmlns:a16="http://schemas.microsoft.com/office/drawing/2014/main" id="{76A53743-787A-4237-955E-520303DA3D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0082" y="1514946"/>
            <a:ext cx="2286000" cy="23622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8" name="Picture 37" descr="p2.jpg">
            <a:extLst>
              <a:ext uri="{FF2B5EF4-FFF2-40B4-BE49-F238E27FC236}">
                <a16:creationId xmlns:a16="http://schemas.microsoft.com/office/drawing/2014/main" id="{3EE62D98-A88E-4D53-A5A9-B519809893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9BA280"/>
              </a:clrFrom>
              <a:clrTo>
                <a:srgbClr val="9BA28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1917" y="4499032"/>
            <a:ext cx="2209800" cy="154602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9700" name="Slide Number Placeholder 18">
            <a:extLst>
              <a:ext uri="{FF2B5EF4-FFF2-40B4-BE49-F238E27FC236}">
                <a16:creationId xmlns:a16="http://schemas.microsoft.com/office/drawing/2014/main" id="{E66DB9A2-1CB3-438C-924E-205659F863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66801" y="6605588"/>
            <a:ext cx="588963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4D5F6C-C7D8-49B3-ABA2-A2F759346FCE}" type="slidenum">
              <a:rPr lang="en-US" altLang="en-US" sz="11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37" name="Rounded Rectangle 22">
            <a:extLst>
              <a:ext uri="{FF2B5EF4-FFF2-40B4-BE49-F238E27FC236}">
                <a16:creationId xmlns:a16="http://schemas.microsoft.com/office/drawing/2014/main" id="{F09EF2AB-3002-4A36-B05C-5E660E827102}"/>
              </a:ext>
            </a:extLst>
          </p:cNvPr>
          <p:cNvSpPr/>
          <p:nvPr/>
        </p:nvSpPr>
        <p:spPr>
          <a:xfrm>
            <a:off x="403761" y="750890"/>
            <a:ext cx="5379522" cy="1490866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văn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34">
            <a:extLst>
              <a:ext uri="{FF2B5EF4-FFF2-40B4-BE49-F238E27FC236}">
                <a16:creationId xmlns:a16="http://schemas.microsoft.com/office/drawing/2014/main" id="{F772B128-1BAD-420F-8A78-0EC6C2804053}"/>
              </a:ext>
            </a:extLst>
          </p:cNvPr>
          <p:cNvSpPr/>
          <p:nvPr/>
        </p:nvSpPr>
        <p:spPr>
          <a:xfrm>
            <a:off x="176982" y="2433484"/>
            <a:ext cx="5748806" cy="4248442"/>
          </a:xfrm>
          <a:prstGeom prst="roundRect">
            <a:avLst/>
          </a:prstGeom>
          <a:pattFill prst="pct30">
            <a:fgClr>
              <a:srgbClr val="FFFF00"/>
            </a:fgClr>
            <a:bgClr>
              <a:schemeClr val="bg1"/>
            </a:bgClr>
          </a:patt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9704" name="Picture 2" descr="Có nên tách 'tội phạm ma túy' ra khỏi khái niệm 'tệ nạn ma túy'">
            <a:extLst>
              <a:ext uri="{FF2B5EF4-FFF2-40B4-BE49-F238E27FC236}">
                <a16:creationId xmlns:a16="http://schemas.microsoft.com/office/drawing/2014/main" id="{5A8D9826-DACC-4C67-821D-D8E411A0C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16" y="1104405"/>
            <a:ext cx="5570182" cy="494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ộp Văn bản 2">
            <a:extLst>
              <a:ext uri="{FF2B5EF4-FFF2-40B4-BE49-F238E27FC236}">
                <a16:creationId xmlns:a16="http://schemas.microsoft.com/office/drawing/2014/main" id="{B2B4C17A-DAD7-4318-8118-ADF65AAC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91" y="176074"/>
            <a:ext cx="10937175" cy="52322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</a:rPr>
              <a:t> I. QUY ĐỊNH CỦA PHÁP LUẬT VỀ PHÒNG CHỐNG MA TÚY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 autoUpdateAnimBg="0"/>
      <p:bldP spid="1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20061109XB.jpg">
            <a:extLst>
              <a:ext uri="{FF2B5EF4-FFF2-40B4-BE49-F238E27FC236}">
                <a16:creationId xmlns:a16="http://schemas.microsoft.com/office/drawing/2014/main" id="{BA7CC8D2-18DF-4E2A-95F7-7EA6E858F2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0082" y="1514946"/>
            <a:ext cx="2286000" cy="23622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8" name="Picture 37" descr="p2.jpg">
            <a:extLst>
              <a:ext uri="{FF2B5EF4-FFF2-40B4-BE49-F238E27FC236}">
                <a16:creationId xmlns:a16="http://schemas.microsoft.com/office/drawing/2014/main" id="{B1C177E8-2A0B-45F1-A4F0-145F18084E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9BA280"/>
              </a:clrFrom>
              <a:clrTo>
                <a:srgbClr val="9BA28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1917" y="4499032"/>
            <a:ext cx="2209800" cy="154602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1748" name="Slide Number Placeholder 18">
            <a:extLst>
              <a:ext uri="{FF2B5EF4-FFF2-40B4-BE49-F238E27FC236}">
                <a16:creationId xmlns:a16="http://schemas.microsoft.com/office/drawing/2014/main" id="{0901ABB7-7C45-47E8-9F73-5985A959E0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66801" y="6605588"/>
            <a:ext cx="588963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6D1C7E-D11E-46AE-93F5-BA21C5D8275B}" type="slidenum">
              <a:rPr lang="en-US" altLang="en-US" sz="11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100">
              <a:solidFill>
                <a:srgbClr val="FFFFFF"/>
              </a:solidFill>
            </a:endParaRPr>
          </a:p>
        </p:txBody>
      </p:sp>
      <p:sp>
        <p:nvSpPr>
          <p:cNvPr id="37" name="Rounded Rectangle 22">
            <a:extLst>
              <a:ext uri="{FF2B5EF4-FFF2-40B4-BE49-F238E27FC236}">
                <a16:creationId xmlns:a16="http://schemas.microsoft.com/office/drawing/2014/main" id="{0357081F-D085-4EF1-81D7-6211EFF76169}"/>
              </a:ext>
            </a:extLst>
          </p:cNvPr>
          <p:cNvSpPr/>
          <p:nvPr/>
        </p:nvSpPr>
        <p:spPr>
          <a:xfrm>
            <a:off x="449262" y="837907"/>
            <a:ext cx="5876079" cy="113837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văn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34">
            <a:extLst>
              <a:ext uri="{FF2B5EF4-FFF2-40B4-BE49-F238E27FC236}">
                <a16:creationId xmlns:a16="http://schemas.microsoft.com/office/drawing/2014/main" id="{2E6E7E5B-7450-4D40-9870-B29FB56FF2D4}"/>
              </a:ext>
            </a:extLst>
          </p:cNvPr>
          <p:cNvSpPr/>
          <p:nvPr/>
        </p:nvSpPr>
        <p:spPr>
          <a:xfrm>
            <a:off x="32492" y="2114897"/>
            <a:ext cx="6737018" cy="4567029"/>
          </a:xfrm>
          <a:prstGeom prst="roundRect">
            <a:avLst/>
          </a:prstGeom>
          <a:pattFill prst="pct30">
            <a:fgClr>
              <a:srgbClr val="FFFF00"/>
            </a:fgClr>
            <a:bgClr>
              <a:schemeClr val="bg1"/>
            </a:bgClr>
          </a:patt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ử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2012 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ÁP DỤNG CÁC BIỆN PHÁP XỬ LÝ HÀNH CHÍNH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98 -118)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1752" name="Picture 2" descr="Đảm bảo quyền bầu cử cho học viên tại cơ sở cai nghiện ma túy | Cổng Thông  Tin Điện Tử Phú Thọ">
            <a:extLst>
              <a:ext uri="{FF2B5EF4-FFF2-40B4-BE49-F238E27FC236}">
                <a16:creationId xmlns:a16="http://schemas.microsoft.com/office/drawing/2014/main" id="{078C798C-F280-48D3-8812-172BA2781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8" y="766762"/>
            <a:ext cx="4500748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4" descr="Cơ sở cai nghiện ma túy số 7 Hà Nội: Ngôi nhà chung của những người lầm lỡ  - Hànộimới">
            <a:extLst>
              <a:ext uri="{FF2B5EF4-FFF2-40B4-BE49-F238E27FC236}">
                <a16:creationId xmlns:a16="http://schemas.microsoft.com/office/drawing/2014/main" id="{D717B819-E0DA-4CAE-85B7-A77E30481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8" y="3877146"/>
            <a:ext cx="4500748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ộp Văn bản 2">
            <a:extLst>
              <a:ext uri="{FF2B5EF4-FFF2-40B4-BE49-F238E27FC236}">
                <a16:creationId xmlns:a16="http://schemas.microsoft.com/office/drawing/2014/main" id="{5DBC6CCA-C1A1-4FE4-8153-97C402C04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91" y="176074"/>
            <a:ext cx="10937175" cy="52322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</a:rPr>
              <a:t> I. QUY ĐỊNH CỦA PHÁP LUẬT VỀ PHÒNG CHỐNG MA TÚY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 autoUpdateAnimBg="0"/>
      <p:bldP spid="10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1514</Words>
  <Application>Microsoft Office PowerPoint</Application>
  <PresentationFormat>Widescreen</PresentationFormat>
  <Paragraphs>109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Constantia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TÁC HẠI CỦA TỆ NẠN MA TÚY VÀ NHỮNG HÌNH THỨC, CON ĐƯỜNG GÂY NGHIỆN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34</cp:revision>
  <dcterms:created xsi:type="dcterms:W3CDTF">2022-12-29T13:25:25Z</dcterms:created>
  <dcterms:modified xsi:type="dcterms:W3CDTF">2024-10-10T01:40:53Z</dcterms:modified>
</cp:coreProperties>
</file>