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456" r:id="rId5"/>
    <p:sldId id="350" r:id="rId6"/>
    <p:sldId id="446" r:id="rId7"/>
    <p:sldId id="447" r:id="rId8"/>
    <p:sldId id="448" r:id="rId9"/>
    <p:sldId id="450" r:id="rId10"/>
    <p:sldId id="451" r:id="rId11"/>
    <p:sldId id="452" r:id="rId12"/>
    <p:sldId id="454" r:id="rId13"/>
    <p:sldId id="453" r:id="rId14"/>
    <p:sldId id="457" r:id="rId15"/>
    <p:sldId id="458" r:id="rId16"/>
    <p:sldId id="459" r:id="rId17"/>
    <p:sldId id="460" r:id="rId18"/>
    <p:sldId id="461" r:id="rId19"/>
    <p:sldId id="4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00BDF-63A4-4203-A646-E88CFFDA3E65}" type="datetimeFigureOut">
              <a:rPr lang="en-US" smtClean="0"/>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B76D5F-EF50-48BB-A04D-36E04032E986}" type="slidenum">
              <a:rPr lang="en-US" smtClean="0"/>
              <a:t>‹#›</a:t>
            </a:fld>
            <a:endParaRPr lang="en-US"/>
          </a:p>
        </p:txBody>
      </p:sp>
    </p:spTree>
    <p:extLst>
      <p:ext uri="{BB962C8B-B14F-4D97-AF65-F5344CB8AC3E}">
        <p14:creationId xmlns:p14="http://schemas.microsoft.com/office/powerpoint/2010/main" val="4289514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5</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6</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9286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7BD7-5EDB-4A32-BA0D-8DD77C91E3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75A5EE-5017-427A-B543-CF11036CE1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5189B5-B394-42A6-BC80-961EB5652B17}"/>
              </a:ext>
            </a:extLst>
          </p:cNvPr>
          <p:cNvSpPr>
            <a:spLocks noGrp="1"/>
          </p:cNvSpPr>
          <p:nvPr>
            <p:ph type="dt" sz="half" idx="10"/>
          </p:nvPr>
        </p:nvSpPr>
        <p:spPr/>
        <p:txBody>
          <a:bodyPr/>
          <a:lstStyle/>
          <a:p>
            <a:fld id="{E088E296-5A66-4E84-BB31-744F22E15FD6}" type="datetimeFigureOut">
              <a:rPr lang="en-US" smtClean="0"/>
              <a:t>12/20/2022</a:t>
            </a:fld>
            <a:endParaRPr lang="en-US"/>
          </a:p>
        </p:txBody>
      </p:sp>
      <p:sp>
        <p:nvSpPr>
          <p:cNvPr id="5" name="Footer Placeholder 4">
            <a:extLst>
              <a:ext uri="{FF2B5EF4-FFF2-40B4-BE49-F238E27FC236}">
                <a16:creationId xmlns:a16="http://schemas.microsoft.com/office/drawing/2014/main" id="{8F62E82E-6130-43C8-B916-DDB183B31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C84A7-16BE-4A4E-AA02-393CD48340A5}"/>
              </a:ext>
            </a:extLst>
          </p:cNvPr>
          <p:cNvSpPr>
            <a:spLocks noGrp="1"/>
          </p:cNvSpPr>
          <p:nvPr>
            <p:ph type="sldNum" sz="quarter" idx="12"/>
          </p:nvPr>
        </p:nvSpPr>
        <p:spPr/>
        <p:txBody>
          <a:bodyPr/>
          <a:lstStyle/>
          <a:p>
            <a:fld id="{561DAFA6-ED4D-4843-BC71-BB4A224281A6}" type="slidenum">
              <a:rPr lang="en-US" smtClean="0"/>
              <a:t>‹#›</a:t>
            </a:fld>
            <a:endParaRPr lang="en-US"/>
          </a:p>
        </p:txBody>
      </p:sp>
    </p:spTree>
    <p:extLst>
      <p:ext uri="{BB962C8B-B14F-4D97-AF65-F5344CB8AC3E}">
        <p14:creationId xmlns:p14="http://schemas.microsoft.com/office/powerpoint/2010/main" val="3536029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B7DE-3E13-4D31-BA51-F0F6D7D34D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7C0CF1-4C37-4777-97DD-CADBA530BE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94687-1B13-486B-B5EC-89E47AF38154}"/>
              </a:ext>
            </a:extLst>
          </p:cNvPr>
          <p:cNvSpPr>
            <a:spLocks noGrp="1"/>
          </p:cNvSpPr>
          <p:nvPr>
            <p:ph type="dt" sz="half" idx="10"/>
          </p:nvPr>
        </p:nvSpPr>
        <p:spPr/>
        <p:txBody>
          <a:bodyPr/>
          <a:lstStyle/>
          <a:p>
            <a:fld id="{E088E296-5A66-4E84-BB31-744F22E15FD6}" type="datetimeFigureOut">
              <a:rPr lang="en-US" smtClean="0"/>
              <a:t>12/20/2022</a:t>
            </a:fld>
            <a:endParaRPr lang="en-US"/>
          </a:p>
        </p:txBody>
      </p:sp>
      <p:sp>
        <p:nvSpPr>
          <p:cNvPr id="5" name="Footer Placeholder 4">
            <a:extLst>
              <a:ext uri="{FF2B5EF4-FFF2-40B4-BE49-F238E27FC236}">
                <a16:creationId xmlns:a16="http://schemas.microsoft.com/office/drawing/2014/main" id="{C20BB931-2283-4179-BF7C-069AB02D6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4D62C-9CDE-4CFD-AB51-C59816B0B9B9}"/>
              </a:ext>
            </a:extLst>
          </p:cNvPr>
          <p:cNvSpPr>
            <a:spLocks noGrp="1"/>
          </p:cNvSpPr>
          <p:nvPr>
            <p:ph type="sldNum" sz="quarter" idx="12"/>
          </p:nvPr>
        </p:nvSpPr>
        <p:spPr/>
        <p:txBody>
          <a:bodyPr/>
          <a:lstStyle/>
          <a:p>
            <a:fld id="{561DAFA6-ED4D-4843-BC71-BB4A224281A6}" type="slidenum">
              <a:rPr lang="en-US" smtClean="0"/>
              <a:t>‹#›</a:t>
            </a:fld>
            <a:endParaRPr lang="en-US"/>
          </a:p>
        </p:txBody>
      </p:sp>
    </p:spTree>
    <p:extLst>
      <p:ext uri="{BB962C8B-B14F-4D97-AF65-F5344CB8AC3E}">
        <p14:creationId xmlns:p14="http://schemas.microsoft.com/office/powerpoint/2010/main" val="254753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11CE8C-30D4-4B05-AF51-46A2FF2721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A22A30-4055-4968-A81E-BD11ECB4FAA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D40C6-6707-4E5F-8B10-ABE18A9B4CD5}"/>
              </a:ext>
            </a:extLst>
          </p:cNvPr>
          <p:cNvSpPr>
            <a:spLocks noGrp="1"/>
          </p:cNvSpPr>
          <p:nvPr>
            <p:ph type="dt" sz="half" idx="10"/>
          </p:nvPr>
        </p:nvSpPr>
        <p:spPr/>
        <p:txBody>
          <a:bodyPr/>
          <a:lstStyle/>
          <a:p>
            <a:fld id="{E088E296-5A66-4E84-BB31-744F22E15FD6}" type="datetimeFigureOut">
              <a:rPr lang="en-US" smtClean="0"/>
              <a:t>12/20/2022</a:t>
            </a:fld>
            <a:endParaRPr lang="en-US"/>
          </a:p>
        </p:txBody>
      </p:sp>
      <p:sp>
        <p:nvSpPr>
          <p:cNvPr id="5" name="Footer Placeholder 4">
            <a:extLst>
              <a:ext uri="{FF2B5EF4-FFF2-40B4-BE49-F238E27FC236}">
                <a16:creationId xmlns:a16="http://schemas.microsoft.com/office/drawing/2014/main" id="{C6B75732-14E4-4B29-B963-8A1EA017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084E7-A211-46F8-AE5E-588108F10038}"/>
              </a:ext>
            </a:extLst>
          </p:cNvPr>
          <p:cNvSpPr>
            <a:spLocks noGrp="1"/>
          </p:cNvSpPr>
          <p:nvPr>
            <p:ph type="sldNum" sz="quarter" idx="12"/>
          </p:nvPr>
        </p:nvSpPr>
        <p:spPr/>
        <p:txBody>
          <a:bodyPr/>
          <a:lstStyle/>
          <a:p>
            <a:fld id="{561DAFA6-ED4D-4843-BC71-BB4A224281A6}" type="slidenum">
              <a:rPr lang="en-US" smtClean="0"/>
              <a:t>‹#›</a:t>
            </a:fld>
            <a:endParaRPr lang="en-US"/>
          </a:p>
        </p:txBody>
      </p:sp>
    </p:spTree>
    <p:extLst>
      <p:ext uri="{BB962C8B-B14F-4D97-AF65-F5344CB8AC3E}">
        <p14:creationId xmlns:p14="http://schemas.microsoft.com/office/powerpoint/2010/main" val="293950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B0A47-4884-412C-BE13-E997F8D47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2751B8-1782-4223-9B6C-962F0C9605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B650C-CBF3-476D-BBA3-6DFD5D0D144F}"/>
              </a:ext>
            </a:extLst>
          </p:cNvPr>
          <p:cNvSpPr>
            <a:spLocks noGrp="1"/>
          </p:cNvSpPr>
          <p:nvPr>
            <p:ph type="dt" sz="half" idx="10"/>
          </p:nvPr>
        </p:nvSpPr>
        <p:spPr/>
        <p:txBody>
          <a:bodyPr/>
          <a:lstStyle/>
          <a:p>
            <a:fld id="{E088E296-5A66-4E84-BB31-744F22E15FD6}" type="datetimeFigureOut">
              <a:rPr lang="en-US" smtClean="0"/>
              <a:t>12/20/2022</a:t>
            </a:fld>
            <a:endParaRPr lang="en-US"/>
          </a:p>
        </p:txBody>
      </p:sp>
      <p:sp>
        <p:nvSpPr>
          <p:cNvPr id="5" name="Footer Placeholder 4">
            <a:extLst>
              <a:ext uri="{FF2B5EF4-FFF2-40B4-BE49-F238E27FC236}">
                <a16:creationId xmlns:a16="http://schemas.microsoft.com/office/drawing/2014/main" id="{3BB938ED-36C1-42A1-9562-9999CFD711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E4B99-313E-43BA-B2DA-AF5A690E083B}"/>
              </a:ext>
            </a:extLst>
          </p:cNvPr>
          <p:cNvSpPr>
            <a:spLocks noGrp="1"/>
          </p:cNvSpPr>
          <p:nvPr>
            <p:ph type="sldNum" sz="quarter" idx="12"/>
          </p:nvPr>
        </p:nvSpPr>
        <p:spPr/>
        <p:txBody>
          <a:bodyPr/>
          <a:lstStyle/>
          <a:p>
            <a:fld id="{561DAFA6-ED4D-4843-BC71-BB4A224281A6}" type="slidenum">
              <a:rPr lang="en-US" smtClean="0"/>
              <a:t>‹#›</a:t>
            </a:fld>
            <a:endParaRPr lang="en-US"/>
          </a:p>
        </p:txBody>
      </p:sp>
    </p:spTree>
    <p:extLst>
      <p:ext uri="{BB962C8B-B14F-4D97-AF65-F5344CB8AC3E}">
        <p14:creationId xmlns:p14="http://schemas.microsoft.com/office/powerpoint/2010/main" val="2721757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8223-CADB-44B7-9555-59F2432E48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698A36-EDD7-4ECF-A463-2DFC5CDFFC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A4A46F-5198-41F2-A40B-F025AC2740F9}"/>
              </a:ext>
            </a:extLst>
          </p:cNvPr>
          <p:cNvSpPr>
            <a:spLocks noGrp="1"/>
          </p:cNvSpPr>
          <p:nvPr>
            <p:ph type="dt" sz="half" idx="10"/>
          </p:nvPr>
        </p:nvSpPr>
        <p:spPr/>
        <p:txBody>
          <a:bodyPr/>
          <a:lstStyle/>
          <a:p>
            <a:fld id="{E088E296-5A66-4E84-BB31-744F22E15FD6}" type="datetimeFigureOut">
              <a:rPr lang="en-US" smtClean="0"/>
              <a:t>12/20/2022</a:t>
            </a:fld>
            <a:endParaRPr lang="en-US"/>
          </a:p>
        </p:txBody>
      </p:sp>
      <p:sp>
        <p:nvSpPr>
          <p:cNvPr id="5" name="Footer Placeholder 4">
            <a:extLst>
              <a:ext uri="{FF2B5EF4-FFF2-40B4-BE49-F238E27FC236}">
                <a16:creationId xmlns:a16="http://schemas.microsoft.com/office/drawing/2014/main" id="{6D03FE32-1C33-46FE-BA6B-74A220CEE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DF2FF-3B29-4B0E-9748-885193A40876}"/>
              </a:ext>
            </a:extLst>
          </p:cNvPr>
          <p:cNvSpPr>
            <a:spLocks noGrp="1"/>
          </p:cNvSpPr>
          <p:nvPr>
            <p:ph type="sldNum" sz="quarter" idx="12"/>
          </p:nvPr>
        </p:nvSpPr>
        <p:spPr/>
        <p:txBody>
          <a:bodyPr/>
          <a:lstStyle/>
          <a:p>
            <a:fld id="{561DAFA6-ED4D-4843-BC71-BB4A224281A6}" type="slidenum">
              <a:rPr lang="en-US" smtClean="0"/>
              <a:t>‹#›</a:t>
            </a:fld>
            <a:endParaRPr lang="en-US"/>
          </a:p>
        </p:txBody>
      </p:sp>
    </p:spTree>
    <p:extLst>
      <p:ext uri="{BB962C8B-B14F-4D97-AF65-F5344CB8AC3E}">
        <p14:creationId xmlns:p14="http://schemas.microsoft.com/office/powerpoint/2010/main" val="202577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0CE-A469-4436-92D0-32306C86C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1A696A-CD58-44C1-82F2-43C5F8805A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B7EB3D-D35B-4764-9BB2-5621EC2581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E6887E-4D0A-4FA9-A0E5-A565FDCD8743}"/>
              </a:ext>
            </a:extLst>
          </p:cNvPr>
          <p:cNvSpPr>
            <a:spLocks noGrp="1"/>
          </p:cNvSpPr>
          <p:nvPr>
            <p:ph type="dt" sz="half" idx="10"/>
          </p:nvPr>
        </p:nvSpPr>
        <p:spPr/>
        <p:txBody>
          <a:bodyPr/>
          <a:lstStyle/>
          <a:p>
            <a:fld id="{E088E296-5A66-4E84-BB31-744F22E15FD6}" type="datetimeFigureOut">
              <a:rPr lang="en-US" smtClean="0"/>
              <a:t>12/20/2022</a:t>
            </a:fld>
            <a:endParaRPr lang="en-US"/>
          </a:p>
        </p:txBody>
      </p:sp>
      <p:sp>
        <p:nvSpPr>
          <p:cNvPr id="6" name="Footer Placeholder 5">
            <a:extLst>
              <a:ext uri="{FF2B5EF4-FFF2-40B4-BE49-F238E27FC236}">
                <a16:creationId xmlns:a16="http://schemas.microsoft.com/office/drawing/2014/main" id="{FCF7250A-321C-4703-AF01-5AE621B041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0F5489-EDA4-4020-BFA9-BD930A0C0B2E}"/>
              </a:ext>
            </a:extLst>
          </p:cNvPr>
          <p:cNvSpPr>
            <a:spLocks noGrp="1"/>
          </p:cNvSpPr>
          <p:nvPr>
            <p:ph type="sldNum" sz="quarter" idx="12"/>
          </p:nvPr>
        </p:nvSpPr>
        <p:spPr/>
        <p:txBody>
          <a:bodyPr/>
          <a:lstStyle/>
          <a:p>
            <a:fld id="{561DAFA6-ED4D-4843-BC71-BB4A224281A6}" type="slidenum">
              <a:rPr lang="en-US" smtClean="0"/>
              <a:t>‹#›</a:t>
            </a:fld>
            <a:endParaRPr lang="en-US"/>
          </a:p>
        </p:txBody>
      </p:sp>
    </p:spTree>
    <p:extLst>
      <p:ext uri="{BB962C8B-B14F-4D97-AF65-F5344CB8AC3E}">
        <p14:creationId xmlns:p14="http://schemas.microsoft.com/office/powerpoint/2010/main" val="139164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2752-8BD9-4C05-A552-AB9296B919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445D37-4DC7-4239-BB22-97EA89A5A7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40C67D-9536-4BC1-AB02-8023C195C6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6AB1FF-7155-457F-A91B-60B412BFB6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45815A-FAEB-46B0-9EEF-63A68CC529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AE4E0A-1892-4023-B9A5-9C7BC651C8F8}"/>
              </a:ext>
            </a:extLst>
          </p:cNvPr>
          <p:cNvSpPr>
            <a:spLocks noGrp="1"/>
          </p:cNvSpPr>
          <p:nvPr>
            <p:ph type="dt" sz="half" idx="10"/>
          </p:nvPr>
        </p:nvSpPr>
        <p:spPr/>
        <p:txBody>
          <a:bodyPr/>
          <a:lstStyle/>
          <a:p>
            <a:fld id="{E088E296-5A66-4E84-BB31-744F22E15FD6}" type="datetimeFigureOut">
              <a:rPr lang="en-US" smtClean="0"/>
              <a:t>12/20/2022</a:t>
            </a:fld>
            <a:endParaRPr lang="en-US"/>
          </a:p>
        </p:txBody>
      </p:sp>
      <p:sp>
        <p:nvSpPr>
          <p:cNvPr id="8" name="Footer Placeholder 7">
            <a:extLst>
              <a:ext uri="{FF2B5EF4-FFF2-40B4-BE49-F238E27FC236}">
                <a16:creationId xmlns:a16="http://schemas.microsoft.com/office/drawing/2014/main" id="{2924BDD0-CE37-4988-AE38-1BC22F09E8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1A344C-D5B1-496A-9CF5-3844BBA5CC05}"/>
              </a:ext>
            </a:extLst>
          </p:cNvPr>
          <p:cNvSpPr>
            <a:spLocks noGrp="1"/>
          </p:cNvSpPr>
          <p:nvPr>
            <p:ph type="sldNum" sz="quarter" idx="12"/>
          </p:nvPr>
        </p:nvSpPr>
        <p:spPr/>
        <p:txBody>
          <a:bodyPr/>
          <a:lstStyle/>
          <a:p>
            <a:fld id="{561DAFA6-ED4D-4843-BC71-BB4A224281A6}" type="slidenum">
              <a:rPr lang="en-US" smtClean="0"/>
              <a:t>‹#›</a:t>
            </a:fld>
            <a:endParaRPr lang="en-US"/>
          </a:p>
        </p:txBody>
      </p:sp>
    </p:spTree>
    <p:extLst>
      <p:ext uri="{BB962C8B-B14F-4D97-AF65-F5344CB8AC3E}">
        <p14:creationId xmlns:p14="http://schemas.microsoft.com/office/powerpoint/2010/main" val="394488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695B3-3F9E-4911-825C-1DBBA7E367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FCA867-C242-4C2B-999D-1F59D1847B69}"/>
              </a:ext>
            </a:extLst>
          </p:cNvPr>
          <p:cNvSpPr>
            <a:spLocks noGrp="1"/>
          </p:cNvSpPr>
          <p:nvPr>
            <p:ph type="dt" sz="half" idx="10"/>
          </p:nvPr>
        </p:nvSpPr>
        <p:spPr/>
        <p:txBody>
          <a:bodyPr/>
          <a:lstStyle/>
          <a:p>
            <a:fld id="{E088E296-5A66-4E84-BB31-744F22E15FD6}" type="datetimeFigureOut">
              <a:rPr lang="en-US" smtClean="0"/>
              <a:t>12/20/2022</a:t>
            </a:fld>
            <a:endParaRPr lang="en-US"/>
          </a:p>
        </p:txBody>
      </p:sp>
      <p:sp>
        <p:nvSpPr>
          <p:cNvPr id="4" name="Footer Placeholder 3">
            <a:extLst>
              <a:ext uri="{FF2B5EF4-FFF2-40B4-BE49-F238E27FC236}">
                <a16:creationId xmlns:a16="http://schemas.microsoft.com/office/drawing/2014/main" id="{BF6B63D3-89EA-4DBD-91E6-847D24790D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DD8CBC-1BE8-428E-9C96-61CBFAE9D916}"/>
              </a:ext>
            </a:extLst>
          </p:cNvPr>
          <p:cNvSpPr>
            <a:spLocks noGrp="1"/>
          </p:cNvSpPr>
          <p:nvPr>
            <p:ph type="sldNum" sz="quarter" idx="12"/>
          </p:nvPr>
        </p:nvSpPr>
        <p:spPr/>
        <p:txBody>
          <a:bodyPr/>
          <a:lstStyle/>
          <a:p>
            <a:fld id="{561DAFA6-ED4D-4843-BC71-BB4A224281A6}" type="slidenum">
              <a:rPr lang="en-US" smtClean="0"/>
              <a:t>‹#›</a:t>
            </a:fld>
            <a:endParaRPr lang="en-US"/>
          </a:p>
        </p:txBody>
      </p:sp>
    </p:spTree>
    <p:extLst>
      <p:ext uri="{BB962C8B-B14F-4D97-AF65-F5344CB8AC3E}">
        <p14:creationId xmlns:p14="http://schemas.microsoft.com/office/powerpoint/2010/main" val="357656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3B44E1-C211-4F06-8361-57BFBBEB09B7}"/>
              </a:ext>
            </a:extLst>
          </p:cNvPr>
          <p:cNvSpPr>
            <a:spLocks noGrp="1"/>
          </p:cNvSpPr>
          <p:nvPr>
            <p:ph type="dt" sz="half" idx="10"/>
          </p:nvPr>
        </p:nvSpPr>
        <p:spPr/>
        <p:txBody>
          <a:bodyPr/>
          <a:lstStyle/>
          <a:p>
            <a:fld id="{E088E296-5A66-4E84-BB31-744F22E15FD6}" type="datetimeFigureOut">
              <a:rPr lang="en-US" smtClean="0"/>
              <a:t>12/20/2022</a:t>
            </a:fld>
            <a:endParaRPr lang="en-US"/>
          </a:p>
        </p:txBody>
      </p:sp>
      <p:sp>
        <p:nvSpPr>
          <p:cNvPr id="3" name="Footer Placeholder 2">
            <a:extLst>
              <a:ext uri="{FF2B5EF4-FFF2-40B4-BE49-F238E27FC236}">
                <a16:creationId xmlns:a16="http://schemas.microsoft.com/office/drawing/2014/main" id="{CF9FA77E-371A-4C8C-BCE9-982CFE5DCF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D58ACD-3CC0-43E5-9F16-E28D989CFC5A}"/>
              </a:ext>
            </a:extLst>
          </p:cNvPr>
          <p:cNvSpPr>
            <a:spLocks noGrp="1"/>
          </p:cNvSpPr>
          <p:nvPr>
            <p:ph type="sldNum" sz="quarter" idx="12"/>
          </p:nvPr>
        </p:nvSpPr>
        <p:spPr/>
        <p:txBody>
          <a:bodyPr/>
          <a:lstStyle/>
          <a:p>
            <a:fld id="{561DAFA6-ED4D-4843-BC71-BB4A224281A6}" type="slidenum">
              <a:rPr lang="en-US" smtClean="0"/>
              <a:t>‹#›</a:t>
            </a:fld>
            <a:endParaRPr lang="en-US"/>
          </a:p>
        </p:txBody>
      </p:sp>
    </p:spTree>
    <p:extLst>
      <p:ext uri="{BB962C8B-B14F-4D97-AF65-F5344CB8AC3E}">
        <p14:creationId xmlns:p14="http://schemas.microsoft.com/office/powerpoint/2010/main" val="49453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98212-B0C7-4426-A8B3-A9C91BF673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666F82-49BA-4B1B-B3FC-B5205A69C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C46437-1ECC-4DC0-BA3E-F73D4C889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7E25BA-F6E2-4B81-BBC5-D6F9E1982D09}"/>
              </a:ext>
            </a:extLst>
          </p:cNvPr>
          <p:cNvSpPr>
            <a:spLocks noGrp="1"/>
          </p:cNvSpPr>
          <p:nvPr>
            <p:ph type="dt" sz="half" idx="10"/>
          </p:nvPr>
        </p:nvSpPr>
        <p:spPr/>
        <p:txBody>
          <a:bodyPr/>
          <a:lstStyle/>
          <a:p>
            <a:fld id="{E088E296-5A66-4E84-BB31-744F22E15FD6}" type="datetimeFigureOut">
              <a:rPr lang="en-US" smtClean="0"/>
              <a:t>12/20/2022</a:t>
            </a:fld>
            <a:endParaRPr lang="en-US"/>
          </a:p>
        </p:txBody>
      </p:sp>
      <p:sp>
        <p:nvSpPr>
          <p:cNvPr id="6" name="Footer Placeholder 5">
            <a:extLst>
              <a:ext uri="{FF2B5EF4-FFF2-40B4-BE49-F238E27FC236}">
                <a16:creationId xmlns:a16="http://schemas.microsoft.com/office/drawing/2014/main" id="{45B315FD-8EEF-431C-B685-D0A44011A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DB615-10FC-4AB1-B367-FD8EE58A38C7}"/>
              </a:ext>
            </a:extLst>
          </p:cNvPr>
          <p:cNvSpPr>
            <a:spLocks noGrp="1"/>
          </p:cNvSpPr>
          <p:nvPr>
            <p:ph type="sldNum" sz="quarter" idx="12"/>
          </p:nvPr>
        </p:nvSpPr>
        <p:spPr/>
        <p:txBody>
          <a:bodyPr/>
          <a:lstStyle/>
          <a:p>
            <a:fld id="{561DAFA6-ED4D-4843-BC71-BB4A224281A6}" type="slidenum">
              <a:rPr lang="en-US" smtClean="0"/>
              <a:t>‹#›</a:t>
            </a:fld>
            <a:endParaRPr lang="en-US"/>
          </a:p>
        </p:txBody>
      </p:sp>
    </p:spTree>
    <p:extLst>
      <p:ext uri="{BB962C8B-B14F-4D97-AF65-F5344CB8AC3E}">
        <p14:creationId xmlns:p14="http://schemas.microsoft.com/office/powerpoint/2010/main" val="64844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2C7B6-56B9-4E1C-B15E-90AA01F2D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4FF770-AF38-4FB6-9C1B-7EF55652F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E169D8-8343-4F66-873B-69ED7FCB02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5C8D8E-CC86-4942-AA4E-4831E3E213B4}"/>
              </a:ext>
            </a:extLst>
          </p:cNvPr>
          <p:cNvSpPr>
            <a:spLocks noGrp="1"/>
          </p:cNvSpPr>
          <p:nvPr>
            <p:ph type="dt" sz="half" idx="10"/>
          </p:nvPr>
        </p:nvSpPr>
        <p:spPr/>
        <p:txBody>
          <a:bodyPr/>
          <a:lstStyle/>
          <a:p>
            <a:fld id="{E088E296-5A66-4E84-BB31-744F22E15FD6}" type="datetimeFigureOut">
              <a:rPr lang="en-US" smtClean="0"/>
              <a:t>12/20/2022</a:t>
            </a:fld>
            <a:endParaRPr lang="en-US"/>
          </a:p>
        </p:txBody>
      </p:sp>
      <p:sp>
        <p:nvSpPr>
          <p:cNvPr id="6" name="Footer Placeholder 5">
            <a:extLst>
              <a:ext uri="{FF2B5EF4-FFF2-40B4-BE49-F238E27FC236}">
                <a16:creationId xmlns:a16="http://schemas.microsoft.com/office/drawing/2014/main" id="{3B979A36-C680-4E2E-9808-4B96F99383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0C846-B159-4F66-9A1A-8750F20222B2}"/>
              </a:ext>
            </a:extLst>
          </p:cNvPr>
          <p:cNvSpPr>
            <a:spLocks noGrp="1"/>
          </p:cNvSpPr>
          <p:nvPr>
            <p:ph type="sldNum" sz="quarter" idx="12"/>
          </p:nvPr>
        </p:nvSpPr>
        <p:spPr/>
        <p:txBody>
          <a:bodyPr/>
          <a:lstStyle/>
          <a:p>
            <a:fld id="{561DAFA6-ED4D-4843-BC71-BB4A224281A6}" type="slidenum">
              <a:rPr lang="en-US" smtClean="0"/>
              <a:t>‹#›</a:t>
            </a:fld>
            <a:endParaRPr lang="en-US"/>
          </a:p>
        </p:txBody>
      </p:sp>
    </p:spTree>
    <p:extLst>
      <p:ext uri="{BB962C8B-B14F-4D97-AF65-F5344CB8AC3E}">
        <p14:creationId xmlns:p14="http://schemas.microsoft.com/office/powerpoint/2010/main" val="588915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1AE6C2-29BB-4810-B6F1-25B72F2DC9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3E110B-8475-4999-ACBC-164A0C2D63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E3D1D-57B6-4C77-96E9-2565F7319E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8E296-5A66-4E84-BB31-744F22E15FD6}" type="datetimeFigureOut">
              <a:rPr lang="en-US" smtClean="0"/>
              <a:t>12/20/2022</a:t>
            </a:fld>
            <a:endParaRPr lang="en-US"/>
          </a:p>
        </p:txBody>
      </p:sp>
      <p:sp>
        <p:nvSpPr>
          <p:cNvPr id="5" name="Footer Placeholder 4">
            <a:extLst>
              <a:ext uri="{FF2B5EF4-FFF2-40B4-BE49-F238E27FC236}">
                <a16:creationId xmlns:a16="http://schemas.microsoft.com/office/drawing/2014/main" id="{2EBB9465-115F-4E9E-A3F2-12905FFB1E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845DEB-AAF7-42AB-B58A-4D600969C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DAFA6-ED4D-4843-BC71-BB4A224281A6}" type="slidenum">
              <a:rPr lang="en-US" smtClean="0"/>
              <a:t>‹#›</a:t>
            </a:fld>
            <a:endParaRPr lang="en-US"/>
          </a:p>
        </p:txBody>
      </p:sp>
    </p:spTree>
    <p:extLst>
      <p:ext uri="{BB962C8B-B14F-4D97-AF65-F5344CB8AC3E}">
        <p14:creationId xmlns:p14="http://schemas.microsoft.com/office/powerpoint/2010/main" val="3526863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vi.wikipedia.org/wiki/Qu%C3%A2n_%E1%BB%A7y_Trung_%C6%B0%C6%A1ng_Vi%E1%BB%87t_Nam" TargetMode="External"/><Relationship Id="rId3" Type="http://schemas.openxmlformats.org/officeDocument/2006/relationships/hyperlink" Target="https://vi.wikipedia.org/wiki/%C4%90%E1%BA%A1i_t%C6%B0%E1%BB%9Bng_Qu%C3%A2n_%C4%91%E1%BB%99i_Nh%C3%A2n_d%C3%A2n_Vi%E1%BB%87t_Nam" TargetMode="External"/><Relationship Id="rId7" Type="http://schemas.openxmlformats.org/officeDocument/2006/relationships/hyperlink" Target="https://vi.wikipedia.org/wiki/H%E1%BB%99i_%C4%91%E1%BB%93ng_qu%E1%BB%91c_ph%C3%B2ng_v%C3%A0_an_ninh_Vi%E1%BB%87t_Nam" TargetMode="Externa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hyperlink" Target="https://vi.wikipedia.org/wiki/B%E1%BB%99_Qu%E1%BB%91c_ph%C3%B2ng_Vi%E1%BB%87t_Nam" TargetMode="External"/><Relationship Id="rId5" Type="http://schemas.openxmlformats.org/officeDocument/2006/relationships/hyperlink" Target="https://vi.wikipedia.org/wiki/Ch%C3%ADnh_ph%E1%BB%A7_Vi%E1%BB%87t_Nam" TargetMode="External"/><Relationship Id="rId4" Type="http://schemas.openxmlformats.org/officeDocument/2006/relationships/hyperlink" Target="https://vi.wikipedia.org/wiki/Phan_V%C4%83n_Giang" TargetMode="External"/><Relationship Id="rId9" Type="http://schemas.openxmlformats.org/officeDocument/2006/relationships/hyperlink" Target="https://vi.wikipedia.org/wiki/B%E1%BB%99_Ch%C3%ADnh_tr%E1%BB%8B_Ban_Ch%E1%BA%A5p_h%C3%A0nh_Trung_%C6%B0%C6%A1ng_%C4%90%E1%BA%A3ng_C%E1%BB%99ng_s%E1%BA%A3n_Vi%E1%BB%87t_Na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vi.wikipedia.org/wiki/%C4%90%E1%BA%A3ng_%E1%BB%A7y_C%C3%B4ng_an_Trung_%C6%B0%C6%A1ng_(Vi%E1%BB%87t_Nam)" TargetMode="External"/><Relationship Id="rId3" Type="http://schemas.openxmlformats.org/officeDocument/2006/relationships/hyperlink" Target="https://vi.wikipedia.org/wiki/B%E1%BB%99_Ch%C3%ADnh_tr%E1%BB%8B_Ban_Ch%E1%BA%A5p_h%C3%A0nh_Trung_%C6%B0%C6%A1ng_%C4%90%E1%BA%A3ng_C%E1%BB%99ng_s%E1%BA%A3n_Vi%E1%BB%87t_Nam" TargetMode="External"/><Relationship Id="rId7" Type="http://schemas.openxmlformats.org/officeDocument/2006/relationships/hyperlink" Target="https://vi.wikipedia.org/wiki/B%E1%BB%99_C%C3%B4ng_an_(Vi%E1%BB%87t_Nam)"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s://vi.wikipedia.org/wiki/Ch%C3%ADnh_ph%E1%BB%A7_Vi%E1%BB%87t_Nam" TargetMode="External"/><Relationship Id="rId5" Type="http://schemas.openxmlformats.org/officeDocument/2006/relationships/hyperlink" Target="https://vi.wikipedia.org/wiki/H%E1%BB%99i_%C4%91%E1%BB%93ng_Qu%E1%BB%91c_ph%C3%B2ng_v%C3%A0_An_ninh_Vi%E1%BB%87t_Nam" TargetMode="External"/><Relationship Id="rId4" Type="http://schemas.openxmlformats.org/officeDocument/2006/relationships/hyperlink" Target="https://vi.wikipedia.org/wiki/Ban_Ch%E1%BB%89_%C4%91%E1%BA%A1o_c%E1%BA%A3i_c%C3%A1ch_T%C6%B0_ph%C3%A1p_Trung_%C6%B0%C6%A1ng_%C4%90%E1%BA%A3ng_C%E1%BB%99ng_s%E1%BA%A3n_Vi%E1%BB%87t_Na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Rectangle 129">
            <a:extLst>
              <a:ext uri="{FF2B5EF4-FFF2-40B4-BE49-F238E27FC236}">
                <a16:creationId xmlns:a16="http://schemas.microsoft.com/office/drawing/2014/main" id="{AEAE31C8-7D00-4DE2-BC28-906DAB3BD915}"/>
              </a:ext>
            </a:extLst>
          </p:cNvPr>
          <p:cNvSpPr>
            <a:spLocks noGrp="1" noChangeArrowheads="1"/>
          </p:cNvSpPr>
          <p:nvPr>
            <p:ph type="ctrTitle"/>
          </p:nvPr>
        </p:nvSpPr>
        <p:spPr bwMode="auto">
          <a:xfrm>
            <a:off x="1524000" y="1122363"/>
            <a:ext cx="9144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lnSpc>
                <a:spcPct val="100000"/>
              </a:lnSpc>
            </a:pPr>
            <a:r>
              <a:rPr lang="en-US" altLang="en-US" sz="3200" b="0" u="sng">
                <a:solidFill>
                  <a:srgbClr val="C00000"/>
                </a:solidFill>
                <a:latin typeface="Times New Roman" panose="02020603050405020304" pitchFamily="18" charset="0"/>
                <a:cs typeface="Times New Roman" panose="02020603050405020304" pitchFamily="18" charset="0"/>
              </a:rPr>
              <a:t>BÀI 2</a:t>
            </a:r>
            <a:endParaRPr lang="en-US" altLang="en-US" sz="3200" u="sng" dirty="0">
              <a:solidFill>
                <a:srgbClr val="C00000"/>
              </a:solidFill>
              <a:latin typeface="Times New Roman" panose="02020603050405020304" pitchFamily="18" charset="0"/>
              <a:cs typeface="Times New Roman" panose="02020603050405020304" pitchFamily="18" charset="0"/>
            </a:endParaRPr>
          </a:p>
          <a:p>
            <a:pPr algn="ctr">
              <a:lnSpc>
                <a:spcPct val="100000"/>
              </a:lnSpc>
            </a:pPr>
            <a:r>
              <a:rPr lang="en-US" altLang="en-US" sz="3200" dirty="0">
                <a:solidFill>
                  <a:srgbClr val="C00000"/>
                </a:solidFill>
                <a:latin typeface="Times New Roman" panose="02020603050405020304" pitchFamily="18" charset="0"/>
                <a:cs typeface="Times New Roman" panose="02020603050405020304" pitchFamily="18" charset="0"/>
              </a:rPr>
              <a:t>NỘI DUNG CƠ BẢN MỘT SỐ LUẬT VỀ </a:t>
            </a:r>
          </a:p>
          <a:p>
            <a:pPr algn="ctr">
              <a:lnSpc>
                <a:spcPct val="100000"/>
              </a:lnSpc>
            </a:pPr>
            <a:r>
              <a:rPr lang="en-US" altLang="en-US" sz="3200" dirty="0">
                <a:solidFill>
                  <a:srgbClr val="C00000"/>
                </a:solidFill>
                <a:latin typeface="Times New Roman" panose="02020603050405020304" pitchFamily="18" charset="0"/>
                <a:cs typeface="Times New Roman" panose="02020603050405020304" pitchFamily="18" charset="0"/>
              </a:rPr>
              <a:t>QUỐC PHÒNG </a:t>
            </a:r>
            <a:r>
              <a:rPr lang="en-US" altLang="en-US" sz="3200">
                <a:solidFill>
                  <a:srgbClr val="C00000"/>
                </a:solidFill>
                <a:latin typeface="Times New Roman" panose="02020603050405020304" pitchFamily="18" charset="0"/>
                <a:cs typeface="Times New Roman" panose="02020603050405020304" pitchFamily="18" charset="0"/>
              </a:rPr>
              <a:t>AN NINH </a:t>
            </a:r>
            <a:r>
              <a:rPr lang="en-US" altLang="en-US" sz="3200" dirty="0">
                <a:solidFill>
                  <a:srgbClr val="C00000"/>
                </a:solidFill>
                <a:latin typeface="Times New Roman" panose="02020603050405020304" pitchFamily="18" charset="0"/>
                <a:cs typeface="Times New Roman" panose="02020603050405020304" pitchFamily="18" charset="0"/>
              </a:rPr>
              <a:t>VIỆT NAM</a:t>
            </a:r>
          </a:p>
        </p:txBody>
      </p:sp>
    </p:spTree>
    <p:extLst>
      <p:ext uri="{BB962C8B-B14F-4D97-AF65-F5344CB8AC3E}">
        <p14:creationId xmlns:p14="http://schemas.microsoft.com/office/powerpoint/2010/main" val="760193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D9C43D-7583-4721-B456-9B7B76F73F93}"/>
              </a:ext>
            </a:extLst>
          </p:cNvPr>
          <p:cNvSpPr txBox="1"/>
          <p:nvPr/>
        </p:nvSpPr>
        <p:spPr>
          <a:xfrm>
            <a:off x="940903" y="437322"/>
            <a:ext cx="8852453" cy="584775"/>
          </a:xfrm>
          <a:prstGeom prst="rect">
            <a:avLst/>
          </a:prstGeom>
          <a:noFill/>
        </p:spPr>
        <p:txBody>
          <a:bodyPr wrap="square">
            <a:spAutoFit/>
          </a:bodyPr>
          <a:lstStyle/>
          <a:p>
            <a:pPr algn="just"/>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nl-NL"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nl-NL"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nl-NL"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nl-NL"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nl-NL"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nl-NL"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nl-NL"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nl-NL"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nl-NL"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0E7BDB6-D3A8-40FF-8D61-88508F45A025}"/>
              </a:ext>
            </a:extLst>
          </p:cNvPr>
          <p:cNvSpPr/>
          <p:nvPr/>
        </p:nvSpPr>
        <p:spPr>
          <a:xfrm>
            <a:off x="616226" y="1022097"/>
            <a:ext cx="10959548" cy="2554545"/>
          </a:xfrm>
          <a:prstGeom prst="rect">
            <a:avLst/>
          </a:prstGeom>
        </p:spPr>
        <p:txBody>
          <a:bodyPr wrap="square">
            <a:spAutoFit/>
          </a:bodyPr>
          <a:lstStyle/>
          <a:p>
            <a:pPr algn="just" fontAlgn="base"/>
            <a:r>
              <a:rPr lang="nl-NL" sz="3200">
                <a:latin typeface="Times New Roman" panose="02020603050405020304" pitchFamily="18" charset="0"/>
                <a:cs typeface="Times New Roman" panose="02020603050405020304" pitchFamily="18" charset="0"/>
              </a:rPr>
              <a:t>Vị trí, chức năng sĩ quan (điều 2):</a:t>
            </a:r>
            <a:r>
              <a:rPr lang="vi-VN" sz="3200">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Là lực lượng nòng cốt và là thành phần chủ yếu trong đội ngũ cán bộ quân đội, đảm nhiệm các chức vụ lãnh đạo</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chỉ huy, quản lý hoặc trực tiếp thực hiện một số nhiệm vụ khác, bảo đảm cho quân đội sẵn sàng chiến đấu và hoàn thành mọi nhiệm vụ được giao. </a:t>
            </a:r>
            <a:endParaRPr lang="vi-VN" sz="3200" dirty="0">
              <a:solidFill>
                <a:srgbClr val="000000"/>
              </a:solidFill>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532AFFEB-F461-4B5A-A47F-F5077C13E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769" y="3576642"/>
            <a:ext cx="2675613" cy="29699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119BA5-D33E-4B5D-A0C7-5F6FF1908222}"/>
              </a:ext>
            </a:extLst>
          </p:cNvPr>
          <p:cNvSpPr txBox="1"/>
          <p:nvPr/>
        </p:nvSpPr>
        <p:spPr>
          <a:xfrm>
            <a:off x="4696383" y="3499698"/>
            <a:ext cx="4774442" cy="1169551"/>
          </a:xfrm>
          <a:prstGeom prst="rect">
            <a:avLst/>
          </a:prstGeom>
          <a:noFill/>
        </p:spPr>
        <p:txBody>
          <a:bodyPr wrap="square">
            <a:spAutoFit/>
          </a:bodyPr>
          <a:lstStyle/>
          <a:p>
            <a:pPr algn="ctr"/>
            <a:r>
              <a:rPr lang="vi-VN" sz="2800" b="1" i="0" dirty="0">
                <a:solidFill>
                  <a:srgbClr val="000000"/>
                </a:solidFill>
                <a:effectLst/>
                <a:latin typeface="Times New Roman" panose="02020603050405020304" pitchFamily="18" charset="0"/>
                <a:cs typeface="Times New Roman" panose="02020603050405020304" pitchFamily="18" charset="0"/>
              </a:rPr>
              <a:t>Đương </a:t>
            </a:r>
            <a:r>
              <a:rPr lang="vi-VN" sz="2800" b="1" i="0" dirty="0" err="1">
                <a:solidFill>
                  <a:srgbClr val="000000"/>
                </a:solidFill>
                <a:effectLst/>
                <a:latin typeface="Times New Roman" panose="02020603050405020304" pitchFamily="18" charset="0"/>
                <a:cs typeface="Times New Roman" panose="02020603050405020304" pitchFamily="18" charset="0"/>
              </a:rPr>
              <a:t>nhiệm</a:t>
            </a:r>
            <a:br>
              <a:rPr lang="vi-VN" sz="2800" b="1" i="0" dirty="0">
                <a:solidFill>
                  <a:srgbClr val="000000"/>
                </a:solidFill>
                <a:effectLst/>
                <a:latin typeface="Times New Roman" panose="02020603050405020304" pitchFamily="18" charset="0"/>
                <a:cs typeface="Times New Roman" panose="02020603050405020304" pitchFamily="18" charset="0"/>
              </a:rPr>
            </a:br>
            <a:r>
              <a:rPr lang="vi-VN" sz="2800" b="1" i="0" u="none" strike="noStrike" dirty="0" err="1">
                <a:solidFill>
                  <a:srgbClr val="0645AD"/>
                </a:solidFill>
                <a:effectLst/>
                <a:latin typeface="Times New Roman" panose="02020603050405020304" pitchFamily="18" charset="0"/>
                <a:cs typeface="Times New Roman" panose="02020603050405020304" pitchFamily="18" charset="0"/>
                <a:hlinkClick r:id="rId3" tooltip="Đại tướng Quân đội Nhân dân Việt Nam"/>
              </a:rPr>
              <a:t>Đại</a:t>
            </a:r>
            <a:r>
              <a:rPr lang="vi-VN" sz="2800" b="1" i="0" u="none" strike="noStrike" dirty="0">
                <a:solidFill>
                  <a:srgbClr val="0645AD"/>
                </a:solidFill>
                <a:effectLst/>
                <a:latin typeface="Times New Roman" panose="02020603050405020304" pitchFamily="18" charset="0"/>
                <a:cs typeface="Times New Roman" panose="02020603050405020304" pitchFamily="18" charset="0"/>
                <a:hlinkClick r:id="rId3" tooltip="Đại tướng Quân đội Nhân dân Việt Nam"/>
              </a:rPr>
              <a:t> </a:t>
            </a:r>
            <a:r>
              <a:rPr lang="vi-VN" sz="2800" b="1" i="0" u="none" strike="noStrike" dirty="0" err="1">
                <a:solidFill>
                  <a:srgbClr val="0645AD"/>
                </a:solidFill>
                <a:effectLst/>
                <a:latin typeface="Times New Roman" panose="02020603050405020304" pitchFamily="18" charset="0"/>
                <a:cs typeface="Times New Roman" panose="02020603050405020304" pitchFamily="18" charset="0"/>
                <a:hlinkClick r:id="rId3" tooltip="Đại tướng Quân đội Nhân dân Việt Nam"/>
              </a:rPr>
              <a:t>tướng</a:t>
            </a:r>
            <a:r>
              <a:rPr lang="vi-VN" sz="2800" b="1" i="0" dirty="0">
                <a:solidFill>
                  <a:srgbClr val="000000"/>
                </a:solidFill>
                <a:effectLst/>
                <a:latin typeface="Times New Roman" panose="02020603050405020304" pitchFamily="18" charset="0"/>
                <a:cs typeface="Times New Roman" panose="02020603050405020304" pitchFamily="18" charset="0"/>
              </a:rPr>
              <a:t> </a:t>
            </a:r>
            <a:r>
              <a:rPr lang="vi-VN" sz="2800" b="1" i="0" u="none" strike="noStrike" dirty="0">
                <a:solidFill>
                  <a:srgbClr val="0645AD"/>
                </a:solidFill>
                <a:effectLst/>
                <a:latin typeface="Times New Roman" panose="02020603050405020304" pitchFamily="18" charset="0"/>
                <a:cs typeface="Times New Roman" panose="02020603050405020304" pitchFamily="18" charset="0"/>
                <a:hlinkClick r:id="rId4" tooltip="Phan Văn Giang"/>
              </a:rPr>
              <a:t>Phan Văn Giang</a:t>
            </a:r>
            <a:endParaRPr lang="vi-VN" sz="2800" b="1" i="0" u="none" strike="noStrike" dirty="0">
              <a:solidFill>
                <a:srgbClr val="0645AD"/>
              </a:solidFill>
              <a:effectLst/>
              <a:latin typeface="Times New Roman" panose="02020603050405020304" pitchFamily="18" charset="0"/>
              <a:cs typeface="Times New Roman" panose="02020603050405020304" pitchFamily="18" charset="0"/>
            </a:endParaRPr>
          </a:p>
          <a:p>
            <a:pPr algn="ctr"/>
            <a:endParaRPr lang="en-US" sz="1400" dirty="0">
              <a:solidFill>
                <a:srgbClr val="0070C0"/>
              </a:solidFill>
            </a:endParaRPr>
          </a:p>
        </p:txBody>
      </p:sp>
      <p:graphicFrame>
        <p:nvGraphicFramePr>
          <p:cNvPr id="6" name="Table 5">
            <a:extLst>
              <a:ext uri="{FF2B5EF4-FFF2-40B4-BE49-F238E27FC236}">
                <a16:creationId xmlns:a16="http://schemas.microsoft.com/office/drawing/2014/main" id="{009BB8E2-FC1A-4AC7-A0FF-665625564177}"/>
              </a:ext>
            </a:extLst>
          </p:cNvPr>
          <p:cNvGraphicFramePr>
            <a:graphicFrameLocks noGrp="1"/>
          </p:cNvGraphicFramePr>
          <p:nvPr>
            <p:extLst>
              <p:ext uri="{D42A27DB-BD31-4B8C-83A1-F6EECF244321}">
                <p14:modId xmlns:p14="http://schemas.microsoft.com/office/powerpoint/2010/main" val="2969302142"/>
              </p:ext>
            </p:extLst>
          </p:nvPr>
        </p:nvGraphicFramePr>
        <p:xfrm>
          <a:off x="4420925" y="4592304"/>
          <a:ext cx="5754880" cy="2011680"/>
        </p:xfrm>
        <a:graphic>
          <a:graphicData uri="http://schemas.openxmlformats.org/drawingml/2006/table">
            <a:tbl>
              <a:tblPr/>
              <a:tblGrid>
                <a:gridCol w="1592241">
                  <a:extLst>
                    <a:ext uri="{9D8B030D-6E8A-4147-A177-3AD203B41FA5}">
                      <a16:colId xmlns:a16="http://schemas.microsoft.com/office/drawing/2014/main" val="1293221341"/>
                    </a:ext>
                  </a:extLst>
                </a:gridCol>
                <a:gridCol w="4162639">
                  <a:extLst>
                    <a:ext uri="{9D8B030D-6E8A-4147-A177-3AD203B41FA5}">
                      <a16:colId xmlns:a16="http://schemas.microsoft.com/office/drawing/2014/main" val="912492536"/>
                    </a:ext>
                  </a:extLst>
                </a:gridCol>
              </a:tblGrid>
              <a:tr h="0">
                <a:tc>
                  <a:txBody>
                    <a:bodyPr/>
                    <a:lstStyle/>
                    <a:p>
                      <a:pPr algn="l" fontAlgn="t"/>
                      <a:endParaRPr lang="vi-VN" sz="2000" u="none" strike="noStrike" dirty="0">
                        <a:solidFill>
                          <a:srgbClr val="DD3333"/>
                        </a:solidFill>
                        <a:effectLst/>
                        <a:latin typeface="Times New Roman" panose="02020603050405020304" pitchFamily="18" charset="0"/>
                        <a:cs typeface="Times New Roman" panose="02020603050405020304" pitchFamily="18" charset="0"/>
                      </a:endParaRPr>
                    </a:p>
                  </a:txBody>
                  <a:tcP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c>
                  <a:txBody>
                    <a:bodyPr/>
                    <a:lstStyle/>
                    <a:p>
                      <a:pPr fontAlgn="t"/>
                      <a:r>
                        <a:rPr lang="vi-VN" sz="2000" b="1" i="1" u="none" dirty="0" err="1">
                          <a:effectLst/>
                          <a:latin typeface="Times New Roman" panose="02020603050405020304" pitchFamily="18" charset="0"/>
                          <a:cs typeface="Times New Roman" panose="02020603050405020304" pitchFamily="18" charset="0"/>
                        </a:rPr>
                        <a:t>Bộ</a:t>
                      </a:r>
                      <a:r>
                        <a:rPr lang="vi-VN" sz="2000" b="1" i="1" u="none" dirty="0">
                          <a:effectLst/>
                          <a:latin typeface="Times New Roman" panose="02020603050405020304" pitchFamily="18" charset="0"/>
                          <a:cs typeface="Times New Roman" panose="02020603050405020304" pitchFamily="18" charset="0"/>
                        </a:rPr>
                        <a:t> </a:t>
                      </a:r>
                      <a:r>
                        <a:rPr lang="vi-VN" sz="2000" b="1" i="1" u="none" dirty="0" err="1">
                          <a:effectLst/>
                          <a:latin typeface="Times New Roman" panose="02020603050405020304" pitchFamily="18" charset="0"/>
                          <a:cs typeface="Times New Roman" panose="02020603050405020304" pitchFamily="18" charset="0"/>
                        </a:rPr>
                        <a:t>trưởng</a:t>
                      </a:r>
                      <a:r>
                        <a:rPr lang="vi-VN" sz="2000" b="1" i="1" u="none" dirty="0">
                          <a:effectLst/>
                          <a:latin typeface="Times New Roman" panose="02020603050405020304" pitchFamily="18" charset="0"/>
                          <a:cs typeface="Times New Roman" panose="02020603050405020304" pitchFamily="18" charset="0"/>
                        </a:rPr>
                        <a:t> </a:t>
                      </a:r>
                      <a:r>
                        <a:rPr lang="vi-VN" sz="2000" b="1" i="1" u="none" dirty="0" err="1">
                          <a:effectLst/>
                          <a:latin typeface="Times New Roman" panose="02020603050405020304" pitchFamily="18" charset="0"/>
                          <a:cs typeface="Times New Roman" panose="02020603050405020304" pitchFamily="18" charset="0"/>
                        </a:rPr>
                        <a:t>Bộ</a:t>
                      </a:r>
                      <a:r>
                        <a:rPr lang="vi-VN" sz="2000" b="1" i="1" u="none" dirty="0">
                          <a:effectLst/>
                          <a:latin typeface="Times New Roman" panose="02020603050405020304" pitchFamily="18" charset="0"/>
                          <a:cs typeface="Times New Roman" panose="02020603050405020304" pitchFamily="18" charset="0"/>
                        </a:rPr>
                        <a:t> </a:t>
                      </a:r>
                      <a:r>
                        <a:rPr lang="vi-VN" sz="2000" b="1" i="1" u="none" dirty="0" err="1">
                          <a:effectLst/>
                          <a:latin typeface="Times New Roman" panose="02020603050405020304" pitchFamily="18" charset="0"/>
                          <a:cs typeface="Times New Roman" panose="02020603050405020304" pitchFamily="18" charset="0"/>
                        </a:rPr>
                        <a:t>Quốc</a:t>
                      </a:r>
                      <a:r>
                        <a:rPr lang="vi-VN" sz="2000" b="1" i="1" u="none" dirty="0">
                          <a:effectLst/>
                          <a:latin typeface="Times New Roman" panose="02020603050405020304" pitchFamily="18" charset="0"/>
                          <a:cs typeface="Times New Roman" panose="02020603050405020304" pitchFamily="18" charset="0"/>
                        </a:rPr>
                        <a:t> </a:t>
                      </a:r>
                      <a:r>
                        <a:rPr lang="vi-VN" sz="2000" b="1" i="1" u="none" dirty="0" err="1">
                          <a:effectLst/>
                          <a:latin typeface="Times New Roman" panose="02020603050405020304" pitchFamily="18" charset="0"/>
                          <a:cs typeface="Times New Roman" panose="02020603050405020304" pitchFamily="18" charset="0"/>
                        </a:rPr>
                        <a:t>Phòng</a:t>
                      </a:r>
                      <a:endParaRPr lang="vi-VN" sz="2000" b="1" u="none" dirty="0">
                        <a:effectLst/>
                        <a:latin typeface="Times New Roman" panose="02020603050405020304" pitchFamily="18" charset="0"/>
                        <a:cs typeface="Times New Roman" panose="02020603050405020304" pitchFamily="18" charset="0"/>
                      </a:endParaRPr>
                    </a:p>
                  </a:txBody>
                  <a:tcP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733168731"/>
                  </a:ext>
                </a:extLst>
              </a:tr>
              <a:tr h="0">
                <a:tc>
                  <a:txBody>
                    <a:bodyPr/>
                    <a:lstStyle/>
                    <a:p>
                      <a:pPr algn="l" fontAlgn="t"/>
                      <a:r>
                        <a:rPr lang="en-US" sz="2000" u="none" dirty="0" err="1">
                          <a:effectLst/>
                          <a:latin typeface="Times New Roman" panose="02020603050405020304" pitchFamily="18" charset="0"/>
                          <a:cs typeface="Times New Roman" panose="02020603050405020304" pitchFamily="18" charset="0"/>
                        </a:rPr>
                        <a:t>Thành</a:t>
                      </a:r>
                      <a:r>
                        <a:rPr lang="en-US" sz="2000" u="none" dirty="0">
                          <a:effectLst/>
                          <a:latin typeface="Times New Roman" panose="02020603050405020304" pitchFamily="18" charset="0"/>
                          <a:cs typeface="Times New Roman" panose="02020603050405020304" pitchFamily="18" charset="0"/>
                        </a:rPr>
                        <a:t> </a:t>
                      </a:r>
                      <a:r>
                        <a:rPr lang="en-US" sz="2000" u="none" dirty="0" err="1">
                          <a:effectLst/>
                          <a:latin typeface="Times New Roman" panose="02020603050405020304" pitchFamily="18" charset="0"/>
                          <a:cs typeface="Times New Roman" panose="02020603050405020304" pitchFamily="18" charset="0"/>
                        </a:rPr>
                        <a:t>viên</a:t>
                      </a:r>
                      <a:endParaRPr lang="vi-VN" sz="2000" u="none" dirty="0">
                        <a:effectLst/>
                        <a:latin typeface="Times New Roman" panose="02020603050405020304" pitchFamily="18" charset="0"/>
                        <a:cs typeface="Times New Roman" panose="02020603050405020304" pitchFamily="18" charset="0"/>
                      </a:endParaRPr>
                    </a:p>
                  </a:txBody>
                  <a:tcP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5" tooltip="Chính phủ Việt Nam">
                            <a:extLst>
                              <a:ext uri="{A12FA001-AC4F-418D-AE19-62706E023703}">
                                <ahyp:hlinkClr xmlns:ahyp="http://schemas.microsoft.com/office/drawing/2018/hyperlinkcolor" val="tx"/>
                              </a:ext>
                            </a:extLst>
                          </a:hlinkClick>
                        </a:rPr>
                        <a:t>*</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5" tooltip="Chính phủ Việt Nam">
                            <a:extLst>
                              <a:ext uri="{A12FA001-AC4F-418D-AE19-62706E023703}">
                                <ahyp:hlinkClr xmlns:ahyp="http://schemas.microsoft.com/office/drawing/2018/hyperlinkcolor" val="tx"/>
                              </a:ext>
                            </a:extLst>
                          </a:hlinkClick>
                        </a:rPr>
                        <a:t>Chính</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5" tooltip="Chính phủ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5" tooltip="Chính phủ Việt Nam">
                            <a:extLst>
                              <a:ext uri="{A12FA001-AC4F-418D-AE19-62706E023703}">
                                <ahyp:hlinkClr xmlns:ahyp="http://schemas.microsoft.com/office/drawing/2018/hyperlinkcolor" val="tx"/>
                              </a:ext>
                            </a:extLst>
                          </a:hlinkClick>
                        </a:rPr>
                        <a:t>phủ</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5" tooltip="Chính phủ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5" tooltip="Chính phủ Việt Nam">
                            <a:extLst>
                              <a:ext uri="{A12FA001-AC4F-418D-AE19-62706E023703}">
                                <ahyp:hlinkClr xmlns:ahyp="http://schemas.microsoft.com/office/drawing/2018/hyperlinkcolor" val="tx"/>
                              </a:ext>
                            </a:extLst>
                          </a:hlinkClick>
                        </a:rPr>
                        <a:t>Việt</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5" tooltip="Chính phủ Việt Nam">
                            <a:extLst>
                              <a:ext uri="{A12FA001-AC4F-418D-AE19-62706E023703}">
                                <ahyp:hlinkClr xmlns:ahyp="http://schemas.microsoft.com/office/drawing/2018/hyperlinkcolor" val="tx"/>
                              </a:ext>
                            </a:extLst>
                          </a:hlinkClick>
                        </a:rPr>
                        <a:t> Nam</a:t>
                      </a:r>
                      <a:endParaRPr lang="vi-VN" sz="2000" u="none" strike="noStrike" dirty="0">
                        <a:solidFill>
                          <a:schemeClr val="tx1"/>
                        </a:solidFill>
                        <a:effectLst/>
                        <a:latin typeface="Times New Roman" panose="02020603050405020304" pitchFamily="18" charset="0"/>
                        <a:cs typeface="Times New Roman" panose="02020603050405020304" pitchFamily="18" charset="0"/>
                        <a:hlinkClick r:id="rId6" tooltip="Bộ Quốc phòng Việt Nam">
                          <a:extLst>
                            <a:ext uri="{A12FA001-AC4F-418D-AE19-62706E023703}">
                              <ahyp:hlinkClr xmlns:ahyp="http://schemas.microsoft.com/office/drawing/2018/hyperlinkcolor" val="tx"/>
                            </a:ext>
                          </a:extLst>
                        </a:hlinkClick>
                      </a:endParaRPr>
                    </a:p>
                    <a:p>
                      <a:pPr fontAlgn="t"/>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6" tooltip="Bộ Quốc phòng Việt Nam">
                            <a:extLst>
                              <a:ext uri="{A12FA001-AC4F-418D-AE19-62706E023703}">
                                <ahyp:hlinkClr xmlns:ahyp="http://schemas.microsoft.com/office/drawing/2018/hyperlinkcolor" val="tx"/>
                              </a:ext>
                            </a:extLst>
                          </a:hlinkClick>
                        </a:rPr>
                        <a:t>*</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6" tooltip="Bộ Quốc phòng Việt Nam">
                            <a:extLst>
                              <a:ext uri="{A12FA001-AC4F-418D-AE19-62706E023703}">
                                <ahyp:hlinkClr xmlns:ahyp="http://schemas.microsoft.com/office/drawing/2018/hyperlinkcolor" val="tx"/>
                              </a:ext>
                            </a:extLst>
                          </a:hlinkClick>
                        </a:rPr>
                        <a:t>Bộ</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6" tooltip="Bộ Quốc phòng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6" tooltip="Bộ Quốc phòng Việt Nam">
                            <a:extLst>
                              <a:ext uri="{A12FA001-AC4F-418D-AE19-62706E023703}">
                                <ahyp:hlinkClr xmlns:ahyp="http://schemas.microsoft.com/office/drawing/2018/hyperlinkcolor" val="tx"/>
                              </a:ext>
                            </a:extLst>
                          </a:hlinkClick>
                        </a:rPr>
                        <a:t>Quốc</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6" tooltip="Bộ Quốc phòng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6" tooltip="Bộ Quốc phòng Việt Nam">
                            <a:extLst>
                              <a:ext uri="{A12FA001-AC4F-418D-AE19-62706E023703}">
                                <ahyp:hlinkClr xmlns:ahyp="http://schemas.microsoft.com/office/drawing/2018/hyperlinkcolor" val="tx"/>
                              </a:ext>
                            </a:extLst>
                          </a:hlinkClick>
                        </a:rPr>
                        <a:t>phòng</a:t>
                      </a:r>
                      <a:br>
                        <a:rPr lang="vi-VN" sz="2000" u="none" dirty="0">
                          <a:solidFill>
                            <a:schemeClr val="tx1"/>
                          </a:solidFill>
                          <a:effectLst/>
                          <a:latin typeface="Times New Roman" panose="02020603050405020304" pitchFamily="18" charset="0"/>
                          <a:cs typeface="Times New Roman" panose="02020603050405020304" pitchFamily="18" charset="0"/>
                        </a:rPr>
                      </a:br>
                      <a:r>
                        <a:rPr lang="vi-VN" sz="2000" u="none" dirty="0">
                          <a:solidFill>
                            <a:schemeClr val="tx1"/>
                          </a:solidFill>
                          <a:effectLst/>
                          <a:latin typeface="Times New Roman" panose="02020603050405020304" pitchFamily="18" charset="0"/>
                          <a:cs typeface="Times New Roman" panose="02020603050405020304" pitchFamily="18" charset="0"/>
                        </a:rPr>
                        <a:t>*</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7" tooltip="Hội đồng quốc phòng và an ninh Việt Nam">
                            <a:extLst>
                              <a:ext uri="{A12FA001-AC4F-418D-AE19-62706E023703}">
                                <ahyp:hlinkClr xmlns:ahyp="http://schemas.microsoft.com/office/drawing/2018/hyperlinkcolor" val="tx"/>
                              </a:ext>
                            </a:extLst>
                          </a:hlinkClick>
                        </a:rPr>
                        <a:t>Hội</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7" tooltip="Hội đồng quốc phòng và an ninh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7" tooltip="Hội đồng quốc phòng và an ninh Việt Nam">
                            <a:extLst>
                              <a:ext uri="{A12FA001-AC4F-418D-AE19-62706E023703}">
                                <ahyp:hlinkClr xmlns:ahyp="http://schemas.microsoft.com/office/drawing/2018/hyperlinkcolor" val="tx"/>
                              </a:ext>
                            </a:extLst>
                          </a:hlinkClick>
                        </a:rPr>
                        <a:t>đồng</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7" tooltip="Hội đồng quốc phòng và an ninh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7" tooltip="Hội đồng quốc phòng và an ninh Việt Nam">
                            <a:extLst>
                              <a:ext uri="{A12FA001-AC4F-418D-AE19-62706E023703}">
                                <ahyp:hlinkClr xmlns:ahyp="http://schemas.microsoft.com/office/drawing/2018/hyperlinkcolor" val="tx"/>
                              </a:ext>
                            </a:extLst>
                          </a:hlinkClick>
                        </a:rPr>
                        <a:t>Quốc</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7" tooltip="Hội đồng quốc phòng và an ninh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7" tooltip="Hội đồng quốc phòng và an ninh Việt Nam">
                            <a:extLst>
                              <a:ext uri="{A12FA001-AC4F-418D-AE19-62706E023703}">
                                <ahyp:hlinkClr xmlns:ahyp="http://schemas.microsoft.com/office/drawing/2018/hyperlinkcolor" val="tx"/>
                              </a:ext>
                            </a:extLst>
                          </a:hlinkClick>
                        </a:rPr>
                        <a:t>phòng</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7" tooltip="Hội đồng quốc phòng và an ninh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7" tooltip="Hội đồng quốc phòng và an ninh Việt Nam">
                            <a:extLst>
                              <a:ext uri="{A12FA001-AC4F-418D-AE19-62706E023703}">
                                <ahyp:hlinkClr xmlns:ahyp="http://schemas.microsoft.com/office/drawing/2018/hyperlinkcolor" val="tx"/>
                              </a:ext>
                            </a:extLst>
                          </a:hlinkClick>
                        </a:rPr>
                        <a:t>và</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7" tooltip="Hội đồng quốc phòng và an ninh Việt Nam">
                            <a:extLst>
                              <a:ext uri="{A12FA001-AC4F-418D-AE19-62706E023703}">
                                <ahyp:hlinkClr xmlns:ahyp="http://schemas.microsoft.com/office/drawing/2018/hyperlinkcolor" val="tx"/>
                              </a:ext>
                            </a:extLst>
                          </a:hlinkClick>
                        </a:rPr>
                        <a:t> An ninh</a:t>
                      </a:r>
                      <a:br>
                        <a:rPr lang="vi-VN" sz="2000" u="none" dirty="0">
                          <a:solidFill>
                            <a:schemeClr val="tx1"/>
                          </a:solidFill>
                          <a:effectLst/>
                          <a:latin typeface="Times New Roman" panose="02020603050405020304" pitchFamily="18" charset="0"/>
                          <a:cs typeface="Times New Roman" panose="02020603050405020304" pitchFamily="18" charset="0"/>
                        </a:rPr>
                      </a:br>
                      <a:r>
                        <a:rPr lang="vi-VN" sz="2000" u="none" dirty="0">
                          <a:solidFill>
                            <a:schemeClr val="tx1"/>
                          </a:solidFill>
                          <a:effectLst/>
                          <a:latin typeface="Times New Roman" panose="02020603050405020304" pitchFamily="18" charset="0"/>
                          <a:cs typeface="Times New Roman" panose="02020603050405020304" pitchFamily="18" charset="0"/>
                        </a:rPr>
                        <a:t>*</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8" tooltip="Quân ủy Trung ương Việt Nam">
                            <a:extLst>
                              <a:ext uri="{A12FA001-AC4F-418D-AE19-62706E023703}">
                                <ahyp:hlinkClr xmlns:ahyp="http://schemas.microsoft.com/office/drawing/2018/hyperlinkcolor" val="tx"/>
                              </a:ext>
                            </a:extLst>
                          </a:hlinkClick>
                        </a:rPr>
                        <a:t>Quân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8" tooltip="Quân ủy Trung ương Việt Nam">
                            <a:extLst>
                              <a:ext uri="{A12FA001-AC4F-418D-AE19-62706E023703}">
                                <ahyp:hlinkClr xmlns:ahyp="http://schemas.microsoft.com/office/drawing/2018/hyperlinkcolor" val="tx"/>
                              </a:ext>
                            </a:extLst>
                          </a:hlinkClick>
                        </a:rPr>
                        <a:t>ủy</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8" tooltip="Quân ủy Trung ương Việt Nam">
                            <a:extLst>
                              <a:ext uri="{A12FA001-AC4F-418D-AE19-62706E023703}">
                                <ahyp:hlinkClr xmlns:ahyp="http://schemas.microsoft.com/office/drawing/2018/hyperlinkcolor" val="tx"/>
                              </a:ext>
                            </a:extLst>
                          </a:hlinkClick>
                        </a:rPr>
                        <a:t> Trung ương</a:t>
                      </a:r>
                      <a:br>
                        <a:rPr lang="vi-VN" sz="2000" u="none" dirty="0">
                          <a:solidFill>
                            <a:schemeClr val="tx1"/>
                          </a:solidFill>
                          <a:effectLst/>
                          <a:latin typeface="Times New Roman" panose="02020603050405020304" pitchFamily="18" charset="0"/>
                          <a:cs typeface="Times New Roman" panose="02020603050405020304" pitchFamily="18" charset="0"/>
                        </a:rPr>
                      </a:br>
                      <a:r>
                        <a:rPr lang="vi-VN" sz="2000" u="none" dirty="0">
                          <a:solidFill>
                            <a:schemeClr val="tx1"/>
                          </a:solidFill>
                          <a:effectLst/>
                          <a:latin typeface="Times New Roman" panose="02020603050405020304" pitchFamily="18" charset="0"/>
                          <a:cs typeface="Times New Roman" panose="02020603050405020304" pitchFamily="18" charset="0"/>
                        </a:rPr>
                        <a:t>*</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9" tooltip="Bộ Chính trị Ban Chấp hành Trung ương Đảng Cộng sản Việt Nam">
                            <a:extLst>
                              <a:ext uri="{A12FA001-AC4F-418D-AE19-62706E023703}">
                                <ahyp:hlinkClr xmlns:ahyp="http://schemas.microsoft.com/office/drawing/2018/hyperlinkcolor" val="tx"/>
                              </a:ext>
                            </a:extLst>
                          </a:hlinkClick>
                        </a:rPr>
                        <a:t>Bộ</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9" tooltip="Bộ Chính trị Ban Chấp hành Trung ương Đảng Cộng sản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9" tooltip="Bộ Chính trị Ban Chấp hành Trung ương Đảng Cộng sản Việt Nam">
                            <a:extLst>
                              <a:ext uri="{A12FA001-AC4F-418D-AE19-62706E023703}">
                                <ahyp:hlinkClr xmlns:ahyp="http://schemas.microsoft.com/office/drawing/2018/hyperlinkcolor" val="tx"/>
                              </a:ext>
                            </a:extLst>
                          </a:hlinkClick>
                        </a:rPr>
                        <a:t>Chính</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9" tooltip="Bộ Chính trị Ban Chấp hành Trung ương Đảng Cộng sản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9" tooltip="Bộ Chính trị Ban Chấp hành Trung ương Đảng Cộng sản Việt Nam">
                            <a:extLst>
                              <a:ext uri="{A12FA001-AC4F-418D-AE19-62706E023703}">
                                <ahyp:hlinkClr xmlns:ahyp="http://schemas.microsoft.com/office/drawing/2018/hyperlinkcolor" val="tx"/>
                              </a:ext>
                            </a:extLst>
                          </a:hlinkClick>
                        </a:rPr>
                        <a:t>trị</a:t>
                      </a:r>
                      <a:endParaRPr lang="vi-VN" sz="2000" u="none" dirty="0">
                        <a:solidFill>
                          <a:schemeClr val="tx1"/>
                        </a:solidFill>
                        <a:effectLst/>
                        <a:latin typeface="Times New Roman" panose="02020603050405020304" pitchFamily="18" charset="0"/>
                        <a:cs typeface="Times New Roman" panose="02020603050405020304" pitchFamily="18" charset="0"/>
                      </a:endParaRPr>
                    </a:p>
                  </a:txBody>
                  <a:tcP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4240482176"/>
                  </a:ext>
                </a:extLst>
              </a:tr>
            </a:tbl>
          </a:graphicData>
        </a:graphic>
      </p:graphicFrame>
    </p:spTree>
    <p:extLst>
      <p:ext uri="{BB962C8B-B14F-4D97-AF65-F5344CB8AC3E}">
        <p14:creationId xmlns:p14="http://schemas.microsoft.com/office/powerpoint/2010/main" val="250147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4463E3-11F3-458C-A7AB-B9CE2F5CBF16}"/>
              </a:ext>
            </a:extLst>
          </p:cNvPr>
          <p:cNvSpPr/>
          <p:nvPr/>
        </p:nvSpPr>
        <p:spPr>
          <a:xfrm>
            <a:off x="450575" y="216906"/>
            <a:ext cx="6288122" cy="584775"/>
          </a:xfrm>
          <a:prstGeom prst="rect">
            <a:avLst/>
          </a:prstGeom>
        </p:spPr>
        <p:txBody>
          <a:bodyPr wrap="square">
            <a:spAutoFit/>
          </a:bodyPr>
          <a:lstStyle/>
          <a:p>
            <a:pPr algn="just" fontAlgn="base"/>
            <a:r>
              <a:rPr lang="en-US" sz="3200" b="1">
                <a:solidFill>
                  <a:schemeClr val="accent2">
                    <a:lumMod val="75000"/>
                  </a:schemeClr>
                </a:solidFill>
                <a:latin typeface="Times New Roman" panose="02020603050405020304" pitchFamily="18" charset="0"/>
                <a:cs typeface="Times New Roman" panose="02020603050405020304" pitchFamily="18" charset="0"/>
              </a:rPr>
              <a:t>- </a:t>
            </a:r>
            <a:r>
              <a:rPr lang="vi-VN" sz="3200" b="1">
                <a:solidFill>
                  <a:schemeClr val="accent2">
                    <a:lumMod val="75000"/>
                  </a:schemeClr>
                </a:solidFill>
                <a:latin typeface="Times New Roman" panose="02020603050405020304" pitchFamily="18" charset="0"/>
                <a:cs typeface="Times New Roman" panose="02020603050405020304" pitchFamily="18" charset="0"/>
              </a:rPr>
              <a:t>Nghĩa vụ của sĩ quan (điều </a:t>
            </a:r>
            <a:r>
              <a:rPr lang="en-US" sz="3200" b="1">
                <a:solidFill>
                  <a:schemeClr val="accent2">
                    <a:lumMod val="75000"/>
                  </a:schemeClr>
                </a:solidFill>
                <a:latin typeface="Times New Roman" panose="02020603050405020304" pitchFamily="18" charset="0"/>
                <a:cs typeface="Times New Roman" panose="02020603050405020304" pitchFamily="18" charset="0"/>
              </a:rPr>
              <a:t>26</a:t>
            </a:r>
            <a:r>
              <a:rPr lang="vi-VN" sz="3200" b="1">
                <a:solidFill>
                  <a:schemeClr val="accent2">
                    <a:lumMod val="75000"/>
                  </a:schemeClr>
                </a:solidFill>
                <a:latin typeface="Times New Roman" panose="02020603050405020304" pitchFamily="18" charset="0"/>
                <a:cs typeface="Times New Roman" panose="02020603050405020304" pitchFamily="18" charset="0"/>
              </a:rPr>
              <a:t>).</a:t>
            </a:r>
            <a:endParaRPr lang="vi-VN" sz="32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F04B319-5E88-41FB-80F4-D3CB45B10B9E}"/>
              </a:ext>
            </a:extLst>
          </p:cNvPr>
          <p:cNvSpPr/>
          <p:nvPr/>
        </p:nvSpPr>
        <p:spPr>
          <a:xfrm>
            <a:off x="450575" y="939224"/>
            <a:ext cx="6135755" cy="1200329"/>
          </a:xfrm>
          <a:prstGeom prst="rect">
            <a:avLst/>
          </a:prstGeom>
        </p:spPr>
        <p:txBody>
          <a:bodyPr wrap="square">
            <a:spAutoFit/>
          </a:bodyPr>
          <a:lstStyle/>
          <a:p>
            <a:pPr algn="just" fontAlgn="base">
              <a:buFont typeface="Arial" panose="020B0604020202020204" pitchFamily="34" charset="0"/>
              <a:buChar char="•"/>
            </a:pPr>
            <a:r>
              <a:rPr lang="vi-VN" sz="2400">
                <a:solidFill>
                  <a:srgbClr val="000000"/>
                </a:solidFill>
                <a:latin typeface="Times New Roman" panose="02020603050405020304" pitchFamily="18" charset="0"/>
                <a:cs typeface="Times New Roman" panose="02020603050405020304" pitchFamily="18" charset="0"/>
              </a:rPr>
              <a:t>Sẵn sàng chiến đấu, hi sinh bảo vệ độc lập, chủ quyền và toàn vẹn lãnh thổ của Tổ quốc</a:t>
            </a:r>
            <a:r>
              <a:rPr lang="en-US" sz="2400">
                <a:solidFill>
                  <a:srgbClr val="000000"/>
                </a:solidFill>
                <a:latin typeface="Times New Roman" panose="02020603050405020304" pitchFamily="18" charset="0"/>
                <a:cs typeface="Times New Roman" panose="02020603050405020304" pitchFamily="18" charset="0"/>
              </a:rPr>
              <a:t>, bảo vệ Đảng, Nhà n</a:t>
            </a:r>
            <a:r>
              <a:rPr lang="vi-VN" sz="2400">
                <a:solidFill>
                  <a:srgbClr val="000000"/>
                </a:solidFill>
                <a:latin typeface="Times New Roman" panose="02020603050405020304" pitchFamily="18" charset="0"/>
                <a:cs typeface="Times New Roman" panose="02020603050405020304" pitchFamily="18" charset="0"/>
              </a:rPr>
              <a:t>ư</a:t>
            </a:r>
            <a:r>
              <a:rPr lang="en-US" sz="2400">
                <a:solidFill>
                  <a:srgbClr val="000000"/>
                </a:solidFill>
                <a:latin typeface="Times New Roman" panose="02020603050405020304" pitchFamily="18" charset="0"/>
                <a:cs typeface="Times New Roman" panose="02020603050405020304" pitchFamily="18" charset="0"/>
              </a:rPr>
              <a:t>ớc</a:t>
            </a:r>
            <a:r>
              <a:rPr lang="vi-VN" sz="2400">
                <a:solidFill>
                  <a:srgbClr val="000000"/>
                </a:solidFill>
                <a:latin typeface="Times New Roman" panose="02020603050405020304" pitchFamily="18" charset="0"/>
                <a:cs typeface="Times New Roman" panose="02020603050405020304" pitchFamily="18" charset="0"/>
              </a:rPr>
              <a:t>.</a:t>
            </a:r>
            <a:endParaRPr lang="vi-VN" sz="2400" dirty="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7E82C4D-AB95-4FC8-81F8-4EDC6E6121F7}"/>
              </a:ext>
            </a:extLst>
          </p:cNvPr>
          <p:cNvSpPr/>
          <p:nvPr/>
        </p:nvSpPr>
        <p:spPr>
          <a:xfrm>
            <a:off x="450575" y="2308831"/>
            <a:ext cx="6739491" cy="584775"/>
          </a:xfrm>
          <a:prstGeom prst="rect">
            <a:avLst/>
          </a:prstGeom>
        </p:spPr>
        <p:txBody>
          <a:bodyPr wrap="square">
            <a:spAutoFit/>
          </a:bodyPr>
          <a:lstStyle/>
          <a:p>
            <a:pPr algn="just" fontAlgn="base"/>
            <a:r>
              <a:rPr lang="en-US" sz="3200" b="1">
                <a:solidFill>
                  <a:schemeClr val="accent2">
                    <a:lumMod val="75000"/>
                  </a:schemeClr>
                </a:solidFill>
                <a:latin typeface="Times New Roman" panose="02020603050405020304" pitchFamily="18" charset="0"/>
                <a:cs typeface="Times New Roman" panose="02020603050405020304" pitchFamily="18" charset="0"/>
              </a:rPr>
              <a:t>- Trách nhiệm</a:t>
            </a:r>
            <a:r>
              <a:rPr lang="vi-VN" sz="3200" b="1">
                <a:solidFill>
                  <a:schemeClr val="accent2">
                    <a:lumMod val="75000"/>
                  </a:schemeClr>
                </a:solidFill>
                <a:latin typeface="Times New Roman" panose="02020603050405020304" pitchFamily="18" charset="0"/>
                <a:cs typeface="Times New Roman" panose="02020603050405020304" pitchFamily="18" charset="0"/>
              </a:rPr>
              <a:t> của sĩ quan (điều </a:t>
            </a:r>
            <a:r>
              <a:rPr lang="en-US" sz="3200" b="1">
                <a:solidFill>
                  <a:schemeClr val="accent2">
                    <a:lumMod val="75000"/>
                  </a:schemeClr>
                </a:solidFill>
                <a:latin typeface="Times New Roman" panose="02020603050405020304" pitchFamily="18" charset="0"/>
                <a:cs typeface="Times New Roman" panose="02020603050405020304" pitchFamily="18" charset="0"/>
              </a:rPr>
              <a:t>27</a:t>
            </a:r>
            <a:r>
              <a:rPr lang="vi-VN" sz="3200" b="1">
                <a:solidFill>
                  <a:schemeClr val="accent2">
                    <a:lumMod val="75000"/>
                  </a:schemeClr>
                </a:solidFill>
                <a:latin typeface="Times New Roman" panose="02020603050405020304" pitchFamily="18" charset="0"/>
                <a:cs typeface="Times New Roman" panose="02020603050405020304" pitchFamily="18" charset="0"/>
              </a:rPr>
              <a:t>).</a:t>
            </a:r>
            <a:endParaRPr lang="en-US" sz="32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135179F-4217-4AA6-81A9-6CE348BCEEAA}"/>
              </a:ext>
            </a:extLst>
          </p:cNvPr>
          <p:cNvSpPr/>
          <p:nvPr/>
        </p:nvSpPr>
        <p:spPr>
          <a:xfrm>
            <a:off x="450575" y="3267454"/>
            <a:ext cx="6288122" cy="3108543"/>
          </a:xfrm>
          <a:prstGeom prst="rect">
            <a:avLst/>
          </a:prstGeom>
        </p:spPr>
        <p:txBody>
          <a:bodyPr wrap="square">
            <a:spAutoFit/>
          </a:bodyPr>
          <a:lstStyle/>
          <a:p>
            <a:r>
              <a:rPr lang="en-US" sz="2800">
                <a:solidFill>
                  <a:srgbClr val="000000"/>
                </a:solidFill>
                <a:latin typeface="Times New Roman" panose="02020603050405020304" pitchFamily="18" charset="0"/>
                <a:cs typeface="Times New Roman" panose="02020603050405020304" pitchFamily="18" charset="0"/>
              </a:rPr>
              <a:t>Chịu trách nhiệm trước pháp luật và cấp trên về những mệnh lệnh của mình; lãnh đạo, chỉ huy, quản lý, tổ chức thực hiện mọi nhiệm vụ của đơn vị theo chức trách được giao; bảo đảm cho đơn vị sẵn sàng chiến đấu và hoàn thành tốt mọi nhiệm vụ trong bất kì hoàn cảnh, điều kiện nào</a:t>
            </a:r>
            <a:endParaRPr lang="en-US" sz="280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C4928B2-1671-460C-97EA-08FE6CE76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1130" y="1331843"/>
            <a:ext cx="5091604" cy="4565374"/>
          </a:xfrm>
          <a:prstGeom prst="rect">
            <a:avLst/>
          </a:prstGeom>
        </p:spPr>
      </p:pic>
    </p:spTree>
    <p:extLst>
      <p:ext uri="{BB962C8B-B14F-4D97-AF65-F5344CB8AC3E}">
        <p14:creationId xmlns:p14="http://schemas.microsoft.com/office/powerpoint/2010/main" val="226924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Rectangle 129">
            <a:extLst>
              <a:ext uri="{FF2B5EF4-FFF2-40B4-BE49-F238E27FC236}">
                <a16:creationId xmlns:a16="http://schemas.microsoft.com/office/drawing/2014/main" id="{220C6199-0F4E-435A-8D41-A56D3AEAC99F}"/>
              </a:ext>
            </a:extLst>
          </p:cNvPr>
          <p:cNvSpPr txBox="1">
            <a:spLocks noChangeArrowheads="1"/>
          </p:cNvSpPr>
          <p:nvPr/>
        </p:nvSpPr>
        <p:spPr bwMode="auto">
          <a:xfrm>
            <a:off x="1524000" y="1122363"/>
            <a:ext cx="9144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defTabSz="914400" rtl="0" eaLnBrk="1" latinLnBrk="0" hangingPunct="1">
              <a:lnSpc>
                <a:spcPct val="90000"/>
              </a:lnSpc>
              <a:spcBef>
                <a:spcPct val="0"/>
              </a:spcBef>
              <a:buNone/>
              <a:defRPr sz="2400" b="1" kern="1200">
                <a:solidFill>
                  <a:schemeClr val="tx1"/>
                </a:solidFill>
                <a:latin typeface=".VnTimeH" pitchFamily="34" charset="0"/>
                <a:ea typeface="+mj-ea"/>
                <a:cs typeface="+mj-cs"/>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lnSpc>
                <a:spcPct val="100000"/>
              </a:lnSpc>
            </a:pPr>
            <a:r>
              <a:rPr lang="en-US" altLang="en-US" sz="3200" b="0" u="sng">
                <a:solidFill>
                  <a:srgbClr val="C00000"/>
                </a:solidFill>
                <a:latin typeface="Times New Roman" panose="02020603050405020304" pitchFamily="18" charset="0"/>
                <a:cs typeface="Times New Roman" panose="02020603050405020304" pitchFamily="18" charset="0"/>
              </a:rPr>
              <a:t>BÀI 2</a:t>
            </a:r>
            <a:endParaRPr lang="en-US" altLang="en-US" sz="3200" u="sng">
              <a:solidFill>
                <a:srgbClr val="C00000"/>
              </a:solidFill>
              <a:latin typeface="Times New Roman" panose="02020603050405020304" pitchFamily="18" charset="0"/>
              <a:cs typeface="Times New Roman" panose="02020603050405020304" pitchFamily="18" charset="0"/>
            </a:endParaRPr>
          </a:p>
          <a:p>
            <a:pPr algn="ctr">
              <a:lnSpc>
                <a:spcPct val="100000"/>
              </a:lnSpc>
            </a:pPr>
            <a:r>
              <a:rPr lang="en-US" altLang="en-US" sz="3200">
                <a:solidFill>
                  <a:srgbClr val="C00000"/>
                </a:solidFill>
                <a:latin typeface="Times New Roman" panose="02020603050405020304" pitchFamily="18" charset="0"/>
                <a:cs typeface="Times New Roman" panose="02020603050405020304" pitchFamily="18" charset="0"/>
              </a:rPr>
              <a:t>NỘI DUNG CƠ BẢN MỘT SỐ LUẬT VỀ </a:t>
            </a:r>
          </a:p>
          <a:p>
            <a:pPr algn="ctr">
              <a:lnSpc>
                <a:spcPct val="100000"/>
              </a:lnSpc>
            </a:pPr>
            <a:r>
              <a:rPr lang="en-US" altLang="en-US" sz="3200">
                <a:solidFill>
                  <a:srgbClr val="C00000"/>
                </a:solidFill>
                <a:latin typeface="Times New Roman" panose="02020603050405020304" pitchFamily="18" charset="0"/>
                <a:cs typeface="Times New Roman" panose="02020603050405020304" pitchFamily="18" charset="0"/>
              </a:rPr>
              <a:t>QUỐC PHÒNG AN NINH VIỆT NAM</a:t>
            </a:r>
          </a:p>
          <a:p>
            <a:pPr algn="ctr">
              <a:lnSpc>
                <a:spcPct val="100000"/>
              </a:lnSpc>
            </a:pPr>
            <a:r>
              <a:rPr lang="en-US" altLang="en-US" sz="3200">
                <a:solidFill>
                  <a:srgbClr val="C00000"/>
                </a:solidFill>
                <a:latin typeface="Times New Roman" panose="02020603050405020304" pitchFamily="18" charset="0"/>
                <a:cs typeface="Times New Roman" panose="02020603050405020304" pitchFamily="18" charset="0"/>
              </a:rPr>
              <a:t>Tiết 2</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47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619D5-0545-42B7-90B7-57F114B2A712}"/>
              </a:ext>
            </a:extLst>
          </p:cNvPr>
          <p:cNvSpPr txBox="1"/>
          <p:nvPr/>
        </p:nvSpPr>
        <p:spPr>
          <a:xfrm>
            <a:off x="721331" y="514003"/>
            <a:ext cx="4864962" cy="584775"/>
          </a:xfrm>
          <a:prstGeom prst="rect">
            <a:avLst/>
          </a:prstGeom>
          <a:noFill/>
        </p:spPr>
        <p:txBody>
          <a:bodyPr wrap="square">
            <a:spAutoFit/>
          </a:bodyPr>
          <a:lstStyle/>
          <a:p>
            <a:pPr algn="just" rtl="0" fontAlgn="base">
              <a:spcBef>
                <a:spcPts val="0"/>
              </a:spcBef>
              <a:spcAft>
                <a:spcPts val="0"/>
              </a:spcAft>
            </a:pPr>
            <a:r>
              <a:rPr lang="vi-VN" sz="3200" b="1" i="0" u="none" strike="noStrike" dirty="0">
                <a:solidFill>
                  <a:srgbClr val="FF0000"/>
                </a:solidFill>
                <a:effectLst/>
                <a:latin typeface="Times New Roman" panose="02020603050405020304" pitchFamily="18" charset="0"/>
                <a:cs typeface="Times New Roman" panose="02020603050405020304" pitchFamily="18" charset="0"/>
              </a:rPr>
              <a:t>3. Luật công an nhân dân</a:t>
            </a:r>
          </a:p>
        </p:txBody>
      </p:sp>
      <p:pic>
        <p:nvPicPr>
          <p:cNvPr id="3" name="Picture 2" descr="HỎI – ĐÁP  LUẬT CÔNG AN NHÂN DÂN NĂM 2018 VÀ NGHỊ ĐỊNH SỐ 49/2019/NĐ-CP NGÀY 06/6/2019 CỦA CHÍNH PHỦ QUY ĐỊNH CHI TIẾT VÀ BIỆN PHÁP THI HÀNH MỘT SỐ ĐIỀU CỦA LUẬT CÔNG AN NHÂN DÂN">
            <a:extLst>
              <a:ext uri="{FF2B5EF4-FFF2-40B4-BE49-F238E27FC236}">
                <a16:creationId xmlns:a16="http://schemas.microsoft.com/office/drawing/2014/main" id="{C21F0BFF-4B3D-4739-AC11-4F83C4F2A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558" y="1098778"/>
            <a:ext cx="2857500" cy="4210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14423E-147F-4A3A-A29B-2D4913DA7AA1}"/>
              </a:ext>
            </a:extLst>
          </p:cNvPr>
          <p:cNvSpPr txBox="1"/>
          <p:nvPr/>
        </p:nvSpPr>
        <p:spPr>
          <a:xfrm>
            <a:off x="904833" y="2090172"/>
            <a:ext cx="5054293" cy="3108543"/>
          </a:xfrm>
          <a:prstGeom prst="rect">
            <a:avLst/>
          </a:prstGeom>
          <a:noFill/>
        </p:spPr>
        <p:txBody>
          <a:bodyPr wrap="square">
            <a:spAutoFit/>
          </a:bodyPr>
          <a:lstStyle/>
          <a:p>
            <a:pPr algn="just" rtl="0" fontAlgn="base">
              <a:spcBef>
                <a:spcPts val="0"/>
              </a:spcBef>
              <a:spcAft>
                <a:spcPts val="0"/>
              </a:spcAft>
            </a:pPr>
            <a:r>
              <a:rPr lang="vi-VN" sz="2800" b="1" i="0" u="none" strike="noStrike" dirty="0">
                <a:solidFill>
                  <a:srgbClr val="000000"/>
                </a:solidFill>
                <a:effectLst/>
                <a:latin typeface="Times New Roman" panose="02020603050405020304" pitchFamily="18" charset="0"/>
                <a:cs typeface="Times New Roman" panose="02020603050405020304" pitchFamily="18" charset="0"/>
              </a:rPr>
              <a:t>Gồm 7 chương, 46 điều, quy định về nguyên tắc tổ chức, hoạt động; vị trí, chức năng, nhiệm vụ, quyền hạn; bảo đảm điều kiện hoạt động, chế độ, chính sách đối với Công an nhân dân Việt Nam.</a:t>
            </a:r>
            <a:endParaRPr lang="vi-VN" sz="2800" b="0" i="0" u="none" strike="noStrike"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347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B828A1-C135-49F5-A753-124E2EBE5756}"/>
              </a:ext>
            </a:extLst>
          </p:cNvPr>
          <p:cNvSpPr/>
          <p:nvPr/>
        </p:nvSpPr>
        <p:spPr>
          <a:xfrm>
            <a:off x="675249" y="1350181"/>
            <a:ext cx="4936885" cy="4524315"/>
          </a:xfrm>
          <a:prstGeom prst="rect">
            <a:avLst/>
          </a:prstGeom>
        </p:spPr>
        <p:txBody>
          <a:bodyPr wrap="square">
            <a:spAutoFit/>
          </a:bodyPr>
          <a:lstStyle/>
          <a:p>
            <a:pPr algn="just" fontAlgn="base"/>
            <a:r>
              <a:rPr lang="en-US" sz="3200" b="1">
                <a:solidFill>
                  <a:schemeClr val="accent2">
                    <a:lumMod val="75000"/>
                  </a:schemeClr>
                </a:solidFill>
                <a:latin typeface="Times New Roman" panose="02020603050405020304" pitchFamily="18" charset="0"/>
                <a:cs typeface="Times New Roman" panose="02020603050405020304" pitchFamily="18" charset="0"/>
              </a:rPr>
              <a:t>- </a:t>
            </a:r>
            <a:r>
              <a:rPr lang="vi-VN" sz="3200" b="1">
                <a:solidFill>
                  <a:schemeClr val="accent2">
                    <a:lumMod val="75000"/>
                  </a:schemeClr>
                </a:solidFill>
                <a:latin typeface="Times New Roman" panose="02020603050405020304" pitchFamily="18" charset="0"/>
                <a:cs typeface="Times New Roman" panose="02020603050405020304" pitchFamily="18" charset="0"/>
              </a:rPr>
              <a:t>Vị trí của công an nhân dân (điều 3)</a:t>
            </a:r>
            <a:endParaRPr lang="en-US" sz="2800">
              <a:solidFill>
                <a:srgbClr val="333333"/>
              </a:solidFill>
              <a:latin typeface="+mj-lt"/>
            </a:endParaRPr>
          </a:p>
          <a:p>
            <a:pPr algn="just" fontAlgn="base"/>
            <a:r>
              <a:rPr lang="vi-VN" sz="2800">
                <a:solidFill>
                  <a:srgbClr val="333333"/>
                </a:solidFill>
                <a:latin typeface="+mj-lt"/>
              </a:rPr>
              <a:t>Công an nhân dân là lực lượng vũ trang nhân dân làm nòng cốt trong thực hiện nhiệm vụ bảo vệ an ninh quốc gia, bảo đảm trật tự, an toàn xã hội, đấu tranh phòng, chống tội phạm và vi phạm pháp luật về an ninh quốc gia, trật tự, an toàn xã hội.</a:t>
            </a:r>
            <a:endParaRPr lang="vi-VN" sz="2800" dirty="0">
              <a:solidFill>
                <a:srgbClr val="000000"/>
              </a:solidFill>
              <a:latin typeface="+mj-lt"/>
            </a:endParaRPr>
          </a:p>
        </p:txBody>
      </p:sp>
      <p:pic>
        <p:nvPicPr>
          <p:cNvPr id="3" name="Picture 12" descr="Công an nhớ lời Bác dạy: Xây dựng lực lượng kiểu mẫu, phục vụ nhân dân -  Báo Quảng Bình điện tử">
            <a:extLst>
              <a:ext uri="{FF2B5EF4-FFF2-40B4-BE49-F238E27FC236}">
                <a16:creationId xmlns:a16="http://schemas.microsoft.com/office/drawing/2014/main" id="{E9A68E2C-A4DC-4113-8805-098E5E4C10E5}"/>
              </a:ext>
            </a:extLst>
          </p:cNvPr>
          <p:cNvPicPr>
            <a:picLocks noChangeAspect="1" noChangeArrowheads="1"/>
          </p:cNvPicPr>
          <p:nvPr/>
        </p:nvPicPr>
        <p:blipFill>
          <a:blip r:embed="rId2">
            <a:extLst/>
          </a:blip>
          <a:srcRect/>
          <a:stretch>
            <a:fillRect/>
          </a:stretch>
        </p:blipFill>
        <p:spPr bwMode="auto">
          <a:xfrm>
            <a:off x="6303967" y="1195754"/>
            <a:ext cx="5625436" cy="4524315"/>
          </a:xfrm>
          <a:prstGeom prst="rect">
            <a:avLst/>
          </a:prstGeom>
          <a:ln>
            <a:noFill/>
          </a:ln>
          <a:effectLst>
            <a:softEdge rad="112500"/>
          </a:effectLst>
          <a:extLst/>
        </p:spPr>
      </p:pic>
    </p:spTree>
    <p:extLst>
      <p:ext uri="{BB962C8B-B14F-4D97-AF65-F5344CB8AC3E}">
        <p14:creationId xmlns:p14="http://schemas.microsoft.com/office/powerpoint/2010/main" val="942311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48DF9F-A2D6-4577-823C-D95531A1F406}"/>
              </a:ext>
            </a:extLst>
          </p:cNvPr>
          <p:cNvSpPr/>
          <p:nvPr/>
        </p:nvSpPr>
        <p:spPr>
          <a:xfrm>
            <a:off x="656493" y="428178"/>
            <a:ext cx="6096000" cy="5447645"/>
          </a:xfrm>
          <a:prstGeom prst="rect">
            <a:avLst/>
          </a:prstGeom>
        </p:spPr>
        <p:txBody>
          <a:bodyPr>
            <a:spAutoFit/>
          </a:bodyPr>
          <a:lstStyle/>
          <a:p>
            <a:pPr marL="457200" indent="-457200" algn="just" fontAlgn="base">
              <a:buFontTx/>
              <a:buChar char="-"/>
            </a:pPr>
            <a:r>
              <a:rPr lang="vi-VN" sz="3200" b="1">
                <a:solidFill>
                  <a:schemeClr val="accent2">
                    <a:lumMod val="75000"/>
                  </a:schemeClr>
                </a:solidFill>
                <a:latin typeface="Times New Roman" panose="02020603050405020304" pitchFamily="18" charset="0"/>
                <a:cs typeface="Times New Roman" panose="02020603050405020304" pitchFamily="18" charset="0"/>
              </a:rPr>
              <a:t>Chức năng của công an nhân dân (điều 15)</a:t>
            </a:r>
            <a:endParaRPr lang="en-US" sz="3200" b="1">
              <a:solidFill>
                <a:schemeClr val="accent2">
                  <a:lumMod val="75000"/>
                </a:schemeClr>
              </a:solidFill>
              <a:latin typeface="Times New Roman" panose="02020603050405020304" pitchFamily="18" charset="0"/>
              <a:cs typeface="Times New Roman" panose="02020603050405020304" pitchFamily="18" charset="0"/>
            </a:endParaRPr>
          </a:p>
          <a:p>
            <a:pPr algn="just" fontAlgn="base"/>
            <a:endParaRPr lang="vi-VN" sz="3200" b="1">
              <a:solidFill>
                <a:schemeClr val="accent2">
                  <a:lumMod val="75000"/>
                </a:schemeClr>
              </a:solidFill>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Thực hiện quản lý nhà nước về bảo vệ an ninh quốc gia, bảo đảm trật tự, an toàn xã hội, đấu tranh phòng, chống tội phạm và vi phạm pháp luật về an ninh quốc gia, trật tự, an toàn xã hội;</a:t>
            </a:r>
          </a:p>
          <a:p>
            <a:r>
              <a:rPr lang="en-US" sz="2800">
                <a:latin typeface="Times New Roman" panose="02020603050405020304" pitchFamily="18" charset="0"/>
                <a:cs typeface="Times New Roman" panose="02020603050405020304" pitchFamily="18" charset="0"/>
              </a:rPr>
              <a:t>+ Đấu tranh phòng, chống âm mưu, hoạt động của các thế lực thù địch, các loại tội phạm và vi phạm pháp luật về an ninh quốc gia, trật tự, an toàn xã hội </a:t>
            </a:r>
          </a:p>
        </p:txBody>
      </p:sp>
      <p:pic>
        <p:nvPicPr>
          <p:cNvPr id="3" name="Picture 2">
            <a:extLst>
              <a:ext uri="{FF2B5EF4-FFF2-40B4-BE49-F238E27FC236}">
                <a16:creationId xmlns:a16="http://schemas.microsoft.com/office/drawing/2014/main" id="{644648A0-F7FA-4F38-9218-22A2B35D0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4178" y="176575"/>
            <a:ext cx="4158616" cy="36562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0BBB96DD-DAFA-4126-A744-A610C5D8446D}"/>
              </a:ext>
            </a:extLst>
          </p:cNvPr>
          <p:cNvGraphicFramePr>
            <a:graphicFrameLocks noGrp="1"/>
          </p:cNvGraphicFramePr>
          <p:nvPr>
            <p:extLst>
              <p:ext uri="{D42A27DB-BD31-4B8C-83A1-F6EECF244321}">
                <p14:modId xmlns:p14="http://schemas.microsoft.com/office/powerpoint/2010/main" val="3892153602"/>
              </p:ext>
            </p:extLst>
          </p:nvPr>
        </p:nvGraphicFramePr>
        <p:xfrm>
          <a:off x="7484012" y="3958432"/>
          <a:ext cx="4557933" cy="2560320"/>
        </p:xfrm>
        <a:graphic>
          <a:graphicData uri="http://schemas.openxmlformats.org/drawingml/2006/table">
            <a:tbl>
              <a:tblPr/>
              <a:tblGrid>
                <a:gridCol w="1042042">
                  <a:extLst>
                    <a:ext uri="{9D8B030D-6E8A-4147-A177-3AD203B41FA5}">
                      <a16:colId xmlns:a16="http://schemas.microsoft.com/office/drawing/2014/main" val="2999996764"/>
                    </a:ext>
                  </a:extLst>
                </a:gridCol>
                <a:gridCol w="3515891">
                  <a:extLst>
                    <a:ext uri="{9D8B030D-6E8A-4147-A177-3AD203B41FA5}">
                      <a16:colId xmlns:a16="http://schemas.microsoft.com/office/drawing/2014/main" val="3609132172"/>
                    </a:ext>
                  </a:extLst>
                </a:gridCol>
              </a:tblGrid>
              <a:tr h="2560320">
                <a:tc>
                  <a:txBody>
                    <a:bodyPr/>
                    <a:lstStyle/>
                    <a:p>
                      <a:pPr algn="l" fontAlgn="t"/>
                      <a:r>
                        <a:rPr lang="en-US" sz="2000" dirty="0" err="1">
                          <a:solidFill>
                            <a:schemeClr val="tx1"/>
                          </a:solidFill>
                          <a:effectLst/>
                          <a:latin typeface="Times New Roman" panose="02020603050405020304" pitchFamily="18" charset="0"/>
                          <a:cs typeface="Times New Roman" panose="02020603050405020304" pitchFamily="18" charset="0"/>
                        </a:rPr>
                        <a:t>Thành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viên</a:t>
                      </a:r>
                      <a:endParaRPr lang="en-US" sz="2000" dirty="0">
                        <a:solidFill>
                          <a:schemeClr val="tx1"/>
                        </a:solidFill>
                        <a:effectLst/>
                        <a:latin typeface="Times New Roman" panose="02020603050405020304" pitchFamily="18" charset="0"/>
                        <a:cs typeface="Times New Roman" panose="02020603050405020304" pitchFamily="18" charset="0"/>
                      </a:endParaRPr>
                    </a:p>
                  </a:txBody>
                  <a:tcP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c>
                  <a:txBody>
                    <a:bodyPr/>
                    <a:lstStyle/>
                    <a:p>
                      <a:pPr fontAlgn="t"/>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3" tooltip="Bộ Chính trị Ban Chấp hành Trung ương Đảng Cộng sản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3" tooltip="Bộ Chính trị Ban Chấp hành Trung ương Đảng Cộng sản Việt Nam">
                            <a:extLst>
                              <a:ext uri="{A12FA001-AC4F-418D-AE19-62706E023703}">
                                <ahyp:hlinkClr xmlns:ahyp="http://schemas.microsoft.com/office/drawing/2018/hyperlinkcolor" val="tx"/>
                              </a:ext>
                            </a:extLst>
                          </a:hlinkClick>
                        </a:rPr>
                        <a:t>Bộ</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3" tooltip="Bộ Chính trị Ban Chấp hành Trung ương Đảng Cộng sản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3" tooltip="Bộ Chính trị Ban Chấp hành Trung ương Đảng Cộng sản Việt Nam">
                            <a:extLst>
                              <a:ext uri="{A12FA001-AC4F-418D-AE19-62706E023703}">
                                <ahyp:hlinkClr xmlns:ahyp="http://schemas.microsoft.com/office/drawing/2018/hyperlinkcolor" val="tx"/>
                              </a:ext>
                            </a:extLst>
                          </a:hlinkClick>
                        </a:rPr>
                        <a:t>Chính</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3" tooltip="Bộ Chính trị Ban Chấp hành Trung ương Đảng Cộng sản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3" tooltip="Bộ Chính trị Ban Chấp hành Trung ương Đảng Cộng sản Việt Nam">
                            <a:extLst>
                              <a:ext uri="{A12FA001-AC4F-418D-AE19-62706E023703}">
                                <ahyp:hlinkClr xmlns:ahyp="http://schemas.microsoft.com/office/drawing/2018/hyperlinkcolor" val="tx"/>
                              </a:ext>
                            </a:extLst>
                          </a:hlinkClick>
                        </a:rPr>
                        <a:t>trị</a:t>
                      </a:r>
                      <a:br>
                        <a:rPr lang="vi-VN" sz="2000" dirty="0">
                          <a:solidFill>
                            <a:schemeClr val="tx1"/>
                          </a:solidFill>
                          <a:effectLst/>
                          <a:latin typeface="Times New Roman" panose="02020603050405020304" pitchFamily="18" charset="0"/>
                          <a:cs typeface="Times New Roman" panose="02020603050405020304" pitchFamily="18" charset="0"/>
                        </a:rPr>
                      </a:br>
                      <a:r>
                        <a:rPr lang="vi-VN" sz="2000" dirty="0">
                          <a:solidFill>
                            <a:schemeClr val="tx1"/>
                          </a:solidFill>
                          <a:effectLst/>
                          <a:latin typeface="Times New Roman" panose="02020603050405020304" pitchFamily="18" charset="0"/>
                          <a:cs typeface="Times New Roman" panose="02020603050405020304" pitchFamily="18" charset="0"/>
                        </a:rPr>
                        <a:t>- </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4" tooltip="Ban Chỉ đạo cải cách Tư pháp Trung ương Đảng Cộng sản Việt Nam">
                            <a:extLst>
                              <a:ext uri="{A12FA001-AC4F-418D-AE19-62706E023703}">
                                <ahyp:hlinkClr xmlns:ahyp="http://schemas.microsoft.com/office/drawing/2018/hyperlinkcolor" val="tx"/>
                              </a:ext>
                            </a:extLst>
                          </a:hlinkClick>
                        </a:rPr>
                        <a:t>Ban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4" tooltip="Ban Chỉ đạo cải cách Tư pháp Trung ương Đảng Cộng sản Việt Nam">
                            <a:extLst>
                              <a:ext uri="{A12FA001-AC4F-418D-AE19-62706E023703}">
                                <ahyp:hlinkClr xmlns:ahyp="http://schemas.microsoft.com/office/drawing/2018/hyperlinkcolor" val="tx"/>
                              </a:ext>
                            </a:extLst>
                          </a:hlinkClick>
                        </a:rPr>
                        <a:t>Chỉ</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4" tooltip="Ban Chỉ đạo cải cách Tư pháp Trung ương Đảng Cộng sản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4" tooltip="Ban Chỉ đạo cải cách Tư pháp Trung ương Đảng Cộng sản Việt Nam">
                            <a:extLst>
                              <a:ext uri="{A12FA001-AC4F-418D-AE19-62706E023703}">
                                <ahyp:hlinkClr xmlns:ahyp="http://schemas.microsoft.com/office/drawing/2018/hyperlinkcolor" val="tx"/>
                              </a:ext>
                            </a:extLst>
                          </a:hlinkClick>
                        </a:rPr>
                        <a:t>đạo</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4" tooltip="Ban Chỉ đạo cải cách Tư pháp Trung ương Đảng Cộng sản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4" tooltip="Ban Chỉ đạo cải cách Tư pháp Trung ương Đảng Cộng sản Việt Nam">
                            <a:extLst>
                              <a:ext uri="{A12FA001-AC4F-418D-AE19-62706E023703}">
                                <ahyp:hlinkClr xmlns:ahyp="http://schemas.microsoft.com/office/drawing/2018/hyperlinkcolor" val="tx"/>
                              </a:ext>
                            </a:extLst>
                          </a:hlinkClick>
                        </a:rPr>
                        <a:t>cải</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4" tooltip="Ban Chỉ đạo cải cách Tư pháp Trung ương Đảng Cộng sản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4" tooltip="Ban Chỉ đạo cải cách Tư pháp Trung ương Đảng Cộng sản Việt Nam">
                            <a:extLst>
                              <a:ext uri="{A12FA001-AC4F-418D-AE19-62706E023703}">
                                <ahyp:hlinkClr xmlns:ahyp="http://schemas.microsoft.com/office/drawing/2018/hyperlinkcolor" val="tx"/>
                              </a:ext>
                            </a:extLst>
                          </a:hlinkClick>
                        </a:rPr>
                        <a:t>cách</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4" tooltip="Ban Chỉ đạo cải cách Tư pháp Trung ương Đảng Cộng sản Việt Nam">
                            <a:extLst>
                              <a:ext uri="{A12FA001-AC4F-418D-AE19-62706E023703}">
                                <ahyp:hlinkClr xmlns:ahyp="http://schemas.microsoft.com/office/drawing/2018/hyperlinkcolor" val="tx"/>
                              </a:ext>
                            </a:extLst>
                          </a:hlinkClick>
                        </a:rPr>
                        <a:t> Tư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4" tooltip="Ban Chỉ đạo cải cách Tư pháp Trung ương Đảng Cộng sản Việt Nam">
                            <a:extLst>
                              <a:ext uri="{A12FA001-AC4F-418D-AE19-62706E023703}">
                                <ahyp:hlinkClr xmlns:ahyp="http://schemas.microsoft.com/office/drawing/2018/hyperlinkcolor" val="tx"/>
                              </a:ext>
                            </a:extLst>
                          </a:hlinkClick>
                        </a:rPr>
                        <a:t>pháp</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4" tooltip="Ban Chỉ đạo cải cách Tư pháp Trung ương Đảng Cộng sản Việt Nam">
                            <a:extLst>
                              <a:ext uri="{A12FA001-AC4F-418D-AE19-62706E023703}">
                                <ahyp:hlinkClr xmlns:ahyp="http://schemas.microsoft.com/office/drawing/2018/hyperlinkcolor" val="tx"/>
                              </a:ext>
                            </a:extLst>
                          </a:hlinkClick>
                        </a:rPr>
                        <a:t> - Trung ương</a:t>
                      </a:r>
                      <a:br>
                        <a:rPr lang="vi-VN" sz="2000" dirty="0">
                          <a:solidFill>
                            <a:schemeClr val="tx1"/>
                          </a:solidFill>
                          <a:effectLst/>
                          <a:latin typeface="Times New Roman" panose="02020603050405020304" pitchFamily="18" charset="0"/>
                          <a:cs typeface="Times New Roman" panose="02020603050405020304" pitchFamily="18" charset="0"/>
                        </a:rPr>
                      </a:br>
                      <a:r>
                        <a:rPr lang="vi-VN" sz="2000" dirty="0">
                          <a:solidFill>
                            <a:schemeClr val="tx1"/>
                          </a:solidFill>
                          <a:effectLst/>
                          <a:latin typeface="Times New Roman" panose="02020603050405020304" pitchFamily="18" charset="0"/>
                          <a:cs typeface="Times New Roman" panose="02020603050405020304" pitchFamily="18" charset="0"/>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5" tooltip="Hội đồng Quốc phòng và An ninh Việt Nam">
                            <a:extLst>
                              <a:ext uri="{A12FA001-AC4F-418D-AE19-62706E023703}">
                                <ahyp:hlinkClr xmlns:ahyp="http://schemas.microsoft.com/office/drawing/2018/hyperlinkcolor" val="tx"/>
                              </a:ext>
                            </a:extLst>
                          </a:hlinkClick>
                        </a:rPr>
                        <a:t>Hội</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5" tooltip="Hội đồng Quốc phòng và An ninh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5" tooltip="Hội đồng Quốc phòng và An ninh Việt Nam">
                            <a:extLst>
                              <a:ext uri="{A12FA001-AC4F-418D-AE19-62706E023703}">
                                <ahyp:hlinkClr xmlns:ahyp="http://schemas.microsoft.com/office/drawing/2018/hyperlinkcolor" val="tx"/>
                              </a:ext>
                            </a:extLst>
                          </a:hlinkClick>
                        </a:rPr>
                        <a:t>đồng</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5" tooltip="Hội đồng Quốc phòng và An ninh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5" tooltip="Hội đồng Quốc phòng và An ninh Việt Nam">
                            <a:extLst>
                              <a:ext uri="{A12FA001-AC4F-418D-AE19-62706E023703}">
                                <ahyp:hlinkClr xmlns:ahyp="http://schemas.microsoft.com/office/drawing/2018/hyperlinkcolor" val="tx"/>
                              </a:ext>
                            </a:extLst>
                          </a:hlinkClick>
                        </a:rPr>
                        <a:t>Quốc</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5" tooltip="Hội đồng Quốc phòng và An ninh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5" tooltip="Hội đồng Quốc phòng và An ninh Việt Nam">
                            <a:extLst>
                              <a:ext uri="{A12FA001-AC4F-418D-AE19-62706E023703}">
                                <ahyp:hlinkClr xmlns:ahyp="http://schemas.microsoft.com/office/drawing/2018/hyperlinkcolor" val="tx"/>
                              </a:ext>
                            </a:extLst>
                          </a:hlinkClick>
                        </a:rPr>
                        <a:t>phòng</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5" tooltip="Hội đồng Quốc phòng và An ninh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5" tooltip="Hội đồng Quốc phòng và An ninh Việt Nam">
                            <a:extLst>
                              <a:ext uri="{A12FA001-AC4F-418D-AE19-62706E023703}">
                                <ahyp:hlinkClr xmlns:ahyp="http://schemas.microsoft.com/office/drawing/2018/hyperlinkcolor" val="tx"/>
                              </a:ext>
                            </a:extLst>
                          </a:hlinkClick>
                        </a:rPr>
                        <a:t>và</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5" tooltip="Hội đồng Quốc phòng và An ninh Việt Nam">
                            <a:extLst>
                              <a:ext uri="{A12FA001-AC4F-418D-AE19-62706E023703}">
                                <ahyp:hlinkClr xmlns:ahyp="http://schemas.microsoft.com/office/drawing/2018/hyperlinkcolor" val="tx"/>
                              </a:ext>
                            </a:extLst>
                          </a:hlinkClick>
                        </a:rPr>
                        <a:t> An ninh</a:t>
                      </a:r>
                      <a:br>
                        <a:rPr lang="vi-VN" sz="2000" dirty="0">
                          <a:solidFill>
                            <a:schemeClr val="tx1"/>
                          </a:solidFill>
                          <a:effectLst/>
                          <a:latin typeface="Times New Roman" panose="02020603050405020304" pitchFamily="18" charset="0"/>
                          <a:cs typeface="Times New Roman" panose="02020603050405020304" pitchFamily="18" charset="0"/>
                        </a:rPr>
                      </a:br>
                      <a:r>
                        <a:rPr lang="vi-VN" sz="2000" dirty="0">
                          <a:solidFill>
                            <a:schemeClr val="tx1"/>
                          </a:solidFill>
                          <a:effectLst/>
                          <a:latin typeface="Times New Roman" panose="02020603050405020304" pitchFamily="18" charset="0"/>
                          <a:cs typeface="Times New Roman" panose="02020603050405020304" pitchFamily="18" charset="0"/>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6" tooltip="Chính phủ Việt Nam">
                            <a:extLst>
                              <a:ext uri="{A12FA001-AC4F-418D-AE19-62706E023703}">
                                <ahyp:hlinkClr xmlns:ahyp="http://schemas.microsoft.com/office/drawing/2018/hyperlinkcolor" val="tx"/>
                              </a:ext>
                            </a:extLst>
                          </a:hlinkClick>
                        </a:rPr>
                        <a:t>Chính</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6" tooltip="Chính phủ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6" tooltip="Chính phủ Việt Nam">
                            <a:extLst>
                              <a:ext uri="{A12FA001-AC4F-418D-AE19-62706E023703}">
                                <ahyp:hlinkClr xmlns:ahyp="http://schemas.microsoft.com/office/drawing/2018/hyperlinkcolor" val="tx"/>
                              </a:ext>
                            </a:extLst>
                          </a:hlinkClick>
                        </a:rPr>
                        <a:t>phủ</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6" tooltip="Chính phủ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6" tooltip="Chính phủ Việt Nam">
                            <a:extLst>
                              <a:ext uri="{A12FA001-AC4F-418D-AE19-62706E023703}">
                                <ahyp:hlinkClr xmlns:ahyp="http://schemas.microsoft.com/office/drawing/2018/hyperlinkcolor" val="tx"/>
                              </a:ext>
                            </a:extLst>
                          </a:hlinkClick>
                        </a:rPr>
                        <a:t>Việt</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6" tooltip="Chính phủ Việt Nam">
                            <a:extLst>
                              <a:ext uri="{A12FA001-AC4F-418D-AE19-62706E023703}">
                                <ahyp:hlinkClr xmlns:ahyp="http://schemas.microsoft.com/office/drawing/2018/hyperlinkcolor" val="tx"/>
                              </a:ext>
                            </a:extLst>
                          </a:hlinkClick>
                        </a:rPr>
                        <a:t> Nam</a:t>
                      </a:r>
                      <a:br>
                        <a:rPr lang="vi-VN" sz="2000" dirty="0">
                          <a:solidFill>
                            <a:schemeClr val="tx1"/>
                          </a:solidFill>
                          <a:effectLst/>
                          <a:latin typeface="Times New Roman" panose="02020603050405020304" pitchFamily="18" charset="0"/>
                          <a:cs typeface="Times New Roman" panose="02020603050405020304" pitchFamily="18" charset="0"/>
                        </a:rPr>
                      </a:br>
                      <a:r>
                        <a:rPr lang="vi-VN" sz="2000" dirty="0">
                          <a:solidFill>
                            <a:schemeClr val="tx1"/>
                          </a:solidFill>
                          <a:effectLst/>
                          <a:latin typeface="Times New Roman" panose="02020603050405020304" pitchFamily="18" charset="0"/>
                          <a:cs typeface="Times New Roman" panose="02020603050405020304" pitchFamily="18" charset="0"/>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7" tooltip="Bộ Công an (Việt Nam)">
                            <a:extLst>
                              <a:ext uri="{A12FA001-AC4F-418D-AE19-62706E023703}">
                                <ahyp:hlinkClr xmlns:ahyp="http://schemas.microsoft.com/office/drawing/2018/hyperlinkcolor" val="tx"/>
                              </a:ext>
                            </a:extLst>
                          </a:hlinkClick>
                        </a:rPr>
                        <a:t>Bộ</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7" tooltip="Bộ Công an (Việt Nam)">
                            <a:extLst>
                              <a:ext uri="{A12FA001-AC4F-418D-AE19-62706E023703}">
                                <ahyp:hlinkClr xmlns:ahyp="http://schemas.microsoft.com/office/drawing/2018/hyperlinkcolor" val="tx"/>
                              </a:ext>
                            </a:extLst>
                          </a:hlinkClick>
                        </a:rPr>
                        <a:t> Công an</a:t>
                      </a:r>
                      <a:br>
                        <a:rPr lang="vi-VN" sz="2000" dirty="0">
                          <a:solidFill>
                            <a:schemeClr val="tx1"/>
                          </a:solidFill>
                          <a:effectLst/>
                          <a:latin typeface="Times New Roman" panose="02020603050405020304" pitchFamily="18" charset="0"/>
                          <a:cs typeface="Times New Roman" panose="02020603050405020304" pitchFamily="18" charset="0"/>
                        </a:rPr>
                      </a:br>
                      <a:r>
                        <a:rPr lang="vi-VN" sz="2000" dirty="0">
                          <a:solidFill>
                            <a:schemeClr val="tx1"/>
                          </a:solidFill>
                          <a:effectLst/>
                          <a:latin typeface="Times New Roman" panose="02020603050405020304" pitchFamily="18" charset="0"/>
                          <a:cs typeface="Times New Roman" panose="02020603050405020304" pitchFamily="18" charset="0"/>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8" tooltip="Đảng ủy Công an Trung ương (Việt Nam)">
                            <a:extLst>
                              <a:ext uri="{A12FA001-AC4F-418D-AE19-62706E023703}">
                                <ahyp:hlinkClr xmlns:ahyp="http://schemas.microsoft.com/office/drawing/2018/hyperlinkcolor" val="tx"/>
                              </a:ext>
                            </a:extLst>
                          </a:hlinkClick>
                        </a:rPr>
                        <a:t>Đảng</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8" tooltip="Đảng ủy Công an Trung ương (Việt Nam)">
                            <a:extLst>
                              <a:ext uri="{A12FA001-AC4F-418D-AE19-62706E023703}">
                                <ahyp:hlinkClr xmlns:ahyp="http://schemas.microsoft.com/office/drawing/2018/hyperlinkcolor" val="tx"/>
                              </a:ext>
                            </a:extLst>
                          </a:hlinkClick>
                        </a:rPr>
                        <a:t> </a:t>
                      </a:r>
                      <a:r>
                        <a:rPr lang="vi-VN" sz="2000" u="none" strike="noStrike" dirty="0" err="1">
                          <a:solidFill>
                            <a:schemeClr val="tx1"/>
                          </a:solidFill>
                          <a:effectLst/>
                          <a:latin typeface="Times New Roman" panose="02020603050405020304" pitchFamily="18" charset="0"/>
                          <a:cs typeface="Times New Roman" panose="02020603050405020304" pitchFamily="18" charset="0"/>
                          <a:hlinkClick r:id="rId8" tooltip="Đảng ủy Công an Trung ương (Việt Nam)">
                            <a:extLst>
                              <a:ext uri="{A12FA001-AC4F-418D-AE19-62706E023703}">
                                <ahyp:hlinkClr xmlns:ahyp="http://schemas.microsoft.com/office/drawing/2018/hyperlinkcolor" val="tx"/>
                              </a:ext>
                            </a:extLst>
                          </a:hlinkClick>
                        </a:rPr>
                        <a:t>ủy</a:t>
                      </a:r>
                      <a:r>
                        <a:rPr lang="vi-VN" sz="2000" u="none" strike="noStrike" dirty="0">
                          <a:solidFill>
                            <a:schemeClr val="tx1"/>
                          </a:solidFill>
                          <a:effectLst/>
                          <a:latin typeface="Times New Roman" panose="02020603050405020304" pitchFamily="18" charset="0"/>
                          <a:cs typeface="Times New Roman" panose="02020603050405020304" pitchFamily="18" charset="0"/>
                          <a:hlinkClick r:id="rId8" tooltip="Đảng ủy Công an Trung ương (Việt Nam)">
                            <a:extLst>
                              <a:ext uri="{A12FA001-AC4F-418D-AE19-62706E023703}">
                                <ahyp:hlinkClr xmlns:ahyp="http://schemas.microsoft.com/office/drawing/2018/hyperlinkcolor" val="tx"/>
                              </a:ext>
                            </a:extLst>
                          </a:hlinkClick>
                        </a:rPr>
                        <a:t> Công an Trung ương</a:t>
                      </a:r>
                      <a:endParaRPr lang="vi-VN" sz="2000" dirty="0">
                        <a:solidFill>
                          <a:schemeClr val="tx1"/>
                        </a:solidFill>
                        <a:effectLst/>
                        <a:latin typeface="Times New Roman" panose="02020603050405020304" pitchFamily="18" charset="0"/>
                        <a:cs typeface="Times New Roman" panose="02020603050405020304" pitchFamily="18" charset="0"/>
                      </a:endParaRPr>
                    </a:p>
                  </a:txBody>
                  <a:tcP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3512121390"/>
                  </a:ext>
                </a:extLst>
              </a:tr>
            </a:tbl>
          </a:graphicData>
        </a:graphic>
      </p:graphicFrame>
    </p:spTree>
    <p:extLst>
      <p:ext uri="{BB962C8B-B14F-4D97-AF65-F5344CB8AC3E}">
        <p14:creationId xmlns:p14="http://schemas.microsoft.com/office/powerpoint/2010/main" val="62340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D4337-0B83-44CA-8BF2-47BE36EAD086}"/>
              </a:ext>
            </a:extLst>
          </p:cNvPr>
          <p:cNvSpPr/>
          <p:nvPr/>
        </p:nvSpPr>
        <p:spPr>
          <a:xfrm>
            <a:off x="239151" y="1924186"/>
            <a:ext cx="6358598" cy="4401205"/>
          </a:xfrm>
          <a:prstGeom prst="rect">
            <a:avLst/>
          </a:prstGeom>
        </p:spPr>
        <p:txBody>
          <a:bodyPr wrap="square">
            <a:spAutoFit/>
          </a:bodyPr>
          <a:lstStyle/>
          <a:p>
            <a:pPr algn="just">
              <a:spcAft>
                <a:spcPts val="0"/>
              </a:spcAft>
            </a:pPr>
            <a:r>
              <a:rPr lang="en-US" sz="28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Tuyệt đối trung thành với Tổ quốc, nhân dân, với Đảng và Nhà nước</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algn="just">
              <a:spcAft>
                <a:spcPts val="0"/>
              </a:spcAft>
            </a:pPr>
            <a:r>
              <a:rPr lang="en-US" sz="28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Trung thực, dũng cảm, cảnh giác, sẵn sàng chiến đấu, hoàn thành mọi nhiệm vụ được giao</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marL="457200" indent="-457200" algn="just">
              <a:spcAft>
                <a:spcPts val="0"/>
              </a:spcAft>
              <a:buFontTx/>
              <a:buChar char="-"/>
            </a:pPr>
            <a:r>
              <a:rPr lang="en-US" sz="28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Tận tụy phục vụ nhân dân, kính trọng, lễ phép đối với nhân dân</a:t>
            </a:r>
          </a:p>
          <a:p>
            <a:pPr marL="457200" indent="-457200" algn="just">
              <a:spcAft>
                <a:spcPts val="0"/>
              </a:spcAft>
              <a:buFontTx/>
              <a:buChar char="-"/>
            </a:pPr>
            <a:r>
              <a:rPr lang="en-US" sz="2800">
                <a:solidFill>
                  <a:srgbClr val="212529"/>
                </a:solidFill>
                <a:effectLst/>
                <a:latin typeface="Times New Roman" panose="02020603050405020304" pitchFamily="18" charset="0"/>
                <a:ea typeface="Arial" panose="020B0604020202020204" pitchFamily="34" charset="0"/>
                <a:cs typeface="Times New Roman" panose="02020603050405020304" pitchFamily="18" charset="0"/>
              </a:rPr>
              <a:t>Hệ </a:t>
            </a:r>
            <a:r>
              <a:rPr lang="en-US" sz="2800">
                <a:solidFill>
                  <a:srgbClr val="212529"/>
                </a:solidFill>
                <a:latin typeface="Times New Roman" panose="02020603050405020304" pitchFamily="18" charset="0"/>
                <a:ea typeface="Arial" panose="020B0604020202020204" pitchFamily="34" charset="0"/>
                <a:cs typeface="Times New Roman" panose="02020603050405020304" pitchFamily="18" charset="0"/>
              </a:rPr>
              <a:t>thống cấp bậc hàm sĩ quan công an nhân dân gồm: Cấp Úy, cấp Tá, cấp T</a:t>
            </a:r>
            <a:r>
              <a:rPr lang="vi-VN" sz="2800">
                <a:solidFill>
                  <a:srgbClr val="212529"/>
                </a:solidFill>
                <a:latin typeface="Times New Roman" panose="02020603050405020304" pitchFamily="18" charset="0"/>
                <a:ea typeface="Arial" panose="020B0604020202020204" pitchFamily="34" charset="0"/>
                <a:cs typeface="Times New Roman" panose="02020603050405020304" pitchFamily="18" charset="0"/>
              </a:rPr>
              <a:t>ư</a:t>
            </a:r>
            <a:r>
              <a:rPr lang="en-US" sz="2800">
                <a:solidFill>
                  <a:srgbClr val="212529"/>
                </a:solidFill>
                <a:latin typeface="Times New Roman" panose="02020603050405020304" pitchFamily="18" charset="0"/>
                <a:ea typeface="Arial" panose="020B0604020202020204" pitchFamily="34" charset="0"/>
                <a:cs typeface="Times New Roman" panose="02020603050405020304" pitchFamily="18" charset="0"/>
              </a:rPr>
              <a:t>ớng.</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3ED4F1E-964C-4169-BD64-6BB694128F4E}"/>
              </a:ext>
            </a:extLst>
          </p:cNvPr>
          <p:cNvSpPr/>
          <p:nvPr/>
        </p:nvSpPr>
        <p:spPr>
          <a:xfrm>
            <a:off x="436099" y="563430"/>
            <a:ext cx="6358598" cy="1077218"/>
          </a:xfrm>
          <a:prstGeom prst="rect">
            <a:avLst/>
          </a:prstGeom>
        </p:spPr>
        <p:txBody>
          <a:bodyPr wrap="square">
            <a:spAutoFit/>
          </a:bodyPr>
          <a:lstStyle/>
          <a:p>
            <a:pPr algn="just">
              <a:spcAft>
                <a:spcPts val="0"/>
              </a:spcAft>
            </a:pPr>
            <a:r>
              <a:rPr lang="en-US" sz="3200" b="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Nghĩa vụ, trách nhiệm của sĩ quan, hạ sĩ quan, chiến sĩ công an</a:t>
            </a:r>
            <a:endParaRPr lang="en-US" sz="32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4" name="Picture 7" descr="C:\Users\Administrator\Desktop\siet-quy-dinh-phong-ham-tuong-cong-an-bb-bab75sol20150124010939.5207400.jpg">
            <a:extLst>
              <a:ext uri="{FF2B5EF4-FFF2-40B4-BE49-F238E27FC236}">
                <a16:creationId xmlns:a16="http://schemas.microsoft.com/office/drawing/2014/main" id="{62385F39-D771-4A89-AE0A-F49A60AA2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090" y="1327122"/>
            <a:ext cx="517691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234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5874F553-04DE-4A56-A6CD-06F38734A081}"/>
              </a:ext>
            </a:extLst>
          </p:cNvPr>
          <p:cNvSpPr txBox="1">
            <a:spLocks noChangeArrowheads="1"/>
          </p:cNvSpPr>
          <p:nvPr/>
        </p:nvSpPr>
        <p:spPr bwMode="auto">
          <a:xfrm>
            <a:off x="665504" y="258099"/>
            <a:ext cx="110528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114300" rtl="0">
              <a:spcBef>
                <a:spcPts val="0"/>
              </a:spcBef>
              <a:spcAft>
                <a:spcPts val="0"/>
              </a:spcAft>
            </a:pPr>
            <a:r>
              <a:rPr lang="vi-VN" sz="2800" b="1" i="0" u="none" strike="noStrike" dirty="0">
                <a:solidFill>
                  <a:srgbClr val="C00000"/>
                </a:solidFill>
                <a:effectLst/>
                <a:latin typeface="Times New Roman" panose="02020603050405020304" pitchFamily="18" charset="0"/>
                <a:cs typeface="Times New Roman" panose="02020603050405020304" pitchFamily="18" charset="0"/>
              </a:rPr>
              <a:t>II. </a:t>
            </a:r>
            <a:r>
              <a:rPr lang="sq-AL"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PHẤN ĐẤU TRỞ THÀNH SĨ QUAN QUÂN ĐỘI VÀ CÔNG AN NHÂN DÂN </a:t>
            </a:r>
            <a:r>
              <a:rPr lang="sq-AL" sz="28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VIỆT NAM</a:t>
            </a:r>
            <a:endParaRPr lang="en-US" altLang="en-US" sz="2800" i="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AC18D71-01BF-4685-81FD-4E631571BC31}"/>
              </a:ext>
            </a:extLst>
          </p:cNvPr>
          <p:cNvSpPr/>
          <p:nvPr/>
        </p:nvSpPr>
        <p:spPr>
          <a:xfrm>
            <a:off x="239151" y="1582341"/>
            <a:ext cx="11676184" cy="4154984"/>
          </a:xfrm>
          <a:prstGeom prst="rect">
            <a:avLst/>
          </a:prstGeom>
        </p:spPr>
        <p:txBody>
          <a:bodyPr wrap="square">
            <a:spAutoFit/>
          </a:bodyPr>
          <a:lstStyle/>
          <a:p>
            <a:pPr algn="just"/>
            <a:r>
              <a:rPr lang="vi-VN" sz="2400" b="1">
                <a:solidFill>
                  <a:srgbClr val="000000"/>
                </a:solidFill>
                <a:latin typeface="Times New Roman" panose="02020603050405020304" pitchFamily="18" charset="0"/>
                <a:cs typeface="Times New Roman" panose="02020603050405020304" pitchFamily="18" charset="0"/>
              </a:rPr>
              <a:t>1. Tiêu chuẩn</a:t>
            </a:r>
            <a:endParaRPr lang="vi-VN" sz="2400">
              <a:solidFill>
                <a:srgbClr val="000000"/>
              </a:solidFill>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dân nước Cộng hòa xã hội chủ nghĩa Việt Nam có thể được tuyển chọn đào tạo sĩ quan, khi:</a:t>
            </a:r>
          </a:p>
          <a:p>
            <a:r>
              <a:rPr lang="vi-VN" sz="2400">
                <a:latin typeface="Times New Roman" panose="02020603050405020304" pitchFamily="18" charset="0"/>
                <a:cs typeface="Times New Roman" panose="02020603050405020304" pitchFamily="18" charset="0"/>
              </a:rPr>
              <a:t>+ Có đủ tiêu chuẩn về chính trị, phẩm chất đạo đức, trình độ học vấn, sức khoẻ, tuổi đời;</a:t>
            </a:r>
          </a:p>
          <a:p>
            <a:r>
              <a:rPr lang="vi-VN" sz="2400">
                <a:latin typeface="Times New Roman" panose="02020603050405020304" pitchFamily="18" charset="0"/>
                <a:cs typeface="Times New Roman" panose="02020603050405020304" pitchFamily="18" charset="0"/>
              </a:rPr>
              <a:t>+ Có nguyện vọng và khả năng hoạt động trong lĩnh vực quân sự</a:t>
            </a:r>
          </a:p>
          <a:p>
            <a:pPr algn="just"/>
            <a:r>
              <a:rPr lang="en-US" sz="2400" b="1">
                <a:solidFill>
                  <a:srgbClr val="000000"/>
                </a:solidFill>
                <a:latin typeface="Times New Roman" panose="02020603050405020304" pitchFamily="18" charset="0"/>
                <a:cs typeface="Times New Roman" panose="02020603050405020304" pitchFamily="18" charset="0"/>
              </a:rPr>
              <a:t>*</a:t>
            </a:r>
            <a:r>
              <a:rPr lang="vi-VN" sz="2400" b="1">
                <a:solidFill>
                  <a:srgbClr val="000000"/>
                </a:solidFill>
                <a:latin typeface="Times New Roman" panose="02020603050405020304" pitchFamily="18" charset="0"/>
                <a:cs typeface="Times New Roman" panose="02020603050405020304" pitchFamily="18" charset="0"/>
              </a:rPr>
              <a:t> Ngoài ra, nguồn bổ sung sĩ quan tại ngũ trong quân đội gồm:</a:t>
            </a:r>
          </a:p>
          <a:p>
            <a:pPr algn="just"/>
            <a:r>
              <a:rPr lang="vi-VN" sz="2400">
                <a:solidFill>
                  <a:srgbClr val="000000"/>
                </a:solidFill>
                <a:latin typeface="Times New Roman" panose="02020603050405020304" pitchFamily="18" charset="0"/>
                <a:cs typeface="Times New Roman" panose="02020603050405020304" pitchFamily="18" charset="0"/>
              </a:rPr>
              <a:t>+ Hạ sĩ quan, binh sĩ tốt nghiệp các trường đào tạo sĩ quan hoặc các trường đại học ngoài quân đội;</a:t>
            </a:r>
          </a:p>
          <a:p>
            <a:pPr algn="just"/>
            <a:r>
              <a:rPr lang="vi-VN" sz="2400">
                <a:solidFill>
                  <a:srgbClr val="000000"/>
                </a:solidFill>
                <a:latin typeface="Times New Roman" panose="02020603050405020304" pitchFamily="18" charset="0"/>
                <a:cs typeface="Times New Roman" panose="02020603050405020304" pitchFamily="18" charset="0"/>
              </a:rPr>
              <a:t>+ Hạ sĩ quan, binh sĩ hoàn thành tốt nhiệm vụ chiến đấu;</a:t>
            </a:r>
          </a:p>
          <a:p>
            <a:pPr algn="just"/>
            <a:r>
              <a:rPr lang="vi-VN" sz="2400">
                <a:solidFill>
                  <a:srgbClr val="000000"/>
                </a:solidFill>
                <a:latin typeface="Times New Roman" panose="02020603050405020304" pitchFamily="18" charset="0"/>
                <a:cs typeface="Times New Roman" panose="02020603050405020304" pitchFamily="18" charset="0"/>
              </a:rPr>
              <a:t>+ Quân nhân chuyên nghiệp và công chức quốc phòng tại ngũ tốt nghiệp đại học trở lên đã được đào tạo, bồi dưỡng chương trình quân sự theo quy định của Bộ trưởng Bộ Quốc phòng.</a:t>
            </a:r>
            <a:endParaRPr lang="vi-VN" sz="2400" b="0" i="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243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F89DD-BB90-484D-A013-45D941783C4D}"/>
              </a:ext>
            </a:extLst>
          </p:cNvPr>
          <p:cNvSpPr/>
          <p:nvPr/>
        </p:nvSpPr>
        <p:spPr>
          <a:xfrm>
            <a:off x="1711569" y="194657"/>
            <a:ext cx="6096000" cy="584775"/>
          </a:xfrm>
          <a:prstGeom prst="rect">
            <a:avLst/>
          </a:prstGeom>
        </p:spPr>
        <p:txBody>
          <a:bodyPr>
            <a:spAutoFit/>
          </a:bodyPr>
          <a:lstStyle/>
          <a:p>
            <a:pPr algn="just"/>
            <a:r>
              <a:rPr lang="en-US" sz="3200" b="1">
                <a:solidFill>
                  <a:srgbClr val="000000"/>
                </a:solidFill>
                <a:latin typeface="Times New Roman" panose="02020603050405020304" pitchFamily="18" charset="0"/>
                <a:cs typeface="Times New Roman" panose="02020603050405020304" pitchFamily="18" charset="0"/>
              </a:rPr>
              <a:t>2.</a:t>
            </a:r>
            <a:r>
              <a:rPr lang="vi-VN" sz="3200" b="1">
                <a:solidFill>
                  <a:srgbClr val="000000"/>
                </a:solidFill>
                <a:latin typeface="Times New Roman" panose="02020603050405020304" pitchFamily="18" charset="0"/>
                <a:cs typeface="Times New Roman" panose="02020603050405020304" pitchFamily="18" charset="0"/>
              </a:rPr>
              <a:t> </a:t>
            </a:r>
            <a:r>
              <a:rPr lang="en-US" sz="3200" b="1">
                <a:solidFill>
                  <a:srgbClr val="000000"/>
                </a:solidFill>
                <a:latin typeface="Times New Roman" panose="02020603050405020304" pitchFamily="18" charset="0"/>
                <a:cs typeface="Times New Roman" panose="02020603050405020304" pitchFamily="18" charset="0"/>
              </a:rPr>
              <a:t>Tình huống</a:t>
            </a:r>
            <a:endParaRPr lang="vi-VN" sz="3200" b="1" i="0">
              <a:solidFill>
                <a:srgbClr val="212529"/>
              </a:solidFill>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3CBF132-3CDE-4D17-A8AF-A3E41CB82811}"/>
              </a:ext>
            </a:extLst>
          </p:cNvPr>
          <p:cNvSpPr/>
          <p:nvPr/>
        </p:nvSpPr>
        <p:spPr>
          <a:xfrm>
            <a:off x="815927" y="779432"/>
            <a:ext cx="11211950" cy="1384995"/>
          </a:xfrm>
          <a:prstGeom prst="rect">
            <a:avLst/>
          </a:prstGeom>
        </p:spPr>
        <p:txBody>
          <a:bodyPr wrap="square">
            <a:spAutoFit/>
          </a:bodyPr>
          <a:lstStyle/>
          <a:p>
            <a:pPr algn="just">
              <a:spcAft>
                <a:spcPts val="0"/>
              </a:spcAft>
            </a:pPr>
            <a:r>
              <a:rPr lang="en-US" sz="2800" b="1">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Câu hỏi trang 15 GDQP 10</a:t>
            </a:r>
            <a:r>
              <a:rPr lang="en-US" sz="2800" b="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algn="just">
              <a:spcAft>
                <a:spcPts val="0"/>
              </a:spcAft>
            </a:pPr>
            <a:r>
              <a:rPr lang="en-US" sz="28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1. Điều gì đã khiến Hoàng Phú Thịnh quyết tâm trở thành sĩ quan?</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algn="just">
              <a:spcAft>
                <a:spcPts val="0"/>
              </a:spcAft>
            </a:pPr>
            <a:r>
              <a:rPr lang="en-US" sz="28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2. Để trở thành sĩ quan Quân đội hoặc Công an em sẽ làm những gì?</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EE9F8A5-5EEF-44CB-A97E-49F4342BF2D6}"/>
              </a:ext>
            </a:extLst>
          </p:cNvPr>
          <p:cNvSpPr/>
          <p:nvPr/>
        </p:nvSpPr>
        <p:spPr>
          <a:xfrm>
            <a:off x="520504" y="2139028"/>
            <a:ext cx="11408898" cy="4524315"/>
          </a:xfrm>
          <a:prstGeom prst="rect">
            <a:avLst/>
          </a:prstGeom>
        </p:spPr>
        <p:txBody>
          <a:bodyPr wrap="square">
            <a:spAutoFit/>
          </a:bodyPr>
          <a:lstStyle/>
          <a:p>
            <a:pPr algn="just">
              <a:spcAft>
                <a:spcPts val="0"/>
              </a:spcAft>
            </a:pPr>
            <a:r>
              <a:rPr lang="en-US" sz="2400" b="1">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Trả lời</a:t>
            </a:r>
            <a:r>
              <a:rPr lang="en-US" sz="2400" b="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latin typeface="Times New Roman" panose="02020603050405020304" pitchFamily="18" charset="0"/>
              <a:ea typeface="Arial" panose="020B0604020202020204" pitchFamily="34" charset="0"/>
              <a:cs typeface="Times New Roman" panose="02020603050405020304" pitchFamily="18" charset="0"/>
            </a:endParaRPr>
          </a:p>
          <a:p>
            <a:pPr algn="just">
              <a:spcAft>
                <a:spcPts val="0"/>
              </a:spcAft>
            </a:pPr>
            <a:r>
              <a:rPr lang="en-US" sz="2400" b="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Yêu cầu số 1:</a:t>
            </a:r>
            <a:endParaRPr lang="en-US" sz="2400">
              <a:latin typeface="Times New Roman" panose="02020603050405020304" pitchFamily="18" charset="0"/>
              <a:ea typeface="Arial" panose="020B0604020202020204" pitchFamily="34" charset="0"/>
              <a:cs typeface="Times New Roman" panose="02020603050405020304" pitchFamily="18" charset="0"/>
            </a:endParaRPr>
          </a:p>
          <a:p>
            <a:pPr algn="just">
              <a:spcAft>
                <a:spcPts val="0"/>
              </a:spcAft>
            </a:pPr>
            <a:r>
              <a:rPr lang="en-US" sz="24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Lý do khiến Hoàng Phú Thịnh quyết tâm trở thành sĩ quan:</a:t>
            </a:r>
            <a:endParaRPr lang="en-US" sz="2400">
              <a:latin typeface="Times New Roman" panose="02020603050405020304" pitchFamily="18" charset="0"/>
              <a:ea typeface="Arial" panose="020B0604020202020204" pitchFamily="34" charset="0"/>
              <a:cs typeface="Times New Roman" panose="02020603050405020304" pitchFamily="18" charset="0"/>
            </a:endParaRPr>
          </a:p>
          <a:p>
            <a:pPr algn="just">
              <a:spcAft>
                <a:spcPts val="0"/>
              </a:spcAft>
            </a:pPr>
            <a:r>
              <a:rPr lang="en-US" sz="24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Trở thành sĩ quan là ước mơ của Hoàng Phú thịnh</a:t>
            </a:r>
            <a:endParaRPr lang="en-US" sz="2400">
              <a:latin typeface="Times New Roman" panose="02020603050405020304" pitchFamily="18" charset="0"/>
              <a:ea typeface="Arial" panose="020B0604020202020204" pitchFamily="34" charset="0"/>
              <a:cs typeface="Times New Roman" panose="02020603050405020304" pitchFamily="18" charset="0"/>
            </a:endParaRPr>
          </a:p>
          <a:p>
            <a:pPr algn="just">
              <a:spcAft>
                <a:spcPts val="0"/>
              </a:spcAft>
            </a:pPr>
            <a:r>
              <a:rPr lang="en-US" sz="24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Hoàng Phú Thịnh có lòng yêu nước, muốn cống hiến cho đất nước, muốn tham gia vào công cuộc bảo vệ tổ quốc.</a:t>
            </a:r>
            <a:endParaRPr lang="en-US" sz="2400">
              <a:latin typeface="Times New Roman" panose="02020603050405020304" pitchFamily="18" charset="0"/>
              <a:ea typeface="Arial" panose="020B0604020202020204" pitchFamily="34" charset="0"/>
              <a:cs typeface="Times New Roman" panose="02020603050405020304" pitchFamily="18" charset="0"/>
            </a:endParaRPr>
          </a:p>
          <a:p>
            <a:pPr algn="just">
              <a:spcAft>
                <a:spcPts val="0"/>
              </a:spcAft>
            </a:pPr>
            <a:r>
              <a:rPr lang="en-US" sz="2400" b="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Yêu cầu số 2: </a:t>
            </a:r>
            <a:r>
              <a:rPr lang="en-US" sz="24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Để trở thành sĩ quan em cần có:</a:t>
            </a:r>
            <a:endParaRPr lang="en-US" sz="2400">
              <a:latin typeface="Times New Roman" panose="02020603050405020304" pitchFamily="18" charset="0"/>
              <a:ea typeface="Arial" panose="020B0604020202020204" pitchFamily="34" charset="0"/>
              <a:cs typeface="Times New Roman" panose="02020603050405020304" pitchFamily="18" charset="0"/>
            </a:endParaRPr>
          </a:p>
          <a:p>
            <a:pPr algn="just">
              <a:spcAft>
                <a:spcPts val="0"/>
              </a:spcAft>
            </a:pPr>
            <a:r>
              <a:rPr lang="en-US" sz="24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Phẩm chất chính trị, đạo đức tốt</a:t>
            </a:r>
            <a:endParaRPr lang="en-US" sz="2400">
              <a:latin typeface="Times New Roman" panose="02020603050405020304" pitchFamily="18" charset="0"/>
              <a:ea typeface="Arial" panose="020B0604020202020204" pitchFamily="34" charset="0"/>
              <a:cs typeface="Times New Roman" panose="02020603050405020304" pitchFamily="18" charset="0"/>
            </a:endParaRPr>
          </a:p>
          <a:p>
            <a:pPr algn="just">
              <a:spcAft>
                <a:spcPts val="0"/>
              </a:spcAft>
            </a:pPr>
            <a:r>
              <a:rPr lang="en-US" sz="24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Lí lịch bản thân và gia đình rõ ràng</a:t>
            </a:r>
            <a:endParaRPr lang="en-US" sz="2400">
              <a:latin typeface="Times New Roman" panose="02020603050405020304" pitchFamily="18" charset="0"/>
              <a:ea typeface="Arial" panose="020B0604020202020204" pitchFamily="34" charset="0"/>
              <a:cs typeface="Times New Roman" panose="02020603050405020304" pitchFamily="18" charset="0"/>
            </a:endParaRPr>
          </a:p>
          <a:p>
            <a:pPr algn="just">
              <a:spcAft>
                <a:spcPts val="0"/>
              </a:spcAft>
            </a:pPr>
            <a:r>
              <a:rPr lang="en-US" sz="24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Thái độ học tập nghiêm túc, luôn trau dồi nâng cao và học hỏi những kiến thức</a:t>
            </a:r>
            <a:endParaRPr lang="en-US" sz="2400">
              <a:latin typeface="Times New Roman" panose="02020603050405020304" pitchFamily="18" charset="0"/>
              <a:ea typeface="Arial" panose="020B0604020202020204" pitchFamily="34" charset="0"/>
              <a:cs typeface="Times New Roman" panose="02020603050405020304" pitchFamily="18" charset="0"/>
            </a:endParaRPr>
          </a:p>
          <a:p>
            <a:pPr algn="just">
              <a:spcAft>
                <a:spcPts val="0"/>
              </a:spcAft>
            </a:pPr>
            <a:r>
              <a:rPr lang="en-US" sz="24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Có sức khỏe tốt, đáp ứng được các yêu cầu tuyển chọn (nam từ 1.64 - 1m80; nữ từ 1m58 - 1m72…).</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2240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690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F29C4-C50A-4C9D-B378-2D0819AF92A4}"/>
              </a:ext>
            </a:extLst>
          </p:cNvPr>
          <p:cNvSpPr>
            <a:spLocks noGrp="1"/>
          </p:cNvSpPr>
          <p:nvPr>
            <p:ph idx="1"/>
          </p:nvPr>
        </p:nvSpPr>
        <p:spPr/>
        <p:txBody>
          <a:bodyPr/>
          <a:lstStyle/>
          <a:p>
            <a:pPr algn="just"/>
            <a:r>
              <a:rPr lang="en-US" altLang="en-US">
                <a:solidFill>
                  <a:schemeClr val="accent6">
                    <a:lumMod val="75000"/>
                  </a:schemeClr>
                </a:solidFill>
                <a:latin typeface="Times New Roman" panose="02020603050405020304" pitchFamily="18" charset="0"/>
                <a:cs typeface="Times New Roman" panose="02020603050405020304" pitchFamily="18" charset="0"/>
              </a:rPr>
              <a:t> Phân tích và trình bày được những nội dung cơ bản về của luật Quốc phòng an ninh, Luật sĩ quan quân đội nhân dân Việt Nam và luật công an nhân dân.</a:t>
            </a:r>
          </a:p>
          <a:p>
            <a:pPr algn="just"/>
            <a:r>
              <a:rPr lang="en-US" altLang="en-US">
                <a:solidFill>
                  <a:schemeClr val="accent6">
                    <a:lumMod val="75000"/>
                  </a:schemeClr>
                </a:solidFill>
                <a:latin typeface="Times New Roman" panose="02020603050405020304" pitchFamily="18" charset="0"/>
                <a:cs typeface="Times New Roman" panose="02020603050405020304" pitchFamily="18" charset="0"/>
              </a:rPr>
              <a:t> Tích cực, chủ động thực hiện trách nhiệm của công dân trong việc thực hiện quy định của pháp luật về quốc phòng và an ninh</a:t>
            </a:r>
          </a:p>
          <a:p>
            <a:pPr algn="just"/>
            <a:r>
              <a:rPr lang="en-US" altLang="en-US">
                <a:solidFill>
                  <a:schemeClr val="accent6">
                    <a:lumMod val="75000"/>
                  </a:schemeClr>
                </a:solidFill>
                <a:latin typeface="Times New Roman" panose="02020603050405020304" pitchFamily="18" charset="0"/>
                <a:cs typeface="Times New Roman" panose="02020603050405020304" pitchFamily="18" charset="0"/>
              </a:rPr>
              <a:t> Qua nghiên cứu về nội dung luật, có định hướng  nghề nghiệp sau khi thực hiện nghĩa vụ quân sự, nghĩa vụ công an; phấn đấu được ở lại phục vụ quân đội, công an lâu dài cũng như đăng kí thi vào các học viện, nhà trường quân đội, công an. </a:t>
            </a:r>
          </a:p>
          <a:p>
            <a:endParaRPr lang="en-US"/>
          </a:p>
        </p:txBody>
      </p:sp>
      <p:sp>
        <p:nvSpPr>
          <p:cNvPr id="4" name="Rectangle 5">
            <a:extLst>
              <a:ext uri="{FF2B5EF4-FFF2-40B4-BE49-F238E27FC236}">
                <a16:creationId xmlns:a16="http://schemas.microsoft.com/office/drawing/2014/main" id="{7DA17941-24B3-46FF-BB06-3D6972EC06A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3600">
                <a:solidFill>
                  <a:srgbClr val="C00000"/>
                </a:solidFill>
                <a:latin typeface="Times New Roman" panose="02020603050405020304" pitchFamily="18" charset="0"/>
                <a:cs typeface="Times New Roman" panose="02020603050405020304" pitchFamily="18" charset="0"/>
              </a:rPr>
              <a:t>Mục tiêu – Yêu cầu</a:t>
            </a:r>
          </a:p>
        </p:txBody>
      </p:sp>
    </p:spTree>
    <p:extLst>
      <p:ext uri="{BB962C8B-B14F-4D97-AF65-F5344CB8AC3E}">
        <p14:creationId xmlns:p14="http://schemas.microsoft.com/office/powerpoint/2010/main" val="3160603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EA0C118-B5E5-42CF-9673-99792E817C8A}"/>
              </a:ext>
            </a:extLst>
          </p:cNvPr>
          <p:cNvGrpSpPr>
            <a:grpSpLocks/>
          </p:cNvGrpSpPr>
          <p:nvPr/>
        </p:nvGrpSpPr>
        <p:grpSpPr bwMode="auto">
          <a:xfrm>
            <a:off x="1295465" y="1242462"/>
            <a:ext cx="8961319" cy="4934629"/>
            <a:chOff x="341052" y="866141"/>
            <a:chExt cx="9063151" cy="6792529"/>
          </a:xfrm>
        </p:grpSpPr>
        <p:sp>
          <p:nvSpPr>
            <p:cNvPr id="11" name="Rectangle 2">
              <a:extLst>
                <a:ext uri="{FF2B5EF4-FFF2-40B4-BE49-F238E27FC236}">
                  <a16:creationId xmlns:a16="http://schemas.microsoft.com/office/drawing/2014/main" id="{59D252A7-34ED-49FC-A9DB-50156F47A68A}"/>
                </a:ext>
              </a:extLst>
            </p:cNvPr>
            <p:cNvSpPr>
              <a:spLocks noChangeArrowheads="1"/>
            </p:cNvSpPr>
            <p:nvPr/>
          </p:nvSpPr>
          <p:spPr bwMode="auto">
            <a:xfrm>
              <a:off x="341052" y="866141"/>
              <a:ext cx="3244672" cy="6792529"/>
            </a:xfrm>
            <a:prstGeom prst="rect">
              <a:avLst/>
            </a:prstGeom>
            <a:solidFill>
              <a:srgbClr val="FFFF66">
                <a:alpha val="55686"/>
              </a:srgbClr>
            </a:solidFill>
            <a:ln w="9525">
              <a:solidFill>
                <a:srgbClr val="FFFF00"/>
              </a:solidFill>
              <a:miter lim="800000"/>
              <a:headEnd/>
              <a:tailEnd/>
            </a:ln>
            <a:scene3d>
              <a:camera prst="legacyObliqueTopRight"/>
              <a:lightRig rig="legacyFlat3" dir="b"/>
            </a:scene3d>
            <a:sp3d extrusionH="430200" prstMaterial="legacyMatte">
              <a:bevelT w="13500" h="13500" prst="angle"/>
              <a:bevelB w="13500" h="13500" prst="angle"/>
              <a:extrusionClr>
                <a:srgbClr val="FF33CC"/>
              </a:extrusionClr>
              <a:contourClr>
                <a:srgbClr val="0000FF"/>
              </a:contourClr>
            </a:sp3d>
          </p:spPr>
          <p:txBody>
            <a:bodyPr wrap="none" anchor="ctr">
              <a:flatTx/>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4471A6"/>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2C1DB"/>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buNone/>
              </a:pPr>
              <a:r>
                <a:rPr lang="en-US" altLang="en-US" dirty="0">
                  <a:solidFill>
                    <a:srgbClr val="C00000"/>
                  </a:solidFill>
                  <a:latin typeface="Arial" panose="020B0604020202020204" pitchFamily="34" charset="0"/>
                  <a:cs typeface="Arial" panose="020B0604020202020204" pitchFamily="34" charset="0"/>
                </a:rPr>
                <a:t>NỘI DUNG CƠ BẢN </a:t>
              </a:r>
            </a:p>
            <a:p>
              <a:pPr algn="ctr">
                <a:buNone/>
              </a:pPr>
              <a:r>
                <a:rPr lang="en-US" altLang="en-US" dirty="0">
                  <a:solidFill>
                    <a:srgbClr val="C00000"/>
                  </a:solidFill>
                  <a:latin typeface="Arial" panose="020B0604020202020204" pitchFamily="34" charset="0"/>
                  <a:cs typeface="Arial" panose="020B0604020202020204" pitchFamily="34" charset="0"/>
                </a:rPr>
                <a:t>MỘT SỐ LUẬT VỀ </a:t>
              </a:r>
            </a:p>
            <a:p>
              <a:pPr algn="ctr">
                <a:buNone/>
              </a:pPr>
              <a:r>
                <a:rPr lang="en-US" altLang="en-US" dirty="0">
                  <a:solidFill>
                    <a:srgbClr val="C00000"/>
                  </a:solidFill>
                  <a:latin typeface="Arial" panose="020B0604020202020204" pitchFamily="34" charset="0"/>
                  <a:cs typeface="Arial" panose="020B0604020202020204" pitchFamily="34" charset="0"/>
                </a:rPr>
                <a:t>QUỐC PHÒNG AN </a:t>
              </a:r>
            </a:p>
            <a:p>
              <a:pPr algn="ctr">
                <a:buNone/>
              </a:pPr>
              <a:r>
                <a:rPr lang="en-US" altLang="en-US" dirty="0">
                  <a:solidFill>
                    <a:srgbClr val="C00000"/>
                  </a:solidFill>
                  <a:latin typeface="Arial" panose="020B0604020202020204" pitchFamily="34" charset="0"/>
                  <a:cs typeface="Arial" panose="020B0604020202020204" pitchFamily="34" charset="0"/>
                </a:rPr>
                <a:t>NINH VIỆT NAM</a:t>
              </a:r>
            </a:p>
            <a:p>
              <a:pPr algn="ctr">
                <a:lnSpc>
                  <a:spcPct val="150000"/>
                </a:lnSpc>
                <a:spcBef>
                  <a:spcPct val="0"/>
                </a:spcBef>
                <a:buClrTx/>
                <a:buSzTx/>
                <a:buFontTx/>
                <a:buNone/>
              </a:pPr>
              <a:endParaRPr lang="en-US" altLang="en-US" i="1" dirty="0">
                <a:solidFill>
                  <a:srgbClr val="0000CC"/>
                </a:solidFill>
                <a:latin typeface=".VnArialH"/>
              </a:endParaRPr>
            </a:p>
          </p:txBody>
        </p:sp>
        <p:grpSp>
          <p:nvGrpSpPr>
            <p:cNvPr id="12" name="Group 6">
              <a:extLst>
                <a:ext uri="{FF2B5EF4-FFF2-40B4-BE49-F238E27FC236}">
                  <a16:creationId xmlns:a16="http://schemas.microsoft.com/office/drawing/2014/main" id="{F6B08AC0-601B-48D5-A05D-DC1BE474FCCF}"/>
                </a:ext>
              </a:extLst>
            </p:cNvPr>
            <p:cNvGrpSpPr>
              <a:grpSpLocks/>
            </p:cNvGrpSpPr>
            <p:nvPr/>
          </p:nvGrpSpPr>
          <p:grpSpPr bwMode="auto">
            <a:xfrm>
              <a:off x="3745650" y="866141"/>
              <a:ext cx="5658553" cy="2992438"/>
              <a:chOff x="953" y="808"/>
              <a:chExt cx="2267" cy="1625"/>
            </a:xfrm>
          </p:grpSpPr>
          <p:sp>
            <p:nvSpPr>
              <p:cNvPr id="14" name="Rectangle 7">
                <a:extLst>
                  <a:ext uri="{FF2B5EF4-FFF2-40B4-BE49-F238E27FC236}">
                    <a16:creationId xmlns:a16="http://schemas.microsoft.com/office/drawing/2014/main" id="{2BF35E12-160C-48B8-807F-0E55EF09D4BA}"/>
                  </a:ext>
                </a:extLst>
              </p:cNvPr>
              <p:cNvSpPr>
                <a:spLocks noChangeArrowheads="1"/>
              </p:cNvSpPr>
              <p:nvPr/>
            </p:nvSpPr>
            <p:spPr bwMode="auto">
              <a:xfrm>
                <a:off x="1091" y="808"/>
                <a:ext cx="2129" cy="1625"/>
              </a:xfrm>
              <a:prstGeom prst="rect">
                <a:avLst/>
              </a:prstGeom>
              <a:solidFill>
                <a:schemeClr val="tx2">
                  <a:alpha val="47842"/>
                </a:scheme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00FF"/>
                </a:extrusionClr>
                <a:contourClr>
                  <a:schemeClr val="tx2"/>
                </a:contourClr>
              </a:sp3d>
            </p:spPr>
            <p:txBody>
              <a:bodyPr wrap="none" anchor="ctr">
                <a:flatTx/>
              </a:bodyPr>
              <a:lstStyle>
                <a:lvl1pPr marL="457200" indent="-4572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4471A6"/>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2C1DB"/>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r>
                  <a:rPr lang="vi-VN" altLang="en-US" sz="2800" b="1" dirty="0">
                    <a:solidFill>
                      <a:srgbClr val="FFFF00"/>
                    </a:solidFill>
                    <a:latin typeface="Arial" panose="020B0604020202020204" pitchFamily="34" charset="0"/>
                    <a:cs typeface="Arial" panose="020B0604020202020204" pitchFamily="34" charset="0"/>
                  </a:rPr>
                  <a:t> </a:t>
                </a:r>
                <a:r>
                  <a:rPr lang="en-US" altLang="en-US" b="1" dirty="0">
                    <a:solidFill>
                      <a:srgbClr val="FFFF00"/>
                    </a:solidFill>
                    <a:latin typeface="Arial" panose="020B0604020202020204" pitchFamily="34" charset="0"/>
                    <a:cs typeface="Arial" panose="020B0604020202020204" pitchFamily="34" charset="0"/>
                  </a:rPr>
                  <a:t>I. NỘI DUNG CƠ BẢN CỦA LUẬT </a:t>
                </a:r>
              </a:p>
              <a:p>
                <a:pPr>
                  <a:spcBef>
                    <a:spcPct val="0"/>
                  </a:spcBef>
                  <a:buClrTx/>
                  <a:buSzTx/>
                  <a:buFontTx/>
                  <a:buNone/>
                </a:pPr>
                <a:r>
                  <a:rPr lang="en-US" altLang="en-US" b="1" dirty="0">
                    <a:solidFill>
                      <a:srgbClr val="FFFF00"/>
                    </a:solidFill>
                    <a:latin typeface="Arial" panose="020B0604020202020204" pitchFamily="34" charset="0"/>
                    <a:cs typeface="Arial" panose="020B0604020202020204" pitchFamily="34" charset="0"/>
                  </a:rPr>
                  <a:t>  GIÁO DỤC</a:t>
                </a:r>
                <a:r>
                  <a:rPr lang="vi-VN" altLang="en-US" b="1" dirty="0">
                    <a:solidFill>
                      <a:srgbClr val="FFFF00"/>
                    </a:solidFill>
                    <a:latin typeface="Arial" panose="020B0604020202020204" pitchFamily="34" charset="0"/>
                    <a:cs typeface="Arial" panose="020B0604020202020204" pitchFamily="34" charset="0"/>
                  </a:rPr>
                  <a:t> </a:t>
                </a:r>
                <a:r>
                  <a:rPr lang="en-US" altLang="en-US" b="1" dirty="0">
                    <a:solidFill>
                      <a:srgbClr val="FFFF00"/>
                    </a:solidFill>
                    <a:latin typeface="Arial" panose="020B0604020202020204" pitchFamily="34" charset="0"/>
                    <a:cs typeface="Arial" panose="020B0604020202020204" pitchFamily="34" charset="0"/>
                  </a:rPr>
                  <a:t>QUỐC PHÒNG VÀ </a:t>
                </a:r>
                <a:r>
                  <a:rPr lang="vi-VN" altLang="en-US" b="1" dirty="0">
                    <a:solidFill>
                      <a:srgbClr val="FFFF00"/>
                    </a:solidFill>
                    <a:latin typeface="Arial" panose="020B0604020202020204" pitchFamily="34" charset="0"/>
                    <a:cs typeface="Arial" panose="020B0604020202020204" pitchFamily="34" charset="0"/>
                  </a:rPr>
                  <a:t>AN </a:t>
                </a:r>
              </a:p>
              <a:p>
                <a:pPr>
                  <a:spcBef>
                    <a:spcPct val="0"/>
                  </a:spcBef>
                  <a:buClrTx/>
                  <a:buSzTx/>
                  <a:buFontTx/>
                  <a:buNone/>
                </a:pPr>
                <a:r>
                  <a:rPr lang="vi-VN" altLang="en-US" b="1" dirty="0">
                    <a:solidFill>
                      <a:srgbClr val="FFFF00"/>
                    </a:solidFill>
                    <a:latin typeface="Arial" panose="020B0604020202020204" pitchFamily="34" charset="0"/>
                    <a:cs typeface="Arial" panose="020B0604020202020204" pitchFamily="34" charset="0"/>
                  </a:rPr>
                  <a:t>  </a:t>
                </a:r>
                <a:r>
                  <a:rPr lang="en-US" altLang="en-US" b="1" dirty="0">
                    <a:solidFill>
                      <a:srgbClr val="FFFF00"/>
                    </a:solidFill>
                    <a:latin typeface="Arial" panose="020B0604020202020204" pitchFamily="34" charset="0"/>
                    <a:cs typeface="Arial" panose="020B0604020202020204" pitchFamily="34" charset="0"/>
                  </a:rPr>
                  <a:t>NINH</a:t>
                </a:r>
              </a:p>
            </p:txBody>
          </p:sp>
          <p:sp>
            <p:nvSpPr>
              <p:cNvPr id="15" name="Line 8">
                <a:extLst>
                  <a:ext uri="{FF2B5EF4-FFF2-40B4-BE49-F238E27FC236}">
                    <a16:creationId xmlns:a16="http://schemas.microsoft.com/office/drawing/2014/main" id="{2B282953-49B7-4209-BB8D-5FD9CE8CF271}"/>
                  </a:ext>
                </a:extLst>
              </p:cNvPr>
              <p:cNvSpPr>
                <a:spLocks noChangeShapeType="1"/>
              </p:cNvSpPr>
              <p:nvPr/>
            </p:nvSpPr>
            <p:spPr bwMode="auto">
              <a:xfrm flipV="1">
                <a:off x="953" y="1796"/>
                <a:ext cx="138" cy="346"/>
              </a:xfrm>
              <a:prstGeom prst="line">
                <a:avLst/>
              </a:prstGeom>
              <a:noFill/>
              <a:ln w="44450" cmpd="dbl">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sp>
          <p:nvSpPr>
            <p:cNvPr id="13" name="Line 11">
              <a:extLst>
                <a:ext uri="{FF2B5EF4-FFF2-40B4-BE49-F238E27FC236}">
                  <a16:creationId xmlns:a16="http://schemas.microsoft.com/office/drawing/2014/main" id="{E15A987F-BB62-4D10-8E8C-8341A03EFC9A}"/>
                </a:ext>
              </a:extLst>
            </p:cNvPr>
            <p:cNvSpPr>
              <a:spLocks noChangeShapeType="1"/>
            </p:cNvSpPr>
            <p:nvPr/>
          </p:nvSpPr>
          <p:spPr bwMode="auto">
            <a:xfrm>
              <a:off x="3748649" y="5103470"/>
              <a:ext cx="338456" cy="963705"/>
            </a:xfrm>
            <a:prstGeom prst="line">
              <a:avLst/>
            </a:prstGeom>
            <a:noFill/>
            <a:ln w="44450" cmpd="dbl">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sp>
        <p:nvSpPr>
          <p:cNvPr id="16" name="Rectangle 10">
            <a:extLst>
              <a:ext uri="{FF2B5EF4-FFF2-40B4-BE49-F238E27FC236}">
                <a16:creationId xmlns:a16="http://schemas.microsoft.com/office/drawing/2014/main" id="{84BFDA0F-01A0-479C-A1C5-08F302A66C8C}"/>
              </a:ext>
            </a:extLst>
          </p:cNvPr>
          <p:cNvSpPr>
            <a:spLocks noGrp="1" noChangeArrowheads="1"/>
          </p:cNvSpPr>
          <p:nvPr>
            <p:ph idx="1"/>
          </p:nvPr>
        </p:nvSpPr>
        <p:spPr bwMode="auto">
          <a:xfrm>
            <a:off x="5031321" y="3864716"/>
            <a:ext cx="5254498" cy="2312375"/>
          </a:xfrm>
          <a:prstGeom prst="rect">
            <a:avLst/>
          </a:prstGeom>
          <a:solidFill>
            <a:schemeClr val="tx2">
              <a:alpha val="47842"/>
            </a:scheme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00FF"/>
            </a:extrusionClr>
            <a:contourClr>
              <a:schemeClr val="tx2"/>
            </a:contourClr>
          </a:sp3d>
        </p:spPr>
        <p:txBody>
          <a:bodyPr wrap="none" anchor="ctr">
            <a:flatTx/>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4471A6"/>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2C1DB"/>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114300" rtl="0">
              <a:spcBef>
                <a:spcPts val="0"/>
              </a:spcBef>
              <a:spcAft>
                <a:spcPts val="0"/>
              </a:spcAft>
              <a:buNone/>
            </a:pPr>
            <a:r>
              <a:rPr lang="vi-VN" sz="2800" b="1" dirty="0">
                <a:solidFill>
                  <a:srgbClr val="FFFF00"/>
                </a:solidFill>
                <a:effectLst/>
                <a:latin typeface="+mn-lt"/>
                <a:ea typeface="Calibri" panose="020F0502020204030204" pitchFamily="34" charset="0"/>
              </a:rPr>
              <a:t>II. </a:t>
            </a:r>
            <a:r>
              <a:rPr lang="sq-AL" sz="2800" b="1" dirty="0">
                <a:solidFill>
                  <a:srgbClr val="FFFF00"/>
                </a:solidFill>
                <a:effectLst/>
                <a:latin typeface="+mn-lt"/>
                <a:ea typeface="Calibri" panose="020F0502020204030204" pitchFamily="34" charset="0"/>
              </a:rPr>
              <a:t>PHẤN ĐẤU TRỞ THÀNH SĨ </a:t>
            </a:r>
            <a:br>
              <a:rPr lang="vi-VN" sz="2800" b="1" dirty="0">
                <a:solidFill>
                  <a:srgbClr val="FFFF00"/>
                </a:solidFill>
                <a:effectLst/>
                <a:latin typeface="+mn-lt"/>
                <a:ea typeface="Calibri" panose="020F0502020204030204" pitchFamily="34" charset="0"/>
              </a:rPr>
            </a:br>
            <a:r>
              <a:rPr lang="sq-AL" sz="2800" b="1" dirty="0">
                <a:solidFill>
                  <a:srgbClr val="FFFF00"/>
                </a:solidFill>
                <a:effectLst/>
                <a:latin typeface="+mn-lt"/>
                <a:ea typeface="Calibri" panose="020F0502020204030204" pitchFamily="34" charset="0"/>
              </a:rPr>
              <a:t>QUAN QUÂN ĐỘI VÀ CÔNG AN </a:t>
            </a:r>
            <a:br>
              <a:rPr lang="vi-VN" sz="2800" b="1" dirty="0">
                <a:solidFill>
                  <a:srgbClr val="FFFF00"/>
                </a:solidFill>
                <a:effectLst/>
                <a:latin typeface="+mn-lt"/>
                <a:ea typeface="Calibri" panose="020F0502020204030204" pitchFamily="34" charset="0"/>
              </a:rPr>
            </a:br>
            <a:r>
              <a:rPr lang="sq-AL" sz="2800" b="1" dirty="0">
                <a:solidFill>
                  <a:srgbClr val="FFFF00"/>
                </a:solidFill>
                <a:effectLst/>
                <a:latin typeface="+mn-lt"/>
                <a:ea typeface="Calibri" panose="020F0502020204030204" pitchFamily="34" charset="0"/>
              </a:rPr>
              <a:t>NHÂN DÂN VIỆT NAM</a:t>
            </a:r>
            <a:endParaRPr lang="en-US" altLang="en-US" sz="2800" i="1" dirty="0">
              <a:solidFill>
                <a:srgbClr val="FFFF00"/>
              </a:solidFill>
              <a:latin typeface="+mn-lt"/>
              <a:cs typeface="Arial" panose="020B0604020202020204" pitchFamily="34" charset="0"/>
            </a:endParaRPr>
          </a:p>
        </p:txBody>
      </p:sp>
    </p:spTree>
    <p:extLst>
      <p:ext uri="{BB962C8B-B14F-4D97-AF65-F5344CB8AC3E}">
        <p14:creationId xmlns:p14="http://schemas.microsoft.com/office/powerpoint/2010/main" val="1473246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D32C-7C27-4765-8B96-EF4FA6BDE238}"/>
              </a:ext>
            </a:extLst>
          </p:cNvPr>
          <p:cNvSpPr>
            <a:spLocks noGrp="1"/>
          </p:cNvSpPr>
          <p:nvPr>
            <p:ph type="title"/>
          </p:nvPr>
        </p:nvSpPr>
        <p:spPr>
          <a:xfrm>
            <a:off x="357809" y="371061"/>
            <a:ext cx="6215270" cy="2567882"/>
          </a:xfrm>
        </p:spPr>
        <p:txBody>
          <a:bodyPr>
            <a:normAutofit fontScale="90000"/>
          </a:bodyPr>
          <a:lstStyle/>
          <a:p>
            <a:r>
              <a:rPr lang="en-US" sz="3600" b="1">
                <a:latin typeface="Times New Roman" panose="02020603050405020304" pitchFamily="18" charset="0"/>
                <a:cs typeface="Times New Roman" panose="02020603050405020304" pitchFamily="18" charset="0"/>
              </a:rPr>
              <a:t>Câu hỏi trang 11 GDQP 10:</a:t>
            </a:r>
            <a:r>
              <a:rPr lang="en-US" sz="3600">
                <a:latin typeface="Times New Roman" panose="02020603050405020304" pitchFamily="18" charset="0"/>
                <a:cs typeface="Times New Roman" panose="02020603050405020304" pitchFamily="18" charset="0"/>
              </a:rPr>
              <a:t> Em hãy nêu hiểu biết của mình về nhiệm vụ của Quân đội và Công an nhân dân?</a:t>
            </a:r>
            <a:br>
              <a:rPr lang="en-US"/>
            </a:br>
            <a:endParaRPr lang="en-US"/>
          </a:p>
        </p:txBody>
      </p:sp>
      <p:sp>
        <p:nvSpPr>
          <p:cNvPr id="3" name="Content Placeholder 2">
            <a:extLst>
              <a:ext uri="{FF2B5EF4-FFF2-40B4-BE49-F238E27FC236}">
                <a16:creationId xmlns:a16="http://schemas.microsoft.com/office/drawing/2014/main" id="{FFBCE0E6-9B48-4492-BE1B-ACB1131388C0}"/>
              </a:ext>
            </a:extLst>
          </p:cNvPr>
          <p:cNvSpPr>
            <a:spLocks noGrp="1"/>
          </p:cNvSpPr>
          <p:nvPr>
            <p:ph idx="1"/>
          </p:nvPr>
        </p:nvSpPr>
        <p:spPr>
          <a:xfrm>
            <a:off x="569843" y="2938943"/>
            <a:ext cx="5205241" cy="3647387"/>
          </a:xfrm>
        </p:spPr>
        <p:txBody>
          <a:bodyPr>
            <a:normAutofit/>
          </a:bodyPr>
          <a:lstStyle/>
          <a:p>
            <a:pPr marL="0" indent="0">
              <a:buNone/>
            </a:pPr>
            <a:r>
              <a:rPr lang="en-US" b="1">
                <a:latin typeface="Times New Roman" panose="02020603050405020304" pitchFamily="18" charset="0"/>
                <a:cs typeface="Times New Roman" panose="02020603050405020304" pitchFamily="18" charset="0"/>
              </a:rPr>
              <a:t>Trả lời:</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Quân đội có nhiệm vụ bảo vệ sự toàn vẹn lãnh thổ, chủ quyền của quốc gia, chống giặc ngoại xâm.</a:t>
            </a:r>
          </a:p>
          <a:p>
            <a:r>
              <a:rPr lang="en-US">
                <a:latin typeface="Times New Roman" panose="02020603050405020304" pitchFamily="18" charset="0"/>
                <a:cs typeface="Times New Roman" panose="02020603050405020304" pitchFamily="18" charset="0"/>
              </a:rPr>
              <a:t> Công an có nhiệm vụ giữ gìn an ninh trật tự an toàn trong xã hội</a:t>
            </a:r>
          </a:p>
          <a:p>
            <a:endParaRPr lang="en-US"/>
          </a:p>
        </p:txBody>
      </p:sp>
      <p:pic>
        <p:nvPicPr>
          <p:cNvPr id="4" name="Picture 10" descr="Chức vụ của sĩ quan theo Luật sĩ quan QĐND Việt Nam sửa đổi 2014">
            <a:extLst>
              <a:ext uri="{FF2B5EF4-FFF2-40B4-BE49-F238E27FC236}">
                <a16:creationId xmlns:a16="http://schemas.microsoft.com/office/drawing/2014/main" id="{190C35E7-5F95-458A-BB94-16A03865AD91}"/>
              </a:ext>
            </a:extLst>
          </p:cNvPr>
          <p:cNvPicPr>
            <a:picLocks noChangeAspect="1" noChangeArrowheads="1"/>
          </p:cNvPicPr>
          <p:nvPr/>
        </p:nvPicPr>
        <p:blipFill>
          <a:blip r:embed="rId2">
            <a:extLst/>
          </a:blip>
          <a:srcRect/>
          <a:stretch>
            <a:fillRect/>
          </a:stretch>
        </p:blipFill>
        <p:spPr bwMode="auto">
          <a:xfrm>
            <a:off x="6798365" y="102978"/>
            <a:ext cx="4936885" cy="3647387"/>
          </a:xfrm>
          <a:prstGeom prst="rect">
            <a:avLst/>
          </a:prstGeom>
          <a:ln>
            <a:noFill/>
          </a:ln>
          <a:effectLst>
            <a:softEdge rad="112500"/>
          </a:effectLst>
          <a:extLst/>
        </p:spPr>
      </p:pic>
      <p:pic>
        <p:nvPicPr>
          <p:cNvPr id="5" name="Picture 12" descr="Công an nhớ lời Bác dạy: Xây dựng lực lượng kiểu mẫu, phục vụ nhân dân -  Báo Quảng Bình điện tử">
            <a:extLst>
              <a:ext uri="{FF2B5EF4-FFF2-40B4-BE49-F238E27FC236}">
                <a16:creationId xmlns:a16="http://schemas.microsoft.com/office/drawing/2014/main" id="{43681AC7-EC13-4651-B313-872CA5EDBE08}"/>
              </a:ext>
            </a:extLst>
          </p:cNvPr>
          <p:cNvPicPr>
            <a:picLocks noChangeAspect="1" noChangeArrowheads="1"/>
          </p:cNvPicPr>
          <p:nvPr/>
        </p:nvPicPr>
        <p:blipFill>
          <a:blip r:embed="rId3">
            <a:extLst/>
          </a:blip>
          <a:srcRect/>
          <a:stretch>
            <a:fillRect/>
          </a:stretch>
        </p:blipFill>
        <p:spPr bwMode="auto">
          <a:xfrm>
            <a:off x="6880743" y="3843129"/>
            <a:ext cx="4936885" cy="3156783"/>
          </a:xfrm>
          <a:prstGeom prst="rect">
            <a:avLst/>
          </a:prstGeom>
          <a:ln>
            <a:noFill/>
          </a:ln>
          <a:effectLst>
            <a:softEdge rad="112500"/>
          </a:effectLst>
          <a:extLst/>
        </p:spPr>
      </p:pic>
    </p:spTree>
    <p:extLst>
      <p:ext uri="{BB962C8B-B14F-4D97-AF65-F5344CB8AC3E}">
        <p14:creationId xmlns:p14="http://schemas.microsoft.com/office/powerpoint/2010/main" val="111168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583096" y="294993"/>
            <a:ext cx="1098605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spcBef>
                <a:spcPct val="0"/>
              </a:spcBef>
              <a:buClrTx/>
              <a:buSzTx/>
              <a:buFontTx/>
              <a:buNone/>
            </a:pP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a:solidFill>
                  <a:srgbClr val="FF0000"/>
                </a:solidFill>
                <a:latin typeface="Times New Roman" panose="02020603050405020304" pitchFamily="18" charset="0"/>
                <a:cs typeface="Times New Roman" panose="02020603050405020304" pitchFamily="18" charset="0"/>
              </a:rPr>
              <a:t>I. NỘI DUNG CƠ BẢN </a:t>
            </a:r>
            <a:r>
              <a:rPr lang="en-US" altLang="en-US" sz="2600">
                <a:solidFill>
                  <a:srgbClr val="FF0000"/>
                </a:solidFill>
                <a:latin typeface="Times New Roman" panose="02020603050405020304" pitchFamily="18" charset="0"/>
                <a:cs typeface="Times New Roman" panose="02020603050405020304" pitchFamily="18" charset="0"/>
              </a:rPr>
              <a:t>CỦA LUẬT </a:t>
            </a:r>
            <a:r>
              <a:rPr lang="en-US" altLang="en-US" sz="2600" dirty="0">
                <a:solidFill>
                  <a:srgbClr val="FF0000"/>
                </a:solidFill>
                <a:latin typeface="Times New Roman" panose="02020603050405020304" pitchFamily="18" charset="0"/>
                <a:cs typeface="Times New Roman" panose="02020603050405020304" pitchFamily="18" charset="0"/>
              </a:rPr>
              <a:t>GIÁO DỤC</a:t>
            </a:r>
            <a:r>
              <a:rPr lang="vi-VN" altLang="en-US" sz="2600" dirty="0">
                <a:solidFill>
                  <a:srgbClr val="FF0000"/>
                </a:solidFill>
                <a:latin typeface="Times New Roman" panose="02020603050405020304" pitchFamily="18" charset="0"/>
                <a:cs typeface="Times New Roman" panose="02020603050405020304" pitchFamily="18" charset="0"/>
              </a:rPr>
              <a:t> </a:t>
            </a:r>
            <a:r>
              <a:rPr lang="en-US" altLang="en-US" sz="2600" dirty="0">
                <a:solidFill>
                  <a:srgbClr val="FF0000"/>
                </a:solidFill>
                <a:latin typeface="Times New Roman" panose="02020603050405020304" pitchFamily="18" charset="0"/>
                <a:cs typeface="Times New Roman" panose="02020603050405020304" pitchFamily="18" charset="0"/>
              </a:rPr>
              <a:t>QUỐC PHÒNG VÀ AN NINH</a:t>
            </a:r>
            <a:endParaRPr lang="en-US" altLang="en-US" sz="2600" i="1" dirty="0">
              <a:solidFill>
                <a:srgbClr val="0000CC"/>
              </a:solidFill>
              <a:latin typeface="Times New Roman" panose="02020603050405020304" pitchFamily="18" charset="0"/>
              <a:cs typeface="Times New Roman" panose="02020603050405020304" pitchFamily="18" charset="0"/>
            </a:endParaRPr>
          </a:p>
        </p:txBody>
      </p:sp>
      <p:sp>
        <p:nvSpPr>
          <p:cNvPr id="2" name="Speech Bubble: Rectangle with Corners Rounded 1">
            <a:extLst>
              <a:ext uri="{FF2B5EF4-FFF2-40B4-BE49-F238E27FC236}">
                <a16:creationId xmlns:a16="http://schemas.microsoft.com/office/drawing/2014/main" id="{D74C1130-BB21-1B63-494B-F362223658D8}"/>
              </a:ext>
            </a:extLst>
          </p:cNvPr>
          <p:cNvSpPr/>
          <p:nvPr/>
        </p:nvSpPr>
        <p:spPr>
          <a:xfrm>
            <a:off x="769938" y="2942522"/>
            <a:ext cx="1994621" cy="2447941"/>
          </a:xfrm>
          <a:prstGeom prst="wedgeRoundRectCallout">
            <a:avLst>
              <a:gd name="adj1" fmla="val 45895"/>
              <a:gd name="adj2" fmla="val 6236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a:defRPr/>
            </a:pPr>
            <a:r>
              <a:rPr lang="en-US" altLang="en-US" sz="2200" dirty="0" err="1">
                <a:solidFill>
                  <a:srgbClr val="000000"/>
                </a:solidFill>
                <a:latin typeface="Arial" panose="020B0604020202020204" pitchFamily="34" charset="0"/>
                <a:cs typeface="Arial" panose="020B0604020202020204" pitchFamily="34" charset="0"/>
              </a:rPr>
              <a:t>Em</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hãy</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cho</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biết</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những</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hoạt</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động</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giáo</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dục</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quốc</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phòng</a:t>
            </a:r>
            <a:r>
              <a:rPr lang="en-US" altLang="en-US" sz="2200" dirty="0">
                <a:solidFill>
                  <a:srgbClr val="000000"/>
                </a:solidFill>
                <a:latin typeface="Arial" panose="020B0604020202020204" pitchFamily="34" charset="0"/>
                <a:cs typeface="Arial" panose="020B0604020202020204" pitchFamily="34" charset="0"/>
              </a:rPr>
              <a:t> ở </a:t>
            </a:r>
            <a:r>
              <a:rPr lang="en-US" altLang="en-US" sz="2200" dirty="0" err="1">
                <a:solidFill>
                  <a:srgbClr val="000000"/>
                </a:solidFill>
                <a:latin typeface="Arial" panose="020B0604020202020204" pitchFamily="34" charset="0"/>
                <a:cs typeface="Arial" panose="020B0604020202020204" pitchFamily="34" charset="0"/>
              </a:rPr>
              <a:t>hình</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bên</a:t>
            </a:r>
            <a:r>
              <a:rPr lang="en-US" altLang="en-US" sz="2200" dirty="0">
                <a:solidFill>
                  <a:srgbClr val="000000"/>
                </a:solidFill>
                <a:latin typeface="Arial" panose="020B0604020202020204" pitchFamily="34" charset="0"/>
                <a:cs typeface="Arial" panose="020B0604020202020204" pitchFamily="34" charset="0"/>
              </a:rPr>
              <a:t>.</a:t>
            </a:r>
            <a:endParaRPr lang="en-US" altLang="en-US" sz="2200" dirty="0">
              <a:solidFill>
                <a:srgbClr val="FFFFFF"/>
              </a:solidFill>
              <a:latin typeface="Arial" panose="020B0604020202020204" pitchFamily="34" charset="0"/>
              <a:cs typeface="Arial" panose="020B0604020202020204" pitchFamily="34" charset="0"/>
            </a:endParaRPr>
          </a:p>
        </p:txBody>
      </p:sp>
      <p:pic>
        <p:nvPicPr>
          <p:cNvPr id="1026" name="Picture 2" descr="Thông tư 46/2020/TT-BGDĐT ban hành ngày 24/11/2020">
            <a:extLst>
              <a:ext uri="{FF2B5EF4-FFF2-40B4-BE49-F238E27FC236}">
                <a16:creationId xmlns:a16="http://schemas.microsoft.com/office/drawing/2014/main" id="{79B5AF5F-0B9E-6609-CBBA-153F6A068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121" y="887335"/>
            <a:ext cx="3843129" cy="25124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Ể MÔN HỌC GIÁO DỤC QUỐC PHÒNG VÀ AN NINH ĐI VÀO THỰC CHẤT">
            <a:extLst>
              <a:ext uri="{FF2B5EF4-FFF2-40B4-BE49-F238E27FC236}">
                <a16:creationId xmlns:a16="http://schemas.microsoft.com/office/drawing/2014/main" id="{E970DACF-5211-6188-A033-52A648319A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0734" y="4085950"/>
            <a:ext cx="3784516" cy="21341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3121AF6-02B6-887E-641B-E9CB4CB4226C}"/>
              </a:ext>
            </a:extLst>
          </p:cNvPr>
          <p:cNvPicPr>
            <a:picLocks noChangeAspect="1"/>
          </p:cNvPicPr>
          <p:nvPr/>
        </p:nvPicPr>
        <p:blipFill>
          <a:blip r:embed="rId5"/>
          <a:stretch>
            <a:fillRect/>
          </a:stretch>
        </p:blipFill>
        <p:spPr>
          <a:xfrm>
            <a:off x="3427227" y="903176"/>
            <a:ext cx="4081669" cy="2512408"/>
          </a:xfrm>
          <a:prstGeom prst="rect">
            <a:avLst/>
          </a:prstGeom>
        </p:spPr>
      </p:pic>
      <p:pic>
        <p:nvPicPr>
          <p:cNvPr id="1030" name="Picture 6" descr="Tin tức - Trung tâm giáo dục quốc phòng và An ninh">
            <a:extLst>
              <a:ext uri="{FF2B5EF4-FFF2-40B4-BE49-F238E27FC236}">
                <a16:creationId xmlns:a16="http://schemas.microsoft.com/office/drawing/2014/main" id="{A2560CDF-1DD8-4C0F-106A-6C88BA4E3819}"/>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427227" y="4085951"/>
            <a:ext cx="4081669" cy="21341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014D25D-FE48-1E07-E03A-8AD0CA5782ED}"/>
              </a:ext>
            </a:extLst>
          </p:cNvPr>
          <p:cNvSpPr/>
          <p:nvPr/>
        </p:nvSpPr>
        <p:spPr>
          <a:xfrm>
            <a:off x="4653888" y="3510279"/>
            <a:ext cx="1696871"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err="1"/>
              <a:t>Học</a:t>
            </a:r>
            <a:r>
              <a:rPr lang="vi-VN" sz="1400" dirty="0"/>
              <a:t> </a:t>
            </a:r>
            <a:r>
              <a:rPr lang="vi-VN" sz="1400" dirty="0" err="1"/>
              <a:t>lý</a:t>
            </a:r>
            <a:r>
              <a:rPr lang="vi-VN" sz="1400" dirty="0"/>
              <a:t> </a:t>
            </a:r>
            <a:r>
              <a:rPr lang="vi-VN" sz="1400" dirty="0" err="1"/>
              <a:t>thuyết</a:t>
            </a:r>
            <a:r>
              <a:rPr lang="vi-VN" sz="1400" dirty="0"/>
              <a:t> (</a:t>
            </a:r>
            <a:r>
              <a:rPr lang="vi-VN" sz="1400" dirty="0" err="1"/>
              <a:t>chính</a:t>
            </a:r>
            <a:r>
              <a:rPr lang="vi-VN" sz="1400" dirty="0"/>
              <a:t> </a:t>
            </a:r>
            <a:r>
              <a:rPr lang="vi-VN" sz="1400" dirty="0" err="1"/>
              <a:t>trị</a:t>
            </a:r>
            <a:r>
              <a:rPr lang="vi-VN" sz="1400" dirty="0"/>
              <a:t>)</a:t>
            </a:r>
            <a:endParaRPr lang="en-US" sz="1400" dirty="0"/>
          </a:p>
        </p:txBody>
      </p:sp>
      <p:sp>
        <p:nvSpPr>
          <p:cNvPr id="17" name="Rectangle: Rounded Corners 16">
            <a:extLst>
              <a:ext uri="{FF2B5EF4-FFF2-40B4-BE49-F238E27FC236}">
                <a16:creationId xmlns:a16="http://schemas.microsoft.com/office/drawing/2014/main" id="{D431770F-AD44-5241-0168-865FE16B040E}"/>
              </a:ext>
            </a:extLst>
          </p:cNvPr>
          <p:cNvSpPr/>
          <p:nvPr/>
        </p:nvSpPr>
        <p:spPr>
          <a:xfrm>
            <a:off x="9026386" y="3519573"/>
            <a:ext cx="1696871"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err="1"/>
              <a:t>Học</a:t>
            </a:r>
            <a:r>
              <a:rPr lang="vi-VN" sz="1400" dirty="0"/>
              <a:t> </a:t>
            </a:r>
            <a:r>
              <a:rPr lang="vi-VN" sz="1400" dirty="0" err="1"/>
              <a:t>thực</a:t>
            </a:r>
            <a:r>
              <a:rPr lang="vi-VN" sz="1400" dirty="0"/>
              <a:t> </a:t>
            </a:r>
            <a:r>
              <a:rPr lang="vi-VN" sz="1400" dirty="0" err="1"/>
              <a:t>hành</a:t>
            </a:r>
            <a:r>
              <a:rPr lang="vi-VN" sz="1400" dirty="0"/>
              <a:t> (</a:t>
            </a:r>
            <a:r>
              <a:rPr lang="vi-VN" sz="1400" dirty="0" err="1"/>
              <a:t>đội</a:t>
            </a:r>
            <a:r>
              <a:rPr lang="vi-VN" sz="1400" dirty="0"/>
              <a:t> </a:t>
            </a:r>
            <a:r>
              <a:rPr lang="vi-VN" sz="1400" dirty="0" err="1"/>
              <a:t>ngũ</a:t>
            </a:r>
            <a:r>
              <a:rPr lang="vi-VN" sz="1400" dirty="0"/>
              <a:t>)</a:t>
            </a:r>
            <a:endParaRPr lang="en-US" sz="1400" dirty="0"/>
          </a:p>
        </p:txBody>
      </p:sp>
      <p:sp>
        <p:nvSpPr>
          <p:cNvPr id="18" name="Rectangle: Rounded Corners 17">
            <a:extLst>
              <a:ext uri="{FF2B5EF4-FFF2-40B4-BE49-F238E27FC236}">
                <a16:creationId xmlns:a16="http://schemas.microsoft.com/office/drawing/2014/main" id="{B72D7272-B7D1-EE23-FFA4-8B84B901ED6F}"/>
              </a:ext>
            </a:extLst>
          </p:cNvPr>
          <p:cNvSpPr/>
          <p:nvPr/>
        </p:nvSpPr>
        <p:spPr>
          <a:xfrm>
            <a:off x="4576750" y="6220080"/>
            <a:ext cx="2290548"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err="1"/>
              <a:t>Học</a:t>
            </a:r>
            <a:r>
              <a:rPr lang="vi-VN" sz="1400" dirty="0"/>
              <a:t> </a:t>
            </a:r>
            <a:r>
              <a:rPr lang="vi-VN" sz="1400" dirty="0" err="1"/>
              <a:t>thực</a:t>
            </a:r>
            <a:r>
              <a:rPr lang="vi-VN" sz="1400" dirty="0"/>
              <a:t> </a:t>
            </a:r>
            <a:r>
              <a:rPr lang="vi-VN" sz="1400" dirty="0" err="1"/>
              <a:t>hành</a:t>
            </a:r>
            <a:r>
              <a:rPr lang="vi-VN" sz="1400" dirty="0"/>
              <a:t> (</a:t>
            </a:r>
            <a:r>
              <a:rPr lang="vi-VN" sz="1400" dirty="0" err="1"/>
              <a:t>cấp</a:t>
            </a:r>
            <a:r>
              <a:rPr lang="vi-VN" sz="1400" dirty="0"/>
              <a:t> </a:t>
            </a:r>
            <a:r>
              <a:rPr lang="vi-VN" sz="1400" dirty="0" err="1"/>
              <a:t>cứu</a:t>
            </a:r>
            <a:r>
              <a:rPr lang="vi-VN" sz="1400" dirty="0"/>
              <a:t> </a:t>
            </a:r>
            <a:r>
              <a:rPr lang="vi-VN" sz="1400" dirty="0" err="1"/>
              <a:t>chuyển</a:t>
            </a:r>
            <a:r>
              <a:rPr lang="vi-VN" sz="1400" dirty="0"/>
              <a:t> thương)</a:t>
            </a:r>
            <a:endParaRPr lang="en-US" sz="1400" dirty="0"/>
          </a:p>
        </p:txBody>
      </p:sp>
      <p:sp>
        <p:nvSpPr>
          <p:cNvPr id="19" name="Rectangle: Rounded Corners 18">
            <a:extLst>
              <a:ext uri="{FF2B5EF4-FFF2-40B4-BE49-F238E27FC236}">
                <a16:creationId xmlns:a16="http://schemas.microsoft.com/office/drawing/2014/main" id="{4FE87016-ED3E-63C9-6EC0-A6D0087EE52E}"/>
              </a:ext>
            </a:extLst>
          </p:cNvPr>
          <p:cNvSpPr/>
          <p:nvPr/>
        </p:nvSpPr>
        <p:spPr>
          <a:xfrm>
            <a:off x="8827603" y="6259231"/>
            <a:ext cx="2290548"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err="1"/>
              <a:t>Học</a:t>
            </a:r>
            <a:r>
              <a:rPr lang="vi-VN" sz="1400" dirty="0"/>
              <a:t> </a:t>
            </a:r>
            <a:r>
              <a:rPr lang="vi-VN" sz="1400" dirty="0" err="1"/>
              <a:t>thực</a:t>
            </a:r>
            <a:r>
              <a:rPr lang="vi-VN" sz="1400" dirty="0"/>
              <a:t> </a:t>
            </a:r>
            <a:r>
              <a:rPr lang="vi-VN" sz="1400" dirty="0" err="1"/>
              <a:t>hành</a:t>
            </a:r>
            <a:r>
              <a:rPr lang="vi-VN" sz="1400" dirty="0"/>
              <a:t> (</a:t>
            </a:r>
            <a:r>
              <a:rPr lang="vi-VN" sz="1400" dirty="0" err="1"/>
              <a:t>bắn</a:t>
            </a:r>
            <a:r>
              <a:rPr lang="vi-VN" sz="1400" dirty="0"/>
              <a:t> </a:t>
            </a:r>
            <a:r>
              <a:rPr lang="vi-VN" sz="1400" dirty="0" err="1"/>
              <a:t>súng</a:t>
            </a:r>
            <a:r>
              <a:rPr lang="vi-VN" sz="1400" dirty="0"/>
              <a:t> </a:t>
            </a:r>
            <a:r>
              <a:rPr lang="vi-VN" sz="1400" dirty="0" err="1"/>
              <a:t>tiểu</a:t>
            </a:r>
            <a:r>
              <a:rPr lang="vi-VN" sz="1400" dirty="0"/>
              <a:t> liên AK)</a:t>
            </a:r>
            <a:endParaRPr lang="en-US" sz="1400" dirty="0"/>
          </a:p>
        </p:txBody>
      </p:sp>
      <p:sp>
        <p:nvSpPr>
          <p:cNvPr id="21" name="TextBox 20">
            <a:extLst>
              <a:ext uri="{FF2B5EF4-FFF2-40B4-BE49-F238E27FC236}">
                <a16:creationId xmlns:a16="http://schemas.microsoft.com/office/drawing/2014/main" id="{C22D2601-F016-0E0D-4101-89A8EC57A6BF}"/>
              </a:ext>
            </a:extLst>
          </p:cNvPr>
          <p:cNvSpPr txBox="1"/>
          <p:nvPr/>
        </p:nvSpPr>
        <p:spPr>
          <a:xfrm>
            <a:off x="278296" y="1249574"/>
            <a:ext cx="2873196" cy="1200329"/>
          </a:xfrm>
          <a:prstGeom prst="rect">
            <a:avLst/>
          </a:prstGeom>
          <a:noFill/>
        </p:spPr>
        <p:txBody>
          <a:bodyPr wrap="square">
            <a:spAutoFit/>
          </a:bodyPr>
          <a:lstStyle/>
          <a:p>
            <a:pPr algn="just"/>
            <a:r>
              <a:rPr lang="en-US" sz="2400"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an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ninh</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18" grpId="0" animBg="1"/>
      <p:bldP spid="19"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D74C1130-BB21-1B63-494B-F362223658D8}"/>
              </a:ext>
            </a:extLst>
          </p:cNvPr>
          <p:cNvSpPr/>
          <p:nvPr/>
        </p:nvSpPr>
        <p:spPr>
          <a:xfrm>
            <a:off x="790535" y="2500220"/>
            <a:ext cx="2827383" cy="2522354"/>
          </a:xfrm>
          <a:prstGeom prst="wedgeRoundRectCallout">
            <a:avLst>
              <a:gd name="adj1" fmla="val 45895"/>
              <a:gd name="adj2" fmla="val 6236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a:endParaRPr lang="vi-VN" sz="2000" b="0" dirty="0">
              <a:solidFill>
                <a:srgbClr val="000000"/>
              </a:solidFill>
              <a:latin typeface="+mn-lt"/>
            </a:endParaRPr>
          </a:p>
          <a:p>
            <a:pPr algn="just"/>
            <a:endParaRPr lang="vi-VN" sz="2000" b="0" dirty="0">
              <a:solidFill>
                <a:srgbClr val="000000"/>
              </a:solidFill>
              <a:latin typeface="+mn-lt"/>
            </a:endParaRPr>
          </a:p>
          <a:p>
            <a:pPr algn="just"/>
            <a:r>
              <a:rPr lang="vi-VN" b="0" dirty="0">
                <a:solidFill>
                  <a:srgbClr val="000000"/>
                </a:solidFill>
                <a:latin typeface="+mj-lt"/>
              </a:rPr>
              <a:t>Theo em </a:t>
            </a:r>
            <a:r>
              <a:rPr lang="vi-VN" b="0" dirty="0" err="1">
                <a:solidFill>
                  <a:srgbClr val="000000"/>
                </a:solidFill>
                <a:latin typeface="+mj-lt"/>
              </a:rPr>
              <a:t>biết</a:t>
            </a:r>
            <a:r>
              <a:rPr lang="vi-VN" b="0" dirty="0">
                <a:solidFill>
                  <a:srgbClr val="000000"/>
                </a:solidFill>
                <a:latin typeface="+mj-lt"/>
              </a:rPr>
              <a:t>, môn </a:t>
            </a:r>
            <a:r>
              <a:rPr lang="vi-VN" b="0" dirty="0" err="1">
                <a:solidFill>
                  <a:srgbClr val="000000"/>
                </a:solidFill>
                <a:latin typeface="+mj-lt"/>
              </a:rPr>
              <a:t>học</a:t>
            </a:r>
            <a:r>
              <a:rPr lang="vi-VN" b="0" dirty="0">
                <a:solidFill>
                  <a:srgbClr val="000000"/>
                </a:solidFill>
                <a:latin typeface="+mj-lt"/>
              </a:rPr>
              <a:t> GDQP VÀ AN </a:t>
            </a:r>
            <a:r>
              <a:rPr lang="vi-VN" b="0" dirty="0" err="1">
                <a:solidFill>
                  <a:srgbClr val="000000"/>
                </a:solidFill>
                <a:latin typeface="+mj-lt"/>
              </a:rPr>
              <a:t>được</a:t>
            </a:r>
            <a:r>
              <a:rPr lang="vi-VN" b="0" dirty="0">
                <a:solidFill>
                  <a:srgbClr val="000000"/>
                </a:solidFill>
                <a:latin typeface="+mj-lt"/>
              </a:rPr>
              <a:t> </a:t>
            </a:r>
            <a:r>
              <a:rPr lang="vi-VN" b="0" dirty="0" err="1">
                <a:solidFill>
                  <a:srgbClr val="000000"/>
                </a:solidFill>
                <a:latin typeface="+mj-lt"/>
              </a:rPr>
              <a:t>thực</a:t>
            </a:r>
            <a:r>
              <a:rPr lang="vi-VN" b="0" dirty="0">
                <a:solidFill>
                  <a:srgbClr val="000000"/>
                </a:solidFill>
                <a:latin typeface="+mj-lt"/>
              </a:rPr>
              <a:t> </a:t>
            </a:r>
            <a:r>
              <a:rPr lang="vi-VN" b="0" dirty="0" err="1">
                <a:solidFill>
                  <a:srgbClr val="000000"/>
                </a:solidFill>
                <a:latin typeface="+mj-lt"/>
              </a:rPr>
              <a:t>hiện</a:t>
            </a:r>
            <a:r>
              <a:rPr lang="vi-VN" b="0" dirty="0">
                <a:solidFill>
                  <a:srgbClr val="000000"/>
                </a:solidFill>
                <a:latin typeface="+mj-lt"/>
              </a:rPr>
              <a:t> </a:t>
            </a:r>
            <a:r>
              <a:rPr lang="vi-VN" b="0" dirty="0" err="1">
                <a:solidFill>
                  <a:srgbClr val="000000"/>
                </a:solidFill>
                <a:latin typeface="+mj-lt"/>
              </a:rPr>
              <a:t>chính</a:t>
            </a:r>
            <a:r>
              <a:rPr lang="vi-VN" b="0" dirty="0">
                <a:solidFill>
                  <a:srgbClr val="000000"/>
                </a:solidFill>
                <a:latin typeface="+mj-lt"/>
              </a:rPr>
              <a:t> </a:t>
            </a:r>
            <a:r>
              <a:rPr lang="vi-VN" b="0" dirty="0" err="1">
                <a:solidFill>
                  <a:srgbClr val="000000"/>
                </a:solidFill>
                <a:latin typeface="+mj-lt"/>
              </a:rPr>
              <a:t>khóa</a:t>
            </a:r>
            <a:r>
              <a:rPr lang="vi-VN" b="0" dirty="0">
                <a:solidFill>
                  <a:srgbClr val="000000"/>
                </a:solidFill>
                <a:latin typeface="+mj-lt"/>
              </a:rPr>
              <a:t> ở </a:t>
            </a:r>
            <a:r>
              <a:rPr lang="vi-VN" b="0" dirty="0" err="1">
                <a:solidFill>
                  <a:srgbClr val="000000"/>
                </a:solidFill>
                <a:latin typeface="+mj-lt"/>
              </a:rPr>
              <a:t>những</a:t>
            </a:r>
            <a:r>
              <a:rPr lang="vi-VN" b="0" dirty="0">
                <a:solidFill>
                  <a:srgbClr val="000000"/>
                </a:solidFill>
                <a:latin typeface="+mj-lt"/>
              </a:rPr>
              <a:t> </a:t>
            </a:r>
            <a:r>
              <a:rPr lang="vi-VN" b="0" dirty="0" err="1">
                <a:solidFill>
                  <a:srgbClr val="000000"/>
                </a:solidFill>
                <a:latin typeface="+mj-lt"/>
              </a:rPr>
              <a:t>cấp</a:t>
            </a:r>
            <a:r>
              <a:rPr lang="vi-VN" b="0" dirty="0">
                <a:solidFill>
                  <a:srgbClr val="000000"/>
                </a:solidFill>
                <a:latin typeface="+mj-lt"/>
              </a:rPr>
              <a:t> </a:t>
            </a:r>
            <a:r>
              <a:rPr lang="vi-VN" b="0" dirty="0" err="1">
                <a:solidFill>
                  <a:srgbClr val="000000"/>
                </a:solidFill>
                <a:latin typeface="+mj-lt"/>
              </a:rPr>
              <a:t>học</a:t>
            </a:r>
            <a:r>
              <a:rPr lang="vi-VN" b="0" dirty="0">
                <a:solidFill>
                  <a:srgbClr val="000000"/>
                </a:solidFill>
                <a:latin typeface="+mj-lt"/>
              </a:rPr>
              <a:t> </a:t>
            </a:r>
            <a:r>
              <a:rPr lang="vi-VN" b="0" dirty="0" err="1">
                <a:solidFill>
                  <a:srgbClr val="000000"/>
                </a:solidFill>
                <a:latin typeface="+mj-lt"/>
              </a:rPr>
              <a:t>nào</a:t>
            </a:r>
            <a:r>
              <a:rPr lang="vi-VN" b="0" dirty="0">
                <a:solidFill>
                  <a:srgbClr val="000000"/>
                </a:solidFill>
                <a:latin typeface="+mj-lt"/>
              </a:rPr>
              <a:t>?</a:t>
            </a:r>
            <a:endParaRPr lang="vi-VN" b="0" dirty="0">
              <a:latin typeface="+mj-lt"/>
            </a:endParaRPr>
          </a:p>
          <a:p>
            <a:br>
              <a:rPr lang="vi-VN" sz="1600" dirty="0"/>
            </a:br>
            <a:endParaRPr lang="en-US" altLang="en-US" sz="2200" dirty="0">
              <a:solidFill>
                <a:srgbClr val="FFFFFF"/>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7014D25D-FE48-1E07-E03A-8AD0CA5782ED}"/>
              </a:ext>
            </a:extLst>
          </p:cNvPr>
          <p:cNvSpPr/>
          <p:nvPr/>
        </p:nvSpPr>
        <p:spPr>
          <a:xfrm>
            <a:off x="2348403" y="5973480"/>
            <a:ext cx="2247331" cy="61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Times New Roman" panose="02020603050405020304" pitchFamily="18" charset="0"/>
                <a:cs typeface="Times New Roman" panose="02020603050405020304" pitchFamily="18" charset="0"/>
              </a:rPr>
              <a:t>Sinh viên </a:t>
            </a:r>
            <a:r>
              <a:rPr lang="vi-VN" sz="2000" dirty="0" err="1">
                <a:latin typeface="Times New Roman" panose="02020603050405020304" pitchFamily="18" charset="0"/>
                <a:cs typeface="Times New Roman" panose="02020603050405020304" pitchFamily="18" charset="0"/>
              </a:rPr>
              <a:t>đại</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học</a:t>
            </a:r>
            <a:r>
              <a:rPr lang="vi-VN" sz="2000" dirty="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cao đẳng</a:t>
            </a:r>
            <a:r>
              <a:rPr lang="en-US" sz="2000">
                <a:latin typeface="Times New Roman" panose="02020603050405020304" pitchFamily="18" charset="0"/>
                <a:cs typeface="Times New Roman" panose="02020603050405020304" pitchFamily="18" charset="0"/>
              </a:rPr>
              <a:t>, THCN</a:t>
            </a:r>
            <a:endParaRPr lang="en-US" sz="2000" dirty="0">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B72D7272-B7D1-EE23-FFA4-8B84B901ED6F}"/>
              </a:ext>
            </a:extLst>
          </p:cNvPr>
          <p:cNvSpPr/>
          <p:nvPr/>
        </p:nvSpPr>
        <p:spPr>
          <a:xfrm>
            <a:off x="6361563" y="6122925"/>
            <a:ext cx="2290548"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err="1">
                <a:latin typeface="Times New Roman" panose="02020603050405020304" pitchFamily="18" charset="0"/>
                <a:cs typeface="Times New Roman" panose="02020603050405020304" pitchFamily="18" charset="0"/>
              </a:rPr>
              <a:t>Học</a:t>
            </a:r>
            <a:r>
              <a:rPr lang="vi-VN" sz="2000" dirty="0">
                <a:latin typeface="Times New Roman" panose="02020603050405020304" pitchFamily="18" charset="0"/>
                <a:cs typeface="Times New Roman" panose="02020603050405020304" pitchFamily="18" charset="0"/>
              </a:rPr>
              <a:t> sinh </a:t>
            </a:r>
            <a:r>
              <a:rPr lang="vi-VN" sz="2000" dirty="0" err="1">
                <a:latin typeface="Times New Roman" panose="02020603050405020304" pitchFamily="18" charset="0"/>
                <a:cs typeface="Times New Roman" panose="02020603050405020304" pitchFamily="18" charset="0"/>
              </a:rPr>
              <a:t>cấp</a:t>
            </a:r>
            <a:r>
              <a:rPr lang="vi-VN" sz="2000" dirty="0">
                <a:latin typeface="Times New Roman" panose="02020603050405020304" pitchFamily="18" charset="0"/>
                <a:cs typeface="Times New Roman" panose="02020603050405020304" pitchFamily="18" charset="0"/>
              </a:rPr>
              <a:t> THPT</a:t>
            </a:r>
            <a:endParaRPr lang="en-US" sz="2000"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6D8AFB4C-9193-1384-547B-52010210B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074" y="2166482"/>
            <a:ext cx="6017526" cy="377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hùm ảnh học quân sự tuyệt đẹp của sinh viên Đại học Tân Trào">
            <a:extLst>
              <a:ext uri="{FF2B5EF4-FFF2-40B4-BE49-F238E27FC236}">
                <a16:creationId xmlns:a16="http://schemas.microsoft.com/office/drawing/2014/main" id="{82373922-6EB9-ECE5-8AC3-448C93602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588" y="1187545"/>
            <a:ext cx="6103890" cy="47859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043768B-F12F-C105-828C-6C483E7F7553}"/>
              </a:ext>
            </a:extLst>
          </p:cNvPr>
          <p:cNvSpPr txBox="1"/>
          <p:nvPr/>
        </p:nvSpPr>
        <p:spPr>
          <a:xfrm>
            <a:off x="644686" y="1267735"/>
            <a:ext cx="2827383" cy="1200329"/>
          </a:xfrm>
          <a:prstGeom prst="rect">
            <a:avLst/>
          </a:prstGeom>
          <a:noFill/>
        </p:spPr>
        <p:txBody>
          <a:bodyPr wrap="square">
            <a:spAutoFit/>
          </a:bodyPr>
          <a:lstStyle/>
          <a:p>
            <a:pPr algn="just"/>
            <a:r>
              <a:rPr lang="en-US" sz="2400"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an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ninh</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B27B8BB-567C-4417-9236-FE27B38BF3AD}"/>
              </a:ext>
            </a:extLst>
          </p:cNvPr>
          <p:cNvSpPr txBox="1">
            <a:spLocks noChangeArrowheads="1"/>
          </p:cNvSpPr>
          <p:nvPr/>
        </p:nvSpPr>
        <p:spPr bwMode="auto">
          <a:xfrm>
            <a:off x="583096" y="294993"/>
            <a:ext cx="1098605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spcBef>
                <a:spcPct val="0"/>
              </a:spcBef>
              <a:buClrTx/>
              <a:buSzTx/>
              <a:buFontTx/>
              <a:buNone/>
            </a:pP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a:solidFill>
                  <a:srgbClr val="FF0000"/>
                </a:solidFill>
                <a:latin typeface="Times New Roman" panose="02020603050405020304" pitchFamily="18" charset="0"/>
                <a:cs typeface="Times New Roman" panose="02020603050405020304" pitchFamily="18" charset="0"/>
              </a:rPr>
              <a:t>I. NỘI DUNG CƠ BẢN </a:t>
            </a:r>
            <a:r>
              <a:rPr lang="en-US" altLang="en-US" sz="2600">
                <a:solidFill>
                  <a:srgbClr val="FF0000"/>
                </a:solidFill>
                <a:latin typeface="Times New Roman" panose="02020603050405020304" pitchFamily="18" charset="0"/>
                <a:cs typeface="Times New Roman" panose="02020603050405020304" pitchFamily="18" charset="0"/>
              </a:rPr>
              <a:t>CỦA LUẬT </a:t>
            </a:r>
            <a:r>
              <a:rPr lang="en-US" altLang="en-US" sz="2600" dirty="0">
                <a:solidFill>
                  <a:srgbClr val="FF0000"/>
                </a:solidFill>
                <a:latin typeface="Times New Roman" panose="02020603050405020304" pitchFamily="18" charset="0"/>
                <a:cs typeface="Times New Roman" panose="02020603050405020304" pitchFamily="18" charset="0"/>
              </a:rPr>
              <a:t>GIÁO DỤC</a:t>
            </a:r>
            <a:r>
              <a:rPr lang="vi-VN" altLang="en-US" sz="2600" dirty="0">
                <a:solidFill>
                  <a:srgbClr val="FF0000"/>
                </a:solidFill>
                <a:latin typeface="Times New Roman" panose="02020603050405020304" pitchFamily="18" charset="0"/>
                <a:cs typeface="Times New Roman" panose="02020603050405020304" pitchFamily="18" charset="0"/>
              </a:rPr>
              <a:t> </a:t>
            </a:r>
            <a:r>
              <a:rPr lang="en-US" altLang="en-US" sz="2600" dirty="0">
                <a:solidFill>
                  <a:srgbClr val="FF0000"/>
                </a:solidFill>
                <a:latin typeface="Times New Roman" panose="02020603050405020304" pitchFamily="18" charset="0"/>
                <a:cs typeface="Times New Roman" panose="02020603050405020304" pitchFamily="18" charset="0"/>
              </a:rPr>
              <a:t>QUỐC PHÒNG VÀ AN NINH</a:t>
            </a:r>
            <a:endParaRPr lang="en-US" altLang="en-US" sz="2600" i="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47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Picture 6" descr="Nơi bán Luật Giáo Dục Quốc Phòng Và An Ninh giá rẻ, uy tín, chất lượng nhất">
            <a:extLst>
              <a:ext uri="{FF2B5EF4-FFF2-40B4-BE49-F238E27FC236}">
                <a16:creationId xmlns:a16="http://schemas.microsoft.com/office/drawing/2014/main" id="{46884E84-66FA-4284-84DD-63AA594D9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9038" y="1409700"/>
            <a:ext cx="290476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94AB8FD-1836-420D-9A6E-B71062653411}"/>
              </a:ext>
            </a:extLst>
          </p:cNvPr>
          <p:cNvSpPr txBox="1"/>
          <p:nvPr/>
        </p:nvSpPr>
        <p:spPr>
          <a:xfrm>
            <a:off x="1135016" y="432848"/>
            <a:ext cx="7160845" cy="584775"/>
          </a:xfrm>
          <a:prstGeom prst="rect">
            <a:avLst/>
          </a:prstGeom>
          <a:noFill/>
        </p:spPr>
        <p:txBody>
          <a:bodyPr wrap="square">
            <a:spAutoFit/>
          </a:bodyPr>
          <a:lstStyle/>
          <a:p>
            <a:pPr algn="just"/>
            <a:r>
              <a:rPr lang="en-US" sz="3200" b="1" dirty="0">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dục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latin typeface="Times New Roman" panose="02020603050405020304" pitchFamily="18" charset="0"/>
                <a:ea typeface="Calibri" panose="020F0502020204030204" pitchFamily="34" charset="0"/>
                <a:cs typeface="Times New Roman" panose="02020603050405020304" pitchFamily="18" charset="0"/>
              </a:rPr>
              <a:t> an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ninh</a:t>
            </a: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970A800-7394-444A-AB69-A8B7DD4E4F00}"/>
              </a:ext>
            </a:extLst>
          </p:cNvPr>
          <p:cNvSpPr txBox="1"/>
          <p:nvPr/>
        </p:nvSpPr>
        <p:spPr>
          <a:xfrm>
            <a:off x="1135016" y="1901214"/>
            <a:ext cx="6812294" cy="2677656"/>
          </a:xfrm>
          <a:prstGeom prst="rect">
            <a:avLst/>
          </a:prstGeom>
          <a:noFill/>
        </p:spPr>
        <p:txBody>
          <a:bodyPr wrap="square">
            <a:spAutoFit/>
          </a:bodyPr>
          <a:lstStyle/>
          <a:p>
            <a:pPr algn="just"/>
            <a:r>
              <a:rPr lang="vi-VN" sz="2800" dirty="0" err="1">
                <a:solidFill>
                  <a:schemeClr val="tx1"/>
                </a:solidFill>
                <a:latin typeface="Times New Roman" panose="02020603050405020304" pitchFamily="18" charset="0"/>
                <a:cs typeface="Times New Roman" panose="02020603050405020304" pitchFamily="18" charset="0"/>
              </a:rPr>
              <a:t>Luật</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giáo</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dục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quốc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phòng</a:t>
            </a:r>
            <a:r>
              <a:rPr lang="vi-VN" sz="2800" dirty="0">
                <a:solidFill>
                  <a:schemeClr val="tx1"/>
                </a:solidFill>
                <a:latin typeface="Times New Roman" panose="02020603050405020304" pitchFamily="18" charset="0"/>
                <a:cs typeface="Times New Roman" panose="02020603050405020304" pitchFamily="18" charset="0"/>
              </a:rPr>
              <a:t> an ninh </a:t>
            </a:r>
            <a:r>
              <a:rPr lang="vi-VN" sz="2800" dirty="0" err="1">
                <a:solidFill>
                  <a:schemeClr val="tx1"/>
                </a:solidFill>
                <a:latin typeface="Times New Roman" panose="02020603050405020304" pitchFamily="18" charset="0"/>
                <a:cs typeface="Times New Roman" panose="02020603050405020304" pitchFamily="18" charset="0"/>
              </a:rPr>
              <a:t>gồm</a:t>
            </a:r>
            <a:r>
              <a:rPr lang="vi-VN" sz="2800" dirty="0">
                <a:solidFill>
                  <a:schemeClr val="tx1"/>
                </a:solidFill>
                <a:latin typeface="Times New Roman" panose="02020603050405020304" pitchFamily="18" charset="0"/>
                <a:cs typeface="Times New Roman" panose="02020603050405020304" pitchFamily="18" charset="0"/>
              </a:rPr>
              <a:t> 8 chương, 47 </a:t>
            </a:r>
            <a:r>
              <a:rPr lang="vi-VN" sz="2800" dirty="0" err="1">
                <a:solidFill>
                  <a:schemeClr val="tx1"/>
                </a:solidFill>
                <a:latin typeface="Times New Roman" panose="02020603050405020304" pitchFamily="18" charset="0"/>
                <a:cs typeface="Times New Roman" panose="02020603050405020304" pitchFamily="18" charset="0"/>
              </a:rPr>
              <a:t>điều</a:t>
            </a:r>
            <a:r>
              <a:rPr lang="vi-VN" sz="2800" dirty="0">
                <a:solidFill>
                  <a:schemeClr val="tx1"/>
                </a:solidFill>
                <a:latin typeface="Times New Roman" panose="02020603050405020304" pitchFamily="18" charset="0"/>
                <a:cs typeface="Times New Roman" panose="02020603050405020304" pitchFamily="18" charset="0"/>
              </a:rPr>
              <a:t> quy </a:t>
            </a:r>
            <a:r>
              <a:rPr lang="vi-VN" sz="2800" dirty="0" err="1">
                <a:solidFill>
                  <a:schemeClr val="tx1"/>
                </a:solidFill>
                <a:latin typeface="Times New Roman" panose="02020603050405020304" pitchFamily="18" charset="0"/>
                <a:cs typeface="Times New Roman" panose="02020603050405020304" pitchFamily="18" charset="0"/>
              </a:rPr>
              <a:t>định</a:t>
            </a:r>
            <a:r>
              <a:rPr lang="vi-VN" sz="2800" dirty="0">
                <a:solidFill>
                  <a:schemeClr val="tx1"/>
                </a:solidFill>
                <a:latin typeface="Times New Roman" panose="02020603050405020304" pitchFamily="18" charset="0"/>
                <a:cs typeface="Times New Roman" panose="02020603050405020304" pitchFamily="18" charset="0"/>
              </a:rPr>
              <a:t> nguyên </a:t>
            </a:r>
            <a:r>
              <a:rPr lang="vi-VN" sz="2800" dirty="0" err="1">
                <a:solidFill>
                  <a:schemeClr val="tx1"/>
                </a:solidFill>
                <a:latin typeface="Times New Roman" panose="02020603050405020304" pitchFamily="18" charset="0"/>
                <a:cs typeface="Times New Roman" panose="02020603050405020304" pitchFamily="18" charset="0"/>
              </a:rPr>
              <a:t>tắc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chính</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sách</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nội</a:t>
            </a:r>
            <a:r>
              <a:rPr lang="vi-VN" sz="2800" dirty="0">
                <a:solidFill>
                  <a:schemeClr val="tx1"/>
                </a:solidFill>
                <a:latin typeface="Times New Roman" panose="02020603050405020304" pitchFamily="18" charset="0"/>
                <a:cs typeface="Times New Roman" panose="02020603050405020304" pitchFamily="18" charset="0"/>
              </a:rPr>
              <a:t> dung cơ </a:t>
            </a:r>
            <a:r>
              <a:rPr lang="vi-VN" sz="2800" dirty="0" err="1">
                <a:solidFill>
                  <a:schemeClr val="tx1"/>
                </a:solidFill>
                <a:latin typeface="Times New Roman" panose="02020603050405020304" pitchFamily="18" charset="0"/>
                <a:cs typeface="Times New Roman" panose="02020603050405020304" pitchFamily="18" charset="0"/>
              </a:rPr>
              <a:t>bản</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hình</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thức</a:t>
            </a:r>
            <a:r>
              <a:rPr lang="vi-VN" sz="2800" dirty="0">
                <a:solidFill>
                  <a:schemeClr val="tx1"/>
                </a:solidFill>
                <a:latin typeface="Times New Roman" panose="02020603050405020304" pitchFamily="18" charset="0"/>
                <a:cs typeface="Times New Roman" panose="02020603050405020304" pitchFamily="18" charset="0"/>
              </a:rPr>
              <a:t> GDQPAN; </a:t>
            </a:r>
            <a:r>
              <a:rPr lang="vi-VN" sz="2800" dirty="0" err="1">
                <a:solidFill>
                  <a:schemeClr val="tx1"/>
                </a:solidFill>
                <a:latin typeface="Times New Roman" panose="02020603050405020304" pitchFamily="18" charset="0"/>
                <a:cs typeface="Times New Roman" panose="02020603050405020304" pitchFamily="18" charset="0"/>
              </a:rPr>
              <a:t>Nhiệm</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vụ</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quyền</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hạn</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của</a:t>
            </a:r>
            <a:r>
              <a:rPr lang="vi-VN" sz="2800" dirty="0">
                <a:solidFill>
                  <a:schemeClr val="tx1"/>
                </a:solidFill>
                <a:latin typeface="Times New Roman" panose="02020603050405020304" pitchFamily="18" charset="0"/>
                <a:cs typeface="Times New Roman" panose="02020603050405020304" pitchFamily="18" charset="0"/>
              </a:rPr>
              <a:t> cơ quan, </a:t>
            </a:r>
            <a:r>
              <a:rPr lang="vi-VN" sz="2800" dirty="0" err="1">
                <a:solidFill>
                  <a:schemeClr val="tx1"/>
                </a:solidFill>
                <a:latin typeface="Times New Roman" panose="02020603050405020304" pitchFamily="18" charset="0"/>
                <a:cs typeface="Times New Roman" panose="02020603050405020304" pitchFamily="18" charset="0"/>
              </a:rPr>
              <a:t>tổ</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chức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quyền</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và</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trách</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nhiệm</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của</a:t>
            </a:r>
            <a:r>
              <a:rPr lang="vi-VN" sz="2800" dirty="0">
                <a:solidFill>
                  <a:schemeClr val="tx1"/>
                </a:solidFill>
                <a:latin typeface="Times New Roman" panose="02020603050405020304" pitchFamily="18" charset="0"/>
                <a:cs typeface="Times New Roman" panose="02020603050405020304" pitchFamily="18" charset="0"/>
              </a:rPr>
              <a:t> công dân </a:t>
            </a:r>
            <a:r>
              <a:rPr lang="vi-VN" sz="2800" dirty="0" err="1">
                <a:solidFill>
                  <a:schemeClr val="tx1"/>
                </a:solidFill>
                <a:latin typeface="Times New Roman" panose="02020603050405020304" pitchFamily="18" charset="0"/>
                <a:cs typeface="Times New Roman" panose="02020603050405020304" pitchFamily="18" charset="0"/>
              </a:rPr>
              <a:t>về</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giáo</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dục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quốc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phòng</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và</a:t>
            </a:r>
            <a:r>
              <a:rPr lang="vi-VN" sz="2800" dirty="0">
                <a:solidFill>
                  <a:schemeClr val="tx1"/>
                </a:solidFill>
                <a:latin typeface="Times New Roman" panose="02020603050405020304" pitchFamily="18" charset="0"/>
                <a:cs typeface="Times New Roman" panose="02020603050405020304" pitchFamily="18" charset="0"/>
              </a:rPr>
              <a:t> an ninh.</a:t>
            </a:r>
          </a:p>
        </p:txBody>
      </p:sp>
    </p:spTree>
    <p:extLst>
      <p:ext uri="{BB962C8B-B14F-4D97-AF65-F5344CB8AC3E}">
        <p14:creationId xmlns:p14="http://schemas.microsoft.com/office/powerpoint/2010/main" val="170305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6678BDA-6323-4063-A357-156DD33EDF07}"/>
              </a:ext>
            </a:extLst>
          </p:cNvPr>
          <p:cNvGraphicFramePr>
            <a:graphicFrameLocks noGrp="1"/>
          </p:cNvGraphicFramePr>
          <p:nvPr>
            <p:extLst>
              <p:ext uri="{D42A27DB-BD31-4B8C-83A1-F6EECF244321}">
                <p14:modId xmlns:p14="http://schemas.microsoft.com/office/powerpoint/2010/main" val="2693589988"/>
              </p:ext>
            </p:extLst>
          </p:nvPr>
        </p:nvGraphicFramePr>
        <p:xfrm>
          <a:off x="967409" y="1722783"/>
          <a:ext cx="10590000" cy="4800752"/>
        </p:xfrm>
        <a:graphic>
          <a:graphicData uri="http://schemas.openxmlformats.org/drawingml/2006/table">
            <a:tbl>
              <a:tblPr/>
              <a:tblGrid>
                <a:gridCol w="2579944">
                  <a:extLst>
                    <a:ext uri="{9D8B030D-6E8A-4147-A177-3AD203B41FA5}">
                      <a16:colId xmlns:a16="http://schemas.microsoft.com/office/drawing/2014/main" val="2475098405"/>
                    </a:ext>
                  </a:extLst>
                </a:gridCol>
                <a:gridCol w="8010056">
                  <a:extLst>
                    <a:ext uri="{9D8B030D-6E8A-4147-A177-3AD203B41FA5}">
                      <a16:colId xmlns:a16="http://schemas.microsoft.com/office/drawing/2014/main" val="2674535693"/>
                    </a:ext>
                  </a:extLst>
                </a:gridCol>
              </a:tblGrid>
              <a:tr h="249775">
                <a:tc gridSpan="2">
                  <a:txBody>
                    <a:bodyPr/>
                    <a:lstStyle/>
                    <a:p>
                      <a:pPr algn="ctr"/>
                      <a:r>
                        <a:rPr lang="en-US" sz="2000" b="1">
                          <a:solidFill>
                            <a:srgbClr val="000000"/>
                          </a:solidFill>
                          <a:effectLst/>
                          <a:latin typeface="Times New Roman" panose="02020603050405020304" pitchFamily="18" charset="0"/>
                          <a:cs typeface="Times New Roman" panose="02020603050405020304" pitchFamily="18" charset="0"/>
                        </a:rPr>
                        <a:t>GIÁO DỤC QUỐC PHÒNG VÀ AN NINH</a:t>
                      </a:r>
                      <a:endParaRPr lang="en-US" sz="2000">
                        <a:effectLst/>
                        <a:latin typeface="Times New Roman" panose="02020603050405020304" pitchFamily="18" charset="0"/>
                        <a:cs typeface="Times New Roman" panose="02020603050405020304" pitchFamily="18" charset="0"/>
                      </a:endParaRP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extLst>
                  <a:ext uri="{0D108BD9-81ED-4DB2-BD59-A6C34878D82A}">
                    <a16:rowId xmlns:a16="http://schemas.microsoft.com/office/drawing/2014/main" val="507695104"/>
                  </a:ext>
                </a:extLst>
              </a:tr>
              <a:tr h="1748426">
                <a:tc>
                  <a:txBody>
                    <a:bodyPr/>
                    <a:lstStyle/>
                    <a:p>
                      <a:pPr algn="just"/>
                      <a:r>
                        <a:rPr lang="en-US" sz="2000">
                          <a:effectLst/>
                          <a:latin typeface="Times New Roman" panose="02020603050405020304" pitchFamily="18" charset="0"/>
                          <a:cs typeface="Times New Roman" panose="02020603050405020304" pitchFamily="18" charset="0"/>
                        </a:rPr>
                        <a:t>Mục tiêu</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vi-VN" sz="2000">
                          <a:effectLst/>
                          <a:latin typeface="Times New Roman" panose="02020603050405020304" pitchFamily="18" charset="0"/>
                          <a:cs typeface="Times New Roman" panose="02020603050405020304" pitchFamily="18" charset="0"/>
                        </a:rPr>
                        <a:t>- Giáo dục cho công dân về kiến thức quốc phòng và an ninh để phát huy tinh thần yêu nước, truyền thống dựng nước và giữ nước, lòng tự hào, tự tôn dân tộc, nâng cao ý thức, trách nhiệm, tự giác thực hiện nhiệm vụ quốc phòng và an ninh, bảo vệ Tổ quốc Việt Nam xã hội chủ nghĩa</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5759815"/>
                  </a:ext>
                </a:extLst>
              </a:tr>
              <a:tr h="749325">
                <a:tc>
                  <a:txBody>
                    <a:bodyPr/>
                    <a:lstStyle/>
                    <a:p>
                      <a:pPr algn="just"/>
                      <a:r>
                        <a:rPr lang="vi-VN" sz="2000">
                          <a:effectLst/>
                          <a:latin typeface="Times New Roman" panose="02020603050405020304" pitchFamily="18" charset="0"/>
                          <a:cs typeface="Times New Roman" panose="02020603050405020304" pitchFamily="18" charset="0"/>
                        </a:rPr>
                        <a:t>Đối tượng học</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vi-VN" sz="2000">
                          <a:effectLst/>
                          <a:latin typeface="Times New Roman" panose="02020603050405020304" pitchFamily="18" charset="0"/>
                          <a:cs typeface="Times New Roman" panose="02020603050405020304" pitchFamily="18" charset="0"/>
                        </a:rPr>
                        <a:t>- Học sinh, sinh viên tại các trường trung học phổ thông, trung cấp chuyên nghiệp, trung cấp nghề</a:t>
                      </a:r>
                      <a:r>
                        <a:rPr lang="en-US" sz="2000">
                          <a:effectLst/>
                          <a:latin typeface="Times New Roman" panose="02020603050405020304" pitchFamily="18" charset="0"/>
                          <a:cs typeface="Times New Roman" panose="02020603050405020304" pitchFamily="18" charset="0"/>
                        </a:rPr>
                        <a:t>, đại học, cao đẳng.</a:t>
                      </a:r>
                      <a:endParaRPr lang="vi-VN" sz="2000">
                        <a:effectLst/>
                        <a:latin typeface="Times New Roman" panose="02020603050405020304" pitchFamily="18" charset="0"/>
                        <a:cs typeface="Times New Roman" panose="02020603050405020304" pitchFamily="18" charset="0"/>
                      </a:endParaRP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1078645"/>
                  </a:ext>
                </a:extLst>
              </a:tr>
              <a:tr h="1248876">
                <a:tc>
                  <a:txBody>
                    <a:bodyPr/>
                    <a:lstStyle/>
                    <a:p>
                      <a:pPr algn="just"/>
                      <a:r>
                        <a:rPr lang="en-US" sz="2000">
                          <a:effectLst/>
                          <a:latin typeface="Times New Roman" panose="02020603050405020304" pitchFamily="18" charset="0"/>
                          <a:cs typeface="Times New Roman" panose="02020603050405020304" pitchFamily="18" charset="0"/>
                        </a:rPr>
                        <a:t>Nội dung học</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vi-VN" sz="2000" b="1">
                          <a:effectLst/>
                          <a:latin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cs typeface="Times New Roman" panose="02020603050405020304" pitchFamily="18" charset="0"/>
                        </a:rPr>
                        <a:t>Một số hiểu biết chung về quốc phòng an ninh, như: điều lệnh đội ngũ; kĩ thuật chiến đấu bộ binh; chiến thuật bộ binh</a:t>
                      </a:r>
                    </a:p>
                    <a:p>
                      <a:pPr algn="just"/>
                      <a:r>
                        <a:rPr lang="vi-VN" sz="2000">
                          <a:effectLst/>
                          <a:latin typeface="Times New Roman" panose="02020603050405020304" pitchFamily="18" charset="0"/>
                          <a:cs typeface="Times New Roman" panose="02020603050405020304" pitchFamily="18" charset="0"/>
                        </a:rPr>
                        <a:t>- Một số hiểu biết về phòng thủ dân sự, kiến thức phổ thông về phòng không nhân dân.</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3801202"/>
                  </a:ext>
                </a:extLst>
              </a:tr>
              <a:tr h="749325">
                <a:tc>
                  <a:txBody>
                    <a:bodyPr/>
                    <a:lstStyle/>
                    <a:p>
                      <a:pPr algn="just"/>
                      <a:r>
                        <a:rPr lang="en-US" sz="2000">
                          <a:effectLst/>
                          <a:latin typeface="Times New Roman" panose="02020603050405020304" pitchFamily="18" charset="0"/>
                          <a:cs typeface="Times New Roman" panose="02020603050405020304" pitchFamily="18" charset="0"/>
                        </a:rPr>
                        <a:t>Phát triển bản thân</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vi-VN" sz="2000">
                          <a:effectLst/>
                          <a:latin typeface="Times New Roman" panose="02020603050405020304" pitchFamily="18" charset="0"/>
                          <a:cs typeface="Times New Roman" panose="02020603050405020304" pitchFamily="18" charset="0"/>
                        </a:rPr>
                        <a:t>Có kiến thức cơ bản, cần thiết về phòng thủ dân sự và kĩ năng quân sự; sẵn sàng thực hiện nghĩa vụ quân sự bảo vệ Tổ quốc</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2250782"/>
                  </a:ext>
                </a:extLst>
              </a:tr>
            </a:tbl>
          </a:graphicData>
        </a:graphic>
      </p:graphicFrame>
      <p:sp>
        <p:nvSpPr>
          <p:cNvPr id="3" name="Rectangle 1">
            <a:extLst>
              <a:ext uri="{FF2B5EF4-FFF2-40B4-BE49-F238E27FC236}">
                <a16:creationId xmlns:a16="http://schemas.microsoft.com/office/drawing/2014/main" id="{8BCAA0F1-5F3D-435B-96AA-58D0E3CE4F70}"/>
              </a:ext>
            </a:extLst>
          </p:cNvPr>
          <p:cNvSpPr>
            <a:spLocks noChangeArrowheads="1"/>
          </p:cNvSpPr>
          <p:nvPr/>
        </p:nvSpPr>
        <p:spPr bwMode="auto">
          <a:xfrm>
            <a:off x="634590" y="439274"/>
            <a:ext cx="4865061"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8000"/>
                </a:solidFill>
                <a:effectLst/>
                <a:latin typeface="Times New Roman" panose="02020603050405020304" pitchFamily="18" charset="0"/>
                <a:cs typeface="Times New Roman" panose="02020603050405020304" pitchFamily="18" charset="0"/>
              </a:rPr>
              <a:t>Câu hỏi trang 12  GDQP 10</a:t>
            </a:r>
            <a:r>
              <a:rPr kumimoji="0" lang="en-US" altLang="en-US" sz="2000" b="1" i="0" u="none" strike="noStrike" cap="none" normalizeH="0" baseline="0">
                <a:ln>
                  <a:noFill/>
                </a:ln>
                <a:solidFill>
                  <a:srgbClr val="212529"/>
                </a:solidFill>
                <a:effectLst/>
                <a:latin typeface="Times New Roman" panose="02020603050405020304" pitchFamily="18" charset="0"/>
                <a:cs typeface="Times New Roman" panose="02020603050405020304" pitchFamily="18" charset="0"/>
              </a:rPr>
              <a:t>:</a:t>
            </a:r>
            <a:r>
              <a:rPr kumimoji="0" lang="en-US" altLang="en-US" sz="2000" b="0" i="0" u="none" strike="noStrike" cap="none" normalizeH="0" baseline="0">
                <a:ln>
                  <a:noFill/>
                </a:ln>
                <a:solidFill>
                  <a:srgbClr val="212529"/>
                </a:solidFill>
                <a:effectLst/>
                <a:latin typeface="Times New Roman" panose="02020603050405020304" pitchFamily="18" charset="0"/>
                <a:cs typeface="Times New Roman" panose="02020603050405020304" pitchFamily="18" charset="0"/>
              </a:rPr>
              <a:t> Hãy hoàn thành bảng theo mẫu gợi ý?</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12529"/>
                </a:solidFill>
                <a:effectLst/>
                <a:latin typeface="Roboto"/>
              </a:rPr>
              <a:t>  </a:t>
            </a:r>
            <a:endParaRPr kumimoji="0" lang="en-US" altLang="en-US" sz="8200" b="0" i="0" u="none" strike="noStrike" cap="none" normalizeH="0" baseline="0">
              <a:ln>
                <a:noFill/>
              </a:ln>
              <a:solidFill>
                <a:srgbClr val="212529"/>
              </a:solidFill>
              <a:effectLst/>
              <a:latin typeface="Roboto"/>
            </a:endParaRPr>
          </a:p>
        </p:txBody>
      </p:sp>
      <p:pic>
        <p:nvPicPr>
          <p:cNvPr id="1026" name="Picture 2" descr="Giải GDQP 10 Bài 2: Nội dung cơ bản một số luật về quốc phòng và an ninh Việt Nam - Kết nối tri thức (ảnh 1)">
            <a:extLst>
              <a:ext uri="{FF2B5EF4-FFF2-40B4-BE49-F238E27FC236}">
                <a16:creationId xmlns:a16="http://schemas.microsoft.com/office/drawing/2014/main" id="{99D68D3E-3C85-4172-8AF2-D3933B04F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2884" y="228324"/>
            <a:ext cx="5724525"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77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Picture 2" descr="Luật Sĩ quan quân đội nhân dân Việt Nam (hiện hành) (sửa đổi, bổ sung năm  2008, 2014, 2019) - NHÀ SÁCH SỰ THẬT">
            <a:extLst>
              <a:ext uri="{FF2B5EF4-FFF2-40B4-BE49-F238E27FC236}">
                <a16:creationId xmlns:a16="http://schemas.microsoft.com/office/drawing/2014/main" id="{D76FD90F-C808-4366-B69A-3ACB6AA5DE9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813447" y="122319"/>
            <a:ext cx="3181604" cy="44055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E0DD1C-0A7C-4932-A11A-9E6DD43AB221}"/>
              </a:ext>
            </a:extLst>
          </p:cNvPr>
          <p:cNvSpPr txBox="1"/>
          <p:nvPr/>
        </p:nvSpPr>
        <p:spPr>
          <a:xfrm>
            <a:off x="196949" y="227925"/>
            <a:ext cx="8018584" cy="584775"/>
          </a:xfrm>
          <a:prstGeom prst="rect">
            <a:avLst/>
          </a:prstGeom>
          <a:noFill/>
        </p:spPr>
        <p:txBody>
          <a:bodyPr wrap="square">
            <a:spAutoFit/>
          </a:bodyPr>
          <a:lstStyle/>
          <a:p>
            <a:pPr algn="just"/>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nl-NL"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nl-NL"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nl-NL"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nl-NL"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nl-NL"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nl-NL"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nl-NL"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nl-NL"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nl-NL"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46177B7-337B-4F4D-9A6E-E7543F2BA0E0}"/>
              </a:ext>
            </a:extLst>
          </p:cNvPr>
          <p:cNvSpPr txBox="1"/>
          <p:nvPr/>
        </p:nvSpPr>
        <p:spPr>
          <a:xfrm>
            <a:off x="121985" y="977046"/>
            <a:ext cx="6513137" cy="954107"/>
          </a:xfrm>
          <a:prstGeom prst="rect">
            <a:avLst/>
          </a:prstGeom>
          <a:noFill/>
        </p:spPr>
        <p:txBody>
          <a:bodyPr wrap="square">
            <a:spAutoFit/>
          </a:bodyPr>
          <a:lstStyle/>
          <a:p>
            <a:pPr algn="just" rtl="0" fontAlgn="base">
              <a:spcBef>
                <a:spcPts val="0"/>
              </a:spcBef>
              <a:spcAft>
                <a:spcPts val="0"/>
              </a:spcAft>
            </a:pPr>
            <a:r>
              <a:rPr lang="vi-VN" sz="2800" b="1" i="0" u="none" strike="noStrike" dirty="0" err="1">
                <a:solidFill>
                  <a:srgbClr val="000000"/>
                </a:solidFill>
                <a:effectLst/>
                <a:latin typeface="Times New Roman" panose="02020603050405020304" pitchFamily="18" charset="0"/>
                <a:cs typeface="Times New Roman" panose="02020603050405020304" pitchFamily="18" charset="0"/>
              </a:rPr>
              <a:t>Gồm</a:t>
            </a:r>
            <a:r>
              <a:rPr lang="vi-VN" sz="2800" b="1" i="0" u="none" strike="noStrike" dirty="0">
                <a:solidFill>
                  <a:srgbClr val="000000"/>
                </a:solidFill>
                <a:effectLst/>
                <a:latin typeface="Times New Roman" panose="02020603050405020304" pitchFamily="18" charset="0"/>
                <a:cs typeface="Times New Roman" panose="02020603050405020304" pitchFamily="18" charset="0"/>
              </a:rPr>
              <a:t> 7 chương, 51 </a:t>
            </a:r>
            <a:r>
              <a:rPr lang="vi-VN" sz="2800" b="1" i="0" u="none" strike="noStrike" dirty="0" err="1">
                <a:solidFill>
                  <a:srgbClr val="000000"/>
                </a:solidFill>
                <a:effectLst/>
                <a:latin typeface="Times New Roman" panose="02020603050405020304" pitchFamily="18" charset="0"/>
                <a:cs typeface="Times New Roman" panose="02020603050405020304" pitchFamily="18" charset="0"/>
              </a:rPr>
              <a:t>điều</a:t>
            </a:r>
            <a:r>
              <a:rPr lang="vi-VN" sz="2800" b="1" i="0" u="none" strike="noStrike" dirty="0">
                <a:solidFill>
                  <a:srgbClr val="000000"/>
                </a:solidFill>
                <a:effectLst/>
                <a:latin typeface="Times New Roman" panose="02020603050405020304" pitchFamily="18" charset="0"/>
                <a:cs typeface="Times New Roman" panose="02020603050405020304" pitchFamily="18" charset="0"/>
              </a:rPr>
              <a:t>, quy </a:t>
            </a:r>
            <a:r>
              <a:rPr lang="vi-VN" sz="2800" b="1" i="0" u="none" strike="noStrike" dirty="0" err="1">
                <a:solidFill>
                  <a:srgbClr val="000000"/>
                </a:solidFill>
                <a:effectLst/>
                <a:latin typeface="Times New Roman" panose="02020603050405020304" pitchFamily="18" charset="0"/>
                <a:cs typeface="Times New Roman" panose="02020603050405020304" pitchFamily="18" charset="0"/>
              </a:rPr>
              <a:t>định</a:t>
            </a:r>
            <a:r>
              <a:rPr lang="vi-VN" sz="2800" b="1" i="0" u="none" strike="noStrike" dirty="0">
                <a:solidFill>
                  <a:srgbClr val="000000"/>
                </a:solidFill>
                <a:effectLst/>
                <a:latin typeface="Times New Roman" panose="02020603050405020304" pitchFamily="18" charset="0"/>
                <a:cs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cs typeface="Times New Roman" panose="02020603050405020304" pitchFamily="18" charset="0"/>
              </a:rPr>
              <a:t>về</a:t>
            </a:r>
            <a:r>
              <a:rPr lang="vi-VN" sz="2800" b="1" i="0" u="none" strike="noStrike" dirty="0">
                <a:solidFill>
                  <a:srgbClr val="000000"/>
                </a:solidFill>
                <a:effectLst/>
                <a:latin typeface="Times New Roman" panose="02020603050405020304" pitchFamily="18" charset="0"/>
                <a:cs typeface="Times New Roman" panose="02020603050405020304" pitchFamily="18" charset="0"/>
              </a:rPr>
              <a:t> </a:t>
            </a:r>
            <a:r>
              <a:rPr lang="vi-VN" sz="2800" b="1" i="0" u="none" strike="noStrike" dirty="0" err="1">
                <a:solidFill>
                  <a:srgbClr val="000000"/>
                </a:solidFill>
                <a:effectLst/>
                <a:latin typeface="Times New Roman" panose="02020603050405020304" pitchFamily="18" charset="0"/>
                <a:cs typeface="Times New Roman" panose="02020603050405020304" pitchFamily="18" charset="0"/>
              </a:rPr>
              <a:t>sĩ</a:t>
            </a:r>
            <a:r>
              <a:rPr lang="vi-VN" sz="2800" b="1" i="0" u="none" strike="noStrike" dirty="0">
                <a:solidFill>
                  <a:srgbClr val="000000"/>
                </a:solidFill>
                <a:effectLst/>
                <a:latin typeface="Times New Roman" panose="02020603050405020304" pitchFamily="18" charset="0"/>
                <a:cs typeface="Times New Roman" panose="02020603050405020304" pitchFamily="18" charset="0"/>
              </a:rPr>
              <a:t> quan quân </a:t>
            </a:r>
            <a:r>
              <a:rPr lang="vi-VN" sz="2800" b="1" i="0" u="none" strike="noStrike" dirty="0" err="1">
                <a:solidFill>
                  <a:srgbClr val="000000"/>
                </a:solidFill>
                <a:effectLst/>
                <a:latin typeface="Times New Roman" panose="02020603050405020304" pitchFamily="18" charset="0"/>
                <a:cs typeface="Times New Roman" panose="02020603050405020304" pitchFamily="18" charset="0"/>
              </a:rPr>
              <a:t>đội</a:t>
            </a:r>
            <a:r>
              <a:rPr lang="vi-VN" sz="2800" b="1" i="0" u="none" strike="noStrike" dirty="0">
                <a:solidFill>
                  <a:srgbClr val="000000"/>
                </a:solidFill>
                <a:effectLst/>
                <a:latin typeface="Times New Roman" panose="02020603050405020304" pitchFamily="18" charset="0"/>
                <a:cs typeface="Times New Roman" panose="02020603050405020304" pitchFamily="18" charset="0"/>
              </a:rPr>
              <a:t> nhân dân </a:t>
            </a:r>
            <a:r>
              <a:rPr lang="vi-VN" sz="2800" b="1" i="0" u="none" strike="noStrike" dirty="0" err="1">
                <a:solidFill>
                  <a:srgbClr val="000000"/>
                </a:solidFill>
                <a:effectLst/>
                <a:latin typeface="Times New Roman" panose="02020603050405020304" pitchFamily="18" charset="0"/>
                <a:cs typeface="Times New Roman" panose="02020603050405020304" pitchFamily="18" charset="0"/>
              </a:rPr>
              <a:t>Việt</a:t>
            </a:r>
            <a:r>
              <a:rPr lang="vi-VN" sz="2800" b="1" i="0" u="none" strike="noStrike" dirty="0">
                <a:solidFill>
                  <a:srgbClr val="000000"/>
                </a:solidFill>
                <a:effectLst/>
                <a:latin typeface="Times New Roman" panose="02020603050405020304" pitchFamily="18" charset="0"/>
                <a:cs typeface="Times New Roman" panose="02020603050405020304" pitchFamily="18" charset="0"/>
              </a:rPr>
              <a:t> Nam.</a:t>
            </a:r>
            <a:endParaRPr lang="vi-VN" sz="2800" b="0" i="0" u="none" strike="noStrike" dirty="0">
              <a:solidFill>
                <a:srgbClr val="000000"/>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6309DC8-D6E5-42E3-B102-BFBBF1876357}"/>
              </a:ext>
            </a:extLst>
          </p:cNvPr>
          <p:cNvSpPr txBox="1"/>
          <p:nvPr/>
        </p:nvSpPr>
        <p:spPr>
          <a:xfrm>
            <a:off x="196949" y="2325085"/>
            <a:ext cx="3319976" cy="3785652"/>
          </a:xfrm>
          <a:prstGeom prst="rect">
            <a:avLst/>
          </a:prstGeom>
          <a:noFill/>
        </p:spPr>
        <p:txBody>
          <a:bodyPr wrap="square">
            <a:spAutoFit/>
          </a:bodyPr>
          <a:lstStyle/>
          <a:p>
            <a:pPr algn="just"/>
            <a:r>
              <a:rPr lang="vi-VN" sz="2400" dirty="0">
                <a:latin typeface="Times New Roman" panose="02020603050405020304" pitchFamily="18" charset="0"/>
                <a:cs typeface="Times New Roman" panose="02020603050405020304" pitchFamily="18" charset="0"/>
              </a:rPr>
              <a:t>Sĩ quan Quân đội nhân dân Việt </a:t>
            </a:r>
            <a:r>
              <a:rPr lang="vi-VN" sz="2400">
                <a:latin typeface="Times New Roman" panose="02020603050405020304" pitchFamily="18" charset="0"/>
                <a:cs typeface="Times New Roman" panose="02020603050405020304" pitchFamily="18" charset="0"/>
              </a:rPr>
              <a:t>Nam là </a:t>
            </a:r>
            <a:r>
              <a:rPr lang="vi-VN" sz="2400" dirty="0">
                <a:latin typeface="Times New Roman" panose="02020603050405020304" pitchFamily="18" charset="0"/>
                <a:cs typeface="Times New Roman" panose="02020603050405020304" pitchFamily="18" charset="0"/>
              </a:rPr>
              <a:t>cán bộ của Đảng Cộng sản Việt Nam và Nhà nước Cộng hòa xã hội chủ nghĩa Việt Nam, hoạt động trong lĩnh vực quân sự, được Nhà nước phong quân hàm cấp Úy, cấp Tá, cấp Tướng. </a:t>
            </a:r>
            <a:endParaRPr lang="en-US" sz="2400" dirty="0">
              <a:latin typeface="Times New Roman" panose="02020603050405020304" pitchFamily="18" charset="0"/>
              <a:cs typeface="Times New Roman" panose="02020603050405020304" pitchFamily="18" charset="0"/>
            </a:endParaRPr>
          </a:p>
        </p:txBody>
      </p:sp>
      <p:pic>
        <p:nvPicPr>
          <p:cNvPr id="6" name="Picture 4" descr="Hệ thống cấp bậc quân hàm trong Quân đội nhân dân và Công an nhân dân">
            <a:extLst>
              <a:ext uri="{FF2B5EF4-FFF2-40B4-BE49-F238E27FC236}">
                <a16:creationId xmlns:a16="http://schemas.microsoft.com/office/drawing/2014/main" id="{A15D64C6-E8F2-45E9-A3F7-5787742FB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067" y="1931153"/>
            <a:ext cx="4560238"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90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1381</Words>
  <Application>Microsoft Office PowerPoint</Application>
  <PresentationFormat>Widescreen</PresentationFormat>
  <Paragraphs>106</Paragraphs>
  <Slides>19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.VnArialH</vt:lpstr>
      <vt:lpstr>.VnTimeH</vt:lpstr>
      <vt:lpstr>Arial</vt:lpstr>
      <vt:lpstr>Calibri</vt:lpstr>
      <vt:lpstr>Calibri Light</vt:lpstr>
      <vt:lpstr>Roboto</vt:lpstr>
      <vt:lpstr>Times New Roman</vt:lpstr>
      <vt:lpstr>Wingdings</vt:lpstr>
      <vt:lpstr>Office Theme</vt:lpstr>
      <vt:lpstr>BÀI 2 NỘI DUNG CƠ BẢN MỘT SỐ LUẬT VỀ  QUỐC PHÒNG AN NINH VIỆT NAM</vt:lpstr>
      <vt:lpstr>Mục tiêu – Yêu cầu</vt:lpstr>
      <vt:lpstr>PowerPoint Presentation</vt:lpstr>
      <vt:lpstr>Câu hỏi trang 11 GDQP 10: Em hãy nêu hiểu biết của mình về nhiệm vụ của Quân đội và Công an nhân dân?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NỘI DUNG CƠ BẢN MỘT SỐ LUẬT VỀ  QUỐC PHÒNG AN NINH VIỆT NAM</dc:title>
  <dc:creator>Admin</dc:creator>
  <cp:lastModifiedBy>Admin</cp:lastModifiedBy>
  <cp:revision>34</cp:revision>
  <dcterms:created xsi:type="dcterms:W3CDTF">2022-12-10T13:06:04Z</dcterms:created>
  <dcterms:modified xsi:type="dcterms:W3CDTF">2022-12-20T01:21:11Z</dcterms:modified>
</cp:coreProperties>
</file>