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1281" r:id="rId2"/>
    <p:sldId id="1224" r:id="rId3"/>
    <p:sldId id="1284" r:id="rId4"/>
    <p:sldId id="1285" r:id="rId5"/>
    <p:sldId id="1165" r:id="rId6"/>
    <p:sldId id="1227" r:id="rId7"/>
    <p:sldId id="1286" r:id="rId8"/>
    <p:sldId id="1287" r:id="rId9"/>
    <p:sldId id="1289" r:id="rId10"/>
    <p:sldId id="1290" r:id="rId11"/>
    <p:sldId id="1291" r:id="rId12"/>
    <p:sldId id="1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FF"/>
    <a:srgbClr val="FF6600"/>
    <a:srgbClr val="0000FF"/>
    <a:srgbClr val="FFFF00"/>
    <a:srgbClr val="006600"/>
    <a:srgbClr val="FFFF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661" autoAdjust="0"/>
  </p:normalViewPr>
  <p:slideViewPr>
    <p:cSldViewPr>
      <p:cViewPr varScale="1">
        <p:scale>
          <a:sx n="64" d="100"/>
          <a:sy n="64" d="100"/>
        </p:scale>
        <p:origin x="748" y="48"/>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10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34659-FD15-4604-807E-0C782792472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8C672D1-26C5-4AB9-8391-D07F7E6A77B8}">
      <dgm:prSet phldrT="[Text]"/>
      <dgm:spPr>
        <a:solidFill>
          <a:schemeClr val="accent2">
            <a:lumMod val="75000"/>
          </a:schemeClr>
        </a:solidFill>
      </dgm:spPr>
      <dgm:t>
        <a:bodyPr/>
        <a:lstStyle/>
        <a:p>
          <a:r>
            <a:rPr lang="en-US" dirty="0"/>
            <a:t>Cơ học, thiên văn học</a:t>
          </a:r>
        </a:p>
      </dgm:t>
    </dgm:pt>
    <dgm:pt modelId="{9A5D2B2E-D409-4B02-828E-5216A7CF5F8E}" type="parTrans" cxnId="{5842DB60-46B6-4933-AF2C-BBE0B666F830}">
      <dgm:prSet/>
      <dgm:spPr/>
      <dgm:t>
        <a:bodyPr/>
        <a:lstStyle/>
        <a:p>
          <a:endParaRPr lang="en-US"/>
        </a:p>
      </dgm:t>
    </dgm:pt>
    <dgm:pt modelId="{507937D8-8912-48BC-9479-160DDDC5E18E}" type="sibTrans" cxnId="{5842DB60-46B6-4933-AF2C-BBE0B666F830}">
      <dgm:prSet/>
      <dgm:spPr/>
      <dgm:t>
        <a:bodyPr/>
        <a:lstStyle/>
        <a:p>
          <a:endParaRPr lang="en-US"/>
        </a:p>
      </dgm:t>
    </dgm:pt>
    <dgm:pt modelId="{4577F5A3-65C0-4AF7-A5E2-076959C10D8A}">
      <dgm:prSet phldrT="[Text]"/>
      <dgm:spPr>
        <a:solidFill>
          <a:schemeClr val="tx1">
            <a:lumMod val="65000"/>
            <a:lumOff val="35000"/>
          </a:schemeClr>
        </a:solidFill>
      </dgm:spPr>
      <dgm:t>
        <a:bodyPr/>
        <a:lstStyle/>
        <a:p>
          <a:r>
            <a:rPr lang="en-US" dirty="0"/>
            <a:t>Điện học, âm học, từ học, quang học</a:t>
          </a:r>
        </a:p>
      </dgm:t>
    </dgm:pt>
    <dgm:pt modelId="{3F3D1D30-6D47-4BC7-89E6-9C013C3ED891}" type="parTrans" cxnId="{F6AE6DD7-C3CB-4618-8E50-F706440936F6}">
      <dgm:prSet/>
      <dgm:spPr/>
      <dgm:t>
        <a:bodyPr/>
        <a:lstStyle/>
        <a:p>
          <a:endParaRPr lang="en-US"/>
        </a:p>
      </dgm:t>
    </dgm:pt>
    <dgm:pt modelId="{4DF335FB-738F-4502-B23A-CE4C18B01370}" type="sibTrans" cxnId="{F6AE6DD7-C3CB-4618-8E50-F706440936F6}">
      <dgm:prSet/>
      <dgm:spPr/>
      <dgm:t>
        <a:bodyPr/>
        <a:lstStyle/>
        <a:p>
          <a:endParaRPr lang="en-US"/>
        </a:p>
      </dgm:t>
    </dgm:pt>
    <dgm:pt modelId="{F2DF0921-86F0-4654-AEE7-0278F22EE668}">
      <dgm:prSet phldrT="[Text]"/>
      <dgm:spPr>
        <a:solidFill>
          <a:srgbClr val="FF0000"/>
        </a:solidFill>
      </dgm:spPr>
      <dgm:t>
        <a:bodyPr/>
        <a:lstStyle/>
        <a:p>
          <a:r>
            <a:rPr lang="en-US" dirty="0"/>
            <a:t>Thủy tĩnh học, nhiệt học, điện học</a:t>
          </a:r>
        </a:p>
      </dgm:t>
    </dgm:pt>
    <dgm:pt modelId="{0AF0C519-A4C4-44F1-9725-B3D66E0BED9A}" type="parTrans" cxnId="{5EE67258-6423-4A46-885E-038090177C33}">
      <dgm:prSet/>
      <dgm:spPr/>
      <dgm:t>
        <a:bodyPr/>
        <a:lstStyle/>
        <a:p>
          <a:endParaRPr lang="en-US"/>
        </a:p>
      </dgm:t>
    </dgm:pt>
    <dgm:pt modelId="{4B2337A4-C767-4132-979F-F175A728E22C}" type="sibTrans" cxnId="{5EE67258-6423-4A46-885E-038090177C33}">
      <dgm:prSet/>
      <dgm:spPr/>
      <dgm:t>
        <a:bodyPr/>
        <a:lstStyle/>
        <a:p>
          <a:endParaRPr lang="en-US"/>
        </a:p>
      </dgm:t>
    </dgm:pt>
    <dgm:pt modelId="{3B1AFF27-E122-4021-8461-4482E15AE4F4}">
      <dgm:prSet phldrT="[Text]"/>
      <dgm:spPr>
        <a:solidFill>
          <a:srgbClr val="0000FF"/>
        </a:solidFill>
      </dgm:spPr>
      <dgm:t>
        <a:bodyPr/>
        <a:lstStyle/>
        <a:p>
          <a:r>
            <a:rPr lang="en-US" dirty="0"/>
            <a:t>Năng lượng, điện từ học, điện học, quang học</a:t>
          </a:r>
        </a:p>
      </dgm:t>
    </dgm:pt>
    <dgm:pt modelId="{5EEDD3B1-DA24-4D25-B7AD-58AF8EB4CA59}" type="parTrans" cxnId="{900406D4-E50C-47A8-AF6E-01F143CE3BBF}">
      <dgm:prSet/>
      <dgm:spPr/>
      <dgm:t>
        <a:bodyPr/>
        <a:lstStyle/>
        <a:p>
          <a:endParaRPr lang="en-US"/>
        </a:p>
      </dgm:t>
    </dgm:pt>
    <dgm:pt modelId="{7E01AB02-DB26-4309-A9E4-F0AE643BC891}" type="sibTrans" cxnId="{900406D4-E50C-47A8-AF6E-01F143CE3BBF}">
      <dgm:prSet/>
      <dgm:spPr/>
      <dgm:t>
        <a:bodyPr/>
        <a:lstStyle/>
        <a:p>
          <a:endParaRPr lang="en-US"/>
        </a:p>
      </dgm:t>
    </dgm:pt>
    <dgm:pt modelId="{AF5AE031-6B1A-4511-89CB-D3315085625B}" type="pres">
      <dgm:prSet presAssocID="{6B734659-FD15-4604-807E-0C782792472A}" presName="Name0" presStyleCnt="0">
        <dgm:presLayoutVars>
          <dgm:chMax val="7"/>
          <dgm:chPref val="7"/>
          <dgm:dir/>
        </dgm:presLayoutVars>
      </dgm:prSet>
      <dgm:spPr/>
    </dgm:pt>
    <dgm:pt modelId="{53B74371-28A9-4838-ABD6-53D718FE0C4B}" type="pres">
      <dgm:prSet presAssocID="{6B734659-FD15-4604-807E-0C782792472A}" presName="Name1" presStyleCnt="0"/>
      <dgm:spPr/>
    </dgm:pt>
    <dgm:pt modelId="{B10CC051-7EEC-4C0A-BA6A-394C01C4D470}" type="pres">
      <dgm:prSet presAssocID="{6B734659-FD15-4604-807E-0C782792472A}" presName="cycle" presStyleCnt="0"/>
      <dgm:spPr/>
    </dgm:pt>
    <dgm:pt modelId="{8B6A939D-0B0C-407B-9677-AAB097E9E8EB}" type="pres">
      <dgm:prSet presAssocID="{6B734659-FD15-4604-807E-0C782792472A}" presName="srcNode" presStyleLbl="node1" presStyleIdx="0" presStyleCnt="4"/>
      <dgm:spPr/>
    </dgm:pt>
    <dgm:pt modelId="{9D6F7624-5538-4FEE-8E14-8EB98790BF99}" type="pres">
      <dgm:prSet presAssocID="{6B734659-FD15-4604-807E-0C782792472A}" presName="conn" presStyleLbl="parChTrans1D2" presStyleIdx="0" presStyleCnt="1"/>
      <dgm:spPr/>
    </dgm:pt>
    <dgm:pt modelId="{783570D0-D1A4-45F1-8BEF-EF415B6DF274}" type="pres">
      <dgm:prSet presAssocID="{6B734659-FD15-4604-807E-0C782792472A}" presName="extraNode" presStyleLbl="node1" presStyleIdx="0" presStyleCnt="4"/>
      <dgm:spPr/>
    </dgm:pt>
    <dgm:pt modelId="{F9BDFE78-46FC-4D6B-97AF-959548D9ACF1}" type="pres">
      <dgm:prSet presAssocID="{6B734659-FD15-4604-807E-0C782792472A}" presName="dstNode" presStyleLbl="node1" presStyleIdx="0" presStyleCnt="4"/>
      <dgm:spPr/>
    </dgm:pt>
    <dgm:pt modelId="{289777EA-2B66-4D2A-A033-0D4F24D5E121}" type="pres">
      <dgm:prSet presAssocID="{58C672D1-26C5-4AB9-8391-D07F7E6A77B8}" presName="text_1" presStyleLbl="node1" presStyleIdx="0" presStyleCnt="4">
        <dgm:presLayoutVars>
          <dgm:bulletEnabled val="1"/>
        </dgm:presLayoutVars>
      </dgm:prSet>
      <dgm:spPr/>
    </dgm:pt>
    <dgm:pt modelId="{CCE586B0-27AE-48F1-9FC6-8F1867CEAC4C}" type="pres">
      <dgm:prSet presAssocID="{58C672D1-26C5-4AB9-8391-D07F7E6A77B8}" presName="accent_1" presStyleCnt="0"/>
      <dgm:spPr/>
    </dgm:pt>
    <dgm:pt modelId="{70926CD4-8554-4575-8CD3-09046074E0DB}" type="pres">
      <dgm:prSet presAssocID="{58C672D1-26C5-4AB9-8391-D07F7E6A77B8}" presName="accentRepeatNode" presStyleLbl="solidFgAcc1" presStyleIdx="0" presStyleCnt="4">
        <dgm:style>
          <a:lnRef idx="2">
            <a:schemeClr val="accent1"/>
          </a:lnRef>
          <a:fillRef idx="1">
            <a:schemeClr val="lt1"/>
          </a:fillRef>
          <a:effectRef idx="0">
            <a:schemeClr val="accent1"/>
          </a:effectRef>
          <a:fontRef idx="minor">
            <a:schemeClr val="dk1"/>
          </a:fontRef>
        </dgm:style>
      </dgm:prSet>
      <dgm:spPr/>
    </dgm:pt>
    <dgm:pt modelId="{6A544D7B-9F93-4E9F-9212-EA6CDC0E509B}" type="pres">
      <dgm:prSet presAssocID="{4577F5A3-65C0-4AF7-A5E2-076959C10D8A}" presName="text_2" presStyleLbl="node1" presStyleIdx="1" presStyleCnt="4">
        <dgm:presLayoutVars>
          <dgm:bulletEnabled val="1"/>
        </dgm:presLayoutVars>
      </dgm:prSet>
      <dgm:spPr/>
    </dgm:pt>
    <dgm:pt modelId="{1A7D0ABC-B2B9-43D4-B3F3-36F362753947}" type="pres">
      <dgm:prSet presAssocID="{4577F5A3-65C0-4AF7-A5E2-076959C10D8A}" presName="accent_2" presStyleCnt="0"/>
      <dgm:spPr/>
    </dgm:pt>
    <dgm:pt modelId="{7C9F348E-1D03-4043-A7D9-7E0A1AF1B32E}" type="pres">
      <dgm:prSet presAssocID="{4577F5A3-65C0-4AF7-A5E2-076959C10D8A}" presName="accentRepeatNode" presStyleLbl="solidFgAcc1" presStyleIdx="1" presStyleCnt="4"/>
      <dgm:spPr/>
    </dgm:pt>
    <dgm:pt modelId="{B24B2F9D-B720-46BD-983E-D7C9B232DB6E}" type="pres">
      <dgm:prSet presAssocID="{F2DF0921-86F0-4654-AEE7-0278F22EE668}" presName="text_3" presStyleLbl="node1" presStyleIdx="2" presStyleCnt="4">
        <dgm:presLayoutVars>
          <dgm:bulletEnabled val="1"/>
        </dgm:presLayoutVars>
      </dgm:prSet>
      <dgm:spPr/>
    </dgm:pt>
    <dgm:pt modelId="{CCC1FE44-6A8C-4275-9E10-B48F2EFE5F3D}" type="pres">
      <dgm:prSet presAssocID="{F2DF0921-86F0-4654-AEE7-0278F22EE668}" presName="accent_3" presStyleCnt="0"/>
      <dgm:spPr/>
    </dgm:pt>
    <dgm:pt modelId="{CC0CDC0A-FDAB-4DC0-B0A8-A1A45333F13C}" type="pres">
      <dgm:prSet presAssocID="{F2DF0921-86F0-4654-AEE7-0278F22EE668}" presName="accentRepeatNode" presStyleLbl="solidFgAcc1" presStyleIdx="2" presStyleCnt="4"/>
      <dgm:spPr/>
    </dgm:pt>
    <dgm:pt modelId="{E5A16AC3-CEAB-42A0-82AC-065163CB5229}" type="pres">
      <dgm:prSet presAssocID="{3B1AFF27-E122-4021-8461-4482E15AE4F4}" presName="text_4" presStyleLbl="node1" presStyleIdx="3" presStyleCnt="4">
        <dgm:presLayoutVars>
          <dgm:bulletEnabled val="1"/>
        </dgm:presLayoutVars>
      </dgm:prSet>
      <dgm:spPr/>
    </dgm:pt>
    <dgm:pt modelId="{9BA7681F-E0A1-4E4A-96BF-AE30B8220325}" type="pres">
      <dgm:prSet presAssocID="{3B1AFF27-E122-4021-8461-4482E15AE4F4}" presName="accent_4" presStyleCnt="0"/>
      <dgm:spPr/>
    </dgm:pt>
    <dgm:pt modelId="{70334AC6-BE30-4643-A319-DA48F8ED4654}" type="pres">
      <dgm:prSet presAssocID="{3B1AFF27-E122-4021-8461-4482E15AE4F4}" presName="accentRepeatNode" presStyleLbl="solidFgAcc1" presStyleIdx="3" presStyleCnt="4"/>
      <dgm:spPr/>
    </dgm:pt>
  </dgm:ptLst>
  <dgm:cxnLst>
    <dgm:cxn modelId="{5842DB60-46B6-4933-AF2C-BBE0B666F830}" srcId="{6B734659-FD15-4604-807E-0C782792472A}" destId="{58C672D1-26C5-4AB9-8391-D07F7E6A77B8}" srcOrd="0" destOrd="0" parTransId="{9A5D2B2E-D409-4B02-828E-5216A7CF5F8E}" sibTransId="{507937D8-8912-48BC-9479-160DDDC5E18E}"/>
    <dgm:cxn modelId="{0B606263-EFF5-4FDF-8E1D-0A067818E984}" type="presOf" srcId="{507937D8-8912-48BC-9479-160DDDC5E18E}" destId="{9D6F7624-5538-4FEE-8E14-8EB98790BF99}" srcOrd="0" destOrd="0" presId="urn:microsoft.com/office/officeart/2008/layout/VerticalCurvedList"/>
    <dgm:cxn modelId="{5EE67258-6423-4A46-885E-038090177C33}" srcId="{6B734659-FD15-4604-807E-0C782792472A}" destId="{F2DF0921-86F0-4654-AEE7-0278F22EE668}" srcOrd="2" destOrd="0" parTransId="{0AF0C519-A4C4-44F1-9725-B3D66E0BED9A}" sibTransId="{4B2337A4-C767-4132-979F-F175A728E22C}"/>
    <dgm:cxn modelId="{152B07A7-FAFD-4941-82F1-592FB2FE1F4A}" type="presOf" srcId="{58C672D1-26C5-4AB9-8391-D07F7E6A77B8}" destId="{289777EA-2B66-4D2A-A033-0D4F24D5E121}" srcOrd="0" destOrd="0" presId="urn:microsoft.com/office/officeart/2008/layout/VerticalCurvedList"/>
    <dgm:cxn modelId="{900406D4-E50C-47A8-AF6E-01F143CE3BBF}" srcId="{6B734659-FD15-4604-807E-0C782792472A}" destId="{3B1AFF27-E122-4021-8461-4482E15AE4F4}" srcOrd="3" destOrd="0" parTransId="{5EEDD3B1-DA24-4D25-B7AD-58AF8EB4CA59}" sibTransId="{7E01AB02-DB26-4309-A9E4-F0AE643BC891}"/>
    <dgm:cxn modelId="{F6AE6DD7-C3CB-4618-8E50-F706440936F6}" srcId="{6B734659-FD15-4604-807E-0C782792472A}" destId="{4577F5A3-65C0-4AF7-A5E2-076959C10D8A}" srcOrd="1" destOrd="0" parTransId="{3F3D1D30-6D47-4BC7-89E6-9C013C3ED891}" sibTransId="{4DF335FB-738F-4502-B23A-CE4C18B01370}"/>
    <dgm:cxn modelId="{2C1D8ED8-F025-4D00-9324-C4F2F7DB4A9E}" type="presOf" srcId="{4577F5A3-65C0-4AF7-A5E2-076959C10D8A}" destId="{6A544D7B-9F93-4E9F-9212-EA6CDC0E509B}" srcOrd="0" destOrd="0" presId="urn:microsoft.com/office/officeart/2008/layout/VerticalCurvedList"/>
    <dgm:cxn modelId="{837EDEDD-A561-4C84-85AA-30B67E255EEE}" type="presOf" srcId="{6B734659-FD15-4604-807E-0C782792472A}" destId="{AF5AE031-6B1A-4511-89CB-D3315085625B}" srcOrd="0" destOrd="0" presId="urn:microsoft.com/office/officeart/2008/layout/VerticalCurvedList"/>
    <dgm:cxn modelId="{D1BAF9E7-B266-4A42-8443-59866A9BE36F}" type="presOf" srcId="{F2DF0921-86F0-4654-AEE7-0278F22EE668}" destId="{B24B2F9D-B720-46BD-983E-D7C9B232DB6E}" srcOrd="0" destOrd="0" presId="urn:microsoft.com/office/officeart/2008/layout/VerticalCurvedList"/>
    <dgm:cxn modelId="{B1399DF5-E0A5-4B46-B417-237CD79B8CDE}" type="presOf" srcId="{3B1AFF27-E122-4021-8461-4482E15AE4F4}" destId="{E5A16AC3-CEAB-42A0-82AC-065163CB5229}" srcOrd="0" destOrd="0" presId="urn:microsoft.com/office/officeart/2008/layout/VerticalCurvedList"/>
    <dgm:cxn modelId="{AAC50EE5-916F-4032-B1F9-43886D4D0D14}" type="presParOf" srcId="{AF5AE031-6B1A-4511-89CB-D3315085625B}" destId="{53B74371-28A9-4838-ABD6-53D718FE0C4B}" srcOrd="0" destOrd="0" presId="urn:microsoft.com/office/officeart/2008/layout/VerticalCurvedList"/>
    <dgm:cxn modelId="{05368AF7-CFD1-49B8-A153-7D40DDAA9660}" type="presParOf" srcId="{53B74371-28A9-4838-ABD6-53D718FE0C4B}" destId="{B10CC051-7EEC-4C0A-BA6A-394C01C4D470}" srcOrd="0" destOrd="0" presId="urn:microsoft.com/office/officeart/2008/layout/VerticalCurvedList"/>
    <dgm:cxn modelId="{AA8AE090-D8E5-447B-BEB6-F2A2B6292776}" type="presParOf" srcId="{B10CC051-7EEC-4C0A-BA6A-394C01C4D470}" destId="{8B6A939D-0B0C-407B-9677-AAB097E9E8EB}" srcOrd="0" destOrd="0" presId="urn:microsoft.com/office/officeart/2008/layout/VerticalCurvedList"/>
    <dgm:cxn modelId="{79F543E2-DDFB-4453-8302-F099F8A2476D}" type="presParOf" srcId="{B10CC051-7EEC-4C0A-BA6A-394C01C4D470}" destId="{9D6F7624-5538-4FEE-8E14-8EB98790BF99}" srcOrd="1" destOrd="0" presId="urn:microsoft.com/office/officeart/2008/layout/VerticalCurvedList"/>
    <dgm:cxn modelId="{F61B2DA2-21B3-4C9B-8C13-EDF97A097A73}" type="presParOf" srcId="{B10CC051-7EEC-4C0A-BA6A-394C01C4D470}" destId="{783570D0-D1A4-45F1-8BEF-EF415B6DF274}" srcOrd="2" destOrd="0" presId="urn:microsoft.com/office/officeart/2008/layout/VerticalCurvedList"/>
    <dgm:cxn modelId="{F7F3097D-9A26-4882-85C6-489A1098E76A}" type="presParOf" srcId="{B10CC051-7EEC-4C0A-BA6A-394C01C4D470}" destId="{F9BDFE78-46FC-4D6B-97AF-959548D9ACF1}" srcOrd="3" destOrd="0" presId="urn:microsoft.com/office/officeart/2008/layout/VerticalCurvedList"/>
    <dgm:cxn modelId="{90845FCB-0F76-42A7-8036-5D26AC843016}" type="presParOf" srcId="{53B74371-28A9-4838-ABD6-53D718FE0C4B}" destId="{289777EA-2B66-4D2A-A033-0D4F24D5E121}" srcOrd="1" destOrd="0" presId="urn:microsoft.com/office/officeart/2008/layout/VerticalCurvedList"/>
    <dgm:cxn modelId="{883E736F-6AEB-4BE0-95B9-46754D35AE17}" type="presParOf" srcId="{53B74371-28A9-4838-ABD6-53D718FE0C4B}" destId="{CCE586B0-27AE-48F1-9FC6-8F1867CEAC4C}" srcOrd="2" destOrd="0" presId="urn:microsoft.com/office/officeart/2008/layout/VerticalCurvedList"/>
    <dgm:cxn modelId="{61F3E4FB-994B-4ED7-9E57-4DA0FB766CF6}" type="presParOf" srcId="{CCE586B0-27AE-48F1-9FC6-8F1867CEAC4C}" destId="{70926CD4-8554-4575-8CD3-09046074E0DB}" srcOrd="0" destOrd="0" presId="urn:microsoft.com/office/officeart/2008/layout/VerticalCurvedList"/>
    <dgm:cxn modelId="{325CB661-0C3D-4565-B821-9037CFDC0009}" type="presParOf" srcId="{53B74371-28A9-4838-ABD6-53D718FE0C4B}" destId="{6A544D7B-9F93-4E9F-9212-EA6CDC0E509B}" srcOrd="3" destOrd="0" presId="urn:microsoft.com/office/officeart/2008/layout/VerticalCurvedList"/>
    <dgm:cxn modelId="{6C1FE2FF-4662-4D09-8B50-E6D67504EEA0}" type="presParOf" srcId="{53B74371-28A9-4838-ABD6-53D718FE0C4B}" destId="{1A7D0ABC-B2B9-43D4-B3F3-36F362753947}" srcOrd="4" destOrd="0" presId="urn:microsoft.com/office/officeart/2008/layout/VerticalCurvedList"/>
    <dgm:cxn modelId="{18AB50F5-CB8C-4824-9013-57B66984277D}" type="presParOf" srcId="{1A7D0ABC-B2B9-43D4-B3F3-36F362753947}" destId="{7C9F348E-1D03-4043-A7D9-7E0A1AF1B32E}" srcOrd="0" destOrd="0" presId="urn:microsoft.com/office/officeart/2008/layout/VerticalCurvedList"/>
    <dgm:cxn modelId="{297EBFED-EEF0-4F15-9215-87952CF2205B}" type="presParOf" srcId="{53B74371-28A9-4838-ABD6-53D718FE0C4B}" destId="{B24B2F9D-B720-46BD-983E-D7C9B232DB6E}" srcOrd="5" destOrd="0" presId="urn:microsoft.com/office/officeart/2008/layout/VerticalCurvedList"/>
    <dgm:cxn modelId="{4F8CE8C7-644A-4CAE-A6E0-3DE9675E4A9B}" type="presParOf" srcId="{53B74371-28A9-4838-ABD6-53D718FE0C4B}" destId="{CCC1FE44-6A8C-4275-9E10-B48F2EFE5F3D}" srcOrd="6" destOrd="0" presId="urn:microsoft.com/office/officeart/2008/layout/VerticalCurvedList"/>
    <dgm:cxn modelId="{AFABF776-04EF-46BB-AFDB-9477EAC5DFCD}" type="presParOf" srcId="{CCC1FE44-6A8C-4275-9E10-B48F2EFE5F3D}" destId="{CC0CDC0A-FDAB-4DC0-B0A8-A1A45333F13C}" srcOrd="0" destOrd="0" presId="urn:microsoft.com/office/officeart/2008/layout/VerticalCurvedList"/>
    <dgm:cxn modelId="{280DF290-5E7D-4618-AE26-1434042C2A38}" type="presParOf" srcId="{53B74371-28A9-4838-ABD6-53D718FE0C4B}" destId="{E5A16AC3-CEAB-42A0-82AC-065163CB5229}" srcOrd="7" destOrd="0" presId="urn:microsoft.com/office/officeart/2008/layout/VerticalCurvedList"/>
    <dgm:cxn modelId="{AF19046E-F237-483A-B163-71656BCB125F}" type="presParOf" srcId="{53B74371-28A9-4838-ABD6-53D718FE0C4B}" destId="{9BA7681F-E0A1-4E4A-96BF-AE30B8220325}" srcOrd="8" destOrd="0" presId="urn:microsoft.com/office/officeart/2008/layout/VerticalCurvedList"/>
    <dgm:cxn modelId="{410740A2-40CD-4674-B4D3-187EC126488A}" type="presParOf" srcId="{9BA7681F-E0A1-4E4A-96BF-AE30B8220325}" destId="{70334AC6-BE30-4643-A319-DA48F8ED465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F7624-5538-4FEE-8E14-8EB98790BF99}">
      <dsp:nvSpPr>
        <dsp:cNvPr id="0" name=""/>
        <dsp:cNvSpPr/>
      </dsp:nvSpPr>
      <dsp:spPr>
        <a:xfrm>
          <a:off x="-4354859" y="-668001"/>
          <a:ext cx="5188335" cy="5188335"/>
        </a:xfrm>
        <a:prstGeom prst="blockArc">
          <a:avLst>
            <a:gd name="adj1" fmla="val 18900000"/>
            <a:gd name="adj2" fmla="val 2700000"/>
            <a:gd name="adj3" fmla="val 41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9777EA-2B66-4D2A-A033-0D4F24D5E121}">
      <dsp:nvSpPr>
        <dsp:cNvPr id="0" name=""/>
        <dsp:cNvSpPr/>
      </dsp:nvSpPr>
      <dsp:spPr>
        <a:xfrm>
          <a:off x="436632" y="296167"/>
          <a:ext cx="7461724" cy="59264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41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Cơ học, thiên văn học</a:t>
          </a:r>
        </a:p>
      </dsp:txBody>
      <dsp:txXfrm>
        <a:off x="436632" y="296167"/>
        <a:ext cx="7461724" cy="592642"/>
      </dsp:txXfrm>
    </dsp:sp>
    <dsp:sp modelId="{70926CD4-8554-4575-8CD3-09046074E0DB}">
      <dsp:nvSpPr>
        <dsp:cNvPr id="0" name=""/>
        <dsp:cNvSpPr/>
      </dsp:nvSpPr>
      <dsp:spPr>
        <a:xfrm>
          <a:off x="66230" y="222086"/>
          <a:ext cx="740803" cy="740803"/>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6A544D7B-9F93-4E9F-9212-EA6CDC0E509B}">
      <dsp:nvSpPr>
        <dsp:cNvPr id="0" name=""/>
        <dsp:cNvSpPr/>
      </dsp:nvSpPr>
      <dsp:spPr>
        <a:xfrm>
          <a:off x="776408" y="1185285"/>
          <a:ext cx="7121948" cy="592642"/>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41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Điện học, âm học, từ học, quang học</a:t>
          </a:r>
        </a:p>
      </dsp:txBody>
      <dsp:txXfrm>
        <a:off x="776408" y="1185285"/>
        <a:ext cx="7121948" cy="592642"/>
      </dsp:txXfrm>
    </dsp:sp>
    <dsp:sp modelId="{7C9F348E-1D03-4043-A7D9-7E0A1AF1B32E}">
      <dsp:nvSpPr>
        <dsp:cNvPr id="0" name=""/>
        <dsp:cNvSpPr/>
      </dsp:nvSpPr>
      <dsp:spPr>
        <a:xfrm>
          <a:off x="406006" y="1111205"/>
          <a:ext cx="740803" cy="7408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4B2F9D-B720-46BD-983E-D7C9B232DB6E}">
      <dsp:nvSpPr>
        <dsp:cNvPr id="0" name=""/>
        <dsp:cNvSpPr/>
      </dsp:nvSpPr>
      <dsp:spPr>
        <a:xfrm>
          <a:off x="776408" y="2074404"/>
          <a:ext cx="7121948" cy="59264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41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Thủy tĩnh học, nhiệt học, điện học</a:t>
          </a:r>
        </a:p>
      </dsp:txBody>
      <dsp:txXfrm>
        <a:off x="776408" y="2074404"/>
        <a:ext cx="7121948" cy="592642"/>
      </dsp:txXfrm>
    </dsp:sp>
    <dsp:sp modelId="{CC0CDC0A-FDAB-4DC0-B0A8-A1A45333F13C}">
      <dsp:nvSpPr>
        <dsp:cNvPr id="0" name=""/>
        <dsp:cNvSpPr/>
      </dsp:nvSpPr>
      <dsp:spPr>
        <a:xfrm>
          <a:off x="406006" y="2000323"/>
          <a:ext cx="740803" cy="7408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16AC3-CEAB-42A0-82AC-065163CB5229}">
      <dsp:nvSpPr>
        <dsp:cNvPr id="0" name=""/>
        <dsp:cNvSpPr/>
      </dsp:nvSpPr>
      <dsp:spPr>
        <a:xfrm>
          <a:off x="436632" y="2963522"/>
          <a:ext cx="7461724" cy="592642"/>
        </a:xfrm>
        <a:prstGeom prst="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41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Năng lượng, điện từ học, điện học, quang học</a:t>
          </a:r>
        </a:p>
      </dsp:txBody>
      <dsp:txXfrm>
        <a:off x="436632" y="2963522"/>
        <a:ext cx="7461724" cy="592642"/>
      </dsp:txXfrm>
    </dsp:sp>
    <dsp:sp modelId="{70334AC6-BE30-4643-A319-DA48F8ED4654}">
      <dsp:nvSpPr>
        <dsp:cNvPr id="0" name=""/>
        <dsp:cNvSpPr/>
      </dsp:nvSpPr>
      <dsp:spPr>
        <a:xfrm>
          <a:off x="66230" y="2889442"/>
          <a:ext cx="740803" cy="7408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Trong nhà trường phổ thông, học tập tốt môn Vật lí sẽ giúp bạn có được những kiến thức, kĩ năng phổ thông cốt lõi về: mô hình hệ vật lí, năng lượng và sóng, lực và trường. Bạn sẽ có thể vận dụng được một số kĩ năng mà các nhà khoa học thường dùng trong nghiên cứu khoa học để khám phá, giải quyết vấn đề dưới góc độ vật lí. Trên cơ sở kiến thức, kĩ năng đã học, bạn sẽ có thể giải quyết một số vấn đề thực tiễn vừa sức mình, ứng xử với thiên nhiên phù hợp với yêu cầu phát triển bền vững xã hội và bảo vệ môi trường. Mặt khác, tri thức thu nhận được qua môn Vật lí cũng góp phần giúp bạn nhận biết được năng lực, sở trường của bản thân, định hướng được nghề nghiệp và có kế hoạch học tập, rèn luyện đáp ứng yêu cầu của nghề nghiệp mà bạn sẽ thực hiện trong tương lai.</a:t>
            </a:r>
            <a:endParaRPr lang="en-US" sz="1200">
              <a:effectLst/>
              <a:latin typeface="Calibri" panose="020F0502020204030204" pitchFamily="34" charset="0"/>
              <a:ea typeface="游明朝" panose="02020400000000000000" pitchFamily="18" charset="-128"/>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6</a:t>
            </a:fld>
            <a:endParaRPr lang="en-US"/>
          </a:p>
        </p:txBody>
      </p:sp>
    </p:spTree>
    <p:extLst>
      <p:ext uri="{BB962C8B-B14F-4D97-AF65-F5344CB8AC3E}">
        <p14:creationId xmlns:p14="http://schemas.microsoft.com/office/powerpoint/2010/main" val="273565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microsoft.com/office/2007/relationships/hdphoto" Target="../media/hdphoto1.wdp"/><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ky, ground, outdoor, dirt&#10;&#10;Description automatically generated">
            <a:extLst>
              <a:ext uri="{FF2B5EF4-FFF2-40B4-BE49-F238E27FC236}">
                <a16:creationId xmlns:a16="http://schemas.microsoft.com/office/drawing/2014/main" id="{481BDBBE-8CD8-24EE-8564-105558B221E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9"/>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652859CE-0EFD-E1B5-DEDD-99406334CC48}"/>
              </a:ext>
            </a:extLst>
          </p:cNvPr>
          <p:cNvSpPr>
            <a:spLocks noChangeArrowheads="1"/>
          </p:cNvSpPr>
          <p:nvPr/>
        </p:nvSpPr>
        <p:spPr bwMode="auto">
          <a:xfrm>
            <a:off x="-304800" y="2688338"/>
            <a:ext cx="12192000" cy="1132258"/>
          </a:xfrm>
          <a:prstGeom prst="rect">
            <a:avLst/>
          </a:prstGeom>
          <a:solidFill>
            <a:schemeClr val="bg1">
              <a:alpha val="76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3BA85BFF-BD1B-A7C0-A064-20519CE868AB}"/>
              </a:ext>
            </a:extLst>
          </p:cNvPr>
          <p:cNvSpPr>
            <a:spLocks noChangeArrowheads="1"/>
          </p:cNvSpPr>
          <p:nvPr>
            <p:custDataLst>
              <p:tags r:id="rId1"/>
            </p:custDataLst>
          </p:nvPr>
        </p:nvSpPr>
        <p:spPr bwMode="auto">
          <a:xfrm>
            <a:off x="-304800" y="3037403"/>
            <a:ext cx="13299712" cy="7831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000" b="1" dirty="0">
                <a:solidFill>
                  <a:srgbClr val="7030A0"/>
                </a:solidFill>
                <a:ea typeface="ＭＳ Ｐゴシック" panose="020B0600070205080204" pitchFamily="50" charset="-128"/>
              </a:rPr>
              <a:t>LÀM QUEN VỚI VẬT LÍ</a:t>
            </a:r>
            <a:endParaRPr lang="en-US" altLang="en-US" sz="4000" b="1" dirty="0">
              <a:solidFill>
                <a:srgbClr val="7030A0"/>
              </a:solidFill>
            </a:endParaRPr>
          </a:p>
        </p:txBody>
      </p:sp>
      <p:sp>
        <p:nvSpPr>
          <p:cNvPr id="9" name="TextBox 11">
            <a:extLst>
              <a:ext uri="{FF2B5EF4-FFF2-40B4-BE49-F238E27FC236}">
                <a16:creationId xmlns:a16="http://schemas.microsoft.com/office/drawing/2014/main" id="{BDF21210-4B73-DD87-9681-3F5094ED2616}"/>
              </a:ext>
            </a:extLst>
          </p:cNvPr>
          <p:cNvSpPr>
            <a:spLocks noChangeArrowheads="1"/>
          </p:cNvSpPr>
          <p:nvPr>
            <p:custDataLst>
              <p:tags r:id="rId2"/>
            </p:custDataLst>
          </p:nvPr>
        </p:nvSpPr>
        <p:spPr bwMode="auto">
          <a:xfrm>
            <a:off x="-152400" y="2626588"/>
            <a:ext cx="2438400" cy="5788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800" b="1" dirty="0" err="1">
                <a:latin typeface="Times New Roman" panose="02020603050405020304" pitchFamily="18" charset="0"/>
                <a:cs typeface="Times New Roman" panose="02020603050405020304" pitchFamily="18" charset="0"/>
              </a:rPr>
              <a:t>Tiết</a:t>
            </a:r>
            <a:r>
              <a:rPr lang="en-US" altLang="en-US" sz="2800" b="1" dirty="0">
                <a:latin typeface="Times New Roman" panose="02020603050405020304" pitchFamily="18" charset="0"/>
                <a:cs typeface="Times New Roman" panose="02020603050405020304" pitchFamily="18" charset="0"/>
              </a:rPr>
              <a:t> 1,2.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27749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444" y="63794"/>
            <a:ext cx="10515600" cy="1325563"/>
          </a:xfrm>
        </p:spPr>
        <p:txBody>
          <a:bodyPr>
            <a:normAutofit/>
          </a:bodyPr>
          <a:lstStyle/>
          <a:p>
            <a:r>
              <a:rPr lang="en-US" sz="3600" dirty="0">
                <a:solidFill>
                  <a:srgbClr val="0000FF"/>
                </a:solidFill>
                <a:latin typeface="Times New Roman" panose="02020603050405020304" pitchFamily="18" charset="0"/>
                <a:cs typeface="Times New Roman" panose="02020603050405020304" pitchFamily="18" charset="0"/>
              </a:rPr>
              <a:t>IV. Phương pháp nghiên cứu Vật lí</a:t>
            </a:r>
            <a:endParaRPr lang="vi-VN" sz="3600" dirty="0">
              <a:solidFill>
                <a:srgbClr val="0000FF"/>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2209800" y="2362199"/>
            <a:ext cx="145199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7" name="TextBox 6"/>
          <p:cNvSpPr txBox="1"/>
          <p:nvPr/>
        </p:nvSpPr>
        <p:spPr>
          <a:xfrm>
            <a:off x="2438400" y="2209800"/>
            <a:ext cx="8610600" cy="255454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Đọc SGK mục IV.2 và cho biết:</a:t>
            </a:r>
          </a:p>
          <a:p>
            <a:pPr marL="514350" indent="-514350">
              <a:buAutoNum type="arabicPeriod"/>
            </a:pPr>
            <a:r>
              <a:rPr lang="en-US" sz="3200" dirty="0">
                <a:solidFill>
                  <a:srgbClr val="FF0000"/>
                </a:solidFill>
                <a:latin typeface="Times New Roman" panose="02020603050405020304" pitchFamily="18" charset="0"/>
                <a:cs typeface="Times New Roman" panose="02020603050405020304" pitchFamily="18" charset="0"/>
              </a:rPr>
              <a:t>Phương pháp mô hình là gì?</a:t>
            </a:r>
          </a:p>
          <a:p>
            <a:pPr marL="514350" indent="-514350">
              <a:buAutoNum type="arabicPeriod"/>
            </a:pPr>
            <a:r>
              <a:rPr lang="en-US" sz="3200" dirty="0">
                <a:solidFill>
                  <a:srgbClr val="FF0000"/>
                </a:solidFill>
                <a:latin typeface="Times New Roman" panose="02020603050405020304" pitchFamily="18" charset="0"/>
                <a:cs typeface="Times New Roman" panose="02020603050405020304" pitchFamily="18" charset="0"/>
              </a:rPr>
              <a:t>Có mấy loại mô hình?</a:t>
            </a:r>
          </a:p>
          <a:p>
            <a:pPr marL="514350" indent="-514350">
              <a:buAutoNum type="arabicPeriod"/>
            </a:pPr>
            <a:r>
              <a:rPr lang="en-US" sz="3200" dirty="0">
                <a:solidFill>
                  <a:srgbClr val="FF0000"/>
                </a:solidFill>
                <a:latin typeface="Times New Roman" panose="02020603050405020304" pitchFamily="18" charset="0"/>
                <a:cs typeface="Times New Roman" panose="02020603050405020304" pitchFamily="18" charset="0"/>
              </a:rPr>
              <a:t>Các bước để xây dựng mô hình</a:t>
            </a:r>
          </a:p>
          <a:p>
            <a:pPr marL="514350" indent="-514350">
              <a:buAutoNum type="arabicPeriod"/>
            </a:pP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71600" y="1054460"/>
            <a:ext cx="6553200" cy="52322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2. Phương pháp mô hình</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31794" y="1590889"/>
            <a:ext cx="10248900" cy="954107"/>
          </a:xfrm>
          <a:prstGeom prst="rect">
            <a:avLst/>
          </a:prstGeom>
          <a:noFill/>
        </p:spPr>
        <p:txBody>
          <a:bodyPr wrap="square" rtlCol="0">
            <a:spAutoFit/>
          </a:bodyPr>
          <a:lstStyle/>
          <a:p>
            <a:pPr algn="just"/>
            <a:r>
              <a:rPr lang="en-US" sz="2800" dirty="0">
                <a:solidFill>
                  <a:srgbClr val="002060"/>
                </a:solidFill>
                <a:latin typeface="Times New Roman" panose="02020603050405020304" pitchFamily="18" charset="0"/>
                <a:cs typeface="Times New Roman" panose="02020603050405020304" pitchFamily="18" charset="0"/>
              </a:rPr>
              <a:t>Là phương pháp dùng các mô hình để nghiên cứu, giải thích các tính chất của vật thật và cơ chế hoạt động của nó</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04900" y="2995105"/>
            <a:ext cx="3848100" cy="1815882"/>
          </a:xfrm>
          <a:prstGeom prst="rect">
            <a:avLst/>
          </a:prstGeom>
          <a:noFill/>
        </p:spPr>
        <p:txBody>
          <a:bodyPr wrap="square" rtlCol="0">
            <a:spAutoFit/>
          </a:bodyPr>
          <a:lstStyle/>
          <a:p>
            <a:pPr algn="just"/>
            <a:r>
              <a:rPr lang="en-US" sz="2800" dirty="0">
                <a:solidFill>
                  <a:srgbClr val="009900"/>
                </a:solidFill>
                <a:latin typeface="Times New Roman" panose="02020603050405020304" pitchFamily="18" charset="0"/>
                <a:cs typeface="Times New Roman" panose="02020603050405020304" pitchFamily="18" charset="0"/>
              </a:rPr>
              <a:t>Có 3 loại mô hình: </a:t>
            </a:r>
          </a:p>
          <a:p>
            <a:pPr marL="457200" indent="-457200" algn="just">
              <a:buFont typeface="Arial" panose="020B0604020202020204" pitchFamily="34" charset="0"/>
              <a:buChar char="•"/>
            </a:pPr>
            <a:r>
              <a:rPr lang="en-US" sz="2800" dirty="0">
                <a:solidFill>
                  <a:srgbClr val="009900"/>
                </a:solidFill>
                <a:latin typeface="Times New Roman" panose="02020603050405020304" pitchFamily="18" charset="0"/>
                <a:cs typeface="Times New Roman" panose="02020603050405020304" pitchFamily="18" charset="0"/>
              </a:rPr>
              <a:t>Mô hình vật chất</a:t>
            </a:r>
          </a:p>
          <a:p>
            <a:pPr marL="457200" indent="-457200" algn="just">
              <a:buFont typeface="Arial" panose="020B0604020202020204" pitchFamily="34" charset="0"/>
              <a:buChar char="•"/>
            </a:pPr>
            <a:r>
              <a:rPr lang="en-US" sz="2800" dirty="0">
                <a:solidFill>
                  <a:srgbClr val="009900"/>
                </a:solidFill>
                <a:latin typeface="Times New Roman" panose="02020603050405020304" pitchFamily="18" charset="0"/>
                <a:cs typeface="Times New Roman" panose="02020603050405020304" pitchFamily="18" charset="0"/>
              </a:rPr>
              <a:t>Mô hình lí thuyết</a:t>
            </a:r>
          </a:p>
          <a:p>
            <a:pPr marL="457200" indent="-457200" algn="just">
              <a:buFont typeface="Arial" panose="020B0604020202020204" pitchFamily="34" charset="0"/>
              <a:buChar char="•"/>
            </a:pPr>
            <a:r>
              <a:rPr lang="en-US" sz="2800" dirty="0">
                <a:solidFill>
                  <a:srgbClr val="009900"/>
                </a:solidFill>
                <a:latin typeface="Times New Roman" panose="02020603050405020304" pitchFamily="18" charset="0"/>
                <a:cs typeface="Times New Roman" panose="02020603050405020304" pitchFamily="18" charset="0"/>
              </a:rPr>
              <a:t>Mô hình </a:t>
            </a:r>
            <a:r>
              <a:rPr lang="en-US" sz="2800">
                <a:solidFill>
                  <a:srgbClr val="009900"/>
                </a:solidFill>
                <a:latin typeface="Times New Roman" panose="02020603050405020304" pitchFamily="18" charset="0"/>
                <a:cs typeface="Times New Roman" panose="02020603050405020304" pitchFamily="18" charset="0"/>
              </a:rPr>
              <a:t>toán học </a:t>
            </a:r>
            <a:endParaRPr lang="vi-VN" sz="2800" dirty="0">
              <a:solidFill>
                <a:srgbClr val="009900"/>
              </a:solidFill>
              <a:latin typeface="Times New Roman" panose="02020603050405020304" pitchFamily="18" charset="0"/>
              <a:cs typeface="Times New Roman" panose="02020603050405020304" pitchFamily="18" charset="0"/>
            </a:endParaRPr>
          </a:p>
        </p:txBody>
      </p: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4" name="Object 13"/>
          <p:cNvGraphicFramePr>
            <a:graphicFrameLocks noChangeAspect="1"/>
          </p:cNvGraphicFramePr>
          <p:nvPr>
            <p:extLst>
              <p:ext uri="{D42A27DB-BD31-4B8C-83A1-F6EECF244321}">
                <p14:modId xmlns:p14="http://schemas.microsoft.com/office/powerpoint/2010/main" val="1813650138"/>
              </p:ext>
            </p:extLst>
          </p:nvPr>
        </p:nvGraphicFramePr>
        <p:xfrm>
          <a:off x="4648200" y="2438400"/>
          <a:ext cx="3620952" cy="4403860"/>
        </p:xfrm>
        <a:graphic>
          <a:graphicData uri="http://schemas.openxmlformats.org/presentationml/2006/ole">
            <mc:AlternateContent xmlns:mc="http://schemas.openxmlformats.org/markup-compatibility/2006">
              <mc:Choice xmlns:v="urn:schemas-microsoft-com:vml" Requires="v">
                <p:oleObj name="Bitmap Image" r:id="rId2" imgW="3263492" imgH="3975304" progId="Paint.Picture">
                  <p:embed/>
                </p:oleObj>
              </mc:Choice>
              <mc:Fallback>
                <p:oleObj name="Bitmap Image" r:id="rId2" imgW="3263492" imgH="3975304"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3620952" cy="4403860"/>
                      </a:xfrm>
                      <a:prstGeom prst="rect">
                        <a:avLst/>
                      </a:prstGeom>
                      <a:noFill/>
                    </p:spPr>
                  </p:pic>
                </p:oleObj>
              </mc:Fallback>
            </mc:AlternateContent>
          </a:graphicData>
        </a:graphic>
      </p:graphicFrame>
    </p:spTree>
    <p:extLst>
      <p:ext uri="{BB962C8B-B14F-4D97-AF65-F5344CB8AC3E}">
        <p14:creationId xmlns:p14="http://schemas.microsoft.com/office/powerpoint/2010/main" val="18631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515600" cy="1325563"/>
          </a:xfrm>
        </p:spPr>
        <p:txBody>
          <a:bodyPr>
            <a:normAutofit/>
          </a:bodyPr>
          <a:lstStyle/>
          <a:p>
            <a:pPr algn="ctr"/>
            <a:r>
              <a:rPr lang="en-US" sz="3600" dirty="0">
                <a:solidFill>
                  <a:srgbClr val="009900"/>
                </a:solidFill>
                <a:latin typeface="Times New Roman" panose="02020603050405020304" pitchFamily="18" charset="0"/>
                <a:cs typeface="Times New Roman" panose="02020603050405020304" pitchFamily="18" charset="0"/>
              </a:rPr>
              <a:t>Luyện tập </a:t>
            </a:r>
            <a:endParaRPr lang="vi-VN" sz="3600" dirty="0">
              <a:solidFill>
                <a:srgbClr val="0099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7200" y="1031790"/>
            <a:ext cx="5410200" cy="5826210"/>
          </a:xfrm>
          <a:prstGeom prst="rect">
            <a:avLst/>
          </a:prstGeom>
        </p:spPr>
        <p:txBody>
          <a:bodyPr wrap="square">
            <a:spAutoFit/>
          </a:bodyPr>
          <a:lstStyle/>
          <a:p>
            <a:pPr marL="457200" marR="2540" algn="just">
              <a:lnSpc>
                <a:spcPct val="115000"/>
              </a:lnSpc>
              <a:spcAft>
                <a:spcPts val="0"/>
              </a:spcAft>
            </a:pPr>
            <a:r>
              <a:rPr lang="vi-VN" b="1" i="1"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Câu 1.</a:t>
            </a:r>
            <a:r>
              <a:rPr lang="vi-VN"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 Chọn câu trả lời đúng nhất</a:t>
            </a:r>
            <a:endParaRPr lang="vi-VN" sz="1600" dirty="0">
              <a:solidFill>
                <a:schemeClr val="accent1"/>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Đối tượng nghiên cứu của vật lý là các dạng  vận động của vật chất và năng lượng </a:t>
            </a:r>
            <a:endParaRPr lang="vi-VN" sz="1600" dirty="0">
              <a:solidFill>
                <a:schemeClr val="accent1"/>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Quá trình phát triển của vật lý trả qua 2 giai đoạn chính là vật lý cổ điển và vật lý hiện đại.</a:t>
            </a:r>
            <a:endParaRPr lang="vi-VN" sz="1600" dirty="0">
              <a:solidFill>
                <a:schemeClr val="accent1"/>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1"/>
                </a:solidFill>
                <a:latin typeface="Times New Roman" panose="02020603050405020304" pitchFamily="18" charset="0"/>
                <a:ea typeface="Arial" panose="020B0604020202020204" pitchFamily="34" charset="0"/>
                <a:cs typeface="Times New Roman" panose="02020603050405020304" pitchFamily="18" charset="0"/>
              </a:rPr>
              <a:t>Từ năm 350 TCN đến thế kỉ XVI được gọi là giai đoạn vật lý cổ điển.</a:t>
            </a:r>
            <a:endParaRPr lang="vi-VN" sz="1600" dirty="0">
              <a:solidFill>
                <a:schemeClr val="accent1"/>
              </a:solidFill>
              <a:ea typeface="Arial" panose="020B0604020202020204" pitchFamily="34" charset="0"/>
              <a:cs typeface="Times New Roman" panose="02020603050405020304" pitchFamily="18" charset="0"/>
            </a:endParaRPr>
          </a:p>
          <a:p>
            <a:pPr marL="457200" marR="2540" algn="just">
              <a:lnSpc>
                <a:spcPct val="115000"/>
              </a:lnSpc>
              <a:spcAft>
                <a:spcPts val="0"/>
              </a:spcAft>
            </a:pPr>
            <a:r>
              <a:rPr lang="vi-VN" b="1" i="1" dirty="0">
                <a:solidFill>
                  <a:schemeClr val="accent2"/>
                </a:solidFill>
                <a:latin typeface="Times New Roman" panose="02020603050405020304" pitchFamily="18" charset="0"/>
                <a:ea typeface="Arial" panose="020B0604020202020204" pitchFamily="34" charset="0"/>
                <a:cs typeface="Times New Roman" panose="02020603050405020304" pitchFamily="18" charset="0"/>
              </a:rPr>
              <a:t>Câu 2</a:t>
            </a:r>
            <a:r>
              <a:rPr lang="vi-VN" b="1" dirty="0">
                <a:solidFill>
                  <a:schemeClr val="accent2"/>
                </a:solidFill>
                <a:latin typeface="Times New Roman" panose="02020603050405020304" pitchFamily="18" charset="0"/>
                <a:ea typeface="Arial" panose="020B0604020202020204" pitchFamily="34" charset="0"/>
                <a:cs typeface="Times New Roman" panose="02020603050405020304" pitchFamily="18" charset="0"/>
              </a:rPr>
              <a:t>.</a:t>
            </a:r>
            <a:r>
              <a:rPr lang="vi-VN" dirty="0">
                <a:solidFill>
                  <a:schemeClr val="accent2"/>
                </a:solidFill>
                <a:latin typeface="Times New Roman" panose="02020603050405020304" pitchFamily="18" charset="0"/>
                <a:ea typeface="Arial" panose="020B0604020202020204" pitchFamily="34" charset="0"/>
                <a:cs typeface="Times New Roman" panose="02020603050405020304" pitchFamily="18" charset="0"/>
              </a:rPr>
              <a:t> Máy hơi nước do James Watt chế tạo là dựa vào kết quả nghiên cứu về:</a:t>
            </a:r>
            <a:endParaRPr lang="vi-VN" sz="1600" dirty="0">
              <a:solidFill>
                <a:schemeClr val="accent2"/>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2"/>
                </a:solidFill>
                <a:latin typeface="Times New Roman" panose="02020603050405020304" pitchFamily="18" charset="0"/>
                <a:ea typeface="Arial" panose="020B0604020202020204" pitchFamily="34" charset="0"/>
                <a:cs typeface="Times New Roman" panose="02020603050405020304" pitchFamily="18" charset="0"/>
              </a:rPr>
              <a:t>Nhiệt.</a:t>
            </a:r>
            <a:endParaRPr lang="vi-VN" sz="1600" dirty="0">
              <a:solidFill>
                <a:schemeClr val="accent2"/>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2"/>
                </a:solidFill>
                <a:latin typeface="Times New Roman" panose="02020603050405020304" pitchFamily="18" charset="0"/>
                <a:ea typeface="Arial" panose="020B0604020202020204" pitchFamily="34" charset="0"/>
                <a:cs typeface="Times New Roman" panose="02020603050405020304" pitchFamily="18" charset="0"/>
              </a:rPr>
              <a:t>Động cơ.</a:t>
            </a:r>
            <a:endParaRPr lang="vi-VN" sz="1600" dirty="0">
              <a:solidFill>
                <a:schemeClr val="accent2"/>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2"/>
                </a:solidFill>
                <a:latin typeface="Times New Roman" panose="02020603050405020304" pitchFamily="18" charset="0"/>
                <a:ea typeface="Arial" panose="020B0604020202020204" pitchFamily="34" charset="0"/>
                <a:cs typeface="Times New Roman" panose="02020603050405020304" pitchFamily="18" charset="0"/>
              </a:rPr>
              <a:t>Năng lương.</a:t>
            </a:r>
            <a:endParaRPr lang="vi-VN" sz="1600" dirty="0">
              <a:solidFill>
                <a:schemeClr val="accent2"/>
              </a:solidFill>
              <a:ea typeface="Arial" panose="020B0604020202020204" pitchFamily="34" charset="0"/>
              <a:cs typeface="Times New Roman" panose="02020603050405020304" pitchFamily="18" charset="0"/>
            </a:endParaRPr>
          </a:p>
          <a:p>
            <a:pPr marL="457200" marR="2540" algn="just">
              <a:lnSpc>
                <a:spcPct val="115000"/>
              </a:lnSpc>
              <a:spcAft>
                <a:spcPts val="0"/>
              </a:spcAft>
            </a:pPr>
            <a:r>
              <a:rPr lang="vi-VN" b="1" i="1" dirty="0">
                <a:solidFill>
                  <a:schemeClr val="accent6"/>
                </a:solidFill>
                <a:latin typeface="Times New Roman" panose="02020603050405020304" pitchFamily="18" charset="0"/>
                <a:ea typeface="Arial" panose="020B0604020202020204" pitchFamily="34" charset="0"/>
                <a:cs typeface="Times New Roman" panose="02020603050405020304" pitchFamily="18" charset="0"/>
              </a:rPr>
              <a:t>Câu 3.</a:t>
            </a:r>
            <a:r>
              <a:rPr lang="vi-VN" dirty="0">
                <a:solidFill>
                  <a:schemeClr val="accent6"/>
                </a:solidFill>
                <a:latin typeface="Times New Roman" panose="02020603050405020304" pitchFamily="18" charset="0"/>
                <a:ea typeface="Arial" panose="020B0604020202020204" pitchFamily="34" charset="0"/>
                <a:cs typeface="Times New Roman" panose="02020603050405020304" pitchFamily="18" charset="0"/>
              </a:rPr>
              <a:t> Kết quả nghiên cứu: “ Vật nặng rơi nhanh hơn vật nhẹ, vật càng nặng rơi càng nhanh là dựa theo phương pháp nào ?</a:t>
            </a:r>
            <a:endParaRPr lang="vi-VN" sz="1600" dirty="0">
              <a:solidFill>
                <a:schemeClr val="accent6"/>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6"/>
                </a:solidFill>
                <a:latin typeface="Times New Roman" panose="02020603050405020304" pitchFamily="18" charset="0"/>
                <a:ea typeface="Arial" panose="020B0604020202020204" pitchFamily="34" charset="0"/>
                <a:cs typeface="Times New Roman" panose="02020603050405020304" pitchFamily="18" charset="0"/>
              </a:rPr>
              <a:t>PP mô hình.</a:t>
            </a:r>
            <a:endParaRPr lang="vi-VN" sz="1600" dirty="0">
              <a:solidFill>
                <a:schemeClr val="accent6"/>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6"/>
                </a:solidFill>
                <a:latin typeface="Times New Roman" panose="02020603050405020304" pitchFamily="18" charset="0"/>
                <a:ea typeface="Arial" panose="020B0604020202020204" pitchFamily="34" charset="0"/>
                <a:cs typeface="Times New Roman" panose="02020603050405020304" pitchFamily="18" charset="0"/>
              </a:rPr>
              <a:t>PP thực nghiệm.</a:t>
            </a:r>
            <a:endParaRPr lang="vi-VN" sz="1600" dirty="0">
              <a:solidFill>
                <a:schemeClr val="accent6"/>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chemeClr val="accent6"/>
                </a:solidFill>
                <a:latin typeface="Times New Roman" panose="02020603050405020304" pitchFamily="18" charset="0"/>
                <a:ea typeface="Arial" panose="020B0604020202020204" pitchFamily="34" charset="0"/>
                <a:cs typeface="Times New Roman" panose="02020603050405020304" pitchFamily="18" charset="0"/>
              </a:rPr>
              <a:t>PP suy luận chủ quan.</a:t>
            </a:r>
            <a:endParaRPr lang="vi-VN" sz="1600" dirty="0">
              <a:solidFill>
                <a:schemeClr val="accent6"/>
              </a:solidFill>
              <a:ea typeface="Arial" panose="020B0604020202020204" pitchFamily="34" charset="0"/>
              <a:cs typeface="Times New Roman" panose="02020603050405020304" pitchFamily="18" charset="0"/>
            </a:endParaRPr>
          </a:p>
        </p:txBody>
      </p:sp>
      <p:sp>
        <p:nvSpPr>
          <p:cNvPr id="5" name="Rectangle 4"/>
          <p:cNvSpPr/>
          <p:nvPr/>
        </p:nvSpPr>
        <p:spPr>
          <a:xfrm>
            <a:off x="6705600" y="1031790"/>
            <a:ext cx="4953000" cy="4870564"/>
          </a:xfrm>
          <a:prstGeom prst="rect">
            <a:avLst/>
          </a:prstGeom>
        </p:spPr>
        <p:txBody>
          <a:bodyPr wrap="square">
            <a:spAutoFit/>
          </a:bodyPr>
          <a:lstStyle/>
          <a:p>
            <a:pPr marL="457200" marR="2540" algn="just">
              <a:lnSpc>
                <a:spcPct val="115000"/>
              </a:lnSpc>
              <a:spcAft>
                <a:spcPts val="0"/>
              </a:spcAft>
            </a:pPr>
            <a:r>
              <a:rPr lang="vi-VN"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Câu 4.</a:t>
            </a:r>
            <a:r>
              <a:rPr 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Những ứng dụng thành tựu vật lý vào công nghệ:</a:t>
            </a:r>
            <a:endParaRPr lang="vi-VN" sz="1600" dirty="0">
              <a:solidFill>
                <a:srgbClr val="FF0000"/>
              </a:solidFill>
              <a:ea typeface="Arial" panose="020B0604020202020204" pitchFamily="34" charset="0"/>
              <a:cs typeface="Times New Roman" panose="02020603050405020304" pitchFamily="18" charset="0"/>
            </a:endParaRPr>
          </a:p>
          <a:p>
            <a:pPr marL="342900" lvl="0" indent="-342900" algn="just">
              <a:lnSpc>
                <a:spcPct val="115000"/>
              </a:lnSpc>
              <a:spcAft>
                <a:spcPts val="0"/>
              </a:spcAft>
              <a:buFont typeface="+mj-lt"/>
              <a:buAutoNum type="alphaUcPeriod"/>
            </a:pPr>
            <a:r>
              <a:rPr 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Chỉ mang lại lợi ích cho nhân loại.</a:t>
            </a:r>
            <a:endParaRPr lang="vi-VN" sz="1600" dirty="0">
              <a:solidFill>
                <a:srgbClr val="FF0000"/>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Có thể gây ô nhiễm môi tường và hủy hoại hệ sinh thái nếu không được sử dụng đúng phương pháo, đúng mục đích.</a:t>
            </a:r>
            <a:endParaRPr lang="vi-VN" sz="1600" dirty="0">
              <a:solidFill>
                <a:srgbClr val="FF0000"/>
              </a:solidFill>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Không mang lại lợi ích cho nhân loại mà còn gây ô nhiễm môi tường và hủy hoại hệ sinh thái.</a:t>
            </a:r>
            <a:endParaRPr lang="vi-VN" sz="1600" dirty="0">
              <a:solidFill>
                <a:srgbClr val="FF0000"/>
              </a:solidFill>
              <a:ea typeface="Arial" panose="020B0604020202020204" pitchFamily="34" charset="0"/>
              <a:cs typeface="Times New Roman" panose="02020603050405020304" pitchFamily="18" charset="0"/>
            </a:endParaRPr>
          </a:p>
          <a:p>
            <a:pPr marL="457200" marR="2540" algn="just">
              <a:lnSpc>
                <a:spcPct val="115000"/>
              </a:lnSpc>
              <a:spcAft>
                <a:spcPts val="0"/>
              </a:spcAft>
            </a:pPr>
            <a:r>
              <a:rPr lang="vi-VN" b="1" i="1" dirty="0">
                <a:latin typeface="Times New Roman" panose="02020603050405020304" pitchFamily="18" charset="0"/>
                <a:ea typeface="Arial" panose="020B0604020202020204" pitchFamily="34" charset="0"/>
                <a:cs typeface="Times New Roman" panose="02020603050405020304" pitchFamily="18" charset="0"/>
              </a:rPr>
              <a:t>Câu 5.</a:t>
            </a:r>
            <a:r>
              <a:rPr lang="vi-VN" dirty="0">
                <a:latin typeface="Times New Roman" panose="02020603050405020304" pitchFamily="18" charset="0"/>
                <a:ea typeface="Arial" panose="020B0604020202020204" pitchFamily="34" charset="0"/>
                <a:cs typeface="Times New Roman" panose="02020603050405020304" pitchFamily="18" charset="0"/>
              </a:rPr>
              <a:t> Chọn đáp án đúng</a:t>
            </a:r>
            <a:endParaRPr lang="vi-VN" sz="1600" dirty="0">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latin typeface="Times New Roman" panose="02020603050405020304" pitchFamily="18" charset="0"/>
                <a:ea typeface="Arial" panose="020B0604020202020204" pitchFamily="34" charset="0"/>
                <a:cs typeface="Times New Roman" panose="02020603050405020304" pitchFamily="18" charset="0"/>
              </a:rPr>
              <a:t>Vật lý và hóa học là hai môn học riêng biệt, chúng không có mối liên hệ gì với nhau.</a:t>
            </a:r>
            <a:endParaRPr lang="vi-VN" sz="1600" dirty="0">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latin typeface="Times New Roman" panose="02020603050405020304" pitchFamily="18" charset="0"/>
                <a:ea typeface="Arial" panose="020B0604020202020204" pitchFamily="34" charset="0"/>
                <a:cs typeface="Times New Roman" panose="02020603050405020304" pitchFamily="18" charset="0"/>
              </a:rPr>
              <a:t>Máy hơi nước sử dụng động cơ điện.</a:t>
            </a:r>
            <a:endParaRPr lang="vi-VN" sz="1600" dirty="0">
              <a:ea typeface="Arial" panose="020B0604020202020204" pitchFamily="34" charset="0"/>
              <a:cs typeface="Times New Roman" panose="02020603050405020304" pitchFamily="18" charset="0"/>
            </a:endParaRPr>
          </a:p>
          <a:p>
            <a:pPr marL="342900" marR="2540" lvl="0" indent="-342900" algn="just">
              <a:lnSpc>
                <a:spcPct val="115000"/>
              </a:lnSpc>
              <a:spcAft>
                <a:spcPts val="0"/>
              </a:spcAft>
              <a:buFont typeface="+mj-lt"/>
              <a:buAutoNum type="alphaUcPeriod"/>
            </a:pPr>
            <a:r>
              <a:rPr lang="vi-VN" dirty="0">
                <a:latin typeface="Times New Roman" panose="02020603050405020304" pitchFamily="18" charset="0"/>
                <a:ea typeface="Arial" panose="020B0604020202020204" pitchFamily="34" charset="0"/>
                <a:cs typeface="Times New Roman" panose="02020603050405020304" pitchFamily="18" charset="0"/>
              </a:rPr>
              <a:t>Một số loài chim di trú dựa vào nhận biết về từ trường trái đất để định hướng bay .</a:t>
            </a:r>
            <a:endParaRPr lang="vi-VN" sz="16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9944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10515600" cy="1755775"/>
          </a:xfrm>
        </p:spPr>
        <p:txBody>
          <a:bodyPr/>
          <a:lstStyle/>
          <a:p>
            <a:pPr marL="514350" indent="-514350">
              <a:buFont typeface="+mj-lt"/>
              <a:buAutoNum type="arabicPeriod"/>
            </a:pPr>
            <a:r>
              <a:rPr lang="vi-VN" dirty="0">
                <a:solidFill>
                  <a:srgbClr val="3333FF"/>
                </a:solidFill>
              </a:rPr>
              <a:t>Xây dựng các bước nghiên cứu về sự truyền ánh sáng</a:t>
            </a:r>
          </a:p>
          <a:p>
            <a:pPr marL="514350" indent="-514350">
              <a:buFont typeface="+mj-lt"/>
              <a:buAutoNum type="arabicPeriod"/>
            </a:pPr>
            <a:r>
              <a:rPr lang="vi-VN" dirty="0">
                <a:solidFill>
                  <a:srgbClr val="FF0000"/>
                </a:solidFill>
              </a:rPr>
              <a:t>Xây dựng các bước nghiên cứu tốc độ bay hơi nước phụ thuộc vào gió</a:t>
            </a:r>
          </a:p>
          <a:p>
            <a:pPr marL="514350" indent="-514350">
              <a:buFont typeface="+mj-lt"/>
              <a:buAutoNum type="arabicPeriod"/>
            </a:pPr>
            <a:endParaRPr lang="vi-VN" dirty="0"/>
          </a:p>
        </p:txBody>
      </p:sp>
      <p:sp>
        <p:nvSpPr>
          <p:cNvPr id="5" name="Title 1"/>
          <p:cNvSpPr>
            <a:spLocks noGrp="1"/>
          </p:cNvSpPr>
          <p:nvPr>
            <p:ph type="title"/>
          </p:nvPr>
        </p:nvSpPr>
        <p:spPr/>
        <p:txBody>
          <a:bodyPr>
            <a:normAutofit/>
          </a:bodyPr>
          <a:lstStyle/>
          <a:p>
            <a:pPr algn="ctr"/>
            <a:r>
              <a:rPr lang="en-US" sz="3600" dirty="0">
                <a:solidFill>
                  <a:srgbClr val="009900"/>
                </a:solidFill>
                <a:latin typeface="Times New Roman" panose="02020603050405020304" pitchFamily="18" charset="0"/>
                <a:cs typeface="Times New Roman" panose="02020603050405020304" pitchFamily="18" charset="0"/>
              </a:rPr>
              <a:t>Vận dụng</a:t>
            </a:r>
            <a:endParaRPr lang="vi-VN" sz="3600"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67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vi-VN"/>
            </a:p>
          </p:txBody>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436499" y="758347"/>
            <a:ext cx="11275469" cy="1347213"/>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679131" y="733961"/>
            <a:ext cx="10917300" cy="1384995"/>
          </a:xfrm>
          <a:prstGeom prst="rect">
            <a:avLst/>
          </a:prstGeom>
          <a:noFill/>
          <a:ln>
            <a:noFill/>
          </a:ln>
          <a:effectLst/>
        </p:spPr>
        <p:txBody>
          <a:bodyPr wrap="square">
            <a:spAutoFit/>
          </a:bodyPr>
          <a:lstStyle/>
          <a:p>
            <a:pPr marL="0" marR="0" algn="just">
              <a:spcBef>
                <a:spcPts val="0"/>
              </a:spcBef>
            </a:pPr>
            <a:r>
              <a:rPr lang="en-US" sz="2100" dirty="0">
                <a:solidFill>
                  <a:srgbClr val="000000"/>
                </a:solidFill>
                <a:effectLst/>
                <a:latin typeface="Arial" panose="020B0604020202020204" pitchFamily="34" charset="0"/>
                <a:ea typeface="Times New Roman" panose="02020603050405020304" pitchFamily="18" charset="0"/>
              </a:rPr>
              <a:t>Vật lí là một môn khoa học tự nhiên. Những tri thức về vật lý có liên quan rất nhiều đến các lĩnh vực của đời sống. Chúng ta sẽ dần đi khám phá những tri thức về Vật lý và những thành tựu mà vật lí mang lại. Biết đâu trong số chúng ta sẽ có phát minh mới liên quan đến vật lí.</a:t>
            </a:r>
            <a:endParaRPr lang="en-US" sz="2100" dirty="0">
              <a:solidFill>
                <a:srgbClr val="C0000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5" name="TextBox 14">
            <a:extLst>
              <a:ext uri="{FF2B5EF4-FFF2-40B4-BE49-F238E27FC236}">
                <a16:creationId xmlns:a16="http://schemas.microsoft.com/office/drawing/2014/main" id="{1CD3E7BD-EA3B-4649-BA51-63F211671A34}"/>
              </a:ext>
            </a:extLst>
          </p:cNvPr>
          <p:cNvSpPr txBox="1"/>
          <p:nvPr/>
        </p:nvSpPr>
        <p:spPr>
          <a:xfrm>
            <a:off x="451865" y="5992332"/>
            <a:ext cx="11511535" cy="646331"/>
          </a:xfrm>
          <a:prstGeom prst="rect">
            <a:avLst/>
          </a:prstGeom>
          <a:noFill/>
        </p:spPr>
        <p:txBody>
          <a:bodyPr wrap="square">
            <a:spAutoFit/>
          </a:bodyPr>
          <a:lstStyle/>
          <a:p>
            <a:r>
              <a:rPr lang="en-US" sz="1800" dirty="0">
                <a:solidFill>
                  <a:srgbClr val="000000"/>
                </a:solidFill>
                <a:effectLst/>
                <a:latin typeface="Arial" panose="020B0604020202020204" pitchFamily="34" charset="0"/>
                <a:ea typeface="Times New Roman" panose="02020603050405020304" pitchFamily="18" charset="0"/>
              </a:rPr>
              <a:t>VD: Trên hình là Tàu thăm dò Mars 2020 của NASA</a:t>
            </a:r>
            <a:r>
              <a:rPr lang="en-US" dirty="0">
                <a:solidFill>
                  <a:srgbClr val="000000"/>
                </a:solidFill>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đã hạ cánh xuống Hoả Tinh ngày 18-2-2021</a:t>
            </a:r>
            <a:r>
              <a:rPr lang="en-US" dirty="0">
                <a:solidFill>
                  <a:srgbClr val="000000"/>
                </a:solidFill>
                <a:latin typeface="Arial" panose="020B0604020202020204" pitchFamily="34" charset="0"/>
                <a:ea typeface="Times New Roman" panose="02020603050405020304" pitchFamily="18" charset="0"/>
              </a:rPr>
              <a:t>. Chế tạo tàu thăm dò vũ trụ là lĩnh vực kết tinh những thành quả tiên tiến nhất của khoa học, kĩ thuật và công nghệ. </a:t>
            </a:r>
            <a:endParaRPr lang="en-US" dirty="0"/>
          </a:p>
        </p:txBody>
      </p:sp>
      <p:pic>
        <p:nvPicPr>
          <p:cNvPr id="17" name="Picture 16" descr="A picture containing text, outdoor object&#10;&#10;Description automatically generated">
            <a:extLst>
              <a:ext uri="{FF2B5EF4-FFF2-40B4-BE49-F238E27FC236}">
                <a16:creationId xmlns:a16="http://schemas.microsoft.com/office/drawing/2014/main" id="{C5826CA2-CF1C-4731-A7C0-DCE3425E3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2399542"/>
            <a:ext cx="6329362" cy="3562926"/>
          </a:xfrm>
          <a:prstGeom prst="rect">
            <a:avLst/>
          </a:prstGeom>
          <a:ln>
            <a:noFill/>
          </a:ln>
          <a:effectLst>
            <a:softEdge rad="112500"/>
          </a:effectLst>
        </p:spPr>
      </p:pic>
      <p:pic>
        <p:nvPicPr>
          <p:cNvPr id="18" name="Picture 17" descr="A picture containing appliance&#10;&#10;Description automatically generated">
            <a:extLst>
              <a:ext uri="{FF2B5EF4-FFF2-40B4-BE49-F238E27FC236}">
                <a16:creationId xmlns:a16="http://schemas.microsoft.com/office/drawing/2014/main" id="{E156C66D-A143-4E31-BD6A-2225E600817F}"/>
              </a:ext>
            </a:extLst>
          </p:cNvPr>
          <p:cNvPicPr>
            <a:picLocks noChangeAspect="1"/>
          </p:cNvPicPr>
          <p:nvPr/>
        </p:nvPicPr>
        <p:blipFill rotWithShape="1">
          <a:blip r:embed="rId3">
            <a:extLst>
              <a:ext uri="{28A0092B-C50C-407E-A947-70E740481C1C}">
                <a14:useLocalDpi xmlns:a14="http://schemas.microsoft.com/office/drawing/2010/main" val="0"/>
              </a:ext>
            </a:extLst>
          </a:blip>
          <a:srcRect t="-3116" r="-748"/>
          <a:stretch/>
        </p:blipFill>
        <p:spPr>
          <a:xfrm>
            <a:off x="6572535" y="2267622"/>
            <a:ext cx="5393434" cy="3694846"/>
          </a:xfrm>
          <a:prstGeom prst="rect">
            <a:avLst/>
          </a:prstGeom>
          <a:ln>
            <a:noFill/>
          </a:ln>
          <a:effectLst>
            <a:softEdge rad="112500"/>
          </a:effectLst>
        </p:spPr>
      </p:pic>
    </p:spTree>
    <p:extLst>
      <p:ext uri="{BB962C8B-B14F-4D97-AF65-F5344CB8AC3E}">
        <p14:creationId xmlns:p14="http://schemas.microsoft.com/office/powerpoint/2010/main" val="21528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Họ là ai? Em đã biết gì về các nhà khoa học này?</a:t>
            </a:r>
            <a:endParaRPr lang="vi-VN" sz="3600"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90688"/>
            <a:ext cx="9982200" cy="3490912"/>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23345"/>
            <a:ext cx="10591800" cy="4419600"/>
          </a:xfrm>
          <a:prstGeom prst="rect">
            <a:avLst/>
          </a:prstGeom>
          <a:noFill/>
          <a:ln>
            <a:noFill/>
          </a:ln>
        </p:spPr>
      </p:pic>
    </p:spTree>
    <p:extLst>
      <p:ext uri="{BB962C8B-B14F-4D97-AF65-F5344CB8AC3E}">
        <p14:creationId xmlns:p14="http://schemas.microsoft.com/office/powerpoint/2010/main" val="8645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nodeType="clickEffect">
                                  <p:stCondLst>
                                    <p:cond delay="0"/>
                                  </p:stCondLst>
                                  <p:childTnLst>
                                    <p:animEffect transition="out" filter="wheel(1)">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10515600" cy="1325563"/>
          </a:xfrm>
        </p:spPr>
        <p:txBody>
          <a:bodyPr>
            <a:normAutofit/>
          </a:bodyPr>
          <a:lstStyle/>
          <a:p>
            <a:r>
              <a:rPr lang="en-US" sz="3200" dirty="0">
                <a:solidFill>
                  <a:srgbClr val="0000FF"/>
                </a:solidFill>
                <a:latin typeface="Times New Roman" panose="02020603050405020304" pitchFamily="18" charset="0"/>
                <a:cs typeface="Times New Roman" panose="02020603050405020304" pitchFamily="18" charset="0"/>
              </a:rPr>
              <a:t>I. Đối tượng nghiên cứu của Vật lí và mục tiêu của môn Vật lí</a:t>
            </a:r>
            <a:endParaRPr lang="vi-VN" sz="3200" dirty="0">
              <a:solidFill>
                <a:srgbClr val="0000FF"/>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838200" y="1524000"/>
            <a:ext cx="4343400" cy="3429000"/>
            <a:chOff x="1447800" y="2654094"/>
            <a:chExt cx="4343400" cy="3429000"/>
          </a:xfrm>
        </p:grpSpPr>
        <p:sp>
          <p:nvSpPr>
            <p:cNvPr id="5" name="Oval Callout 4"/>
            <p:cNvSpPr/>
            <p:nvPr/>
          </p:nvSpPr>
          <p:spPr>
            <a:xfrm>
              <a:off x="1447800" y="2654094"/>
              <a:ext cx="4343400" cy="34290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1927860" y="3255109"/>
              <a:ext cx="3535680"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1. Em hãy kể tên các lĩnh vực vật lí mà em đã được ở cấp THCS?</a:t>
              </a:r>
            </a:p>
          </p:txBody>
        </p:sp>
      </p:grpSp>
      <p:grpSp>
        <p:nvGrpSpPr>
          <p:cNvPr id="9" name="Group 8"/>
          <p:cNvGrpSpPr/>
          <p:nvPr/>
        </p:nvGrpSpPr>
        <p:grpSpPr>
          <a:xfrm>
            <a:off x="7239000" y="1748718"/>
            <a:ext cx="4316506" cy="2438400"/>
            <a:chOff x="7391400" y="1447800"/>
            <a:chExt cx="4316506" cy="2438400"/>
          </a:xfrm>
        </p:grpSpPr>
        <p:sp>
          <p:nvSpPr>
            <p:cNvPr id="4" name="Title 1"/>
            <p:cNvSpPr txBox="1">
              <a:spLocks/>
            </p:cNvSpPr>
            <p:nvPr/>
          </p:nvSpPr>
          <p:spPr>
            <a:xfrm>
              <a:off x="8126506" y="1524000"/>
              <a:ext cx="3581400" cy="2057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C00000"/>
                  </a:solidFill>
                  <a:latin typeface="Times New Roman" panose="02020603050405020304" pitchFamily="18" charset="0"/>
                  <a:cs typeface="Times New Roman" panose="02020603050405020304" pitchFamily="18" charset="0"/>
                </a:rPr>
                <a:t>2. Em thích nhất lĩnh vực nào? Tại sao?</a:t>
              </a:r>
              <a:endParaRPr lang="vi-VN" sz="3200" dirty="0">
                <a:solidFill>
                  <a:srgbClr val="C0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7391400" y="1447800"/>
              <a:ext cx="4114800" cy="2438400"/>
            </a:xfrm>
            <a:prstGeom prst="cloudCallout">
              <a:avLst>
                <a:gd name="adj1" fmla="val -15604"/>
                <a:gd name="adj2" fmla="val 866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aphicFrame>
        <p:nvGraphicFramePr>
          <p:cNvPr id="10" name="Diagram 9"/>
          <p:cNvGraphicFramePr/>
          <p:nvPr>
            <p:extLst>
              <p:ext uri="{D42A27DB-BD31-4B8C-83A1-F6EECF244321}">
                <p14:modId xmlns:p14="http://schemas.microsoft.com/office/powerpoint/2010/main" val="2104738007"/>
              </p:ext>
            </p:extLst>
          </p:nvPr>
        </p:nvGraphicFramePr>
        <p:xfrm>
          <a:off x="1941606" y="1773103"/>
          <a:ext cx="7950200" cy="385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91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ppt_w</p:attrName>
                                        </p:attrNameLst>
                                      </p:cBhvr>
                                      <p:tavLst>
                                        <p:tav tm="0" fmla="#ppt_w*sin(2.5*pi*$)">
                                          <p:val>
                                            <p:fltVal val="0"/>
                                          </p:val>
                                        </p:tav>
                                        <p:tav tm="100000">
                                          <p:val>
                                            <p:fltVal val="1"/>
                                          </p:val>
                                        </p:tav>
                                      </p:tavLst>
                                    </p:anim>
                                    <p:anim calcmode="lin" valueType="num">
                                      <p:cBhvr>
                                        <p:cTn id="3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C509900-4AC3-45EA-A45F-EC1B97DE1172}"/>
              </a:ext>
            </a:extLst>
          </p:cNvPr>
          <p:cNvSpPr/>
          <p:nvPr/>
        </p:nvSpPr>
        <p:spPr>
          <a:xfrm>
            <a:off x="436499" y="827088"/>
            <a:ext cx="11275469" cy="1306512"/>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01286" y="827088"/>
            <a:ext cx="10954215" cy="915635"/>
          </a:xfrm>
          <a:prstGeom prst="rect">
            <a:avLst/>
          </a:prstGeom>
          <a:noFill/>
          <a:ln>
            <a:noFill/>
          </a:ln>
          <a:effectLst/>
        </p:spPr>
        <p:txBody>
          <a:bodyPr wrap="square">
            <a:spAutoFit/>
          </a:bodyPr>
          <a:lstStyle/>
          <a:p>
            <a:pPr marL="0" marR="0">
              <a:lnSpc>
                <a:spcPct val="107000"/>
              </a:lnSpc>
              <a:spcBef>
                <a:spcPts val="0"/>
              </a:spcBef>
              <a:spcAft>
                <a:spcPts val="500"/>
              </a:spcAft>
            </a:pPr>
            <a:r>
              <a:rPr lang="en-US" sz="2500" dirty="0">
                <a:solidFill>
                  <a:srgbClr val="0000FF"/>
                </a:solidFill>
                <a:latin typeface="Arial" panose="020B0604020202020204" pitchFamily="34" charset="0"/>
                <a:ea typeface="游明朝" panose="02020400000000000000" pitchFamily="18" charset="-128"/>
                <a:cs typeface="Times New Roman" panose="02020603050405020304" pitchFamily="18" charset="0"/>
              </a:rPr>
              <a:t>Đối tượng nghiên cứu của Vật lí là các dạng vận động của vật chất, năng lượng và mối quan hệ giữa chúng</a:t>
            </a:r>
            <a:endParaRPr lang="en-US" sz="2500" dirty="0">
              <a:solidFill>
                <a:srgbClr val="0000FF"/>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0" name="Content Placeholder 4" descr="A picture containing diagram&#10;&#10;Description automatically generated">
            <a:extLst>
              <a:ext uri="{FF2B5EF4-FFF2-40B4-BE49-F238E27FC236}">
                <a16:creationId xmlns:a16="http://schemas.microsoft.com/office/drawing/2014/main" id="{36D712AD-1D77-4DBC-B83D-9DAFD380FA55}"/>
              </a:ext>
            </a:extLst>
          </p:cNvPr>
          <p:cNvPicPr>
            <a:picLocks noChangeAspect="1"/>
          </p:cNvPicPr>
          <p:nvPr/>
        </p:nvPicPr>
        <p:blipFill rotWithShape="1">
          <a:blip r:embed="rId2">
            <a:extLst>
              <a:ext uri="{28A0092B-C50C-407E-A947-70E740481C1C}">
                <a14:useLocalDpi xmlns:a14="http://schemas.microsoft.com/office/drawing/2010/main" val="0"/>
              </a:ext>
            </a:extLst>
          </a:blip>
          <a:srcRect t="19" r="27502"/>
          <a:stretch/>
        </p:blipFill>
        <p:spPr>
          <a:xfrm>
            <a:off x="195056" y="2524361"/>
            <a:ext cx="3804759" cy="2951486"/>
          </a:xfrm>
          <a:prstGeom prst="rect">
            <a:avLst/>
          </a:prstGeom>
          <a:ln>
            <a:noFill/>
          </a:ln>
          <a:effectLst>
            <a:softEdge rad="112500"/>
          </a:effectLst>
        </p:spPr>
      </p:pic>
      <p:pic>
        <p:nvPicPr>
          <p:cNvPr id="16" name="Picture 15" descr="A group of stars in space&#10;&#10;Description automatically generated with low confidence">
            <a:extLst>
              <a:ext uri="{FF2B5EF4-FFF2-40B4-BE49-F238E27FC236}">
                <a16:creationId xmlns:a16="http://schemas.microsoft.com/office/drawing/2014/main" id="{F5210ECB-FE08-4164-A509-D0B68C9B35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10600" y="2463227"/>
            <a:ext cx="3195966" cy="2918982"/>
          </a:xfrm>
          <a:prstGeom prst="rect">
            <a:avLst/>
          </a:prstGeom>
          <a:ln>
            <a:noFill/>
          </a:ln>
          <a:effectLst>
            <a:softEdge rad="112500"/>
          </a:effectLst>
        </p:spPr>
      </p:pic>
      <p:sp>
        <p:nvSpPr>
          <p:cNvPr id="18" name="TextBox 17">
            <a:extLst>
              <a:ext uri="{FF2B5EF4-FFF2-40B4-BE49-F238E27FC236}">
                <a16:creationId xmlns:a16="http://schemas.microsoft.com/office/drawing/2014/main" id="{5C8C10D8-8668-401B-A99D-9931E885927D}"/>
              </a:ext>
            </a:extLst>
          </p:cNvPr>
          <p:cNvSpPr txBox="1"/>
          <p:nvPr/>
        </p:nvSpPr>
        <p:spPr>
          <a:xfrm>
            <a:off x="801286" y="5419939"/>
            <a:ext cx="2590800"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Các nguyên tử</a:t>
            </a:r>
            <a:endParaRPr lang="en-US" sz="2500"/>
          </a:p>
        </p:txBody>
      </p:sp>
      <p:sp>
        <p:nvSpPr>
          <p:cNvPr id="20" name="TextBox 19">
            <a:extLst>
              <a:ext uri="{FF2B5EF4-FFF2-40B4-BE49-F238E27FC236}">
                <a16:creationId xmlns:a16="http://schemas.microsoft.com/office/drawing/2014/main" id="{F8868D33-0153-43CE-A738-C54CC9A1E322}"/>
              </a:ext>
            </a:extLst>
          </p:cNvPr>
          <p:cNvSpPr txBox="1"/>
          <p:nvPr/>
        </p:nvSpPr>
        <p:spPr>
          <a:xfrm>
            <a:off x="4775484" y="5488171"/>
            <a:ext cx="3352800"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Các vật chuyển động</a:t>
            </a:r>
            <a:endParaRPr lang="en-US" sz="2500"/>
          </a:p>
        </p:txBody>
      </p:sp>
      <p:sp>
        <p:nvSpPr>
          <p:cNvPr id="21" name="TextBox 20">
            <a:extLst>
              <a:ext uri="{FF2B5EF4-FFF2-40B4-BE49-F238E27FC236}">
                <a16:creationId xmlns:a16="http://schemas.microsoft.com/office/drawing/2014/main" id="{66A87D7C-09E8-4217-AAB3-8E300833CCE0}"/>
              </a:ext>
            </a:extLst>
          </p:cNvPr>
          <p:cNvSpPr txBox="1"/>
          <p:nvPr/>
        </p:nvSpPr>
        <p:spPr>
          <a:xfrm>
            <a:off x="8819849" y="5488171"/>
            <a:ext cx="2974017"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Các thiên hà</a:t>
            </a:r>
            <a:endParaRPr lang="en-US" sz="2500"/>
          </a:p>
        </p:txBody>
      </p:sp>
      <p:sp>
        <p:nvSpPr>
          <p:cNvPr id="26" name="TextBox 25">
            <a:extLst>
              <a:ext uri="{FF2B5EF4-FFF2-40B4-BE49-F238E27FC236}">
                <a16:creationId xmlns:a16="http://schemas.microsoft.com/office/drawing/2014/main" id="{2C6C99CB-43CA-4C12-BB62-C6C06375CCA7}"/>
              </a:ext>
            </a:extLst>
          </p:cNvPr>
          <p:cNvSpPr txBox="1"/>
          <p:nvPr/>
        </p:nvSpPr>
        <p:spPr>
          <a:xfrm>
            <a:off x="1025398" y="6112293"/>
            <a:ext cx="2387316" cy="477054"/>
          </a:xfrm>
          <a:prstGeom prst="rect">
            <a:avLst/>
          </a:prstGeom>
          <a:noFill/>
        </p:spPr>
        <p:txBody>
          <a:bodyPr wrap="square">
            <a:spAutoFit/>
          </a:bodyPr>
          <a:lstStyle/>
          <a:p>
            <a:pPr algn="ctr"/>
            <a:r>
              <a:rPr lang="en-US" sz="2500" b="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Cấp độ vi mô</a:t>
            </a:r>
            <a:endParaRPr lang="en-US" sz="2500" b="1">
              <a:solidFill>
                <a:srgbClr val="C00000"/>
              </a:solidFill>
            </a:endParaRPr>
          </a:p>
        </p:txBody>
      </p:sp>
      <p:sp>
        <p:nvSpPr>
          <p:cNvPr id="27" name="TextBox 26">
            <a:extLst>
              <a:ext uri="{FF2B5EF4-FFF2-40B4-BE49-F238E27FC236}">
                <a16:creationId xmlns:a16="http://schemas.microsoft.com/office/drawing/2014/main" id="{AE0E2DAE-A0BC-4235-85EA-0228C66117B0}"/>
              </a:ext>
            </a:extLst>
          </p:cNvPr>
          <p:cNvSpPr txBox="1"/>
          <p:nvPr/>
        </p:nvSpPr>
        <p:spPr>
          <a:xfrm>
            <a:off x="7061484" y="6096000"/>
            <a:ext cx="2387316" cy="477054"/>
          </a:xfrm>
          <a:prstGeom prst="rect">
            <a:avLst/>
          </a:prstGeom>
          <a:noFill/>
        </p:spPr>
        <p:txBody>
          <a:bodyPr wrap="square">
            <a:spAutoFit/>
          </a:bodyPr>
          <a:lstStyle/>
          <a:p>
            <a:pPr algn="ctr"/>
            <a:r>
              <a:rPr lang="en-US" sz="2500" b="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Cấp độ vĩ mô</a:t>
            </a:r>
            <a:endParaRPr lang="en-US" sz="2500" b="1">
              <a:solidFill>
                <a:srgbClr val="C00000"/>
              </a:solidFill>
            </a:endParaRPr>
          </a:p>
        </p:txBody>
      </p:sp>
      <p:pic>
        <p:nvPicPr>
          <p:cNvPr id="3" name="Picture 2">
            <a:extLst>
              <a:ext uri="{FF2B5EF4-FFF2-40B4-BE49-F238E27FC236}">
                <a16:creationId xmlns:a16="http://schemas.microsoft.com/office/drawing/2014/main" id="{2840646A-EF11-7555-B04B-0F9619B9A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814" y="2490853"/>
            <a:ext cx="4610785" cy="2942318"/>
          </a:xfrm>
          <a:prstGeom prst="rect">
            <a:avLst/>
          </a:prstGeom>
          <a:ln>
            <a:noFill/>
          </a:ln>
          <a:effectLst>
            <a:softEdge rad="112500"/>
          </a:effectLst>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6">
            <a:extLst>
              <a:ext uri="{FF2B5EF4-FFF2-40B4-BE49-F238E27FC236}">
                <a16:creationId xmlns:a16="http://schemas.microsoft.com/office/drawing/2014/main" id="{39352370-6BDB-4930-AB31-4177C9793465}"/>
              </a:ext>
            </a:extLst>
          </p:cNvPr>
          <p:cNvGrpSpPr/>
          <p:nvPr/>
        </p:nvGrpSpPr>
        <p:grpSpPr>
          <a:xfrm>
            <a:off x="4727246" y="118334"/>
            <a:ext cx="2590800" cy="531988"/>
            <a:chOff x="2193" y="0"/>
            <a:chExt cx="2245706" cy="1239104"/>
          </a:xfrm>
          <a:solidFill>
            <a:srgbClr val="002060"/>
          </a:solidFill>
          <a:scene3d>
            <a:camera prst="orthographicFront"/>
            <a:lightRig rig="threePt" dir="t">
              <a:rot lat="0" lon="0" rev="7500000"/>
            </a:lightRig>
          </a:scene3d>
        </p:grpSpPr>
        <p:sp>
          <p:nvSpPr>
            <p:cNvPr id="8" name="Rounded Rectangle 57">
              <a:extLst>
                <a:ext uri="{FF2B5EF4-FFF2-40B4-BE49-F238E27FC236}">
                  <a16:creationId xmlns:a16="http://schemas.microsoft.com/office/drawing/2014/main" id="{91DF74C6-1756-4042-B173-9B1D6CDA226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vi-VN"/>
            </a:p>
          </p:txBody>
        </p:sp>
        <p:sp>
          <p:nvSpPr>
            <p:cNvPr id="9" name="Rounded Rectangle 4">
              <a:extLst>
                <a:ext uri="{FF2B5EF4-FFF2-40B4-BE49-F238E27FC236}">
                  <a16:creationId xmlns:a16="http://schemas.microsoft.com/office/drawing/2014/main" id="{C0A2E985-4C34-473A-8C36-4C5EF76E740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10" name="Rectangle: Rounded Corners 9">
            <a:extLst>
              <a:ext uri="{FF2B5EF4-FFF2-40B4-BE49-F238E27FC236}">
                <a16:creationId xmlns:a16="http://schemas.microsoft.com/office/drawing/2014/main" id="{EDB04D0A-8BB3-41EF-829C-EC41F7CB4484}"/>
              </a:ext>
            </a:extLst>
          </p:cNvPr>
          <p:cNvSpPr/>
          <p:nvPr/>
        </p:nvSpPr>
        <p:spPr>
          <a:xfrm>
            <a:off x="847023" y="753466"/>
            <a:ext cx="10972800" cy="53198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1" name="Text Box 29">
            <a:extLst>
              <a:ext uri="{FF2B5EF4-FFF2-40B4-BE49-F238E27FC236}">
                <a16:creationId xmlns:a16="http://schemas.microsoft.com/office/drawing/2014/main" id="{88E4F4EF-CA64-43B5-A0F6-D7ACF919E0F3}"/>
              </a:ext>
            </a:extLst>
          </p:cNvPr>
          <p:cNvSpPr txBox="1">
            <a:spLocks noChangeArrowheads="1"/>
          </p:cNvSpPr>
          <p:nvPr/>
        </p:nvSpPr>
        <p:spPr bwMode="auto">
          <a:xfrm>
            <a:off x="700795" y="777855"/>
            <a:ext cx="10790409"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Học tốt môn Vật lí sẽ giúp ích gì cho bạn?</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2" name="Group 11">
            <a:extLst>
              <a:ext uri="{FF2B5EF4-FFF2-40B4-BE49-F238E27FC236}">
                <a16:creationId xmlns:a16="http://schemas.microsoft.com/office/drawing/2014/main" id="{D6335944-DBBF-4AC7-8B02-6C34C7F1950C}"/>
              </a:ext>
            </a:extLst>
          </p:cNvPr>
          <p:cNvGrpSpPr/>
          <p:nvPr/>
        </p:nvGrpSpPr>
        <p:grpSpPr>
          <a:xfrm>
            <a:off x="504123" y="307121"/>
            <a:ext cx="685800" cy="686402"/>
            <a:chOff x="3424534" y="1374357"/>
            <a:chExt cx="762000" cy="739542"/>
          </a:xfrm>
        </p:grpSpPr>
        <p:grpSp>
          <p:nvGrpSpPr>
            <p:cNvPr id="13" name="Group 12">
              <a:extLst>
                <a:ext uri="{FF2B5EF4-FFF2-40B4-BE49-F238E27FC236}">
                  <a16:creationId xmlns:a16="http://schemas.microsoft.com/office/drawing/2014/main" id="{A04F2F82-C1FC-4C6C-8F28-CCCC55527FE6}"/>
                </a:ext>
              </a:extLst>
            </p:cNvPr>
            <p:cNvGrpSpPr/>
            <p:nvPr/>
          </p:nvGrpSpPr>
          <p:grpSpPr>
            <a:xfrm>
              <a:off x="3424534" y="1403201"/>
              <a:ext cx="762000" cy="710698"/>
              <a:chOff x="3424534" y="1403201"/>
              <a:chExt cx="762000" cy="710698"/>
            </a:xfrm>
          </p:grpSpPr>
          <p:sp>
            <p:nvSpPr>
              <p:cNvPr id="15" name="Oval 14">
                <a:extLst>
                  <a:ext uri="{FF2B5EF4-FFF2-40B4-BE49-F238E27FC236}">
                    <a16:creationId xmlns:a16="http://schemas.microsoft.com/office/drawing/2014/main" id="{6D320FDD-82C0-45AF-8FDC-D9055EFB59E8}"/>
                  </a:ext>
                </a:extLst>
              </p:cNvPr>
              <p:cNvSpPr/>
              <p:nvPr/>
            </p:nvSpPr>
            <p:spPr>
              <a:xfrm>
                <a:off x="3424534" y="1403201"/>
                <a:ext cx="762000" cy="710698"/>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shape&#10;&#10;Description automatically generated">
                <a:extLst>
                  <a:ext uri="{FF2B5EF4-FFF2-40B4-BE49-F238E27FC236}">
                    <a16:creationId xmlns:a16="http://schemas.microsoft.com/office/drawing/2014/main" id="{236A5C0F-8523-47D0-A0CB-582D0EEDA904}"/>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4167" b="92667" l="3667" r="94333">
                            <a14:foregroundMark x1="35167" y1="8167" x2="35167" y2="8167"/>
                            <a14:foregroundMark x1="7833" y1="32833" x2="7833" y2="32833"/>
                            <a14:foregroundMark x1="31500" y1="7667" x2="31500" y2="7667"/>
                            <a14:foregroundMark x1="33333" y1="4167" x2="33333" y2="4167"/>
                            <a14:foregroundMark x1="3833" y1="34000" x2="3833" y2="34000"/>
                            <a14:foregroundMark x1="89000" y1="92833" x2="89000" y2="92833"/>
                            <a14:foregroundMark x1="94333" y1="88667" x2="94333" y2="88667"/>
                          </a14:backgroundRemoval>
                        </a14:imgEffect>
                      </a14:imgLayer>
                    </a14:imgProps>
                  </a:ext>
                  <a:ext uri="{28A0092B-C50C-407E-A947-70E740481C1C}">
                    <a14:useLocalDpi xmlns:a14="http://schemas.microsoft.com/office/drawing/2010/main" val="0"/>
                  </a:ext>
                </a:extLst>
              </a:blip>
              <a:stretch>
                <a:fillRect/>
              </a:stretch>
            </p:blipFill>
            <p:spPr>
              <a:xfrm rot="5840945">
                <a:off x="3503454" y="1421852"/>
                <a:ext cx="604159" cy="604159"/>
              </a:xfrm>
              <a:prstGeom prst="rect">
                <a:avLst/>
              </a:prstGeom>
            </p:spPr>
          </p:pic>
        </p:grpSp>
        <p:sp>
          <p:nvSpPr>
            <p:cNvPr id="14" name="TextBox 13">
              <a:extLst>
                <a:ext uri="{FF2B5EF4-FFF2-40B4-BE49-F238E27FC236}">
                  <a16:creationId xmlns:a16="http://schemas.microsoft.com/office/drawing/2014/main" id="{9A4C7047-B76E-4BB4-8903-ACEF1CCC850A}"/>
                </a:ext>
              </a:extLst>
            </p:cNvPr>
            <p:cNvSpPr txBox="1"/>
            <p:nvPr/>
          </p:nvSpPr>
          <p:spPr>
            <a:xfrm>
              <a:off x="3750715" y="1374357"/>
              <a:ext cx="304800" cy="553998"/>
            </a:xfrm>
            <a:prstGeom prst="rect">
              <a:avLst/>
            </a:prstGeom>
            <a:noFill/>
          </p:spPr>
          <p:txBody>
            <a:bodyPr wrap="square" rtlCol="0">
              <a:spAutoFit/>
            </a:bodyPr>
            <a:lstStyle/>
            <a:p>
              <a:r>
                <a:rPr lang="en-US" sz="3000" b="1">
                  <a:solidFill>
                    <a:srgbClr val="FF0000"/>
                  </a:solidFill>
                  <a:latin typeface="Times New Roman" panose="02020603050405020304" pitchFamily="18" charset="0"/>
                  <a:cs typeface="Times New Roman" panose="02020603050405020304" pitchFamily="18" charset="0"/>
                </a:rPr>
                <a:t>?</a:t>
              </a:r>
            </a:p>
          </p:txBody>
        </p:sp>
      </p:grpSp>
      <p:grpSp>
        <p:nvGrpSpPr>
          <p:cNvPr id="17" name="Group 16">
            <a:extLst>
              <a:ext uri="{FF2B5EF4-FFF2-40B4-BE49-F238E27FC236}">
                <a16:creationId xmlns:a16="http://schemas.microsoft.com/office/drawing/2014/main" id="{F70E227F-B3E5-4560-8CF4-638F8F31E0E6}"/>
              </a:ext>
            </a:extLst>
          </p:cNvPr>
          <p:cNvGrpSpPr/>
          <p:nvPr/>
        </p:nvGrpSpPr>
        <p:grpSpPr>
          <a:xfrm>
            <a:off x="266508" y="1592186"/>
            <a:ext cx="11734800" cy="934413"/>
            <a:chOff x="968835" y="2930699"/>
            <a:chExt cx="10363510" cy="1030041"/>
          </a:xfrm>
        </p:grpSpPr>
        <p:pic>
          <p:nvPicPr>
            <p:cNvPr id="19" name="Picture 5" descr="empty-blue-rectangle">
              <a:extLst>
                <a:ext uri="{FF2B5EF4-FFF2-40B4-BE49-F238E27FC236}">
                  <a16:creationId xmlns:a16="http://schemas.microsoft.com/office/drawing/2014/main" id="{1C470090-D233-4E5C-B1A4-0394E5B675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835" y="2930699"/>
              <a:ext cx="10363510" cy="10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7599A29D-20CC-471D-A2B5-1A13A7DB445D}"/>
                </a:ext>
              </a:extLst>
            </p:cNvPr>
            <p:cNvSpPr txBox="1"/>
            <p:nvPr/>
          </p:nvSpPr>
          <p:spPr>
            <a:xfrm>
              <a:off x="1349615" y="2976093"/>
              <a:ext cx="9472387" cy="525876"/>
            </a:xfrm>
            <a:prstGeom prst="rect">
              <a:avLst/>
            </a:prstGeom>
            <a:noFill/>
          </p:spPr>
          <p:txBody>
            <a:bodyPr wrap="square">
              <a:spAutoFit/>
            </a:bodyPr>
            <a:lstStyle/>
            <a:p>
              <a:pPr algn="ct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Giúp bạn có được những kiến thức, kĩ năng cơ bản về vật lí</a:t>
              </a:r>
              <a:endParaRPr lang="en-US" sz="2500" i="1" dirty="0">
                <a:solidFill>
                  <a:srgbClr val="0070C0"/>
                </a:solidFill>
                <a:effectLst/>
                <a:latin typeface="Calibri" panose="020F0502020204030204" pitchFamily="34" charset="0"/>
                <a:ea typeface="游明朝" panose="02020400000000000000" pitchFamily="18" charset="-128"/>
                <a:cs typeface="Times New Roman" panose="02020603050405020304" pitchFamily="18" charset="0"/>
              </a:endParaRPr>
            </a:p>
          </p:txBody>
        </p:sp>
      </p:grpSp>
      <p:sp>
        <p:nvSpPr>
          <p:cNvPr id="21" name="Rectangle 20">
            <a:extLst>
              <a:ext uri="{FF2B5EF4-FFF2-40B4-BE49-F238E27FC236}">
                <a16:creationId xmlns:a16="http://schemas.microsoft.com/office/drawing/2014/main" id="{9840EED3-E015-448D-9515-E2171C087474}"/>
              </a:ext>
            </a:extLst>
          </p:cNvPr>
          <p:cNvSpPr/>
          <p:nvPr/>
        </p:nvSpPr>
        <p:spPr>
          <a:xfrm>
            <a:off x="357739" y="3133507"/>
            <a:ext cx="2543877" cy="1590893"/>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Vận dụng một số kĩ năng để khám phá, giải quyết vấn đề dưới góc độ vật lí</a:t>
            </a:r>
            <a:endParaRPr lang="en-US" sz="2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271EC2E4-6251-43AE-AB8C-393D29DF1293}"/>
              </a:ext>
            </a:extLst>
          </p:cNvPr>
          <p:cNvSpPr/>
          <p:nvPr/>
        </p:nvSpPr>
        <p:spPr>
          <a:xfrm>
            <a:off x="3204807" y="3119310"/>
            <a:ext cx="2620077" cy="1589164"/>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Giải quyết một số vấn đề thực tiễn vừa sức mình</a:t>
            </a:r>
            <a:endParaRPr lang="en-US" sz="2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A0D1574-78AD-419A-95B1-56CA8B05410B}"/>
              </a:ext>
            </a:extLst>
          </p:cNvPr>
          <p:cNvSpPr/>
          <p:nvPr/>
        </p:nvSpPr>
        <p:spPr>
          <a:xfrm>
            <a:off x="6179421" y="3071374"/>
            <a:ext cx="2790123" cy="160864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Ứng xử phù hợp với thiên nhiên và bảo vệ môi trường</a:t>
            </a:r>
            <a:endParaRPr lang="en-US" sz="2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E05553-0A35-430C-BAFE-15A1B5B3F4F3}"/>
              </a:ext>
            </a:extLst>
          </p:cNvPr>
          <p:cNvSpPr/>
          <p:nvPr/>
        </p:nvSpPr>
        <p:spPr>
          <a:xfrm>
            <a:off x="9178089" y="3103025"/>
            <a:ext cx="2620077" cy="1589164"/>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Arial" panose="020B0604020202020204" pitchFamily="34" charset="0"/>
                <a:ea typeface="Times New Roman" panose="02020603050405020304" pitchFamily="18" charset="0"/>
                <a:cs typeface="Times New Roman" panose="02020603050405020304" pitchFamily="18" charset="0"/>
              </a:rPr>
              <a:t>Nhận biết được năng lực, sở trường của bản thân và có định hướng nghề nghiệp</a:t>
            </a:r>
            <a:endParaRPr lang="en-US" sz="20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5" name="Connector: Elbow 24">
            <a:extLst>
              <a:ext uri="{FF2B5EF4-FFF2-40B4-BE49-F238E27FC236}">
                <a16:creationId xmlns:a16="http://schemas.microsoft.com/office/drawing/2014/main" id="{829D7405-8CE0-4325-AD95-A9AA770A714E}"/>
              </a:ext>
            </a:extLst>
          </p:cNvPr>
          <p:cNvCxnSpPr>
            <a:cxnSpLocks/>
          </p:cNvCxnSpPr>
          <p:nvPr/>
        </p:nvCxnSpPr>
        <p:spPr>
          <a:xfrm rot="5400000">
            <a:off x="3534623" y="10373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83E038B-E270-46DC-A468-0E1143A57D0E}"/>
              </a:ext>
            </a:extLst>
          </p:cNvPr>
          <p:cNvCxnSpPr>
            <a:cxnSpLocks/>
          </p:cNvCxnSpPr>
          <p:nvPr/>
        </p:nvCxnSpPr>
        <p:spPr>
          <a:xfrm>
            <a:off x="5293889" y="2817661"/>
            <a:ext cx="4790481" cy="322815"/>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89206F0B-1D59-4AB3-8679-1AC51CC838CE}"/>
              </a:ext>
            </a:extLst>
          </p:cNvPr>
          <p:cNvCxnSpPr>
            <a:cxnSpLocks/>
          </p:cNvCxnSpPr>
          <p:nvPr/>
        </p:nvCxnSpPr>
        <p:spPr>
          <a:xfrm rot="10800000" flipV="1">
            <a:off x="4373472" y="2819400"/>
            <a:ext cx="579721" cy="22940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99881BD-56C8-446E-BCE7-51BFBE5BD0B6}"/>
              </a:ext>
            </a:extLst>
          </p:cNvPr>
          <p:cNvCxnSpPr>
            <a:cxnSpLocks/>
          </p:cNvCxnSpPr>
          <p:nvPr/>
        </p:nvCxnSpPr>
        <p:spPr>
          <a:xfrm>
            <a:off x="5545247" y="2817661"/>
            <a:ext cx="2399204" cy="231141"/>
          </a:xfrm>
          <a:prstGeom prst="bentConnector3">
            <a:avLst>
              <a:gd name="adj1" fmla="val 100288"/>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Man, scientist Free Icon - Icon-Icons.com">
            <a:extLst>
              <a:ext uri="{FF2B5EF4-FFF2-40B4-BE49-F238E27FC236}">
                <a16:creationId xmlns:a16="http://schemas.microsoft.com/office/drawing/2014/main" id="{00EA7D44-D297-4D1C-954D-02D31E8E8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5447" y="4876800"/>
            <a:ext cx="1342680" cy="1342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clipart&#10;&#10;Description automatically generated">
            <a:extLst>
              <a:ext uri="{FF2B5EF4-FFF2-40B4-BE49-F238E27FC236}">
                <a16:creationId xmlns:a16="http://schemas.microsoft.com/office/drawing/2014/main" id="{C6AD32D7-6343-40A8-B281-847A5A02DCA5}"/>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6667" t="15222" r="28198" b="14444"/>
          <a:stretch/>
        </p:blipFill>
        <p:spPr>
          <a:xfrm>
            <a:off x="10930408" y="5049149"/>
            <a:ext cx="720072" cy="1122065"/>
          </a:xfrm>
          <a:prstGeom prst="rect">
            <a:avLst/>
          </a:prstGeom>
        </p:spPr>
      </p:pic>
      <p:pic>
        <p:nvPicPr>
          <p:cNvPr id="30" name="Picture 29" descr="A picture containing blue&#10;&#10;Description automatically generated">
            <a:extLst>
              <a:ext uri="{FF2B5EF4-FFF2-40B4-BE49-F238E27FC236}">
                <a16:creationId xmlns:a16="http://schemas.microsoft.com/office/drawing/2014/main" id="{1258AB89-F17B-48DA-87B6-E9192795CA49}"/>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3594" t="14876" r="418" b="12784"/>
          <a:stretch/>
        </p:blipFill>
        <p:spPr>
          <a:xfrm>
            <a:off x="6302091" y="4788866"/>
            <a:ext cx="2308509" cy="1456688"/>
          </a:xfrm>
          <a:prstGeom prst="rect">
            <a:avLst/>
          </a:prstGeom>
        </p:spPr>
      </p:pic>
      <p:pic>
        <p:nvPicPr>
          <p:cNvPr id="32" name="Picture 31" descr="A picture containing grass, outdoor, kite, field&#10;&#10;Description automatically generated">
            <a:extLst>
              <a:ext uri="{FF2B5EF4-FFF2-40B4-BE49-F238E27FC236}">
                <a16:creationId xmlns:a16="http://schemas.microsoft.com/office/drawing/2014/main" id="{CDC5F0D9-FEC2-4F7E-8852-1EC3E1B76D94}"/>
              </a:ext>
            </a:extLst>
          </p:cNvPr>
          <p:cNvPicPr>
            <a:picLocks noChangeAspect="1"/>
          </p:cNvPicPr>
          <p:nvPr/>
        </p:nvPicPr>
        <p:blipFill rotWithShape="1">
          <a:blip r:embed="rId9">
            <a:extLst>
              <a:ext uri="{28A0092B-C50C-407E-A947-70E740481C1C}">
                <a14:useLocalDpi xmlns:a14="http://schemas.microsoft.com/office/drawing/2010/main" val="0"/>
              </a:ext>
            </a:extLst>
          </a:blip>
          <a:srcRect l="17426" t="12159"/>
          <a:stretch/>
        </p:blipFill>
        <p:spPr>
          <a:xfrm>
            <a:off x="541520" y="4893733"/>
            <a:ext cx="2233062" cy="1484679"/>
          </a:xfrm>
          <a:prstGeom prst="rect">
            <a:avLst/>
          </a:prstGeom>
        </p:spPr>
      </p:pic>
      <p:pic>
        <p:nvPicPr>
          <p:cNvPr id="34" name="Picture 33" descr="A person pushing a cart with a computer on it&#10;&#10;Description automatically generated with medium confidence">
            <a:extLst>
              <a:ext uri="{FF2B5EF4-FFF2-40B4-BE49-F238E27FC236}">
                <a16:creationId xmlns:a16="http://schemas.microsoft.com/office/drawing/2014/main" id="{03BE943A-8A88-4564-A66C-6C92C5D7BF37}"/>
              </a:ext>
            </a:extLst>
          </p:cNvPr>
          <p:cNvPicPr>
            <a:picLocks noChangeAspect="1"/>
          </p:cNvPicPr>
          <p:nvPr/>
        </p:nvPicPr>
        <p:blipFill rotWithShape="1">
          <a:blip r:embed="rId10">
            <a:extLst>
              <a:ext uri="{28A0092B-C50C-407E-A947-70E740481C1C}">
                <a14:useLocalDpi xmlns:a14="http://schemas.microsoft.com/office/drawing/2010/main" val="0"/>
              </a:ext>
            </a:extLst>
          </a:blip>
          <a:srcRect l="10120" t="9861" r="11425" b="7778"/>
          <a:stretch/>
        </p:blipFill>
        <p:spPr>
          <a:xfrm>
            <a:off x="3333833" y="4876800"/>
            <a:ext cx="2103170" cy="1466765"/>
          </a:xfrm>
          <a:prstGeom prst="rect">
            <a:avLst/>
          </a:prstGeom>
        </p:spPr>
      </p:pic>
      <p:sp>
        <p:nvSpPr>
          <p:cNvPr id="36" name="TextBox 35">
            <a:extLst>
              <a:ext uri="{FF2B5EF4-FFF2-40B4-BE49-F238E27FC236}">
                <a16:creationId xmlns:a16="http://schemas.microsoft.com/office/drawing/2014/main" id="{E02BD46B-F691-4B81-A1AE-9FFC89394D36}"/>
              </a:ext>
            </a:extLst>
          </p:cNvPr>
          <p:cNvSpPr txBox="1"/>
          <p:nvPr/>
        </p:nvSpPr>
        <p:spPr>
          <a:xfrm>
            <a:off x="229782" y="6438692"/>
            <a:ext cx="3104051" cy="30548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Sử dụng đòn bẩy nâng vật nặng</a:t>
            </a:r>
          </a:p>
        </p:txBody>
      </p:sp>
      <p:sp>
        <p:nvSpPr>
          <p:cNvPr id="39" name="TextBox 38">
            <a:extLst>
              <a:ext uri="{FF2B5EF4-FFF2-40B4-BE49-F238E27FC236}">
                <a16:creationId xmlns:a16="http://schemas.microsoft.com/office/drawing/2014/main" id="{B7FC6A21-68F0-43FC-AEF8-438075659768}"/>
              </a:ext>
            </a:extLst>
          </p:cNvPr>
          <p:cNvSpPr txBox="1"/>
          <p:nvPr/>
        </p:nvSpPr>
        <p:spPr>
          <a:xfrm>
            <a:off x="3204807" y="6363974"/>
            <a:ext cx="2438208" cy="523220"/>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Sử dụng nam châm để giải quyết nạn đinh tặc</a:t>
            </a:r>
          </a:p>
        </p:txBody>
      </p:sp>
      <p:sp>
        <p:nvSpPr>
          <p:cNvPr id="40" name="TextBox 39">
            <a:extLst>
              <a:ext uri="{FF2B5EF4-FFF2-40B4-BE49-F238E27FC236}">
                <a16:creationId xmlns:a16="http://schemas.microsoft.com/office/drawing/2014/main" id="{C8BB3A32-920D-417C-8BFA-96A9849B81E2}"/>
              </a:ext>
            </a:extLst>
          </p:cNvPr>
          <p:cNvSpPr txBox="1"/>
          <p:nvPr/>
        </p:nvSpPr>
        <p:spPr>
          <a:xfrm>
            <a:off x="6133908" y="6354404"/>
            <a:ext cx="2476692" cy="523220"/>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Sử dụng năng lượng tái tạo để bảo vệ môi trường</a:t>
            </a:r>
          </a:p>
        </p:txBody>
      </p:sp>
      <p:sp>
        <p:nvSpPr>
          <p:cNvPr id="41" name="TextBox 40">
            <a:extLst>
              <a:ext uri="{FF2B5EF4-FFF2-40B4-BE49-F238E27FC236}">
                <a16:creationId xmlns:a16="http://schemas.microsoft.com/office/drawing/2014/main" id="{0B24314C-3A7F-4CB8-8D54-A0209E6A4291}"/>
              </a:ext>
            </a:extLst>
          </p:cNvPr>
          <p:cNvSpPr txBox="1"/>
          <p:nvPr/>
        </p:nvSpPr>
        <p:spPr>
          <a:xfrm>
            <a:off x="9249854" y="6404091"/>
            <a:ext cx="2870526"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chọn nghề phù hợp sở trường</a:t>
            </a:r>
          </a:p>
        </p:txBody>
      </p:sp>
    </p:spTree>
    <p:extLst>
      <p:ext uri="{BB962C8B-B14F-4D97-AF65-F5344CB8AC3E}">
        <p14:creationId xmlns:p14="http://schemas.microsoft.com/office/powerpoint/2010/main" val="22713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36"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606" y="17417"/>
            <a:ext cx="10515600" cy="1325563"/>
          </a:xfrm>
        </p:spPr>
        <p:txBody>
          <a:bodyPr>
            <a:normAutofit/>
          </a:bodyPr>
          <a:lstStyle/>
          <a:p>
            <a:r>
              <a:rPr lang="en-US" sz="3600" dirty="0">
                <a:solidFill>
                  <a:srgbClr val="0000FF"/>
                </a:solidFill>
                <a:latin typeface="Times New Roman" panose="02020603050405020304" pitchFamily="18" charset="0"/>
                <a:cs typeface="Times New Roman" panose="02020603050405020304" pitchFamily="18" charset="0"/>
              </a:rPr>
              <a:t>II. Quá trình phát triển của vật lí (học trong chuyên đề)</a:t>
            </a:r>
            <a:endParaRPr lang="vi-VN" sz="3600"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6834" y="1219200"/>
            <a:ext cx="10709365" cy="4267200"/>
          </a:xfrm>
          <a:prstGeom prst="rect">
            <a:avLst/>
          </a:prstGeom>
          <a:noFill/>
          <a:ln>
            <a:noFill/>
          </a:ln>
        </p:spPr>
      </p:pic>
      <p:sp>
        <p:nvSpPr>
          <p:cNvPr id="5" name="Rectangle 4"/>
          <p:cNvSpPr/>
          <p:nvPr/>
        </p:nvSpPr>
        <p:spPr>
          <a:xfrm>
            <a:off x="1143000" y="5519057"/>
            <a:ext cx="10191206" cy="1200329"/>
          </a:xfrm>
          <a:prstGeom prst="rect">
            <a:avLst/>
          </a:prstGeom>
        </p:spPr>
        <p:txBody>
          <a:bodyPr wrap="square">
            <a:spAutoFit/>
          </a:bodyPr>
          <a:lstStyle/>
          <a:p>
            <a:pPr marL="342900" indent="-342900" algn="just">
              <a:buAutoNum type="arabicPeriod"/>
            </a:pPr>
            <a:r>
              <a:rPr lang="vi-VN" i="1" dirty="0">
                <a:solidFill>
                  <a:srgbClr val="FF0000"/>
                </a:solidFill>
                <a:latin typeface="Times New Roman" panose="02020603050405020304" pitchFamily="18" charset="0"/>
                <a:ea typeface="Calibri" panose="020F0502020204030204" pitchFamily="34" charset="0"/>
              </a:rPr>
              <a:t>Môn vật lý trải qua những giai đoạn nào? Chỉ ra những đặc điểm riêng và tầm ảnh hưởng của mỗi giai đoạn đối với KH và đời sống?</a:t>
            </a:r>
          </a:p>
          <a:p>
            <a:pPr marL="342900" indent="-342900" algn="just">
              <a:buAutoNum type="arabicPeriod"/>
            </a:pPr>
            <a:r>
              <a:rPr lang="vi-VN" i="1" dirty="0">
                <a:solidFill>
                  <a:srgbClr val="009900"/>
                </a:solidFill>
              </a:rPr>
              <a:t>Em cho rằng, giai đoạn nào là quan trọng nhất, có tầm ảnh hưởng nhất đối với KH và đời sống? </a:t>
            </a:r>
            <a:endParaRPr lang="vi-VN" dirty="0">
              <a:solidFill>
                <a:srgbClr val="009900"/>
              </a:solidFill>
            </a:endParaRPr>
          </a:p>
        </p:txBody>
      </p:sp>
    </p:spTree>
    <p:extLst>
      <p:ext uri="{BB962C8B-B14F-4D97-AF65-F5344CB8AC3E}">
        <p14:creationId xmlns:p14="http://schemas.microsoft.com/office/powerpoint/2010/main" val="19990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a:solidFill>
                  <a:srgbClr val="0000FF"/>
                </a:solidFill>
              </a:rPr>
              <a:t>III.Vai trò của vật lí đối với khoa học, kĩ thuật và công nghệ</a:t>
            </a:r>
          </a:p>
        </p:txBody>
      </p:sp>
      <p:sp>
        <p:nvSpPr>
          <p:cNvPr id="3" name="Content Placeholder 2"/>
          <p:cNvSpPr>
            <a:spLocks noGrp="1"/>
          </p:cNvSpPr>
          <p:nvPr>
            <p:ph idx="1"/>
          </p:nvPr>
        </p:nvSpPr>
        <p:spPr>
          <a:xfrm>
            <a:off x="1181100" y="1690688"/>
            <a:ext cx="9829800" cy="3051175"/>
          </a:xfrm>
        </p:spPr>
        <p:txBody>
          <a:bodyPr/>
          <a:lstStyle/>
          <a:p>
            <a:pPr marL="0" indent="0">
              <a:buNone/>
            </a:pPr>
            <a:r>
              <a:rPr lang="vi-VN" dirty="0">
                <a:solidFill>
                  <a:srgbClr val="FF0000"/>
                </a:solidFill>
              </a:rPr>
              <a:t>Câu hỏi thảo luận:</a:t>
            </a:r>
          </a:p>
          <a:p>
            <a:pPr marL="514350" indent="-514350">
              <a:buFont typeface="+mj-lt"/>
              <a:buAutoNum type="arabicPeriod"/>
            </a:pPr>
            <a:r>
              <a:rPr lang="vi-VN" dirty="0">
                <a:solidFill>
                  <a:srgbClr val="FF0000"/>
                </a:solidFill>
              </a:rPr>
              <a:t>Giải thích hiện tượng sấm chớp</a:t>
            </a:r>
          </a:p>
          <a:p>
            <a:pPr marL="514350" indent="-514350">
              <a:buFont typeface="+mj-lt"/>
              <a:buAutoNum type="arabicPeriod"/>
            </a:pPr>
            <a:r>
              <a:rPr lang="vi-VN" dirty="0">
                <a:solidFill>
                  <a:srgbClr val="FF0000"/>
                </a:solidFill>
              </a:rPr>
              <a:t>Cơ chế của các phản ứng hóa học là gì?</a:t>
            </a:r>
          </a:p>
          <a:p>
            <a:pPr marL="514350" indent="-514350">
              <a:buFont typeface="+mj-lt"/>
              <a:buAutoNum type="arabicPeriod"/>
            </a:pPr>
            <a:r>
              <a:rPr lang="vi-VN" dirty="0">
                <a:solidFill>
                  <a:srgbClr val="FF0000"/>
                </a:solidFill>
              </a:rPr>
              <a:t>Nhờ đâu mà các loài chim di cư không bị lạc đường?</a:t>
            </a:r>
          </a:p>
          <a:p>
            <a:pPr marL="514350" indent="-514350">
              <a:buFont typeface="+mj-lt"/>
              <a:buAutoNum type="arabicPeriod"/>
            </a:pPr>
            <a:r>
              <a:rPr lang="vi-VN" dirty="0">
                <a:solidFill>
                  <a:srgbClr val="FF0000"/>
                </a:solidFill>
              </a:rPr>
              <a:t>Các thiên thể tương tác với nhau như thế nào?</a:t>
            </a:r>
          </a:p>
          <a:p>
            <a:endParaRPr lang="vi-VN" dirty="0">
              <a:solidFill>
                <a:srgbClr val="FF0000"/>
              </a:solidFill>
            </a:endParaRPr>
          </a:p>
        </p:txBody>
      </p:sp>
      <p:sp>
        <p:nvSpPr>
          <p:cNvPr id="4" name="TextBox 3"/>
          <p:cNvSpPr txBox="1"/>
          <p:nvPr/>
        </p:nvSpPr>
        <p:spPr>
          <a:xfrm>
            <a:off x="990600" y="1476276"/>
            <a:ext cx="10363200" cy="1077218"/>
          </a:xfrm>
          <a:prstGeom prst="rect">
            <a:avLst/>
          </a:prstGeom>
          <a:noFill/>
        </p:spPr>
        <p:txBody>
          <a:bodyPr wrap="square" rtlCol="0">
            <a:spAutoFit/>
          </a:bodyPr>
          <a:lstStyle/>
          <a:p>
            <a:pPr algn="just"/>
            <a:r>
              <a:rPr lang="vi-VN" sz="3200" dirty="0">
                <a:latin typeface="+mj-lt"/>
              </a:rPr>
              <a:t>a. Vật lí có quan hệ với mọi ngành khoa học và được coi là cơ sở của khoa học tự nhiên</a:t>
            </a:r>
          </a:p>
        </p:txBody>
      </p:sp>
      <p:sp>
        <p:nvSpPr>
          <p:cNvPr id="5" name="TextBox 4"/>
          <p:cNvSpPr txBox="1"/>
          <p:nvPr/>
        </p:nvSpPr>
        <p:spPr>
          <a:xfrm>
            <a:off x="990600" y="2553494"/>
            <a:ext cx="10363200" cy="1077218"/>
          </a:xfrm>
          <a:prstGeom prst="rect">
            <a:avLst/>
          </a:prstGeom>
          <a:noFill/>
        </p:spPr>
        <p:txBody>
          <a:bodyPr wrap="square" rtlCol="0">
            <a:spAutoFit/>
          </a:bodyPr>
          <a:lstStyle/>
          <a:p>
            <a:pPr algn="just"/>
            <a:r>
              <a:rPr lang="vi-VN" sz="3200" dirty="0">
                <a:solidFill>
                  <a:srgbClr val="00B050"/>
                </a:solidFill>
                <a:latin typeface="+mj-lt"/>
              </a:rPr>
              <a:t>b. Vật lí là cơ sở của công nghệ, không có vật lí thì không có công nghệ</a:t>
            </a:r>
          </a:p>
        </p:txBody>
      </p:sp>
      <p:grpSp>
        <p:nvGrpSpPr>
          <p:cNvPr id="8" name="Group 7"/>
          <p:cNvGrpSpPr/>
          <p:nvPr/>
        </p:nvGrpSpPr>
        <p:grpSpPr>
          <a:xfrm>
            <a:off x="2933700" y="4191959"/>
            <a:ext cx="6324600" cy="2413587"/>
            <a:chOff x="2933700" y="4191959"/>
            <a:chExt cx="6324600" cy="2413587"/>
          </a:xfrm>
        </p:grpSpPr>
        <p:sp>
          <p:nvSpPr>
            <p:cNvPr id="6" name="Oval Callout 5"/>
            <p:cNvSpPr/>
            <p:nvPr/>
          </p:nvSpPr>
          <p:spPr>
            <a:xfrm>
              <a:off x="2933700" y="4191959"/>
              <a:ext cx="6324600" cy="2413587"/>
            </a:xfrm>
            <a:prstGeom prst="wedgeEllipse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543300" y="4657585"/>
              <a:ext cx="5257800" cy="1384995"/>
            </a:xfrm>
            <a:prstGeom prst="rect">
              <a:avLst/>
            </a:prstGeom>
            <a:noFill/>
          </p:spPr>
          <p:txBody>
            <a:bodyPr wrap="square" rtlCol="0">
              <a:spAutoFit/>
            </a:bodyPr>
            <a:lstStyle/>
            <a:p>
              <a:pPr algn="just"/>
              <a:r>
                <a:rPr lang="vi-VN" sz="2800" dirty="0">
                  <a:latin typeface="+mj-lt"/>
                </a:rPr>
                <a:t>Phân tích vai trò của Vật lí trong cuộc cách mạng công nghiệp lần thức nhất, thứ 2, thứ 3 và thứ 4</a:t>
              </a:r>
            </a:p>
          </p:txBody>
        </p:sp>
      </p:grpSp>
      <p:grpSp>
        <p:nvGrpSpPr>
          <p:cNvPr id="9" name="Group 8"/>
          <p:cNvGrpSpPr/>
          <p:nvPr/>
        </p:nvGrpSpPr>
        <p:grpSpPr>
          <a:xfrm>
            <a:off x="2924991" y="4191959"/>
            <a:ext cx="6324600" cy="2413587"/>
            <a:chOff x="2933700" y="4191959"/>
            <a:chExt cx="6324600" cy="2413587"/>
          </a:xfrm>
        </p:grpSpPr>
        <p:sp>
          <p:nvSpPr>
            <p:cNvPr id="10" name="Oval Callout 9"/>
            <p:cNvSpPr/>
            <p:nvPr/>
          </p:nvSpPr>
          <p:spPr>
            <a:xfrm>
              <a:off x="2933700" y="4191959"/>
              <a:ext cx="6324600" cy="2413587"/>
            </a:xfrm>
            <a:prstGeom prst="wedgeEllipse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688081" y="4535037"/>
              <a:ext cx="5257800" cy="1815882"/>
            </a:xfrm>
            <a:prstGeom prst="rect">
              <a:avLst/>
            </a:prstGeom>
            <a:noFill/>
          </p:spPr>
          <p:txBody>
            <a:bodyPr wrap="square" rtlCol="0">
              <a:spAutoFit/>
            </a:bodyPr>
            <a:lstStyle/>
            <a:p>
              <a:pPr algn="just"/>
              <a:r>
                <a:rPr lang="vi-VN" sz="2800" dirty="0">
                  <a:latin typeface="+mj-lt"/>
                </a:rPr>
                <a:t>Theo em, mọi thiết bị mà chúng ta đang sử dụng, có thiết bị nào không ứng dụng thành tựu nghiên cứu của vật lí? Ví dụ.</a:t>
              </a:r>
            </a:p>
          </p:txBody>
        </p:sp>
      </p:grpSp>
      <p:sp>
        <p:nvSpPr>
          <p:cNvPr id="12" name="TextBox 11"/>
          <p:cNvSpPr txBox="1"/>
          <p:nvPr/>
        </p:nvSpPr>
        <p:spPr>
          <a:xfrm>
            <a:off x="1012371" y="3299744"/>
            <a:ext cx="10363200" cy="584775"/>
          </a:xfrm>
          <a:prstGeom prst="rect">
            <a:avLst/>
          </a:prstGeom>
          <a:noFill/>
        </p:spPr>
        <p:txBody>
          <a:bodyPr wrap="square" rtlCol="0">
            <a:spAutoFit/>
          </a:bodyPr>
          <a:lstStyle/>
          <a:p>
            <a:pPr algn="just"/>
            <a:r>
              <a:rPr lang="vi-VN" sz="3200" dirty="0">
                <a:solidFill>
                  <a:schemeClr val="tx2"/>
                </a:solidFill>
                <a:latin typeface="+mj-lt"/>
              </a:rPr>
              <a:t>c. Vật lí có ảnh hưởng to lớn đến đời sống con người</a:t>
            </a:r>
          </a:p>
        </p:txBody>
      </p:sp>
    </p:spTree>
    <p:extLst>
      <p:ext uri="{BB962C8B-B14F-4D97-AF65-F5344CB8AC3E}">
        <p14:creationId xmlns:p14="http://schemas.microsoft.com/office/powerpoint/2010/main" val="140661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1" nodeType="clickEffect">
                                  <p:stCondLst>
                                    <p:cond delay="0"/>
                                  </p:stCondLst>
                                  <p:childTnLst>
                                    <p:animEffect transition="out" filter="strips(downLeft)">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grpId="1" nodeType="clickEffect">
                                  <p:stCondLst>
                                    <p:cond delay="0"/>
                                  </p:stCondLst>
                                  <p:childTnLst>
                                    <p:animEffect transition="out" filter="strips(downLeft)">
                                      <p:cBhvr>
                                        <p:cTn id="36" dur="500"/>
                                        <p:tgtEl>
                                          <p:spTgt spid="3">
                                            <p:txEl>
                                              <p:pRg st="1" end="1"/>
                                            </p:txEl>
                                          </p:spTgt>
                                        </p:tgtEl>
                                      </p:cBhvr>
                                    </p:animEffect>
                                    <p:set>
                                      <p:cBhvr>
                                        <p:cTn id="3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1" nodeType="clickEffect">
                                  <p:stCondLst>
                                    <p:cond delay="0"/>
                                  </p:stCondLst>
                                  <p:childTnLst>
                                    <p:animEffect transition="out" filter="strips(downLeft)">
                                      <p:cBhvr>
                                        <p:cTn id="41" dur="500"/>
                                        <p:tgtEl>
                                          <p:spTgt spid="3">
                                            <p:txEl>
                                              <p:pRg st="2" end="2"/>
                                            </p:txEl>
                                          </p:spTgt>
                                        </p:tgtEl>
                                      </p:cBhvr>
                                    </p:animEffect>
                                    <p:set>
                                      <p:cBhvr>
                                        <p:cTn id="4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8" presetClass="exit" presetSubtype="12" fill="hold" grpId="1" nodeType="clickEffect">
                                  <p:stCondLst>
                                    <p:cond delay="0"/>
                                  </p:stCondLst>
                                  <p:childTnLst>
                                    <p:animEffect transition="out" filter="strips(downLeft)">
                                      <p:cBhvr>
                                        <p:cTn id="46" dur="500"/>
                                        <p:tgtEl>
                                          <p:spTgt spid="3">
                                            <p:txEl>
                                              <p:pRg st="3" end="3"/>
                                            </p:txEl>
                                          </p:spTgt>
                                        </p:tgtEl>
                                      </p:cBhvr>
                                    </p:animEffect>
                                    <p:set>
                                      <p:cBhvr>
                                        <p:cTn id="4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xit" presetSubtype="12" fill="hold" grpId="1" nodeType="clickEffect">
                                  <p:stCondLst>
                                    <p:cond delay="0"/>
                                  </p:stCondLst>
                                  <p:childTnLst>
                                    <p:animEffect transition="out" filter="strips(downLeft)">
                                      <p:cBhvr>
                                        <p:cTn id="51" dur="500"/>
                                        <p:tgtEl>
                                          <p:spTgt spid="3">
                                            <p:txEl>
                                              <p:pRg st="4" end="4"/>
                                            </p:txEl>
                                          </p:spTgt>
                                        </p:tgtEl>
                                      </p:cBhvr>
                                    </p:animEffect>
                                    <p:set>
                                      <p:cBhvr>
                                        <p:cTn id="5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randombar(horizontal)">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0" presetClass="exit" presetSubtype="0" fill="hold" nodeType="clickEffect">
                                  <p:stCondLst>
                                    <p:cond delay="0"/>
                                  </p:stCondLst>
                                  <p:childTnLst>
                                    <p:animEffect transition="out" filter="wedge">
                                      <p:cBhvr>
                                        <p:cTn id="73" dur="2000"/>
                                        <p:tgtEl>
                                          <p:spTgt spid="8"/>
                                        </p:tgtEl>
                                      </p:cBhvr>
                                    </p:animEffect>
                                    <p:set>
                                      <p:cBhvr>
                                        <p:cTn id="74" dur="1" fill="hold">
                                          <p:stCondLst>
                                            <p:cond delay="1999"/>
                                          </p:stCondLst>
                                        </p:cTn>
                                        <p:tgtEl>
                                          <p:spTgt spid="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randombar(horizont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20" presetClass="exit" presetSubtype="0" fill="hold" nodeType="clickEffect">
                                  <p:stCondLst>
                                    <p:cond delay="0"/>
                                  </p:stCondLst>
                                  <p:childTnLst>
                                    <p:animEffect transition="out" filter="wedge">
                                      <p:cBhvr>
                                        <p:cTn id="83" dur="2000"/>
                                        <p:tgtEl>
                                          <p:spTgt spid="9"/>
                                        </p:tgtEl>
                                      </p:cBhvr>
                                    </p:animEffect>
                                    <p:set>
                                      <p:cBhvr>
                                        <p:cTn id="84" dur="1" fill="hold">
                                          <p:stCondLst>
                                            <p:cond delay="1999"/>
                                          </p:stCondLst>
                                        </p:cTn>
                                        <p:tgtEl>
                                          <p:spTgt spid="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ppt_x"/>
                                          </p:val>
                                        </p:tav>
                                        <p:tav tm="100000">
                                          <p:val>
                                            <p:strVal val="#ppt_x"/>
                                          </p:val>
                                        </p:tav>
                                      </p:tavLst>
                                    </p:anim>
                                    <p:anim calcmode="lin" valueType="num">
                                      <p:cBhvr additive="base">
                                        <p:cTn id="9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00FF"/>
                </a:solidFill>
                <a:latin typeface="Times New Roman" panose="02020603050405020304" pitchFamily="18" charset="0"/>
                <a:cs typeface="Times New Roman" panose="02020603050405020304" pitchFamily="18" charset="0"/>
              </a:rPr>
              <a:t>IV. Phương pháp nghiên cứu Vật lí</a:t>
            </a:r>
            <a:endParaRPr lang="vi-VN" sz="3600"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43100" y="1905000"/>
            <a:ext cx="8305800" cy="2822575"/>
          </a:xfrm>
        </p:spPr>
        <p:txBody>
          <a:bodyPr/>
          <a:lstStyle/>
          <a:p>
            <a:r>
              <a:rPr lang="en-US" dirty="0">
                <a:solidFill>
                  <a:srgbClr val="FF0000"/>
                </a:solidFill>
              </a:rPr>
              <a:t>Đọc SGK mục IV.1 và cho biết:</a:t>
            </a:r>
          </a:p>
          <a:p>
            <a:pPr marL="514350" indent="-514350">
              <a:buFont typeface="+mj-lt"/>
              <a:buAutoNum type="arabicPeriod"/>
            </a:pPr>
            <a:r>
              <a:rPr lang="en-US" dirty="0">
                <a:solidFill>
                  <a:srgbClr val="FF0000"/>
                </a:solidFill>
              </a:rPr>
              <a:t>Quan niệm về sự rơi của các vật nặng nhẹ của Aristotle và của Galilei</a:t>
            </a:r>
          </a:p>
          <a:p>
            <a:pPr marL="514350" indent="-514350">
              <a:buFont typeface="+mj-lt"/>
              <a:buAutoNum type="arabicPeriod"/>
            </a:pPr>
            <a:r>
              <a:rPr lang="en-US" dirty="0">
                <a:solidFill>
                  <a:srgbClr val="FF0000"/>
                </a:solidFill>
              </a:rPr>
              <a:t>Quan niệm của ai đáng tin cậy hơn? Vì sao</a:t>
            </a:r>
          </a:p>
          <a:p>
            <a:pPr marL="514350" indent="-514350">
              <a:buFont typeface="+mj-lt"/>
              <a:buAutoNum type="arabicPeriod"/>
            </a:pPr>
            <a:r>
              <a:rPr lang="en-US" dirty="0">
                <a:solidFill>
                  <a:srgbClr val="FF0000"/>
                </a:solidFill>
              </a:rPr>
              <a:t>Nếu các bước mà Galilei đã thực hiện</a:t>
            </a:r>
          </a:p>
          <a:p>
            <a:pPr marL="514350" indent="-514350">
              <a:buFont typeface="+mj-lt"/>
              <a:buAutoNum type="arabicPeriod"/>
            </a:pPr>
            <a:endParaRPr lang="vi-VN" dirty="0">
              <a:solidFill>
                <a:srgbClr val="FF0000"/>
              </a:solidFill>
            </a:endParaRPr>
          </a:p>
        </p:txBody>
      </p:sp>
      <p:sp>
        <p:nvSpPr>
          <p:cNvPr id="4" name="TextBox 3"/>
          <p:cNvSpPr txBox="1"/>
          <p:nvPr/>
        </p:nvSpPr>
        <p:spPr>
          <a:xfrm>
            <a:off x="1257300" y="1309935"/>
            <a:ext cx="6553200" cy="523220"/>
          </a:xfrm>
          <a:prstGeom prst="rect">
            <a:avLst/>
          </a:prstGeom>
          <a:noFill/>
        </p:spPr>
        <p:txBody>
          <a:bodyPr wrap="square" rtlCol="0">
            <a:spAutoFit/>
          </a:bodyPr>
          <a:lstStyle/>
          <a:p>
            <a:r>
              <a:rPr lang="en-US" sz="2800" dirty="0">
                <a:solidFill>
                  <a:srgbClr val="009900"/>
                </a:solidFill>
                <a:latin typeface="Times New Roman" panose="02020603050405020304" pitchFamily="18" charset="0"/>
                <a:cs typeface="Times New Roman" panose="02020603050405020304" pitchFamily="18" charset="0"/>
              </a:rPr>
              <a:t>1. Phương pháp thực nghiệm</a:t>
            </a:r>
            <a:endParaRPr lang="vi-VN" sz="2800" dirty="0">
              <a:solidFill>
                <a:srgbClr val="009900"/>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2209800" y="2362199"/>
            <a:ext cx="145199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graphicFrame>
        <p:nvGraphicFramePr>
          <p:cNvPr id="6" name="Object 5"/>
          <p:cNvGraphicFramePr>
            <a:graphicFrameLocks noChangeAspect="1"/>
          </p:cNvGraphicFramePr>
          <p:nvPr>
            <p:extLst>
              <p:ext uri="{D42A27DB-BD31-4B8C-83A1-F6EECF244321}">
                <p14:modId xmlns:p14="http://schemas.microsoft.com/office/powerpoint/2010/main" val="2410947114"/>
              </p:ext>
            </p:extLst>
          </p:nvPr>
        </p:nvGraphicFramePr>
        <p:xfrm>
          <a:off x="4533900" y="2243055"/>
          <a:ext cx="4629344" cy="4419600"/>
        </p:xfrm>
        <a:graphic>
          <a:graphicData uri="http://schemas.openxmlformats.org/presentationml/2006/ole">
            <mc:AlternateContent xmlns:mc="http://schemas.openxmlformats.org/markup-compatibility/2006">
              <mc:Choice xmlns:v="urn:schemas-microsoft-com:vml" Requires="v">
                <p:oleObj name="Bitmap Image" r:id="rId2" imgW="3092609" imgH="2946032" progId="Paint.Picture">
                  <p:embed/>
                </p:oleObj>
              </mc:Choice>
              <mc:Fallback>
                <p:oleObj name="Bitmap Image" r:id="rId2" imgW="3092609" imgH="2946032"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243055"/>
                        <a:ext cx="4629344" cy="4419600"/>
                      </a:xfrm>
                      <a:prstGeom prst="rect">
                        <a:avLst/>
                      </a:prstGeom>
                      <a:noFill/>
                    </p:spPr>
                  </p:pic>
                </p:oleObj>
              </mc:Fallback>
            </mc:AlternateContent>
          </a:graphicData>
        </a:graphic>
      </p:graphicFrame>
      <p:sp>
        <p:nvSpPr>
          <p:cNvPr id="8" name="TextBox 7"/>
          <p:cNvSpPr txBox="1"/>
          <p:nvPr/>
        </p:nvSpPr>
        <p:spPr>
          <a:xfrm>
            <a:off x="1131794" y="1766002"/>
            <a:ext cx="10248900" cy="954107"/>
          </a:xfrm>
          <a:prstGeom prst="rect">
            <a:avLst/>
          </a:prstGeom>
          <a:noFill/>
        </p:spPr>
        <p:txBody>
          <a:bodyPr wrap="square" rtlCol="0">
            <a:spAutoFit/>
          </a:bodyPr>
          <a:lstStyle/>
          <a:p>
            <a:pPr algn="just"/>
            <a:r>
              <a:rPr lang="en-US" sz="2800" dirty="0">
                <a:solidFill>
                  <a:srgbClr val="009900"/>
                </a:solidFill>
                <a:latin typeface="Times New Roman" panose="02020603050405020304" pitchFamily="18" charset="0"/>
                <a:cs typeface="Times New Roman" panose="02020603050405020304" pitchFamily="18" charset="0"/>
              </a:rPr>
              <a:t>Là phương pháp dùng các thí nghiệm thực tế để kiểm chứng tính đúng đắn của vấn đề cần nghiên cứu</a:t>
            </a:r>
            <a:endParaRPr lang="vi-VN" sz="2800"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9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3">
                                            <p:txEl>
                                              <p:pRg st="1" end="1"/>
                                            </p:txEl>
                                          </p:spTgt>
                                        </p:tgtEl>
                                      </p:cBhvr>
                                    </p:animEffect>
                                    <p:set>
                                      <p:cBhvr>
                                        <p:cTn id="3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3">
                                            <p:txEl>
                                              <p:pRg st="3" end="3"/>
                                            </p:txEl>
                                          </p:spTgt>
                                        </p:tgtEl>
                                      </p:cBhvr>
                                    </p:animEffect>
                                    <p:set>
                                      <p:cBhvr>
                                        <p:cTn id="4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edge">
                                      <p:cBhvr>
                                        <p:cTn id="5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9957</TotalTime>
  <Words>1298</Words>
  <Application>Microsoft Office PowerPoint</Application>
  <PresentationFormat>Widescreen</PresentationFormat>
  <Paragraphs>89</Paragraphs>
  <Slides>12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ＭＳ Ｐゴシック</vt:lpstr>
      <vt:lpstr>Arial</vt:lpstr>
      <vt:lpstr>Calibri</vt:lpstr>
      <vt:lpstr>Calibri Light</vt:lpstr>
      <vt:lpstr>Times New Roman</vt:lpstr>
      <vt:lpstr>Office Theme</vt:lpstr>
      <vt:lpstr>Bitmap Image</vt:lpstr>
      <vt:lpstr>PowerPoint Presentation</vt:lpstr>
      <vt:lpstr>PowerPoint Presentation</vt:lpstr>
      <vt:lpstr>Họ là ai? Em đã biết gì về các nhà khoa học này?</vt:lpstr>
      <vt:lpstr>I. Đối tượng nghiên cứu của Vật lí và mục tiêu của môn Vật lí</vt:lpstr>
      <vt:lpstr>PowerPoint Presentation</vt:lpstr>
      <vt:lpstr>PowerPoint Presentation</vt:lpstr>
      <vt:lpstr>II. Quá trình phát triển của vật lí (học trong chuyên đề)</vt:lpstr>
      <vt:lpstr>III.Vai trò của vật lí đối với khoa học, kĩ thuật và công nghệ</vt:lpstr>
      <vt:lpstr>IV. Phương pháp nghiên cứu Vật lí</vt:lpstr>
      <vt:lpstr>IV. Phương pháp nghiên cứu Vật lí</vt:lpstr>
      <vt:lpstr>Luyện tập </vt:lpstr>
      <vt:lpstr>Vận dụng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10</cp:lastModifiedBy>
  <cp:revision>410</cp:revision>
  <dcterms:created xsi:type="dcterms:W3CDTF">2007-10-27T08:09:53Z</dcterms:created>
  <dcterms:modified xsi:type="dcterms:W3CDTF">2024-10-07T07:25:52Z</dcterms:modified>
</cp:coreProperties>
</file>