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6" r:id="rId2"/>
    <p:sldMasterId id="2147483799" r:id="rId3"/>
    <p:sldMasterId id="2147483812" r:id="rId4"/>
    <p:sldMasterId id="2147483824" r:id="rId5"/>
  </p:sldMasterIdLst>
  <p:notesMasterIdLst>
    <p:notesMasterId r:id="rId21"/>
  </p:notesMasterIdLst>
  <p:sldIdLst>
    <p:sldId id="1284" r:id="rId6"/>
    <p:sldId id="1448" r:id="rId7"/>
    <p:sldId id="1400" r:id="rId8"/>
    <p:sldId id="1402" r:id="rId9"/>
    <p:sldId id="1425" r:id="rId10"/>
    <p:sldId id="1426" r:id="rId11"/>
    <p:sldId id="1427" r:id="rId12"/>
    <p:sldId id="1429" r:id="rId13"/>
    <p:sldId id="1288" r:id="rId14"/>
    <p:sldId id="1430" r:id="rId15"/>
    <p:sldId id="1439" r:id="rId16"/>
    <p:sldId id="1440" r:id="rId17"/>
    <p:sldId id="1441" r:id="rId18"/>
    <p:sldId id="1442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1" autoAdjust="0"/>
    <p:restoredTop sz="94049" autoAdjust="0"/>
  </p:normalViewPr>
  <p:slideViewPr>
    <p:cSldViewPr>
      <p:cViewPr varScale="1">
        <p:scale>
          <a:sx n="67" d="100"/>
          <a:sy n="67" d="100"/>
        </p:scale>
        <p:origin x="8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4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9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2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8538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7D2C-48F2-7FE2-BFEB-73A61EDA2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ECF14-CF61-5247-7008-1114EF2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7327-3C1E-0232-8B4A-2FB0B596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41EC-0F27-553F-0F82-77523CE0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F230-F8D3-FB4F-30B0-7F4CC0CF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59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D1D0-87C4-7CC7-91A7-0146140B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B6B5-891A-FDD3-C4A9-35EA6B52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D5D28-A286-85C3-779E-5CA6BE12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DE7D-45B9-F231-EA47-5C1213AE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3988-58AF-CA25-2CC1-7C7D69FF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09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2BB8-1337-5171-E673-31463B00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F71E1-EBCA-9A02-FA52-4D4824F6A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02663-C906-5CBE-208B-8C34D7D1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3942-2DAF-2123-FF7E-260CBA9E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673C-78B1-140C-BDA7-8A82DA54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70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4AD1-2344-0C71-2E09-135A6460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B285-561B-125C-DAA9-106A5D2BB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0F2BB-A522-1DDB-90A3-974B647C8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274DE-08F7-1B79-51E8-732920B7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C538-63CB-292C-FD3A-5CF4DDA1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AD2F3-F167-2A48-B72B-8B1DE096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8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5587-53D6-A686-6318-21D128A6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649AE-1ACD-D56F-D110-4C962F920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73D5-AA60-FC8E-C991-C55DC393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A6743-CF9F-3A60-7DC3-D458D20D3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5B372-5DE5-991F-861C-1A64009EB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5343D-F042-CF77-3BF1-136F10AD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29560-6CF1-29C4-9874-312D0B05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4BCC7-C33B-E2AB-2E4C-7A93C706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87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A71A-CFD9-1577-13AF-5E2FCC18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05A7D-8349-E1E9-F7A0-78C1A70B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5388D-1191-2217-221E-30A6A9E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BEEAB-6161-C429-09C5-BC5ECC61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39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8D174-1AD5-32EE-5AEE-386586F9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952E5-2BF2-55BF-40D7-04661D0D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7F222-3F0F-5C05-F8D0-39CDD940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9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13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1EB5-2A03-78E4-96D5-8ECBA79E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271C-9309-35DE-2E16-1E3D618B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B1446-5B77-F3C5-79C1-895D8893B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C6709-8A4D-1831-241E-EB630C2B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C8FA3-5BAF-9A07-858B-7A0FAB8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BE862-E511-73DD-11F1-CF7BA688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0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397D-3264-46CF-4A9D-CF390006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46537-CA76-29ED-28E2-1B88287CB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0A1AC-5A47-4918-345F-BEDCE959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EF3C3-43DB-9607-C641-409049FD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6793A-ED5B-A153-8092-93C51DD9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19991-DC5C-60BD-E167-419E9430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91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65F1-AE50-7D23-E588-53A80E30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AA6BC-2C4C-994A-524B-7B1B5FD7D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9B6E9-9B23-455E-C2F2-29425DD9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AFA75-FEA4-1595-35F2-1CF285B4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D5AB-28C1-10F8-0259-25A8C85B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9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86832-4A95-2C0D-9D09-660A8FF0E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E4C5C-D8C5-53EE-F46D-C0FDA8E89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6D55-0019-3CC0-AD75-F0878AE1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BCA2B-77D2-4A36-75C5-35BA2F7A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C300A-F719-516E-A0B5-55F9A6BA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98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64861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7536-164E-E482-3736-3A15806FD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3F11E-182E-E1B6-3760-43F032950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F0758-9322-AD5F-D4D4-8175092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86186-3182-747D-A63D-AD6584FB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BE81-9E16-C2C7-E4D3-C05BE217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73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13C3-8C61-8DA4-608D-D19D2DD3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F6DD6-5AF9-C906-6CCA-D4BFE151F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07F8-307A-E275-9B8B-B6BB4A85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D333C-5F43-F9D7-32F1-C9FD2A18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2D6F5-3A27-89CD-1869-DA230A6F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688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6699-3348-D983-A08C-F540042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B3E6E-745F-2945-35A0-27CDC3849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4D2B8-EDBE-6494-295C-8915038D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E07C-51BE-DCAA-B380-EF1C00FB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79D6-DFAC-E7B1-5AC8-36224A2F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23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D721-4687-80CD-4524-EBBF2AA8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DF20-7BDF-9C16-4F50-5E50F7831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E97B0-AEAA-748B-5E37-EF2C5139B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478A5-0DA9-9B58-6895-9144195C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5D696-1788-C3FE-CBEF-7ED88471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B6C9C-C092-B512-C9BD-9B4CE783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1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C2E1-897E-B561-0F3B-611F6E80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B7D31-1EE4-08FE-E144-F8D799D75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4DFA7-59F7-C82A-143D-CD8051A82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A878C-BDEF-F6B3-3C1B-45B27ED7C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1124C-FABD-621C-019B-CCF8096D5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F0EB0-392B-B6ED-24B8-109126AD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41929-ECA1-B3D0-86B4-AC92B0C6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E61AB-D5B1-46F1-2087-A83A6918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1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96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BB2-CCEF-CBA4-C84E-1EDD13CB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63C54-6F28-4068-F181-37F6304F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EEF49-D9BF-E129-EB45-DD218E7A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BED1A-7EB7-B69B-DA03-2CB242A4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08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01BBC-D587-1A34-716A-3F61E8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E4B9E-9795-AC18-07B1-00F1441A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5319-120B-1D0D-4CA5-E42162BC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5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862F-01C6-FD2F-55A6-431FE887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1BC5-9143-D831-9BC5-2CC2225C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FA08C-A884-0C0C-01B8-67690DD13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A54C1-6199-62F1-4FA2-BDCAD560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58CCC-C2A8-5BA6-46CF-3482547D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0C2BE-D925-F2D7-4F49-9E67C123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168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C596-D2E8-B757-5123-45D99DC4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CB8F0-CF53-7650-2E57-ED2A50F8E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9DD85-A1E8-2075-1236-974CF9551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F9BD3-36C8-9C8D-56D8-43BA32E0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6ED50-4D20-64FB-F085-E8A0FD6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058C0-6D01-D0D9-C8EB-5FE266A3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4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9850-D8D1-B25B-4C7E-9C706936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DA96-6E46-A818-B4EF-FC06E61F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6AEFB-943D-2294-5BBA-F50DCB51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1D58-EEDC-46FB-25E1-45EB24A9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0765B-3719-DD5B-50BD-18DD5754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81EF5-5A39-5980-64CE-FEFAE9128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24790-AA03-BD00-25F9-4571B6D5E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5588-08EF-A3BE-1BDC-6B40F464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90E23-CF59-4235-C9F5-A49195B8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8DB3E-A1E0-D2C8-395C-8DBBDB9F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005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35D5-5024-68B0-7780-C1ECE232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BFBA2-537E-A37F-FC36-5F3EC9B08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0F2CF-F335-89CF-0D53-D157D11F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D8BC-B2A5-407F-C0E8-2FF52976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0558-226A-1E88-7196-C3937AF9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81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D2C1-0966-E85A-6A51-A541487D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693EC-7725-193E-C42A-707CE078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5371E-28AB-770F-DA78-EFB47B80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9FAF-0178-8655-A585-84B51CC5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E2BA-EED5-348F-6BE6-326DED1B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33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3B3B-61A8-9204-3163-C59A2C0A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D0AF9-745D-BE9B-4E03-2D9002ECD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D987E-5BE0-DC0C-A0EE-6A760252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3E0F-E741-1F14-13C7-7DB269E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5AEF5-B3F7-2E6A-42EC-570E05BC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7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0DDB-0E9C-C077-F59B-FE47A42A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BCDE-8750-7E07-7022-6D239AC6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18071-6A56-9204-0019-48D570DA6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ECAB-AA59-C5A9-11DE-ECE0279C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7ADB6-6FD0-8666-1C61-946CC671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87190-AE6B-2D2F-2FC3-97CAA192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10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85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7593-0981-18CD-58AF-F4C21882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73A10-0E36-82C4-601B-1EC59EC9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469E-0519-097D-5DD2-BF6D85C9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86631-1355-9EA6-A638-0511E22CB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C793A-59D6-9035-87C6-D9AD64CBB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5522C-B016-367F-C3BA-4A181E58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35CE0-16CF-0FF2-9ED5-F3DC6927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1DBF9-960D-1B3E-0EFB-373EFC54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711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000-6DD1-9CF5-29CF-248703AF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14607-9D36-99C2-0190-3592E42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E8C7A-963D-327E-4F97-579CDBB7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CF77B-2DF8-92FA-C88D-06C2C6A3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96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7B83F-7F39-09C4-70DD-49253B26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FFD80-CC5E-AB9A-F72B-3CE71ECD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8D325-E8BD-CD19-654B-A2391A14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91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7880-EBA2-C126-CAD7-71CB489B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ED17-BE67-91DD-8923-B2A09281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9E085-9237-04A1-41E8-B450C652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689C7-E8C1-6811-82A6-8883AA4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0E4D2-A457-C3AF-429D-6CBAC35B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2843A-3234-F6B4-2C03-F481EE61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88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003C-EBD0-D5DD-FF85-81FC279A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33307-4281-C3C9-6537-E605818BC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AAF37-CD34-CC54-D076-CDF75377B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D063A-B23D-63A5-A3C0-C5AD8861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9D754-A6C3-E245-8525-7159D146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12C09-EF7E-FD23-2E31-A6519E87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26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E1C5-F375-15BB-452C-044D3792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6898D-1C82-2540-BA86-FC1029C2A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24900-4FCB-93EE-3FFD-E80AAA62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C73E4-BE9D-3957-FFB1-270BCF66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3FCD0-37C5-D7FC-FFF2-F650DB29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570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CB22F-1641-1582-2467-0CC854F4C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492C1-EF99-F99C-3E3B-EBE2B858F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F09A6-2ECC-5FC4-E3BD-E1B018B4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1EB0-AE54-929E-1A14-81ECBCB9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0257-87F9-03AA-F006-46796E62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801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35D5-5024-68B0-7780-C1ECE232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BFBA2-537E-A37F-FC36-5F3EC9B08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0F2CF-F335-89CF-0D53-D157D11F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D8BC-B2A5-407F-C0E8-2FF52976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0558-226A-1E88-7196-C3937AF9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77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D2C1-0966-E85A-6A51-A541487D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693EC-7725-193E-C42A-707CE078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5371E-28AB-770F-DA78-EFB47B80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9FAF-0178-8655-A585-84B51CC5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E2BA-EED5-348F-6BE6-326DED1B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53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3B3B-61A8-9204-3163-C59A2C0A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D0AF9-745D-BE9B-4E03-2D9002ECD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D987E-5BE0-DC0C-A0EE-6A760252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3E0F-E741-1F14-13C7-7DB269E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5AEF5-B3F7-2E6A-42EC-570E05BC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0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578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0DDB-0E9C-C077-F59B-FE47A42A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BCDE-8750-7E07-7022-6D239AC6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18071-6A56-9204-0019-48D570DA6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ECAB-AA59-C5A9-11DE-ECE0279C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7ADB6-6FD0-8666-1C61-946CC671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87190-AE6B-2D2F-2FC3-97CAA192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04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7593-0981-18CD-58AF-F4C21882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73A10-0E36-82C4-601B-1EC59EC9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469E-0519-097D-5DD2-BF6D85C9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86631-1355-9EA6-A638-0511E22CB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C793A-59D6-9035-87C6-D9AD64CBB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5522C-B016-367F-C3BA-4A181E58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35CE0-16CF-0FF2-9ED5-F3DC6927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1DBF9-960D-1B3E-0EFB-373EFC54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99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000-6DD1-9CF5-29CF-248703AF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14607-9D36-99C2-0190-3592E42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E8C7A-963D-327E-4F97-579CDBB7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CF77B-2DF8-92FA-C88D-06C2C6A3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43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7B83F-7F39-09C4-70DD-49253B26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FFD80-CC5E-AB9A-F72B-3CE71ECD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8D325-E8BD-CD19-654B-A2391A14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345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7880-EBA2-C126-CAD7-71CB489B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ED17-BE67-91DD-8923-B2A09281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9E085-9237-04A1-41E8-B450C652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689C7-E8C1-6811-82A6-8883AA4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0E4D2-A457-C3AF-429D-6CBAC35B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2843A-3234-F6B4-2C03-F481EE61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37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003C-EBD0-D5DD-FF85-81FC279A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33307-4281-C3C9-6537-E605818BC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AAF37-CD34-CC54-D076-CDF75377B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D063A-B23D-63A5-A3C0-C5AD8861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9D754-A6C3-E245-8525-7159D146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12C09-EF7E-FD23-2E31-A6519E87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641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E1C5-F375-15BB-452C-044D3792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6898D-1C82-2540-BA86-FC1029C2A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24900-4FCB-93EE-3FFD-E80AAA62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C73E4-BE9D-3957-FFB1-270BCF66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3FCD0-37C5-D7FC-FFF2-F650DB29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109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CB22F-1641-1582-2467-0CC854F4C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492C1-EF99-F99C-3E3B-EBE2B858F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F09A6-2ECC-5FC4-E3BD-E1B018B4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1EB0-AE54-929E-1A14-81ECBCB9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0257-87F9-03AA-F006-46796E62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1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6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7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1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170CA-87D2-B911-C321-9702491E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BA851-34CF-9773-AC44-24379437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F9ED-5BF3-CE3A-1EEC-3B7FFDBE4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43377-BBAE-7295-50E1-1B2E8113F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AFFB-B430-0807-E4B2-F3D32A4B5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4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8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83B22-423F-D835-014C-DA18EF33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389DC-05D5-7DF3-AD11-D69879BD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78C5-0CB1-C2B7-A678-EB29BA623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7BE3-AD16-9D43-DFE7-927E8358F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AA08-AFAA-A98D-455D-F3367D5A5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39C3B-2788-C882-E1B5-014E668D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03362-FDC1-115C-6ECF-0E648634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CD5C-7EB6-E8F1-C261-FFE156BE9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8121-DF58-5E03-4E74-EADF8651B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AC48-A1ED-8680-B464-1CF603D59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67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39C3B-2788-C882-E1B5-014E668D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03362-FDC1-115C-6ECF-0E648634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CD5C-7EB6-E8F1-C261-FFE156BE9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8121-DF58-5E03-4E74-EADF8651B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AC48-A1ED-8680-B464-1CF603D59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29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.png"/><Relationship Id="rId7" Type="http://schemas.openxmlformats.org/officeDocument/2006/relationships/image" Target="../media/image2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3.png"/><Relationship Id="rId7" Type="http://schemas.openxmlformats.org/officeDocument/2006/relationships/image" Target="../media/image7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7.png"/><Relationship Id="rId5" Type="http://schemas.openxmlformats.org/officeDocument/2006/relationships/image" Target="../media/image21.png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ree, person, outdoor, grass&#10;&#10;Description automatically generated">
            <a:extLst>
              <a:ext uri="{FF2B5EF4-FFF2-40B4-BE49-F238E27FC236}">
                <a16:creationId xmlns:a16="http://schemas.microsoft.com/office/drawing/2014/main" id="{E5D9C9EE-1291-E825-86A7-1C33A994D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" b="16373"/>
          <a:stretch/>
        </p:blipFill>
        <p:spPr>
          <a:xfrm>
            <a:off x="9728" y="-42153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C233EED-09B3-85D7-88F3-66E703F7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28" y="3113008"/>
            <a:ext cx="12192000" cy="991691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0588" tIns="36706" rIns="70588" bIns="36706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69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812129F-BC01-3CF3-F7E1-B8DF424D633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3493471"/>
            <a:ext cx="10855898" cy="6640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Thực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hành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tính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sai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số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trong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phép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đo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.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Ghi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kết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quả</a:t>
            </a:r>
            <a:r>
              <a:rPr lang="en-US" altLang="en-US" sz="33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đo</a:t>
            </a:r>
            <a:endParaRPr lang="en-US" altLang="en-US" sz="3300" b="1" dirty="0">
              <a:solidFill>
                <a:srgbClr val="7030A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9912F20-C7F9-01EF-EF02-A2CEAC37B5A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0600" y="3060224"/>
            <a:ext cx="3048000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8419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215300D-3E6F-48F6-9E0B-CED1A2593D0F}"/>
              </a:ext>
            </a:extLst>
          </p:cNvPr>
          <p:cNvSpPr txBox="1"/>
          <p:nvPr/>
        </p:nvSpPr>
        <p:spPr>
          <a:xfrm>
            <a:off x="489616" y="1104028"/>
            <a:ext cx="10102184" cy="8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 số ngẫu nhiên tuyệt đối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từng lần đo là trị tuyệt đối của hiệu số giữa giá trị trung bình các lần đo và giá trị của mỗi lần đo.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9081F6-5ED7-97A9-F020-7F263073E823}"/>
              </a:ext>
            </a:extLst>
          </p:cNvPr>
          <p:cNvGrpSpPr/>
          <p:nvPr/>
        </p:nvGrpSpPr>
        <p:grpSpPr>
          <a:xfrm>
            <a:off x="0" y="83273"/>
            <a:ext cx="10317821" cy="551822"/>
            <a:chOff x="-3007" y="2231322"/>
            <a:chExt cx="10253890" cy="770302"/>
          </a:xfrm>
        </p:grpSpPr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0AF561B9-E39C-1084-C5F2-0493C20B7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38" name="Picture 8" descr="empty-green-rectangle">
                <a:extLst>
                  <a:ext uri="{FF2B5EF4-FFF2-40B4-BE49-F238E27FC236}">
                    <a16:creationId xmlns:a16="http://schemas.microsoft.com/office/drawing/2014/main" id="{C31824DC-3CF9-0A56-8227-7A9EF7684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9" descr="green-top-faded">
                <a:extLst>
                  <a:ext uri="{FF2B5EF4-FFF2-40B4-BE49-F238E27FC236}">
                    <a16:creationId xmlns:a16="http://schemas.microsoft.com/office/drawing/2014/main" id="{A1F84962-8946-6FBA-2EF8-50764AD81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3CE03B-7A97-5F18-C8F6-3C85AACA7971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026060">
              <a:extLst>
                <a:ext uri="{FF2B5EF4-FFF2-40B4-BE49-F238E27FC236}">
                  <a16:creationId xmlns:a16="http://schemas.microsoft.com/office/drawing/2014/main" id="{2A29C3EE-0FF7-BAD7-CC4C-3A2E7D9C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40" name="Text Box 13">
            <a:extLst>
              <a:ext uri="{FF2B5EF4-FFF2-40B4-BE49-F238E27FC236}">
                <a16:creationId xmlns:a16="http://schemas.microsoft.com/office/drawing/2014/main" id="{18835CFD-289C-4C75-B113-A027FFC5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01" y="651304"/>
            <a:ext cx="382331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>
                <a:solidFill>
                  <a:srgbClr val="0070C0"/>
                </a:solidFill>
                <a:cs typeface="Arial" panose="020B0604020202020204" pitchFamily="34" charset="0"/>
              </a:rPr>
              <a:t>2. Cách xác định sai số</a:t>
            </a:r>
            <a:endParaRPr lang="en-US" sz="2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05B390-AE9D-414C-13D4-4BB2744F3FCC}"/>
              </a:ext>
            </a:extLst>
          </p:cNvPr>
          <p:cNvSpPr txBox="1"/>
          <p:nvPr/>
        </p:nvSpPr>
        <p:spPr>
          <a:xfrm>
            <a:off x="527716" y="3664220"/>
            <a:ext cx="4875207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 trị trung bình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52A9C-C2AF-4693-805A-797D79BD204E}"/>
              </a:ext>
            </a:extLst>
          </p:cNvPr>
          <p:cNvSpPr txBox="1"/>
          <p:nvPr/>
        </p:nvSpPr>
        <p:spPr>
          <a:xfrm>
            <a:off x="527716" y="4937296"/>
            <a:ext cx="10806542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ngẫu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tuyệt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706D7B-3A7D-D13A-8EFA-E02E64FFAE0C}"/>
              </a:ext>
            </a:extLst>
          </p:cNvPr>
          <p:cNvGrpSpPr/>
          <p:nvPr/>
        </p:nvGrpSpPr>
        <p:grpSpPr>
          <a:xfrm>
            <a:off x="2438400" y="2172460"/>
            <a:ext cx="7543800" cy="692787"/>
            <a:chOff x="4087719" y="2861567"/>
            <a:chExt cx="7543800" cy="607594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:a16="http://schemas.microsoft.com/office/drawing/2014/main" id="{DB23A545-9D4D-CA9C-D837-7E14D025C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298" y="2861567"/>
              <a:ext cx="7244596" cy="60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0F75308-0368-0727-5C45-2321807430A3}"/>
                    </a:ext>
                  </a:extLst>
                </p:cNvPr>
                <p:cNvSpPr txBox="1"/>
                <p:nvPr/>
              </p:nvSpPr>
              <p:spPr>
                <a:xfrm>
                  <a:off x="4087719" y="2915901"/>
                  <a:ext cx="7543800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 b="0" i="1"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2500" i="1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A</a:t>
                  </a:r>
                  <a:r>
                    <a:rPr lang="en-US" sz="2500" i="1" baseline="-25000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1</a:t>
                  </a:r>
                  <a:r>
                    <a:rPr lang="en-US" sz="2500" b="0"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5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500" b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; </a:t>
                  </a:r>
                  <a:r>
                    <a:rPr lang="en-US" sz="2500" i="1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A</a:t>
                  </a:r>
                  <a:r>
                    <a:rPr lang="en-US" sz="2500" i="1" baseline="-25000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2</a:t>
                  </a:r>
                  <a:r>
                    <a:rPr lang="en-US" sz="25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5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; </a:t>
                  </a:r>
                  <a:r>
                    <a:rPr lang="en-US" sz="2500" i="1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A</a:t>
                  </a:r>
                  <a:r>
                    <a:rPr lang="en-US" sz="2500" i="1" baseline="-25000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  <a:r>
                    <a:rPr lang="en-US" sz="25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a14:m>
                  <a:endParaRPr lang="vi-VN" sz="2500"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0F75308-0368-0727-5C45-232180743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719" y="2915901"/>
                  <a:ext cx="7543800" cy="477888"/>
                </a:xfrm>
                <a:prstGeom prst="rect">
                  <a:avLst/>
                </a:prstGeom>
                <a:blipFill>
                  <a:blip r:embed="rId6"/>
                  <a:stretch>
                    <a:fillRect t="-12360" b="-14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1CDC88-C80E-1A1D-90FB-D423F2F80218}"/>
              </a:ext>
            </a:extLst>
          </p:cNvPr>
          <p:cNvGrpSpPr/>
          <p:nvPr/>
        </p:nvGrpSpPr>
        <p:grpSpPr>
          <a:xfrm>
            <a:off x="4897064" y="3524286"/>
            <a:ext cx="3513048" cy="969219"/>
            <a:chOff x="5231186" y="3112946"/>
            <a:chExt cx="4663325" cy="1110251"/>
          </a:xfrm>
        </p:grpSpPr>
        <p:pic>
          <p:nvPicPr>
            <p:cNvPr id="29" name="Picture 28" descr="empty-red-rectangle">
              <a:extLst>
                <a:ext uri="{FF2B5EF4-FFF2-40B4-BE49-F238E27FC236}">
                  <a16:creationId xmlns:a16="http://schemas.microsoft.com/office/drawing/2014/main" id="{D692B0AF-0F39-58E8-9404-162FFC7EE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4ED7EBE-A947-AEA4-297D-CDA12CAB4017}"/>
                    </a:ext>
                  </a:extLst>
                </p:cNvPr>
                <p:cNvSpPr txBox="1"/>
                <p:nvPr/>
              </p:nvSpPr>
              <p:spPr>
                <a:xfrm>
                  <a:off x="5410200" y="3200400"/>
                  <a:ext cx="4305298" cy="750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en-US" sz="300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4ED7EBE-A947-AEA4-297D-CDA12CAB4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3200400"/>
                  <a:ext cx="4305298" cy="750270"/>
                </a:xfrm>
                <a:prstGeom prst="rect">
                  <a:avLst/>
                </a:prstGeom>
                <a:blipFill>
                  <a:blip r:embed="rId7"/>
                  <a:stretch>
                    <a:fillRect b="-26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D9F1BE-2946-3588-3788-9094881EF21E}"/>
              </a:ext>
            </a:extLst>
          </p:cNvPr>
          <p:cNvGrpSpPr/>
          <p:nvPr/>
        </p:nvGrpSpPr>
        <p:grpSpPr>
          <a:xfrm>
            <a:off x="4624341" y="5594078"/>
            <a:ext cx="4640917" cy="807904"/>
            <a:chOff x="5231186" y="3104854"/>
            <a:chExt cx="4663325" cy="1118343"/>
          </a:xfrm>
        </p:grpSpPr>
        <p:pic>
          <p:nvPicPr>
            <p:cNvPr id="46" name="Picture 45" descr="empty-red-rectangle">
              <a:extLst>
                <a:ext uri="{FF2B5EF4-FFF2-40B4-BE49-F238E27FC236}">
                  <a16:creationId xmlns:a16="http://schemas.microsoft.com/office/drawing/2014/main" id="{2739CC71-364D-C8C4-8A01-645C0543E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7931B92-F8D9-B8E9-2159-3DEF4671A5B7}"/>
                    </a:ext>
                  </a:extLst>
                </p:cNvPr>
                <p:cNvSpPr txBox="1"/>
                <p:nvPr/>
              </p:nvSpPr>
              <p:spPr>
                <a:xfrm>
                  <a:off x="5231186" y="3104854"/>
                  <a:ext cx="4305298" cy="8306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anose="05050102010706020507" pitchFamily="18" charset="2"/>
                                </a:rPr>
                                <m:t></m:t>
                              </m:r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anose="05050102010706020507" pitchFamily="18" charset="2"/>
                                </a:rPr>
                                <m:t>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anose="05050102010706020507" pitchFamily="18" charset="2"/>
                                </a:rPr>
                                <m:t>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en-US" sz="300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7931B92-F8D9-B8E9-2159-3DEF4671A5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1186" y="3104854"/>
                  <a:ext cx="4305298" cy="830613"/>
                </a:xfrm>
                <a:prstGeom prst="rect">
                  <a:avLst/>
                </a:prstGeom>
                <a:blipFill>
                  <a:blip r:embed="rId8"/>
                  <a:stretch>
                    <a:fillRect b="-51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134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D9081F6-5ED7-97A9-F020-7F263073E823}"/>
              </a:ext>
            </a:extLst>
          </p:cNvPr>
          <p:cNvGrpSpPr/>
          <p:nvPr/>
        </p:nvGrpSpPr>
        <p:grpSpPr>
          <a:xfrm>
            <a:off x="0" y="83273"/>
            <a:ext cx="10317821" cy="551822"/>
            <a:chOff x="-3007" y="2231322"/>
            <a:chExt cx="10253890" cy="770302"/>
          </a:xfrm>
        </p:grpSpPr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0AF561B9-E39C-1084-C5F2-0493C20B7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38" name="Picture 8" descr="empty-green-rectangle">
                <a:extLst>
                  <a:ext uri="{FF2B5EF4-FFF2-40B4-BE49-F238E27FC236}">
                    <a16:creationId xmlns:a16="http://schemas.microsoft.com/office/drawing/2014/main" id="{C31824DC-3CF9-0A56-8227-7A9EF7684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9" descr="green-top-faded">
                <a:extLst>
                  <a:ext uri="{FF2B5EF4-FFF2-40B4-BE49-F238E27FC236}">
                    <a16:creationId xmlns:a16="http://schemas.microsoft.com/office/drawing/2014/main" id="{A1F84962-8946-6FBA-2EF8-50764AD81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3CE03B-7A97-5F18-C8F6-3C85AACA7971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026060">
              <a:extLst>
                <a:ext uri="{FF2B5EF4-FFF2-40B4-BE49-F238E27FC236}">
                  <a16:creationId xmlns:a16="http://schemas.microsoft.com/office/drawing/2014/main" id="{2A29C3EE-0FF7-BAD7-CC4C-3A2E7D9C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40" name="Text Box 13">
            <a:extLst>
              <a:ext uri="{FF2B5EF4-FFF2-40B4-BE49-F238E27FC236}">
                <a16:creationId xmlns:a16="http://schemas.microsoft.com/office/drawing/2014/main" id="{18835CFD-289C-4C75-B113-A027FFC5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01" y="651304"/>
            <a:ext cx="382331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>
                <a:solidFill>
                  <a:srgbClr val="0070C0"/>
                </a:solidFill>
                <a:cs typeface="Arial" panose="020B0604020202020204" pitchFamily="34" charset="0"/>
              </a:rPr>
              <a:t>2. Cách xác định sai số</a:t>
            </a:r>
            <a:endParaRPr lang="en-US" sz="2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FDBD87-B471-A212-2AB1-0494A5DF20B6}"/>
              </a:ext>
            </a:extLst>
          </p:cNvPr>
          <p:cNvGrpSpPr/>
          <p:nvPr/>
        </p:nvGrpSpPr>
        <p:grpSpPr>
          <a:xfrm>
            <a:off x="3200400" y="1757738"/>
            <a:ext cx="3338888" cy="909261"/>
            <a:chOff x="5231186" y="3112945"/>
            <a:chExt cx="4663325" cy="1172319"/>
          </a:xfrm>
        </p:grpSpPr>
        <p:pic>
          <p:nvPicPr>
            <p:cNvPr id="41" name="Picture 40" descr="empty-red-rectangle">
              <a:extLst>
                <a:ext uri="{FF2B5EF4-FFF2-40B4-BE49-F238E27FC236}">
                  <a16:creationId xmlns:a16="http://schemas.microsoft.com/office/drawing/2014/main" id="{ECB3BF73-9E81-BC4F-3683-DDF6D6967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5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921AF04-01C1-9684-C0AB-01022294E980}"/>
                    </a:ext>
                  </a:extLst>
                </p:cNvPr>
                <p:cNvSpPr txBox="1"/>
                <p:nvPr/>
              </p:nvSpPr>
              <p:spPr>
                <a:xfrm>
                  <a:off x="5410199" y="3304804"/>
                  <a:ext cx="4305298" cy="9804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</a:t>
                  </a:r>
                  <a:r>
                    <a:rPr lang="en-US" sz="30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+</a:t>
                  </a:r>
                  <a:r>
                    <a:rPr lang="en-US" sz="3000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r>
                    <a:rPr lang="en-US" sz="3000" i="1" baseline="-250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dc</a:t>
                  </a:r>
                  <a:endParaRPr lang="en-US" sz="300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921AF04-01C1-9684-C0AB-01022294E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199" y="3304804"/>
                  <a:ext cx="4305298" cy="980460"/>
                </a:xfrm>
                <a:prstGeom prst="rect">
                  <a:avLst/>
                </a:prstGeom>
                <a:blipFill>
                  <a:blip r:embed="rId5"/>
                  <a:stretch>
                    <a:fillRect t="-12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982C81-2407-A7F5-33D4-C0A963C0929E}"/>
                  </a:ext>
                </a:extLst>
              </p:cNvPr>
              <p:cNvSpPr txBox="1"/>
              <p:nvPr/>
            </p:nvSpPr>
            <p:spPr>
              <a:xfrm>
                <a:off x="6858000" y="1925894"/>
                <a:ext cx="367151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5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𝑑𝑐</m:t>
                    </m:r>
                  </m:oMath>
                </a14:m>
                <a:r>
                  <a:rPr lang="en-US" sz="25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sai số dụng cụ</a:t>
                </a:r>
                <a:endParaRPr lang="en-US" sz="25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982C81-2407-A7F5-33D4-C0A963C09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925894"/>
                <a:ext cx="3671516" cy="477054"/>
              </a:xfrm>
              <a:prstGeom prst="rect">
                <a:avLst/>
              </a:prstGeom>
              <a:blipFill>
                <a:blip r:embed="rId6"/>
                <a:stretch>
                  <a:fillRect l="-498" t="-1282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5AA408F-FEBA-F605-EC6E-91B26D315F8C}"/>
              </a:ext>
            </a:extLst>
          </p:cNvPr>
          <p:cNvSpPr txBox="1"/>
          <p:nvPr/>
        </p:nvSpPr>
        <p:spPr>
          <a:xfrm>
            <a:off x="533400" y="1237180"/>
            <a:ext cx="10806542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tuyệt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ngẫu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5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3133B6-99FD-593F-AFFA-FB03A135F0FC}"/>
              </a:ext>
            </a:extLst>
          </p:cNvPr>
          <p:cNvSpPr txBox="1"/>
          <p:nvPr/>
        </p:nvSpPr>
        <p:spPr>
          <a:xfrm>
            <a:off x="692729" y="2795369"/>
            <a:ext cx="10806542" cy="8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 số tỉ đối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phép đo là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 lệ phần trăm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 số tuyệt đối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 trị trung bình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đại lượng đo, cho biết mức độ chính xác của phép đo.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5297A9-09FA-93F2-27F1-E4812E074AC3}"/>
              </a:ext>
            </a:extLst>
          </p:cNvPr>
          <p:cNvSpPr txBox="1"/>
          <p:nvPr/>
        </p:nvSpPr>
        <p:spPr>
          <a:xfrm>
            <a:off x="2846016" y="5404740"/>
            <a:ext cx="76962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 số tỉ đối càng nhỏ, phép đo càng chính xác</a:t>
            </a:r>
            <a:endParaRPr lang="en-US" sz="25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8C577F-1261-3B5F-1EEC-70CFB015A348}"/>
              </a:ext>
            </a:extLst>
          </p:cNvPr>
          <p:cNvGrpSpPr/>
          <p:nvPr/>
        </p:nvGrpSpPr>
        <p:grpSpPr>
          <a:xfrm>
            <a:off x="3376374" y="3996002"/>
            <a:ext cx="3276599" cy="987289"/>
            <a:chOff x="5231186" y="3112946"/>
            <a:chExt cx="4663325" cy="1110251"/>
          </a:xfrm>
        </p:grpSpPr>
        <p:pic>
          <p:nvPicPr>
            <p:cNvPr id="49" name="Picture 48" descr="empty-red-rectangle">
              <a:extLst>
                <a:ext uri="{FF2B5EF4-FFF2-40B4-BE49-F238E27FC236}">
                  <a16:creationId xmlns:a16="http://schemas.microsoft.com/office/drawing/2014/main" id="{1C153F28-F098-2596-06A8-FB45EC61D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2BEC75A-751F-17C5-7D44-E20BF9799A41}"/>
                    </a:ext>
                  </a:extLst>
                </p:cNvPr>
                <p:cNvSpPr txBox="1"/>
                <p:nvPr/>
              </p:nvSpPr>
              <p:spPr>
                <a:xfrm>
                  <a:off x="5351028" y="3209898"/>
                  <a:ext cx="4305298" cy="9313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</m:t>
                      </m:r>
                      <m:r>
                        <a:rPr lang="en-US" sz="3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 </a:t>
                  </a:r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100% </a:t>
                  </a:r>
                  <a:endParaRPr lang="en-US" sz="300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2BEC75A-751F-17C5-7D44-E20BF9799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1028" y="3209898"/>
                  <a:ext cx="4305298" cy="931320"/>
                </a:xfrm>
                <a:prstGeom prst="rect">
                  <a:avLst/>
                </a:prstGeom>
                <a:blipFill>
                  <a:blip r:embed="rId7"/>
                  <a:stretch>
                    <a:fillRect r="-3629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98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D9081F6-5ED7-97A9-F020-7F263073E823}"/>
              </a:ext>
            </a:extLst>
          </p:cNvPr>
          <p:cNvGrpSpPr/>
          <p:nvPr/>
        </p:nvGrpSpPr>
        <p:grpSpPr>
          <a:xfrm>
            <a:off x="-12700" y="99461"/>
            <a:ext cx="10317821" cy="551822"/>
            <a:chOff x="-3007" y="2231322"/>
            <a:chExt cx="10253890" cy="770302"/>
          </a:xfrm>
        </p:grpSpPr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0AF561B9-E39C-1084-C5F2-0493C20B7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38" name="Picture 8" descr="empty-green-rectangle">
                <a:extLst>
                  <a:ext uri="{FF2B5EF4-FFF2-40B4-BE49-F238E27FC236}">
                    <a16:creationId xmlns:a16="http://schemas.microsoft.com/office/drawing/2014/main" id="{C31824DC-3CF9-0A56-8227-7A9EF7684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9" descr="green-top-faded">
                <a:extLst>
                  <a:ext uri="{FF2B5EF4-FFF2-40B4-BE49-F238E27FC236}">
                    <a16:creationId xmlns:a16="http://schemas.microsoft.com/office/drawing/2014/main" id="{A1F84962-8946-6FBA-2EF8-50764AD81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3CE03B-7A97-5F18-C8F6-3C85AACA7971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026060">
              <a:extLst>
                <a:ext uri="{FF2B5EF4-FFF2-40B4-BE49-F238E27FC236}">
                  <a16:creationId xmlns:a16="http://schemas.microsoft.com/office/drawing/2014/main" id="{2A29C3EE-0FF7-BAD7-CC4C-3A2E7D9C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40" name="Text Box 13">
            <a:extLst>
              <a:ext uri="{FF2B5EF4-FFF2-40B4-BE49-F238E27FC236}">
                <a16:creationId xmlns:a16="http://schemas.microsoft.com/office/drawing/2014/main" id="{18835CFD-289C-4C75-B113-A027FFC5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20" y="727442"/>
            <a:ext cx="743179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>
                <a:solidFill>
                  <a:srgbClr val="0070C0"/>
                </a:solidFill>
                <a:cs typeface="Arial" panose="020B0604020202020204" pitchFamily="34" charset="0"/>
              </a:rPr>
              <a:t>3. Cách xác định sai số phép đo gián tiếp</a:t>
            </a:r>
            <a:endParaRPr lang="en-US" sz="2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FDFBF-227B-E844-33E9-EF993F443700}"/>
              </a:ext>
            </a:extLst>
          </p:cNvPr>
          <p:cNvSpPr txBox="1"/>
          <p:nvPr/>
        </p:nvSpPr>
        <p:spPr>
          <a:xfrm>
            <a:off x="866621" y="1215151"/>
            <a:ext cx="9877579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xác định sai số của phép đo gián tiếp, vận dụng quy tắc sau: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47FDD-844D-DA27-858B-E95454A5E5AB}"/>
              </a:ext>
            </a:extLst>
          </p:cNvPr>
          <p:cNvSpPr txBox="1"/>
          <p:nvPr/>
        </p:nvSpPr>
        <p:spPr>
          <a:xfrm>
            <a:off x="1172927" y="5251737"/>
            <a:ext cx="76991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Từ sai số tỉ đối, tính được sai số tuyệt đối</a:t>
            </a:r>
            <a:endParaRPr lang="en-US" sz="25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0E6BA0-C3F6-60E6-8CC8-F4C95BF15788}"/>
              </a:ext>
            </a:extLst>
          </p:cNvPr>
          <p:cNvSpPr txBox="1"/>
          <p:nvPr/>
        </p:nvSpPr>
        <p:spPr>
          <a:xfrm>
            <a:off x="942820" y="3293620"/>
            <a:ext cx="10058400" cy="894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Sai số tỉ đối của một tích hay thường thi bằng tổng các sai số tỉ đối của các thừa số.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E26BC7-191F-E8C4-B6B8-FD3E973DA627}"/>
              </a:ext>
            </a:extLst>
          </p:cNvPr>
          <p:cNvGrpSpPr/>
          <p:nvPr/>
        </p:nvGrpSpPr>
        <p:grpSpPr>
          <a:xfrm>
            <a:off x="2073301" y="2570908"/>
            <a:ext cx="2638399" cy="533400"/>
            <a:chOff x="2073301" y="2570908"/>
            <a:chExt cx="2638399" cy="533400"/>
          </a:xfrm>
        </p:grpSpPr>
        <p:pic>
          <p:nvPicPr>
            <p:cNvPr id="26" name="Picture 5" descr="empty-blue-rectangle">
              <a:extLst>
                <a:ext uri="{FF2B5EF4-FFF2-40B4-BE49-F238E27FC236}">
                  <a16:creationId xmlns:a16="http://schemas.microsoft.com/office/drawing/2014/main" id="{86EB06DE-C5F5-893C-2FB0-7B5ECF62D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301" y="2570908"/>
              <a:ext cx="263839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FCB299-752F-CBB5-E83B-678E651A139D}"/>
                </a:ext>
              </a:extLst>
            </p:cNvPr>
            <p:cNvSpPr txBox="1"/>
            <p:nvPr/>
          </p:nvSpPr>
          <p:spPr>
            <a:xfrm>
              <a:off x="2174900" y="2618540"/>
              <a:ext cx="249869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= B + C</a:t>
              </a:r>
              <a:endParaRPr lang="en-US" sz="25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6FFF7-A289-DCBD-9C68-4ACD488D723C}"/>
              </a:ext>
            </a:extLst>
          </p:cNvPr>
          <p:cNvGrpSpPr/>
          <p:nvPr/>
        </p:nvGrpSpPr>
        <p:grpSpPr>
          <a:xfrm>
            <a:off x="2136801" y="4226863"/>
            <a:ext cx="2574899" cy="701859"/>
            <a:chOff x="2136801" y="4226863"/>
            <a:chExt cx="2574899" cy="701859"/>
          </a:xfrm>
        </p:grpSpPr>
        <p:pic>
          <p:nvPicPr>
            <p:cNvPr id="28" name="Picture 5" descr="empty-blue-rectangle">
              <a:extLst>
                <a:ext uri="{FF2B5EF4-FFF2-40B4-BE49-F238E27FC236}">
                  <a16:creationId xmlns:a16="http://schemas.microsoft.com/office/drawing/2014/main" id="{FBDBA71A-0B59-6C56-29D4-BE2CE6342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801" y="4226863"/>
              <a:ext cx="2574899" cy="70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0E8ECB-658C-3721-A67C-A2C06C1E0978}"/>
                </a:ext>
              </a:extLst>
            </p:cNvPr>
            <p:cNvSpPr txBox="1"/>
            <p:nvPr/>
          </p:nvSpPr>
          <p:spPr>
            <a:xfrm>
              <a:off x="2749164" y="4311707"/>
              <a:ext cx="18101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/>
              <a:r>
                <a:rPr lang="en-US" sz="2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= B.C</a:t>
              </a:r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DBDE06-A3C2-11FD-1563-9B23171059F5}"/>
              </a:ext>
            </a:extLst>
          </p:cNvPr>
          <p:cNvGrpSpPr/>
          <p:nvPr/>
        </p:nvGrpSpPr>
        <p:grpSpPr>
          <a:xfrm>
            <a:off x="6096000" y="2601817"/>
            <a:ext cx="3305201" cy="533400"/>
            <a:chOff x="6096000" y="2601817"/>
            <a:chExt cx="3305201" cy="533400"/>
          </a:xfrm>
        </p:grpSpPr>
        <p:pic>
          <p:nvPicPr>
            <p:cNvPr id="46" name="Picture 5" descr="empty-blue-rectangle">
              <a:extLst>
                <a:ext uri="{FF2B5EF4-FFF2-40B4-BE49-F238E27FC236}">
                  <a16:creationId xmlns:a16="http://schemas.microsoft.com/office/drawing/2014/main" id="{23B85385-6ED4-9EF0-71F9-8B192E974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601817"/>
              <a:ext cx="3305201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E6BC54-4B9B-9FC7-39EF-6601E2A59ABE}"/>
                </a:ext>
              </a:extLst>
            </p:cNvPr>
            <p:cNvSpPr txBox="1"/>
            <p:nvPr/>
          </p:nvSpPr>
          <p:spPr>
            <a:xfrm>
              <a:off x="6505601" y="2641493"/>
              <a:ext cx="2667000" cy="493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A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= 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B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 C</a:t>
              </a:r>
              <a:endParaRPr lang="en-US" sz="25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EEE158-A4DE-BC3F-0B1C-CA0E17D92A40}"/>
              </a:ext>
            </a:extLst>
          </p:cNvPr>
          <p:cNvGrpSpPr/>
          <p:nvPr/>
        </p:nvGrpSpPr>
        <p:grpSpPr>
          <a:xfrm>
            <a:off x="6180822" y="4188480"/>
            <a:ext cx="3472016" cy="701859"/>
            <a:chOff x="6180822" y="4188480"/>
            <a:chExt cx="3472016" cy="701859"/>
          </a:xfrm>
        </p:grpSpPr>
        <p:pic>
          <p:nvPicPr>
            <p:cNvPr id="52" name="Picture 5" descr="empty-blue-rectangle">
              <a:extLst>
                <a:ext uri="{FF2B5EF4-FFF2-40B4-BE49-F238E27FC236}">
                  <a16:creationId xmlns:a16="http://schemas.microsoft.com/office/drawing/2014/main" id="{88195627-13AF-5849-169E-B5861B980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822" y="4188480"/>
              <a:ext cx="3103316" cy="70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51FBA12-57F3-DC68-FB40-05B95731F41B}"/>
                </a:ext>
              </a:extLst>
            </p:cNvPr>
            <p:cNvSpPr txBox="1"/>
            <p:nvPr/>
          </p:nvSpPr>
          <p:spPr>
            <a:xfrm>
              <a:off x="6549522" y="4311707"/>
              <a:ext cx="31033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/>
              <a:r>
                <a:rPr lang="en-US" sz="2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A</a:t>
              </a:r>
              <a:r>
                <a:rPr lang="en-US" sz="2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=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B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C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E2767F-C55B-9253-63AD-67AA6CC00728}"/>
              </a:ext>
            </a:extLst>
          </p:cNvPr>
          <p:cNvSpPr txBox="1"/>
          <p:nvPr/>
        </p:nvSpPr>
        <p:spPr>
          <a:xfrm>
            <a:off x="786023" y="1600809"/>
            <a:ext cx="9877579" cy="894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Sai số tuyệt đối của một tổng hay hiệu bằng tổng các sai số tuyệt đối của các số hạng.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9EA8F50-3668-5082-137B-2DBA6E7C60D8}"/>
              </a:ext>
            </a:extLst>
          </p:cNvPr>
          <p:cNvGrpSpPr/>
          <p:nvPr/>
        </p:nvGrpSpPr>
        <p:grpSpPr>
          <a:xfrm>
            <a:off x="-12700" y="99461"/>
            <a:ext cx="10317821" cy="551822"/>
            <a:chOff x="-3007" y="2231322"/>
            <a:chExt cx="10253890" cy="77030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9838E4F8-63F6-776A-651C-460205011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B2928A52-BE19-F6C9-DC4C-6FA988B0D2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6A8F7A84-4E8E-4A06-51BF-3F4FD7A586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599A03-A637-6047-BC26-5DBC7680D99B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741D6430-C97A-AC20-BA04-DB843F14F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id="{96FF7B74-4811-DE57-8BF5-C94F9AF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20" y="727442"/>
            <a:ext cx="743179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>
                <a:solidFill>
                  <a:srgbClr val="0070C0"/>
                </a:solidFill>
                <a:cs typeface="Arial" panose="020B0604020202020204" pitchFamily="34" charset="0"/>
              </a:rPr>
              <a:t>3. Cách xác định sai số phép đo gián tiếp</a:t>
            </a:r>
            <a:endParaRPr lang="en-US" sz="2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15BD5-BF7E-B68E-7D95-624AD03B612B}"/>
              </a:ext>
            </a:extLst>
          </p:cNvPr>
          <p:cNvSpPr txBox="1"/>
          <p:nvPr/>
        </p:nvSpPr>
        <p:spPr>
          <a:xfrm>
            <a:off x="951021" y="1221314"/>
            <a:ext cx="10289956" cy="8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 Đo quãng đường s từ A đến C bằng tổng quãng đường s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từ A đến B và s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từ B đến C.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DECD79-2A49-DB41-9EFE-9E6058FFF090}"/>
              </a:ext>
            </a:extLst>
          </p:cNvPr>
          <p:cNvGrpSpPr/>
          <p:nvPr/>
        </p:nvGrpSpPr>
        <p:grpSpPr>
          <a:xfrm>
            <a:off x="4165662" y="5562600"/>
            <a:ext cx="2792082" cy="840087"/>
            <a:chOff x="5231186" y="3112946"/>
            <a:chExt cx="4663325" cy="1110251"/>
          </a:xfrm>
        </p:grpSpPr>
        <p:pic>
          <p:nvPicPr>
            <p:cNvPr id="14" name="Picture 13" descr="empty-red-rectangle">
              <a:extLst>
                <a:ext uri="{FF2B5EF4-FFF2-40B4-BE49-F238E27FC236}">
                  <a16:creationId xmlns:a16="http://schemas.microsoft.com/office/drawing/2014/main" id="{26524135-9CA9-63D7-4233-D1A5491A2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1A23761-4581-9C02-8A72-2B1252398D0C}"/>
                    </a:ext>
                  </a:extLst>
                </p:cNvPr>
                <p:cNvSpPr txBox="1"/>
                <p:nvPr/>
              </p:nvSpPr>
              <p:spPr>
                <a:xfrm>
                  <a:off x="5410199" y="3262582"/>
                  <a:ext cx="4305298" cy="622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𝑣</m:t>
                      </m:r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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𝑣</m:t>
                      </m:r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</m:oMath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1A23761-4581-9C02-8A72-2B1252398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199" y="3262582"/>
                  <a:ext cx="4305298" cy="622996"/>
                </a:xfrm>
                <a:prstGeom prst="rect">
                  <a:avLst/>
                </a:prstGeom>
                <a:blipFill>
                  <a:blip r:embed="rId5"/>
                  <a:stretch>
                    <a:fillRect t="-19481"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976DB1-C3BE-49A9-0F55-277AC135DF2B}"/>
              </a:ext>
            </a:extLst>
          </p:cNvPr>
          <p:cNvGrpSpPr/>
          <p:nvPr/>
        </p:nvGrpSpPr>
        <p:grpSpPr>
          <a:xfrm>
            <a:off x="3030446" y="4162269"/>
            <a:ext cx="6131105" cy="987289"/>
            <a:chOff x="5231186" y="3112946"/>
            <a:chExt cx="4663325" cy="1110251"/>
          </a:xfrm>
        </p:grpSpPr>
        <p:pic>
          <p:nvPicPr>
            <p:cNvPr id="17" name="Picture 16" descr="empty-red-rectangle">
              <a:extLst>
                <a:ext uri="{FF2B5EF4-FFF2-40B4-BE49-F238E27FC236}">
                  <a16:creationId xmlns:a16="http://schemas.microsoft.com/office/drawing/2014/main" id="{68925C84-5A16-B992-11EA-7483369FE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9CB9ECF-2EC6-9AEA-EA21-26C062B9D369}"/>
                    </a:ext>
                  </a:extLst>
                </p:cNvPr>
                <p:cNvSpPr txBox="1"/>
                <p:nvPr/>
              </p:nvSpPr>
              <p:spPr>
                <a:xfrm>
                  <a:off x="5351028" y="3209898"/>
                  <a:ext cx="4305298" cy="9340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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𝑣</m:t>
                      </m:r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. </a:t>
                  </a:r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100%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. </a:t>
                  </a:r>
                  <a:r>
                    <a:rPr lang="en-US" sz="3000" i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100% </a:t>
                  </a:r>
                  <a:endParaRPr lang="en-US" sz="300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9CB9ECF-2EC6-9AEA-EA21-26C062B9D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1028" y="3209898"/>
                  <a:ext cx="4305298" cy="934060"/>
                </a:xfrm>
                <a:prstGeom prst="rect">
                  <a:avLst/>
                </a:prstGeom>
                <a:blipFill>
                  <a:blip r:embed="rId6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A4094-1C17-713F-CBEC-41DEEA6DB95F}"/>
              </a:ext>
            </a:extLst>
          </p:cNvPr>
          <p:cNvGrpSpPr/>
          <p:nvPr/>
        </p:nvGrpSpPr>
        <p:grpSpPr>
          <a:xfrm>
            <a:off x="4495800" y="2225984"/>
            <a:ext cx="3665037" cy="735395"/>
            <a:chOff x="5231186" y="3112946"/>
            <a:chExt cx="4663325" cy="1110251"/>
          </a:xfrm>
        </p:grpSpPr>
        <p:pic>
          <p:nvPicPr>
            <p:cNvPr id="20" name="Picture 19" descr="empty-red-rectangle">
              <a:extLst>
                <a:ext uri="{FF2B5EF4-FFF2-40B4-BE49-F238E27FC236}">
                  <a16:creationId xmlns:a16="http://schemas.microsoft.com/office/drawing/2014/main" id="{3CA98347-C115-DAC0-D869-5AE3CC391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D8BA2B-6BF5-6EB8-A85D-B4DC9A3D29EC}"/>
                </a:ext>
              </a:extLst>
            </p:cNvPr>
            <p:cNvSpPr txBox="1"/>
            <p:nvPr/>
          </p:nvSpPr>
          <p:spPr>
            <a:xfrm>
              <a:off x="5410199" y="3262582"/>
              <a:ext cx="4305298" cy="893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 =</a:t>
              </a: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 s</a:t>
              </a:r>
              <a:r>
                <a:rPr lang="en-US" sz="3200" baseline="-25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en-US" sz="3200" baseline="-25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6DD8D9-2AAC-ABD0-90C3-8F4B2C4F3A2A}"/>
                  </a:ext>
                </a:extLst>
              </p:cNvPr>
              <p:cNvSpPr txBox="1"/>
              <p:nvPr/>
            </p:nvSpPr>
            <p:spPr>
              <a:xfrm>
                <a:off x="1113962" y="3288628"/>
                <a:ext cx="8476321" cy="607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2: Đo tốc độ theo công thức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5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sai số phép đo là:</a:t>
                </a:r>
                <a:endParaRPr lang="en-US" sz="25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6DD8D9-2AAC-ABD0-90C3-8F4B2C4F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62" y="3288628"/>
                <a:ext cx="8476321" cy="607154"/>
              </a:xfrm>
              <a:prstGeom prst="rect">
                <a:avLst/>
              </a:prstGeom>
              <a:blipFill>
                <a:blip r:embed="rId7"/>
                <a:stretch>
                  <a:fillRect l="-1223" t="-1000" r="-100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AE90C8E-69F7-5269-A3B1-D5BBC951AE49}"/>
              </a:ext>
            </a:extLst>
          </p:cNvPr>
          <p:cNvSpPr txBox="1"/>
          <p:nvPr/>
        </p:nvSpPr>
        <p:spPr>
          <a:xfrm>
            <a:off x="1178872" y="2350497"/>
            <a:ext cx="330239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 số tuyệt đối: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2918C8-7AE3-7778-8CA5-8D6216934A0A}"/>
              </a:ext>
            </a:extLst>
          </p:cNvPr>
          <p:cNvGrpSpPr/>
          <p:nvPr/>
        </p:nvGrpSpPr>
        <p:grpSpPr>
          <a:xfrm>
            <a:off x="-12700" y="99461"/>
            <a:ext cx="10317821" cy="551822"/>
            <a:chOff x="-3007" y="2231322"/>
            <a:chExt cx="10253890" cy="77030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63684B08-BC6C-9B14-4FA6-B244062C0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CDE9D110-5923-89FF-673B-724CB1D5B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2095797E-B8F7-81CA-9426-721CE110C3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71769F-45A7-EBB0-7605-D7F13958048F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AE25488D-D463-B0ED-2881-0F2B0EF3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id="{471B4F82-B115-40BA-D515-DDBC72D5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20" y="727442"/>
            <a:ext cx="743179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>
                <a:solidFill>
                  <a:srgbClr val="0070C0"/>
                </a:solidFill>
                <a:cs typeface="Arial" panose="020B0604020202020204" pitchFamily="34" charset="0"/>
              </a:rPr>
              <a:t>4. Cách ghi kết quả đo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9A591F-3910-D7F1-0EC2-5375A0BFDFCD}"/>
                  </a:ext>
                </a:extLst>
              </p:cNvPr>
              <p:cNvSpPr txBox="1"/>
              <p:nvPr/>
            </p:nvSpPr>
            <p:spPr>
              <a:xfrm>
                <a:off x="2752902" y="3037239"/>
                <a:ext cx="7162800" cy="924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viết đến số chữ số có nghĩa tới đơn vị của ĐCNN trên dụng cụ đo.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9A591F-3910-D7F1-0EC2-5375A0BF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902" y="3037239"/>
                <a:ext cx="7162800" cy="924548"/>
              </a:xfrm>
              <a:prstGeom prst="rect">
                <a:avLst/>
              </a:prstGeom>
              <a:blipFill>
                <a:blip r:embed="rId4"/>
                <a:stretch>
                  <a:fillRect t="-1974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54C068B-D55C-399C-DB22-100D9058B860}"/>
              </a:ext>
            </a:extLst>
          </p:cNvPr>
          <p:cNvSpPr txBox="1"/>
          <p:nvPr/>
        </p:nvSpPr>
        <p:spPr>
          <a:xfrm>
            <a:off x="709053" y="4648200"/>
            <a:ext cx="10492347" cy="171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b="1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thi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4A52E3-7FB7-FC15-18BF-07970392C3D7}"/>
              </a:ext>
            </a:extLst>
          </p:cNvPr>
          <p:cNvGrpSpPr/>
          <p:nvPr/>
        </p:nvGrpSpPr>
        <p:grpSpPr>
          <a:xfrm>
            <a:off x="1497986" y="1999402"/>
            <a:ext cx="4810916" cy="832396"/>
            <a:chOff x="5231186" y="3112946"/>
            <a:chExt cx="4663325" cy="1110251"/>
          </a:xfrm>
        </p:grpSpPr>
        <p:pic>
          <p:nvPicPr>
            <p:cNvPr id="17" name="Picture 16" descr="empty-red-rectangle">
              <a:extLst>
                <a:ext uri="{FF2B5EF4-FFF2-40B4-BE49-F238E27FC236}">
                  <a16:creationId xmlns:a16="http://schemas.microsoft.com/office/drawing/2014/main" id="{BCDC62C9-BAC1-8DE9-EBAC-0F9FC1987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15912BE-5216-641B-B5DD-99560DAC1822}"/>
                    </a:ext>
                  </a:extLst>
                </p:cNvPr>
                <p:cNvSpPr txBox="1"/>
                <p:nvPr/>
              </p:nvSpPr>
              <p:spPr>
                <a:xfrm>
                  <a:off x="5493073" y="3333621"/>
                  <a:ext cx="4305298" cy="7417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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</m:t>
                      </m:r>
                    </m:oMath>
                  </a14:m>
                  <a:r>
                    <a:rPr lang="en-US" sz="30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+</a:t>
                  </a:r>
                  <a:r>
                    <a:rPr lang="en-US" sz="3000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37FDB2C-74CD-4286-9ACF-B499107D3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3073" y="3333621"/>
                  <a:ext cx="4305298" cy="741746"/>
                </a:xfrm>
                <a:prstGeom prst="rect">
                  <a:avLst/>
                </a:prstGeom>
                <a:blipFill>
                  <a:blip r:embed="rId6"/>
                  <a:stretch>
                    <a:fillRect t="-16484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39D5C10-BA62-03C7-826F-A98050CD59E0}"/>
              </a:ext>
            </a:extLst>
          </p:cNvPr>
          <p:cNvSpPr txBox="1"/>
          <p:nvPr/>
        </p:nvSpPr>
        <p:spPr>
          <a:xfrm>
            <a:off x="6479896" y="2106455"/>
            <a:ext cx="118478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endParaRPr lang="vi-VN" sz="2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17532B-6546-90A7-4DA1-7CE6907E1833}"/>
              </a:ext>
            </a:extLst>
          </p:cNvPr>
          <p:cNvGrpSpPr/>
          <p:nvPr/>
        </p:nvGrpSpPr>
        <p:grpSpPr>
          <a:xfrm>
            <a:off x="7765138" y="2026832"/>
            <a:ext cx="2616814" cy="861830"/>
            <a:chOff x="5231186" y="3112946"/>
            <a:chExt cx="4663325" cy="1110251"/>
          </a:xfrm>
        </p:grpSpPr>
        <p:pic>
          <p:nvPicPr>
            <p:cNvPr id="21" name="Picture 20" descr="empty-red-rectangle">
              <a:extLst>
                <a:ext uri="{FF2B5EF4-FFF2-40B4-BE49-F238E27FC236}">
                  <a16:creationId xmlns:a16="http://schemas.microsoft.com/office/drawing/2014/main" id="{FC029E38-628C-EDE9-E90E-2CD3F2BE6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86" y="3112946"/>
              <a:ext cx="4663325" cy="11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FC10F4E-2F14-1F53-9AA8-EC1A2EAC548A}"/>
                    </a:ext>
                  </a:extLst>
                </p:cNvPr>
                <p:cNvSpPr txBox="1"/>
                <p:nvPr/>
              </p:nvSpPr>
              <p:spPr>
                <a:xfrm>
                  <a:off x="5410199" y="3304805"/>
                  <a:ext cx="4305298" cy="7164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</a:t>
                  </a:r>
                  <a:r>
                    <a:rPr lang="en-US" sz="30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en-US" sz="30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</a:t>
                  </a:r>
                  <a:r>
                    <a:rPr lang="en-US" sz="3000">
                      <a:solidFill>
                        <a:srgbClr val="000000"/>
                      </a:solidFill>
                      <a:cs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6EE4E92-1D7A-4CC2-B26B-051E947DE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199" y="3304805"/>
                  <a:ext cx="4305298" cy="716413"/>
                </a:xfrm>
                <a:prstGeom prst="rect">
                  <a:avLst/>
                </a:prstGeom>
                <a:blipFill>
                  <a:blip r:embed="rId7"/>
                  <a:stretch>
                    <a:fillRect t="-16304" b="-29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F239C2-3D40-556F-3141-F16897C68EDD}"/>
              </a:ext>
            </a:extLst>
          </p:cNvPr>
          <p:cNvSpPr txBox="1"/>
          <p:nvPr/>
        </p:nvSpPr>
        <p:spPr>
          <a:xfrm>
            <a:off x="604162" y="1286083"/>
            <a:ext cx="931154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Kết quả đo đại lượng A được ghi dưới dạng một khoảng giá trị: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744799-2C00-7F3E-6511-5950539B7405}"/>
                  </a:ext>
                </a:extLst>
              </p:cNvPr>
              <p:cNvSpPr txBox="1"/>
              <p:nvPr/>
            </p:nvSpPr>
            <p:spPr>
              <a:xfrm>
                <a:off x="2815173" y="3949087"/>
                <a:ext cx="7162800" cy="51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viết đến bậc thập phân tương ứng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744799-2C00-7F3E-6511-5950539B7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73" y="3949087"/>
                <a:ext cx="7162800" cy="518604"/>
              </a:xfrm>
              <a:prstGeom prst="rect">
                <a:avLst/>
              </a:prstGeom>
              <a:blipFill>
                <a:blip r:embed="rId8"/>
                <a:stretch>
                  <a:fillRect t="-3529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7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4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10339"/>
            <a:ext cx="11573197" cy="72424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SỰ THEO DÕI CỦA CÁC EM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375A8D51-FA39-44F0-848E-CDB926C41F59}"/>
              </a:ext>
            </a:extLst>
          </p:cNvPr>
          <p:cNvGrpSpPr/>
          <p:nvPr/>
        </p:nvGrpSpPr>
        <p:grpSpPr>
          <a:xfrm>
            <a:off x="998304" y="1894871"/>
            <a:ext cx="2412513" cy="4241073"/>
            <a:chOff x="445712" y="1449042"/>
            <a:chExt cx="2113019" cy="3924183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4" name="Rounded Rectangle 21">
              <a:extLst>
                <a:ext uri="{FF2B5EF4-FFF2-40B4-BE49-F238E27FC236}">
                  <a16:creationId xmlns:a16="http://schemas.microsoft.com/office/drawing/2014/main" id="{CF3E1423-634F-4D96-ACF3-A3EAD23F9296}"/>
                </a:ext>
              </a:extLst>
            </p:cNvPr>
            <p:cNvSpPr/>
            <p:nvPr userDrawn="1"/>
          </p:nvSpPr>
          <p:spPr>
            <a:xfrm>
              <a:off x="445712" y="1449042"/>
              <a:ext cx="2113019" cy="392418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81B62081-15AC-424C-BF18-728BA8C001A4}"/>
                </a:ext>
              </a:extLst>
            </p:cNvPr>
            <p:cNvSpPr/>
            <p:nvPr userDrawn="1"/>
          </p:nvSpPr>
          <p:spPr>
            <a:xfrm>
              <a:off x="1379919" y="1650575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F1CBB6C9-5FD8-46C4-B527-8972D45CC2E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24">
                <a:extLst>
                  <a:ext uri="{FF2B5EF4-FFF2-40B4-BE49-F238E27FC236}">
                    <a16:creationId xmlns:a16="http://schemas.microsoft.com/office/drawing/2014/main" id="{D8D209A5-A296-4F72-A6B8-8E37AD0DF11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25">
                <a:extLst>
                  <a:ext uri="{FF2B5EF4-FFF2-40B4-BE49-F238E27FC236}">
                    <a16:creationId xmlns:a16="http://schemas.microsoft.com/office/drawing/2014/main" id="{3DEF4BCE-4E35-4D50-8C99-3F7A2B20C73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9913B0-9A72-4B36-964E-1C4CF9C3A891}"/>
              </a:ext>
            </a:extLst>
          </p:cNvPr>
          <p:cNvSpPr/>
          <p:nvPr/>
        </p:nvSpPr>
        <p:spPr>
          <a:xfrm>
            <a:off x="1182756" y="2355574"/>
            <a:ext cx="2017644" cy="330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C5382E-58F2-4E45-9A9D-650BC652EF67}"/>
              </a:ext>
            </a:extLst>
          </p:cNvPr>
          <p:cNvGrpSpPr/>
          <p:nvPr/>
        </p:nvGrpSpPr>
        <p:grpSpPr>
          <a:xfrm>
            <a:off x="3685039" y="1559769"/>
            <a:ext cx="4099802" cy="2375366"/>
            <a:chOff x="1525348" y="1579815"/>
            <a:chExt cx="6070988" cy="40527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65CDFF-D4E3-46CC-A2A1-BBB3FC9F7BAF}"/>
                </a:ext>
              </a:extLst>
            </p:cNvPr>
            <p:cNvGrpSpPr/>
            <p:nvPr/>
          </p:nvGrpSpPr>
          <p:grpSpPr>
            <a:xfrm rot="10800000">
              <a:off x="3333447" y="3946302"/>
              <a:ext cx="2494213" cy="1686304"/>
              <a:chOff x="2987824" y="3700232"/>
              <a:chExt cx="2780246" cy="1879687"/>
            </a:xfrm>
          </p:grpSpPr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EDA1F5C3-4C07-4AD4-B16F-B83CE9FA655B}"/>
                  </a:ext>
                </a:extLst>
              </p:cNvPr>
              <p:cNvSpPr/>
              <p:nvPr/>
            </p:nvSpPr>
            <p:spPr>
              <a:xfrm rot="5400000" flipV="1">
                <a:off x="2787184" y="4631800"/>
                <a:ext cx="1687478" cy="20876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id="{E47E9582-308F-4F82-98D2-33B3F16929C2}"/>
                  </a:ext>
                </a:extLst>
              </p:cNvPr>
              <p:cNvSpPr/>
              <p:nvPr/>
            </p:nvSpPr>
            <p:spPr>
              <a:xfrm rot="16200000" flipH="1" flipV="1">
                <a:off x="3035148" y="4605481"/>
                <a:ext cx="1734320" cy="21455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52">
                <a:extLst>
                  <a:ext uri="{FF2B5EF4-FFF2-40B4-BE49-F238E27FC236}">
                    <a16:creationId xmlns:a16="http://schemas.microsoft.com/office/drawing/2014/main" id="{4C6425FF-FFD6-450A-864B-065A8DF0BF30}"/>
                  </a:ext>
                </a:extLst>
              </p:cNvPr>
              <p:cNvSpPr/>
              <p:nvPr/>
            </p:nvSpPr>
            <p:spPr>
              <a:xfrm rot="16200000" flipH="1" flipV="1">
                <a:off x="4883414" y="4695262"/>
                <a:ext cx="1555516" cy="21379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5393520" y="0"/>
                    </a:moveTo>
                    <a:lnTo>
                      <a:pt x="1875109" y="0"/>
                    </a:lnTo>
                    <a:lnTo>
                      <a:pt x="1875109" y="658575"/>
                    </a:lnTo>
                    <a:lnTo>
                      <a:pt x="1782911" y="658575"/>
                    </a:lnTo>
                    <a:lnTo>
                      <a:pt x="1782911" y="0"/>
                    </a:lnTo>
                    <a:lnTo>
                      <a:pt x="1642284" y="0"/>
                    </a:lnTo>
                    <a:lnTo>
                      <a:pt x="1642284" y="658575"/>
                    </a:lnTo>
                    <a:lnTo>
                      <a:pt x="1550085" y="658575"/>
                    </a:lnTo>
                    <a:lnTo>
                      <a:pt x="1550085" y="0"/>
                    </a:lnTo>
                    <a:lnTo>
                      <a:pt x="1409458" y="0"/>
                    </a:lnTo>
                    <a:lnTo>
                      <a:pt x="1409458" y="658575"/>
                    </a:lnTo>
                    <a:lnTo>
                      <a:pt x="1317259" y="658575"/>
                    </a:lnTo>
                    <a:lnTo>
                      <a:pt x="1317259" y="0"/>
                    </a:lnTo>
                    <a:lnTo>
                      <a:pt x="1176632" y="0"/>
                    </a:lnTo>
                    <a:lnTo>
                      <a:pt x="1176632" y="658575"/>
                    </a:lnTo>
                    <a:lnTo>
                      <a:pt x="1084434" y="658575"/>
                    </a:lnTo>
                    <a:lnTo>
                      <a:pt x="1084434" y="0"/>
                    </a:lnTo>
                    <a:lnTo>
                      <a:pt x="943806" y="0"/>
                    </a:lnTo>
                    <a:lnTo>
                      <a:pt x="943806" y="658575"/>
                    </a:lnTo>
                    <a:lnTo>
                      <a:pt x="851608" y="658575"/>
                    </a:lnTo>
                    <a:lnTo>
                      <a:pt x="851608" y="0"/>
                    </a:lnTo>
                    <a:lnTo>
                      <a:pt x="710981" y="0"/>
                    </a:lnTo>
                    <a:lnTo>
                      <a:pt x="710981" y="658575"/>
                    </a:lnTo>
                    <a:lnTo>
                      <a:pt x="618782" y="658575"/>
                    </a:lnTo>
                    <a:lnTo>
                      <a:pt x="618782" y="0"/>
                    </a:lnTo>
                    <a:lnTo>
                      <a:pt x="478155" y="0"/>
                    </a:lnTo>
                    <a:lnTo>
                      <a:pt x="478155" y="658575"/>
                    </a:lnTo>
                    <a:lnTo>
                      <a:pt x="385957" y="658575"/>
                    </a:lnTo>
                    <a:lnTo>
                      <a:pt x="385957" y="0"/>
                    </a:lnTo>
                    <a:lnTo>
                      <a:pt x="245332" y="0"/>
                    </a:lnTo>
                    <a:lnTo>
                      <a:pt x="245332" y="658575"/>
                    </a:lnTo>
                    <a:lnTo>
                      <a:pt x="153133" y="658575"/>
                    </a:lnTo>
                    <a:lnTo>
                      <a:pt x="153133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98">
                <a:extLst>
                  <a:ext uri="{FF2B5EF4-FFF2-40B4-BE49-F238E27FC236}">
                    <a16:creationId xmlns:a16="http://schemas.microsoft.com/office/drawing/2014/main" id="{7EB70B98-A347-482D-B35C-324CAAAAD321}"/>
                  </a:ext>
                </a:extLst>
              </p:cNvPr>
              <p:cNvSpPr/>
              <p:nvPr/>
            </p:nvSpPr>
            <p:spPr>
              <a:xfrm rot="5400000" flipH="1">
                <a:off x="3572073" y="4627733"/>
                <a:ext cx="1694715" cy="20965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110">
                <a:extLst>
                  <a:ext uri="{FF2B5EF4-FFF2-40B4-BE49-F238E27FC236}">
                    <a16:creationId xmlns:a16="http://schemas.microsoft.com/office/drawing/2014/main" id="{BEC81AB1-B206-4B15-A066-9F02CA96387B}"/>
                  </a:ext>
                </a:extLst>
              </p:cNvPr>
              <p:cNvSpPr/>
              <p:nvPr/>
            </p:nvSpPr>
            <p:spPr>
              <a:xfrm rot="5400000" flipH="1">
                <a:off x="3412106" y="4737149"/>
                <a:ext cx="1499976" cy="185564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160738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160738" y="667240"/>
                    </a:lnTo>
                    <a:close/>
                    <a:moveTo>
                      <a:pt x="374828" y="0"/>
                    </a:moveTo>
                    <a:lnTo>
                      <a:pt x="244143" y="0"/>
                    </a:lnTo>
                    <a:lnTo>
                      <a:pt x="244143" y="667240"/>
                    </a:lnTo>
                    <a:lnTo>
                      <a:pt x="374828" y="667240"/>
                    </a:lnTo>
                    <a:close/>
                    <a:moveTo>
                      <a:pt x="588917" y="0"/>
                    </a:moveTo>
                    <a:lnTo>
                      <a:pt x="458233" y="0"/>
                    </a:lnTo>
                    <a:lnTo>
                      <a:pt x="458233" y="667240"/>
                    </a:lnTo>
                    <a:lnTo>
                      <a:pt x="588917" y="667240"/>
                    </a:lnTo>
                    <a:close/>
                    <a:moveTo>
                      <a:pt x="803007" y="0"/>
                    </a:moveTo>
                    <a:lnTo>
                      <a:pt x="672322" y="0"/>
                    </a:lnTo>
                    <a:lnTo>
                      <a:pt x="672322" y="667240"/>
                    </a:lnTo>
                    <a:lnTo>
                      <a:pt x="803007" y="667240"/>
                    </a:lnTo>
                    <a:close/>
                    <a:moveTo>
                      <a:pt x="5393520" y="0"/>
                    </a:moveTo>
                    <a:lnTo>
                      <a:pt x="886412" y="0"/>
                    </a:lnTo>
                    <a:lnTo>
                      <a:pt x="886412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112">
                <a:extLst>
                  <a:ext uri="{FF2B5EF4-FFF2-40B4-BE49-F238E27FC236}">
                    <a16:creationId xmlns:a16="http://schemas.microsoft.com/office/drawing/2014/main" id="{B46D315A-C01F-420A-A3A9-82DB38560A8A}"/>
                  </a:ext>
                </a:extLst>
              </p:cNvPr>
              <p:cNvSpPr/>
              <p:nvPr/>
            </p:nvSpPr>
            <p:spPr>
              <a:xfrm rot="5400000" flipH="1">
                <a:off x="3801983" y="4577115"/>
                <a:ext cx="1784807" cy="2208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112">
                <a:extLst>
                  <a:ext uri="{FF2B5EF4-FFF2-40B4-BE49-F238E27FC236}">
                    <a16:creationId xmlns:a16="http://schemas.microsoft.com/office/drawing/2014/main" id="{4271275C-456B-4A38-B1DB-3D63EDFEC05E}"/>
                  </a:ext>
                </a:extLst>
              </p:cNvPr>
              <p:cNvSpPr/>
              <p:nvPr/>
            </p:nvSpPr>
            <p:spPr>
              <a:xfrm rot="5400000" flipH="1">
                <a:off x="2410703" y="4523806"/>
                <a:ext cx="1879687" cy="23253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2B694B36-132E-47E9-8628-A73373B0775C}"/>
                  </a:ext>
                </a:extLst>
              </p:cNvPr>
              <p:cNvSpPr/>
              <p:nvPr/>
            </p:nvSpPr>
            <p:spPr>
              <a:xfrm rot="5400000" flipH="1">
                <a:off x="2326501" y="4731870"/>
                <a:ext cx="15093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74">
                <a:extLst>
                  <a:ext uri="{FF2B5EF4-FFF2-40B4-BE49-F238E27FC236}">
                    <a16:creationId xmlns:a16="http://schemas.microsoft.com/office/drawing/2014/main" id="{8001E175-1627-4397-BE53-9878C977080E}"/>
                  </a:ext>
                </a:extLst>
              </p:cNvPr>
              <p:cNvSpPr/>
              <p:nvPr/>
            </p:nvSpPr>
            <p:spPr>
              <a:xfrm rot="5400000" flipH="1">
                <a:off x="4624354" y="4709730"/>
                <a:ext cx="1530076" cy="2103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294520" y="262881"/>
                    </a:moveTo>
                    <a:lnTo>
                      <a:pt x="4294520" y="390769"/>
                    </a:lnTo>
                    <a:lnTo>
                      <a:pt x="4155512" y="390769"/>
                    </a:lnTo>
                    <a:lnTo>
                      <a:pt x="4155512" y="262881"/>
                    </a:lnTo>
                    <a:close/>
                    <a:moveTo>
                      <a:pt x="4545033" y="262881"/>
                    </a:moveTo>
                    <a:lnTo>
                      <a:pt x="4545033" y="390769"/>
                    </a:lnTo>
                    <a:lnTo>
                      <a:pt x="4406025" y="390769"/>
                    </a:lnTo>
                    <a:lnTo>
                      <a:pt x="4406025" y="262881"/>
                    </a:lnTo>
                    <a:close/>
                    <a:moveTo>
                      <a:pt x="4795546" y="262881"/>
                    </a:moveTo>
                    <a:lnTo>
                      <a:pt x="4795546" y="390769"/>
                    </a:lnTo>
                    <a:lnTo>
                      <a:pt x="4656538" y="390769"/>
                    </a:lnTo>
                    <a:lnTo>
                      <a:pt x="4656538" y="262881"/>
                    </a:lnTo>
                    <a:close/>
                    <a:moveTo>
                      <a:pt x="5393520" y="0"/>
                    </a:moveTo>
                    <a:lnTo>
                      <a:pt x="1140534" y="0"/>
                    </a:lnTo>
                    <a:lnTo>
                      <a:pt x="1140534" y="658575"/>
                    </a:lnTo>
                    <a:lnTo>
                      <a:pt x="1057129" y="658575"/>
                    </a:lnTo>
                    <a:lnTo>
                      <a:pt x="1057129" y="0"/>
                    </a:lnTo>
                    <a:lnTo>
                      <a:pt x="926444" y="0"/>
                    </a:lnTo>
                    <a:lnTo>
                      <a:pt x="926444" y="658575"/>
                    </a:lnTo>
                    <a:lnTo>
                      <a:pt x="843039" y="658575"/>
                    </a:lnTo>
                    <a:lnTo>
                      <a:pt x="843039" y="0"/>
                    </a:lnTo>
                    <a:lnTo>
                      <a:pt x="712355" y="0"/>
                    </a:lnTo>
                    <a:lnTo>
                      <a:pt x="712355" y="658575"/>
                    </a:lnTo>
                    <a:lnTo>
                      <a:pt x="628950" y="658575"/>
                    </a:lnTo>
                    <a:lnTo>
                      <a:pt x="628950" y="0"/>
                    </a:lnTo>
                    <a:lnTo>
                      <a:pt x="498265" y="0"/>
                    </a:lnTo>
                    <a:lnTo>
                      <a:pt x="498265" y="658575"/>
                    </a:lnTo>
                    <a:lnTo>
                      <a:pt x="414860" y="658575"/>
                    </a:lnTo>
                    <a:lnTo>
                      <a:pt x="414860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131">
                <a:extLst>
                  <a:ext uri="{FF2B5EF4-FFF2-40B4-BE49-F238E27FC236}">
                    <a16:creationId xmlns:a16="http://schemas.microsoft.com/office/drawing/2014/main" id="{6C5D4F80-8ED5-45B9-99B7-ECE9F26060E0}"/>
                  </a:ext>
                </a:extLst>
              </p:cNvPr>
              <p:cNvSpPr/>
              <p:nvPr/>
            </p:nvSpPr>
            <p:spPr>
              <a:xfrm rot="5400000" flipH="1">
                <a:off x="4253712" y="4609117"/>
                <a:ext cx="15816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1581603" h="360000">
                    <a:moveTo>
                      <a:pt x="1202902" y="360000"/>
                    </a:moveTo>
                    <a:lnTo>
                      <a:pt x="1202902" y="0"/>
                    </a:lnTo>
                    <a:lnTo>
                      <a:pt x="1152000" y="0"/>
                    </a:lnTo>
                    <a:lnTo>
                      <a:pt x="1019560" y="0"/>
                    </a:lnTo>
                    <a:lnTo>
                      <a:pt x="929520" y="0"/>
                    </a:lnTo>
                    <a:lnTo>
                      <a:pt x="863339" y="0"/>
                    </a:lnTo>
                    <a:lnTo>
                      <a:pt x="773299" y="0"/>
                    </a:lnTo>
                    <a:lnTo>
                      <a:pt x="429603" y="0"/>
                    </a:lnTo>
                    <a:lnTo>
                      <a:pt x="0" y="0"/>
                    </a:lnTo>
                    <a:lnTo>
                      <a:pt x="0" y="360000"/>
                    </a:lnTo>
                    <a:lnTo>
                      <a:pt x="429603" y="360000"/>
                    </a:lnTo>
                    <a:lnTo>
                      <a:pt x="773299" y="360000"/>
                    </a:lnTo>
                    <a:lnTo>
                      <a:pt x="863339" y="360000"/>
                    </a:lnTo>
                    <a:lnTo>
                      <a:pt x="929520" y="360000"/>
                    </a:lnTo>
                    <a:lnTo>
                      <a:pt x="1019560" y="360000"/>
                    </a:lnTo>
                    <a:lnTo>
                      <a:pt x="1152000" y="360000"/>
                    </a:lnTo>
                    <a:close/>
                    <a:moveTo>
                      <a:pt x="1359123" y="360000"/>
                    </a:moveTo>
                    <a:lnTo>
                      <a:pt x="1359123" y="0"/>
                    </a:lnTo>
                    <a:lnTo>
                      <a:pt x="1292942" y="0"/>
                    </a:lnTo>
                    <a:lnTo>
                      <a:pt x="1292942" y="360000"/>
                    </a:lnTo>
                    <a:close/>
                    <a:moveTo>
                      <a:pt x="1581603" y="360000"/>
                    </a:moveTo>
                    <a:lnTo>
                      <a:pt x="1581603" y="0"/>
                    </a:lnTo>
                    <a:lnTo>
                      <a:pt x="1449163" y="0"/>
                    </a:lnTo>
                    <a:lnTo>
                      <a:pt x="1449163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6121CD-3E32-4BDB-A80A-F6D597D166AA}"/>
                </a:ext>
              </a:extLst>
            </p:cNvPr>
            <p:cNvGrpSpPr/>
            <p:nvPr/>
          </p:nvGrpSpPr>
          <p:grpSpPr>
            <a:xfrm>
              <a:off x="1525348" y="1579815"/>
              <a:ext cx="6070988" cy="2761700"/>
              <a:chOff x="1525348" y="1579815"/>
              <a:chExt cx="6070988" cy="2761700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03F32464-02C9-457D-BE3B-24DB0DADAF1D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28FEC1E4-9DFC-470A-B413-00037750DDB4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7FF9ADC1-C7DD-48EF-9A3F-A869DD7D686D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79550E8-4939-4490-86A2-AF28F3BA47C4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8091DA1-286D-4EE8-BB4A-D5B4D691BAE0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983C95CA-C95D-4C1F-AD1C-7466EEFC5342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43207E-0FC0-4AE6-A169-38648EBBA29A}"/>
                  </a:ext>
                </a:extLst>
              </p:cNvPr>
              <p:cNvSpPr/>
              <p:nvPr/>
            </p:nvSpPr>
            <p:spPr>
              <a:xfrm>
                <a:off x="6122007" y="3356991"/>
                <a:ext cx="236068" cy="2719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0" name="Freeform 11">
            <a:extLst>
              <a:ext uri="{FF2B5EF4-FFF2-40B4-BE49-F238E27FC236}">
                <a16:creationId xmlns:a16="http://schemas.microsoft.com/office/drawing/2014/main" id="{A9A463E5-BE35-4E46-9994-D083A308B326}"/>
              </a:ext>
            </a:extLst>
          </p:cNvPr>
          <p:cNvSpPr/>
          <p:nvPr/>
        </p:nvSpPr>
        <p:spPr>
          <a:xfrm>
            <a:off x="6662729" y="377353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B99853-AECA-4678-9986-065824891F67}"/>
              </a:ext>
            </a:extLst>
          </p:cNvPr>
          <p:cNvGrpSpPr/>
          <p:nvPr/>
        </p:nvGrpSpPr>
        <p:grpSpPr>
          <a:xfrm>
            <a:off x="7294201" y="4056526"/>
            <a:ext cx="1305367" cy="1645546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E86655F5-5848-4AFA-8A4E-B2A325E2B628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588AB3CB-5A28-4872-A812-93F9C1B89D5F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1CEADD9F-7680-47D9-A6D6-EF600C95FBDC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F5456E74-A99F-4037-A204-BEBD5E8E5015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DFA0B078-0FD3-49A8-B7D9-BF9E47232867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1">
              <a:extLst>
                <a:ext uri="{FF2B5EF4-FFF2-40B4-BE49-F238E27FC236}">
                  <a16:creationId xmlns:a16="http://schemas.microsoft.com/office/drawing/2014/main" id="{B41D9727-421A-4181-A7BF-4927894FB4E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E9A3BB43-4F08-46B9-B6E5-D296E7ADE44C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9" name="Freeform 18">
            <a:extLst>
              <a:ext uri="{FF2B5EF4-FFF2-40B4-BE49-F238E27FC236}">
                <a16:creationId xmlns:a16="http://schemas.microsoft.com/office/drawing/2014/main" id="{A5CD5D89-B8EC-4C67-92CF-145EE94652B6}"/>
              </a:ext>
            </a:extLst>
          </p:cNvPr>
          <p:cNvSpPr>
            <a:spLocks/>
          </p:cNvSpPr>
          <p:nvPr/>
        </p:nvSpPr>
        <p:spPr bwMode="auto">
          <a:xfrm>
            <a:off x="9676136" y="2620444"/>
            <a:ext cx="1912672" cy="383316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E1E25D-CD63-41F2-8997-DD271D4AE1BB}"/>
              </a:ext>
            </a:extLst>
          </p:cNvPr>
          <p:cNvGrpSpPr/>
          <p:nvPr/>
        </p:nvGrpSpPr>
        <p:grpSpPr>
          <a:xfrm>
            <a:off x="9253597" y="2378207"/>
            <a:ext cx="2588618" cy="2088893"/>
            <a:chOff x="6642118" y="1586415"/>
            <a:chExt cx="2588618" cy="2088892"/>
          </a:xfrm>
          <a:solidFill>
            <a:schemeClr val="accent3">
              <a:lumMod val="75000"/>
            </a:schemeClr>
          </a:solidFill>
        </p:grpSpPr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DB935FC-0FC5-47F1-9948-26E1EA17A5CE}"/>
                </a:ext>
              </a:extLst>
            </p:cNvPr>
            <p:cNvSpPr/>
            <p:nvPr/>
          </p:nvSpPr>
          <p:spPr>
            <a:xfrm>
              <a:off x="8483374" y="281012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23A04256-5100-4309-AB26-832AC84A4732}"/>
                </a:ext>
              </a:extLst>
            </p:cNvPr>
            <p:cNvSpPr/>
            <p:nvPr/>
          </p:nvSpPr>
          <p:spPr>
            <a:xfrm>
              <a:off x="8393318" y="2447832"/>
              <a:ext cx="428691" cy="25087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B19C66C0-77A2-44CE-B57C-D28EFB5418B9}"/>
                </a:ext>
              </a:extLst>
            </p:cNvPr>
            <p:cNvSpPr/>
            <p:nvPr/>
          </p:nvSpPr>
          <p:spPr>
            <a:xfrm flipH="1">
              <a:off x="7984364" y="1586415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77FEBA07-1630-4161-83C5-8C54DDBB65AE}"/>
                </a:ext>
              </a:extLst>
            </p:cNvPr>
            <p:cNvSpPr/>
            <p:nvPr/>
          </p:nvSpPr>
          <p:spPr>
            <a:xfrm rot="20158478" flipH="1">
              <a:off x="7230574" y="1902759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DE25D2A2-7E45-45C8-A9B2-C329452B8C23}"/>
                </a:ext>
              </a:extLst>
            </p:cNvPr>
            <p:cNvSpPr/>
            <p:nvPr/>
          </p:nvSpPr>
          <p:spPr>
            <a:xfrm flipH="1">
              <a:off x="7150209" y="246877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0484610F-ABAB-4150-ABB0-0394B6E029D2}"/>
                </a:ext>
              </a:extLst>
            </p:cNvPr>
            <p:cNvSpPr/>
            <p:nvPr/>
          </p:nvSpPr>
          <p:spPr>
            <a:xfrm rot="19608555" flipH="1">
              <a:off x="7440273" y="2826279"/>
              <a:ext cx="414738" cy="24271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C87B6C61-A788-4763-B652-1E1F7D72F6CA}"/>
                </a:ext>
              </a:extLst>
            </p:cNvPr>
            <p:cNvSpPr/>
            <p:nvPr/>
          </p:nvSpPr>
          <p:spPr>
            <a:xfrm rot="4168950" flipH="1">
              <a:off x="8396960" y="309762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4FDC2E0B-CCE9-4DAB-AA26-0CFA63462143}"/>
                </a:ext>
              </a:extLst>
            </p:cNvPr>
            <p:cNvSpPr/>
            <p:nvPr/>
          </p:nvSpPr>
          <p:spPr>
            <a:xfrm rot="4168950" flipH="1">
              <a:off x="7198941" y="3171162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14ADBAA3-B23F-4A71-AD29-9577C7D5C80A}"/>
                </a:ext>
              </a:extLst>
            </p:cNvPr>
            <p:cNvSpPr/>
            <p:nvPr/>
          </p:nvSpPr>
          <p:spPr>
            <a:xfrm rot="3290765" flipH="1">
              <a:off x="7552694" y="2300529"/>
              <a:ext cx="382544" cy="22387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A7AF4290-8181-4071-89F8-02A15E6FF5AF}"/>
                </a:ext>
              </a:extLst>
            </p:cNvPr>
            <p:cNvSpPr/>
            <p:nvPr/>
          </p:nvSpPr>
          <p:spPr>
            <a:xfrm rot="20700000" flipH="1">
              <a:off x="8197783" y="179234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E73F793-2833-4C1E-AB47-29CCB29183DA}"/>
                </a:ext>
              </a:extLst>
            </p:cNvPr>
            <p:cNvSpPr/>
            <p:nvPr/>
          </p:nvSpPr>
          <p:spPr>
            <a:xfrm rot="20438041">
              <a:off x="7518032" y="166786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F68D6331-166E-487B-9883-7A49B536D11B}"/>
                </a:ext>
              </a:extLst>
            </p:cNvPr>
            <p:cNvSpPr/>
            <p:nvPr/>
          </p:nvSpPr>
          <p:spPr>
            <a:xfrm rot="20438041">
              <a:off x="6642118" y="2502772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A27CE0A6-D443-4869-B1F4-F88F498A1086}"/>
                </a:ext>
              </a:extLst>
            </p:cNvPr>
            <p:cNvSpPr/>
            <p:nvPr/>
          </p:nvSpPr>
          <p:spPr>
            <a:xfrm rot="20438041">
              <a:off x="6722073" y="2950374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EF0ABC68-289D-49F7-8908-939D19F9864B}"/>
                </a:ext>
              </a:extLst>
            </p:cNvPr>
            <p:cNvSpPr/>
            <p:nvPr/>
          </p:nvSpPr>
          <p:spPr>
            <a:xfrm rot="20438041">
              <a:off x="6874631" y="2028765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3D1FB425-5222-49DC-8848-94BF3488E9C3}"/>
                </a:ext>
              </a:extLst>
            </p:cNvPr>
            <p:cNvSpPr/>
            <p:nvPr/>
          </p:nvSpPr>
          <p:spPr>
            <a:xfrm rot="853396">
              <a:off x="7752655" y="1975320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55E77499-BBA7-4B47-B87E-E181AA13EC74}"/>
                </a:ext>
              </a:extLst>
            </p:cNvPr>
            <p:cNvSpPr/>
            <p:nvPr/>
          </p:nvSpPr>
          <p:spPr>
            <a:xfrm rot="853396">
              <a:off x="7502774" y="20630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B6D9A97B-39E0-448F-8356-398AB172CD6C}"/>
                </a:ext>
              </a:extLst>
            </p:cNvPr>
            <p:cNvSpPr/>
            <p:nvPr/>
          </p:nvSpPr>
          <p:spPr>
            <a:xfrm rot="853396">
              <a:off x="8061064" y="245506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08919E5E-F438-45F4-880E-818AEBA881A3}"/>
                </a:ext>
              </a:extLst>
            </p:cNvPr>
            <p:cNvSpPr/>
            <p:nvPr/>
          </p:nvSpPr>
          <p:spPr>
            <a:xfrm rot="15630449">
              <a:off x="6958835" y="3216138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D7FAD8F6-D1D2-4E2B-B124-D2FFC54824C8}"/>
                </a:ext>
              </a:extLst>
            </p:cNvPr>
            <p:cNvSpPr/>
            <p:nvPr/>
          </p:nvSpPr>
          <p:spPr>
            <a:xfrm rot="13038809">
              <a:off x="8340851" y="348064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6D9CB643-76F4-4B20-9E4E-EFBD9F685C4C}"/>
                </a:ext>
              </a:extLst>
            </p:cNvPr>
            <p:cNvSpPr/>
            <p:nvPr/>
          </p:nvSpPr>
          <p:spPr>
            <a:xfrm rot="3510183">
              <a:off x="6930961" y="2359214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1E364E0B-803A-4849-9126-1AC3DBD715A5}"/>
                </a:ext>
              </a:extLst>
            </p:cNvPr>
            <p:cNvSpPr/>
            <p:nvPr/>
          </p:nvSpPr>
          <p:spPr>
            <a:xfrm rot="3510183">
              <a:off x="7042260" y="285559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7EA3CB8-CDA9-44E5-BFCE-B19D77F0E492}"/>
                </a:ext>
              </a:extLst>
            </p:cNvPr>
            <p:cNvSpPr/>
            <p:nvPr/>
          </p:nvSpPr>
          <p:spPr>
            <a:xfrm rot="20243303">
              <a:off x="8272468" y="2191084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6A551506-DAA0-430E-AF2A-CAFD080FBBAB}"/>
                </a:ext>
              </a:extLst>
            </p:cNvPr>
            <p:cNvSpPr/>
            <p:nvPr/>
          </p:nvSpPr>
          <p:spPr>
            <a:xfrm rot="20954868">
              <a:off x="8079293" y="26964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E5F64A9B-9DB6-4AF4-B0D4-6AF6B61A0DD9}"/>
                </a:ext>
              </a:extLst>
            </p:cNvPr>
            <p:cNvSpPr/>
            <p:nvPr/>
          </p:nvSpPr>
          <p:spPr>
            <a:xfrm rot="1785835">
              <a:off x="7612614" y="3257615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B7C64825-5BA3-41EA-B318-16AE422FF141}"/>
                </a:ext>
              </a:extLst>
            </p:cNvPr>
            <p:cNvSpPr/>
            <p:nvPr/>
          </p:nvSpPr>
          <p:spPr>
            <a:xfrm rot="1785835">
              <a:off x="7998331" y="2859830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94138E-35CE-44A2-A6A7-66A958F0429D}"/>
                </a:ext>
              </a:extLst>
            </p:cNvPr>
            <p:cNvSpPr/>
            <p:nvPr/>
          </p:nvSpPr>
          <p:spPr>
            <a:xfrm rot="20304885" flipH="1">
              <a:off x="8561973" y="1907185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F5FEC35A-06E9-49F2-BB97-23CC2D0C9DAF}"/>
                </a:ext>
              </a:extLst>
            </p:cNvPr>
            <p:cNvSpPr/>
            <p:nvPr/>
          </p:nvSpPr>
          <p:spPr>
            <a:xfrm rot="740837" flipH="1">
              <a:off x="8629293" y="2152165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929AE8E6-BD97-407B-9148-EEA0404014FA}"/>
                </a:ext>
              </a:extLst>
            </p:cNvPr>
            <p:cNvSpPr/>
            <p:nvPr/>
          </p:nvSpPr>
          <p:spPr>
            <a:xfrm rot="10475025">
              <a:off x="8898105" y="3148643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9AA59856-D6C7-4B36-AAB4-93B246014C91}"/>
                </a:ext>
              </a:extLst>
            </p:cNvPr>
            <p:cNvSpPr/>
            <p:nvPr/>
          </p:nvSpPr>
          <p:spPr>
            <a:xfrm rot="6257908">
              <a:off x="8937474" y="2809527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774A3002-2DEA-47D5-8BEC-E2DA936D4F5E}"/>
                </a:ext>
              </a:extLst>
            </p:cNvPr>
            <p:cNvSpPr/>
            <p:nvPr/>
          </p:nvSpPr>
          <p:spPr>
            <a:xfrm rot="6257908">
              <a:off x="8820117" y="2424021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03B569-6D42-4F2B-8746-151305E2868A}"/>
              </a:ext>
            </a:extLst>
          </p:cNvPr>
          <p:cNvGrpSpPr/>
          <p:nvPr/>
        </p:nvGrpSpPr>
        <p:grpSpPr>
          <a:xfrm rot="20275744" flipH="1">
            <a:off x="3939365" y="4042726"/>
            <a:ext cx="1902536" cy="2156086"/>
            <a:chOff x="5365048" y="479821"/>
            <a:chExt cx="8036930" cy="9108010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D734DD9-D5F8-41DE-B85E-EAAC939DD6D9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B42A517-38E5-4DC0-84E5-A932873A48F0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0A719E2-D17E-4884-BF40-02611C61CFFD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77A76C4-D2F4-49B2-9568-2E3DB2A9D03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408C371-8E8F-4A7B-87FB-B3DCAB620D7A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7DBDEF4-6ED4-4C48-BE79-2C65A07775F8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A4C7BEA-8CE4-4B37-9BA9-4FEFF7B64E73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523D-AF33-0CA6-7B95-D0331E20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832"/>
            <a:ext cx="9829800" cy="369096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0256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để nêu được: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số loại sai số đơn giản hay gặp khi đo các đại lượng vật lí và cách khắc phục chúng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1F1691-BE6C-97BD-1176-96077311F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94510"/>
              </p:ext>
            </p:extLst>
          </p:nvPr>
        </p:nvGraphicFramePr>
        <p:xfrm>
          <a:off x="2209800" y="1371600"/>
          <a:ext cx="6248401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8401">
                  <a:extLst>
                    <a:ext uri="{9D8B030D-6E8A-4147-A177-3AD203B41FA5}">
                      <a16:colId xmlns:a16="http://schemas.microsoft.com/office/drawing/2014/main" val="336252171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cần đạt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524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4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2"/>
            <a:ext cx="11275469" cy="139614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10" y="913748"/>
            <a:ext cx="10809161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đại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Nguyên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khắc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phục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354750" y="489991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89" t="8771" r="26000" b="14679"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18" b="89942" l="7111" r="93889">
                          <a14:foregroundMark x1="42222" y1="5222" x2="42222" y2="5222"/>
                          <a14:foregroundMark x1="42667" y1="1934" x2="42667" y2="1934"/>
                          <a14:foregroundMark x1="7333" y1="34687" x2="7333" y2="34687"/>
                          <a14:foregroundMark x1="93889" y1="38878" x2="93889" y2="38878"/>
                          <a14:foregroundMark x1="42889" y1="1418" x2="42889" y2="1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pic>
        <p:nvPicPr>
          <p:cNvPr id="19" name="Picture 18" descr="A picture containing ground, outdoor, dirt, soil&#10;&#10;Description automatically generated">
            <a:extLst>
              <a:ext uri="{FF2B5EF4-FFF2-40B4-BE49-F238E27FC236}">
                <a16:creationId xmlns:a16="http://schemas.microsoft.com/office/drawing/2014/main" id="{297E0F55-0402-84F9-02A6-D172714E18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2637" r="25138"/>
          <a:stretch/>
        </p:blipFill>
        <p:spPr>
          <a:xfrm>
            <a:off x="5034380" y="2432940"/>
            <a:ext cx="3220959" cy="347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A picture containing text, person, device, red&#10;&#10;Description automatically generated">
            <a:extLst>
              <a:ext uri="{FF2B5EF4-FFF2-40B4-BE49-F238E27FC236}">
                <a16:creationId xmlns:a16="http://schemas.microsoft.com/office/drawing/2014/main" id="{BE7CDD03-FFF2-DED0-10F3-7C836D0A9F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3752" r="-1040" b="821"/>
          <a:stretch/>
        </p:blipFill>
        <p:spPr>
          <a:xfrm>
            <a:off x="8255339" y="2442565"/>
            <a:ext cx="3641068" cy="347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671523-0369-AB07-96CB-732150646C42}"/>
              </a:ext>
            </a:extLst>
          </p:cNvPr>
          <p:cNvSpPr txBox="1"/>
          <p:nvPr/>
        </p:nvSpPr>
        <p:spPr>
          <a:xfrm>
            <a:off x="1143000" y="5962966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Đo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chu vi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A1A459-06C8-88D7-D913-AABBC182B46E}"/>
              </a:ext>
            </a:extLst>
          </p:cNvPr>
          <p:cNvSpPr txBox="1"/>
          <p:nvPr/>
        </p:nvSpPr>
        <p:spPr>
          <a:xfrm>
            <a:off x="4907669" y="6000344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Đo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nhiệt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độ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E1248D-CA6F-8954-BF15-88FC0ADCDB2E}"/>
              </a:ext>
            </a:extLst>
          </p:cNvPr>
          <p:cNvSpPr txBox="1"/>
          <p:nvPr/>
        </p:nvSpPr>
        <p:spPr>
          <a:xfrm>
            <a:off x="8437573" y="5989635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Đo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áp</a:t>
            </a:r>
            <a:endParaRPr lang="en-US" sz="2800" dirty="0"/>
          </a:p>
        </p:txBody>
      </p:sp>
      <p:pic>
        <p:nvPicPr>
          <p:cNvPr id="28" name="Content Placeholder 4" descr="A picture containing tree, person, outdoor, grass&#10;&#10;Description automatically generated">
            <a:extLst>
              <a:ext uri="{FF2B5EF4-FFF2-40B4-BE49-F238E27FC236}">
                <a16:creationId xmlns:a16="http://schemas.microsoft.com/office/drawing/2014/main" id="{699B8B1B-9CF1-8099-AA06-522ACE8EE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" t="867" r="11007" b="-2156"/>
          <a:stretch/>
        </p:blipFill>
        <p:spPr>
          <a:xfrm>
            <a:off x="565315" y="2491141"/>
            <a:ext cx="4500247" cy="339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770EB8-D78E-4FD1-9B02-287413E6ABDB}"/>
              </a:ext>
            </a:extLst>
          </p:cNvPr>
          <p:cNvGrpSpPr/>
          <p:nvPr/>
        </p:nvGrpSpPr>
        <p:grpSpPr>
          <a:xfrm>
            <a:off x="183902" y="759016"/>
            <a:ext cx="11834534" cy="969773"/>
            <a:chOff x="834244" y="1897873"/>
            <a:chExt cx="10363510" cy="2530500"/>
          </a:xfrm>
        </p:grpSpPr>
        <p:pic>
          <p:nvPicPr>
            <p:cNvPr id="23" name="Picture 5" descr="empty-blue-rectangle">
              <a:extLst>
                <a:ext uri="{FF2B5EF4-FFF2-40B4-BE49-F238E27FC236}">
                  <a16:creationId xmlns:a16="http://schemas.microsoft.com/office/drawing/2014/main" id="{394162FB-CB38-42B4-B590-E0B6F162F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44" y="1897873"/>
              <a:ext cx="10363510" cy="253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005080-8100-4A7D-8DFA-70510769E294}"/>
                </a:ext>
              </a:extLst>
            </p:cNvPr>
            <p:cNvSpPr txBox="1"/>
            <p:nvPr/>
          </p:nvSpPr>
          <p:spPr>
            <a:xfrm>
              <a:off x="1417525" y="2017192"/>
              <a:ext cx="9312981" cy="2201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25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đo các đại lượng vật lí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 phép so sánh chúng với đại lượng cùng loại được quy ước làm đơn vị.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DD29D5-E052-4243-BD1B-9DD01FCDAA57}"/>
              </a:ext>
            </a:extLst>
          </p:cNvPr>
          <p:cNvSpPr txBox="1"/>
          <p:nvPr/>
        </p:nvSpPr>
        <p:spPr>
          <a:xfrm>
            <a:off x="411526" y="2731632"/>
            <a:ext cx="57028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C16F8-127E-479F-9D87-6DB8BF651BB0}"/>
              </a:ext>
            </a:extLst>
          </p:cNvPr>
          <p:cNvSpPr txBox="1"/>
          <p:nvPr/>
        </p:nvSpPr>
        <p:spPr>
          <a:xfrm>
            <a:off x="6167420" y="2812509"/>
            <a:ext cx="6138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endParaRPr lang="en-US" sz="2400" i="1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2C85BC-8CD4-44E0-818E-3CC12031436E}"/>
              </a:ext>
            </a:extLst>
          </p:cNvPr>
          <p:cNvSpPr txBox="1"/>
          <p:nvPr/>
        </p:nvSpPr>
        <p:spPr>
          <a:xfrm>
            <a:off x="25400" y="6423069"/>
            <a:ext cx="294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endParaRPr lang="en-US" sz="20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472934-4071-47A9-8F74-5B96458F33D4}"/>
              </a:ext>
            </a:extLst>
          </p:cNvPr>
          <p:cNvGrpSpPr/>
          <p:nvPr/>
        </p:nvGrpSpPr>
        <p:grpSpPr>
          <a:xfrm>
            <a:off x="834243" y="1679409"/>
            <a:ext cx="10298530" cy="914400"/>
            <a:chOff x="834244" y="1905001"/>
            <a:chExt cx="1029853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D66C70-A381-49F0-99F7-4C04AB8A7FB5}"/>
                </a:ext>
              </a:extLst>
            </p:cNvPr>
            <p:cNvSpPr/>
            <p:nvPr/>
          </p:nvSpPr>
          <p:spPr>
            <a:xfrm>
              <a:off x="834244" y="2362200"/>
              <a:ext cx="3472090" cy="4572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Phép đo trực tiếp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7E379A-C59D-45E5-ACB6-C3C42DC46095}"/>
                </a:ext>
              </a:extLst>
            </p:cNvPr>
            <p:cNvSpPr/>
            <p:nvPr/>
          </p:nvSpPr>
          <p:spPr>
            <a:xfrm>
              <a:off x="7660684" y="2362200"/>
              <a:ext cx="3472090" cy="4572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Phép đo gián tiếp</a:t>
              </a: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D70157DE-619B-4237-B713-FDFB7EF1AF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49244" y="351577"/>
              <a:ext cx="457200" cy="3564047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76CE0714-F8FD-47CC-91D9-680CAE6D06C8}"/>
                </a:ext>
              </a:extLst>
            </p:cNvPr>
            <p:cNvCxnSpPr>
              <a:cxnSpLocks/>
            </p:cNvCxnSpPr>
            <p:nvPr/>
          </p:nvCxnSpPr>
          <p:spPr>
            <a:xfrm>
              <a:off x="5872568" y="2133600"/>
              <a:ext cx="3576232" cy="208858"/>
            </a:xfrm>
            <a:prstGeom prst="bentConnector3">
              <a:avLst>
                <a:gd name="adj1" fmla="val 9971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B3B4F8-EE77-4F08-A9FB-D2FD551DB275}"/>
              </a:ext>
            </a:extLst>
          </p:cNvPr>
          <p:cNvSpPr txBox="1"/>
          <p:nvPr/>
        </p:nvSpPr>
        <p:spPr>
          <a:xfrm>
            <a:off x="8173687" y="6326704"/>
            <a:ext cx="312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BBA15-7546-4A54-812C-5E74AEBA1521}"/>
              </a:ext>
            </a:extLst>
          </p:cNvPr>
          <p:cNvSpPr txBox="1"/>
          <p:nvPr/>
        </p:nvSpPr>
        <p:spPr>
          <a:xfrm>
            <a:off x="3066231" y="6387920"/>
            <a:ext cx="3564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pic>
        <p:nvPicPr>
          <p:cNvPr id="35" name="Content Placeholder 4" descr="A picture containing text, device, thermometer, gauge&#10;&#10;Description automatically generated">
            <a:extLst>
              <a:ext uri="{FF2B5EF4-FFF2-40B4-BE49-F238E27FC236}">
                <a16:creationId xmlns:a16="http://schemas.microsoft.com/office/drawing/2014/main" id="{1202204F-4609-485F-B3A0-95BEB948F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31" y="3810000"/>
            <a:ext cx="2918900" cy="2529530"/>
          </a:xfrm>
        </p:spPr>
      </p:pic>
      <p:pic>
        <p:nvPicPr>
          <p:cNvPr id="36" name="Picture 35" descr="A picture containing device, scale&#10;&#10;Description automatically generated">
            <a:extLst>
              <a:ext uri="{FF2B5EF4-FFF2-40B4-BE49-F238E27FC236}">
                <a16:creationId xmlns:a16="http://schemas.microsoft.com/office/drawing/2014/main" id="{80A3EFB0-78AE-463B-9C8D-223331065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10794" r="4923" b="13333"/>
          <a:stretch/>
        </p:blipFill>
        <p:spPr>
          <a:xfrm>
            <a:off x="465164" y="4293563"/>
            <a:ext cx="2227561" cy="188566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E3F985C-E97F-4BAF-8491-DACFEE6FFC8A}"/>
              </a:ext>
            </a:extLst>
          </p:cNvPr>
          <p:cNvGrpSpPr/>
          <p:nvPr/>
        </p:nvGrpSpPr>
        <p:grpSpPr>
          <a:xfrm>
            <a:off x="7296073" y="3962400"/>
            <a:ext cx="1295400" cy="747131"/>
            <a:chOff x="7296073" y="3962400"/>
            <a:chExt cx="1295400" cy="747131"/>
          </a:xfrm>
        </p:grpSpPr>
        <p:pic>
          <p:nvPicPr>
            <p:cNvPr id="39" name="Picture 38" descr="empty-red-rectangle">
              <a:extLst>
                <a:ext uri="{FF2B5EF4-FFF2-40B4-BE49-F238E27FC236}">
                  <a16:creationId xmlns:a16="http://schemas.microsoft.com/office/drawing/2014/main" id="{63EF62C4-DD37-4A79-8DB8-BFEE2F070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073" y="3964409"/>
              <a:ext cx="1295400" cy="7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C0E868-3DB6-45A3-A3DF-C11FB6AFC9AF}"/>
                </a:ext>
              </a:extLst>
            </p:cNvPr>
            <p:cNvSpPr txBox="1"/>
            <p:nvPr/>
          </p:nvSpPr>
          <p:spPr>
            <a:xfrm>
              <a:off x="7429502" y="3962400"/>
              <a:ext cx="102854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</a:t>
              </a:r>
              <a:endParaRPr lang="en-US" sz="4000"/>
            </a:p>
          </p:txBody>
        </p:sp>
      </p:grpSp>
      <p:sp>
        <p:nvSpPr>
          <p:cNvPr id="41" name="Arrow: Left-Right-Up 40">
            <a:extLst>
              <a:ext uri="{FF2B5EF4-FFF2-40B4-BE49-F238E27FC236}">
                <a16:creationId xmlns:a16="http://schemas.microsoft.com/office/drawing/2014/main" id="{FF52DF8D-C87F-47B4-B707-847DB10BD1E0}"/>
              </a:ext>
            </a:extLst>
          </p:cNvPr>
          <p:cNvSpPr/>
          <p:nvPr/>
        </p:nvSpPr>
        <p:spPr>
          <a:xfrm flipV="1">
            <a:off x="9044101" y="4222822"/>
            <a:ext cx="1295400" cy="906959"/>
          </a:xfrm>
          <a:prstGeom prst="leftRight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C3B473-3C25-4B01-92AA-B97551631D32}"/>
              </a:ext>
            </a:extLst>
          </p:cNvPr>
          <p:cNvGrpSpPr/>
          <p:nvPr/>
        </p:nvGrpSpPr>
        <p:grpSpPr>
          <a:xfrm>
            <a:off x="9082201" y="5455408"/>
            <a:ext cx="1295400" cy="747131"/>
            <a:chOff x="7296073" y="3962400"/>
            <a:chExt cx="1295400" cy="747131"/>
          </a:xfrm>
        </p:grpSpPr>
        <p:pic>
          <p:nvPicPr>
            <p:cNvPr id="44" name="Picture 43" descr="empty-red-rectangle">
              <a:extLst>
                <a:ext uri="{FF2B5EF4-FFF2-40B4-BE49-F238E27FC236}">
                  <a16:creationId xmlns:a16="http://schemas.microsoft.com/office/drawing/2014/main" id="{B4B46658-90FB-4B99-A932-C033BF308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073" y="3964409"/>
              <a:ext cx="1295400" cy="7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00E665-FB3C-4E8A-8AAC-7A97A5E73FE6}"/>
                </a:ext>
              </a:extLst>
            </p:cNvPr>
            <p:cNvSpPr txBox="1"/>
            <p:nvPr/>
          </p:nvSpPr>
          <p:spPr>
            <a:xfrm>
              <a:off x="7429502" y="3962400"/>
              <a:ext cx="102854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</a:t>
              </a:r>
              <a:endParaRPr lang="en-US" sz="40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776907-9374-4914-87F4-D703A5719B11}"/>
              </a:ext>
            </a:extLst>
          </p:cNvPr>
          <p:cNvGrpSpPr/>
          <p:nvPr/>
        </p:nvGrpSpPr>
        <p:grpSpPr>
          <a:xfrm>
            <a:off x="10485074" y="3988433"/>
            <a:ext cx="1295400" cy="747131"/>
            <a:chOff x="7296073" y="3962400"/>
            <a:chExt cx="1295400" cy="747131"/>
          </a:xfrm>
        </p:grpSpPr>
        <p:pic>
          <p:nvPicPr>
            <p:cNvPr id="47" name="Picture 46" descr="empty-red-rectangle">
              <a:extLst>
                <a:ext uri="{FF2B5EF4-FFF2-40B4-BE49-F238E27FC236}">
                  <a16:creationId xmlns:a16="http://schemas.microsoft.com/office/drawing/2014/main" id="{9BBE2BA3-F5C0-49A4-A410-DACD637B8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073" y="3964409"/>
              <a:ext cx="1295400" cy="7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D8B0FF-6C1F-4081-A5D8-B02BF8E0229A}"/>
                </a:ext>
              </a:extLst>
            </p:cNvPr>
            <p:cNvSpPr txBox="1"/>
            <p:nvPr/>
          </p:nvSpPr>
          <p:spPr>
            <a:xfrm>
              <a:off x="7429502" y="3962400"/>
              <a:ext cx="102854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endParaRPr lang="en-US" sz="4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610BC8-DA25-52E8-F1FB-FF62C5FB92F9}"/>
              </a:ext>
            </a:extLst>
          </p:cNvPr>
          <p:cNvGrpSpPr/>
          <p:nvPr/>
        </p:nvGrpSpPr>
        <p:grpSpPr>
          <a:xfrm>
            <a:off x="-107020" y="65599"/>
            <a:ext cx="10317821" cy="551822"/>
            <a:chOff x="-3007" y="2231322"/>
            <a:chExt cx="10253890" cy="770302"/>
          </a:xfrm>
        </p:grpSpPr>
        <p:grpSp>
          <p:nvGrpSpPr>
            <p:cNvPr id="38" name="Group 70">
              <a:extLst>
                <a:ext uri="{FF2B5EF4-FFF2-40B4-BE49-F238E27FC236}">
                  <a16:creationId xmlns:a16="http://schemas.microsoft.com/office/drawing/2014/main" id="{80AADF93-5124-0F3A-FEF9-F1EFCB132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2" y="2280388"/>
              <a:ext cx="7995846" cy="708275"/>
              <a:chOff x="564749" y="3403329"/>
              <a:chExt cx="4117487" cy="1364238"/>
            </a:xfrm>
          </p:grpSpPr>
          <p:pic>
            <p:nvPicPr>
              <p:cNvPr id="52" name="Picture 8" descr="empty-green-rectangle">
                <a:extLst>
                  <a:ext uri="{FF2B5EF4-FFF2-40B4-BE49-F238E27FC236}">
                    <a16:creationId xmlns:a16="http://schemas.microsoft.com/office/drawing/2014/main" id="{905DC206-ED1F-B772-7509-E29ECA48D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9" y="3403329"/>
                <a:ext cx="411748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9" descr="green-top-faded">
                <a:extLst>
                  <a:ext uri="{FF2B5EF4-FFF2-40B4-BE49-F238E27FC236}">
                    <a16:creationId xmlns:a16="http://schemas.microsoft.com/office/drawing/2014/main" id="{8467C110-2A55-1131-F11B-231CDACB0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89D9C7E-56AC-7C84-877F-1683417CA315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1026060">
              <a:extLst>
                <a:ext uri="{FF2B5EF4-FFF2-40B4-BE49-F238E27FC236}">
                  <a16:creationId xmlns:a16="http://schemas.microsoft.com/office/drawing/2014/main" id="{9A2A9751-DFBE-2336-83A2-3FA382767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Phép đo trực tiếp và phép đo gián tiếp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8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29" grpId="0"/>
      <p:bldP spid="34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345020" y="761999"/>
            <a:ext cx="11084980" cy="236220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981" y="747290"/>
            <a:ext cx="1024884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Em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hãy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phương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chiếc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xe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ô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tô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chỉ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dùng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thước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;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đồng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bấm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giây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trả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câu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hỏi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sau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:</a:t>
            </a:r>
          </a:p>
          <a:p>
            <a:endParaRPr lang="en-US" sz="25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21" name="Picture 20" descr="A person holding a watch&#10;&#10;Description automatically generated with medium confidence">
            <a:extLst>
              <a:ext uri="{FF2B5EF4-FFF2-40B4-BE49-F238E27FC236}">
                <a16:creationId xmlns:a16="http://schemas.microsoft.com/office/drawing/2014/main" id="{A87F14AB-12E6-782A-2ECE-F71F83D157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15763"/>
          <a:stretch/>
        </p:blipFill>
        <p:spPr>
          <a:xfrm>
            <a:off x="7313868" y="3276600"/>
            <a:ext cx="2363532" cy="1933999"/>
          </a:xfrm>
          <a:prstGeom prst="rect">
            <a:avLst/>
          </a:prstGeom>
        </p:spPr>
      </p:pic>
      <p:pic>
        <p:nvPicPr>
          <p:cNvPr id="9" name="Picture 8" descr="A red sports car&#10;&#10;Description automatically generated with medium confidence">
            <a:extLst>
              <a:ext uri="{FF2B5EF4-FFF2-40B4-BE49-F238E27FC236}">
                <a16:creationId xmlns:a16="http://schemas.microsoft.com/office/drawing/2014/main" id="{77130C24-6392-937C-742D-07E99CDCB5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131" y1="43885" x2="43131" y2="43885"/>
                        <a14:foregroundMark x1="41534" y1="45324" x2="41534" y2="45324"/>
                        <a14:foregroundMark x1="40256" y1="47482" x2="40256" y2="47482"/>
                        <a14:foregroundMark x1="39617" y1="47482" x2="39617" y2="47482"/>
                        <a14:foregroundMark x1="41853" y1="45803" x2="42971" y2="45324"/>
                        <a14:foregroundMark x1="45208" y1="42926" x2="45208" y2="42926"/>
                        <a14:foregroundMark x1="44728" y1="41487" x2="44728" y2="41487"/>
                        <a14:foregroundMark x1="40256" y1="47242" x2="40256" y2="47242"/>
                        <a14:foregroundMark x1="38978" y1="47002" x2="38498" y2="47002"/>
                        <a14:foregroundMark x1="37380" y1="46523" x2="37380" y2="46523"/>
                        <a14:foregroundMark x1="35463" y1="46523" x2="36741" y2="46523"/>
                        <a14:foregroundMark x1="38978" y1="44844" x2="38978" y2="44844"/>
                        <a14:foregroundMark x1="40256" y1="43885" x2="41693" y2="42926"/>
                        <a14:foregroundMark x1="42173" y1="42686" x2="42971" y2="41966"/>
                        <a14:foregroundMark x1="44888" y1="40767" x2="45527" y2="40288"/>
                        <a14:foregroundMark x1="46486" y1="40048" x2="47125" y2="39568"/>
                        <a14:foregroundMark x1="45687" y1="39089" x2="45687" y2="39089"/>
                        <a14:foregroundMark x1="44249" y1="40528" x2="44249" y2="40528"/>
                        <a14:foregroundMark x1="69169" y1="47002" x2="69169" y2="47002"/>
                        <a14:foregroundMark x1="71725" y1="45803" x2="71725" y2="45803"/>
                        <a14:foregroundMark x1="70607" y1="44844" x2="71406" y2="44844"/>
                        <a14:foregroundMark x1="22204" y1="51559" x2="22204" y2="51559"/>
                        <a14:foregroundMark x1="20447" y1="51559" x2="20447" y2="51559"/>
                        <a14:foregroundMark x1="22364" y1="50360" x2="22684" y2="49880"/>
                        <a14:foregroundMark x1="23482" y1="48921" x2="24441" y2="47962"/>
                        <a14:foregroundMark x1="24760" y1="47962" x2="26038" y2="46763"/>
                        <a14:foregroundMark x1="28435" y1="45803" x2="28435" y2="45803"/>
                        <a14:foregroundMark x1="29872" y1="45803" x2="29872" y2="45803"/>
                        <a14:foregroundMark x1="33866" y1="46283" x2="33866" y2="46283"/>
                        <a14:foregroundMark x1="38498" y1="44604" x2="39297" y2="44125"/>
                        <a14:foregroundMark x1="41853" y1="41487" x2="42332" y2="41487"/>
                        <a14:foregroundMark x1="44728" y1="40528" x2="44728" y2="40528"/>
                        <a14:foregroundMark x1="44728" y1="39089" x2="44089" y2="39089"/>
                        <a14:foregroundMark x1="43770" y1="39089" x2="43291" y2="39089"/>
                        <a14:foregroundMark x1="42812" y1="39089" x2="42812" y2="39089"/>
                        <a14:foregroundMark x1="42013" y1="39089" x2="42013" y2="39089"/>
                        <a14:foregroundMark x1="41214" y1="39808" x2="40256" y2="40048"/>
                        <a14:foregroundMark x1="39137" y1="41007" x2="39137" y2="41007"/>
                        <a14:foregroundMark x1="38339" y1="42686" x2="38339" y2="42686"/>
                        <a14:foregroundMark x1="36102" y1="44365" x2="36102" y2="44365"/>
                        <a14:foregroundMark x1="35942" y1="44365" x2="35623" y2="45084"/>
                        <a14:foregroundMark x1="35463" y1="45084" x2="34665" y2="45564"/>
                        <a14:foregroundMark x1="31949" y1="46283" x2="31949" y2="4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37053" r="12628" b="25545"/>
          <a:stretch/>
        </p:blipFill>
        <p:spPr>
          <a:xfrm flipH="1">
            <a:off x="1231897" y="3417242"/>
            <a:ext cx="3340101" cy="1814490"/>
          </a:xfrm>
          <a:prstGeom prst="rect">
            <a:avLst/>
          </a:prstGeom>
        </p:spPr>
      </p:pic>
      <p:pic>
        <p:nvPicPr>
          <p:cNvPr id="28" name="Picture 27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96C1A1F2-2F79-F522-22AD-F77BEF6891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5268"/>
          <a:stretch/>
        </p:blipFill>
        <p:spPr>
          <a:xfrm>
            <a:off x="523655" y="5352366"/>
            <a:ext cx="11084980" cy="1352797"/>
          </a:xfrm>
          <a:prstGeom prst="rect">
            <a:avLst/>
          </a:prstGeom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E441E932-3423-0B93-EC5A-23D53E72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99" y="1505634"/>
            <a:ext cx="99864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Để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chiếc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xe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cần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lượng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?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xe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theo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công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? </a:t>
            </a:r>
          </a:p>
          <a:p>
            <a:endParaRPr lang="en-US" sz="2500" dirty="0"/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97378B3E-0EA9-6036-396B-7D2BC45A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899" y="2286827"/>
            <a:ext cx="998644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c)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Phép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phép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trực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?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sao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?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d)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Phép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phép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gián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?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sao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?</a:t>
            </a:r>
            <a:endParaRPr lang="en-US" sz="25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770EB8-D78E-4FD1-9B02-287413E6ABDB}"/>
              </a:ext>
            </a:extLst>
          </p:cNvPr>
          <p:cNvGrpSpPr/>
          <p:nvPr/>
        </p:nvGrpSpPr>
        <p:grpSpPr>
          <a:xfrm>
            <a:off x="318873" y="838200"/>
            <a:ext cx="11644527" cy="1524000"/>
            <a:chOff x="834244" y="1897873"/>
            <a:chExt cx="10363510" cy="5380476"/>
          </a:xfrm>
        </p:grpSpPr>
        <p:pic>
          <p:nvPicPr>
            <p:cNvPr id="23" name="Picture 5" descr="empty-blue-rectangle">
              <a:extLst>
                <a:ext uri="{FF2B5EF4-FFF2-40B4-BE49-F238E27FC236}">
                  <a16:creationId xmlns:a16="http://schemas.microsoft.com/office/drawing/2014/main" id="{394162FB-CB38-42B4-B590-E0B6F162F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44" y="1897873"/>
              <a:ext cx="10363510" cy="538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005080-8100-4A7D-8DFA-70510769E294}"/>
                </a:ext>
              </a:extLst>
            </p:cNvPr>
            <p:cNvSpPr txBox="1"/>
            <p:nvPr/>
          </p:nvSpPr>
          <p:spPr>
            <a:xfrm>
              <a:off x="1493416" y="2142332"/>
              <a:ext cx="8964823" cy="4580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thực hiện phép đo, chúng ta không thể tránh khỏi sự chênh lệnh giữa giá trị thật và số đo (giá trị đo được). </a:t>
              </a:r>
              <a:r>
                <a:rPr lang="en-US" sz="25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 chênh lệch này gọi là sai số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Như vậy, mọi phép đo đều tồn tại sai số.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786EED-BEAA-4ACC-8A1C-280B52FDB586}"/>
              </a:ext>
            </a:extLst>
          </p:cNvPr>
          <p:cNvGrpSpPr/>
          <p:nvPr/>
        </p:nvGrpSpPr>
        <p:grpSpPr>
          <a:xfrm>
            <a:off x="946735" y="4256456"/>
            <a:ext cx="10298530" cy="1306144"/>
            <a:chOff x="834244" y="1905001"/>
            <a:chExt cx="10298530" cy="9144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E6CDBB-CA57-484B-B393-49D26F1AD98F}"/>
                </a:ext>
              </a:extLst>
            </p:cNvPr>
            <p:cNvSpPr/>
            <p:nvPr/>
          </p:nvSpPr>
          <p:spPr>
            <a:xfrm>
              <a:off x="834244" y="2362200"/>
              <a:ext cx="3472090" cy="4572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Sai số hệ thống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AAE39D-302A-4097-9E4D-5C52595148BF}"/>
                </a:ext>
              </a:extLst>
            </p:cNvPr>
            <p:cNvSpPr/>
            <p:nvPr/>
          </p:nvSpPr>
          <p:spPr>
            <a:xfrm>
              <a:off x="7660684" y="2362200"/>
              <a:ext cx="3472090" cy="4572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Sai số ngẫu nhiên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F1E9DB36-B115-433D-98DB-A3AE2A1615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49244" y="351577"/>
              <a:ext cx="457200" cy="3564047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FD06525E-6F27-4BA1-B29D-FFF60CE0D370}"/>
                </a:ext>
              </a:extLst>
            </p:cNvPr>
            <p:cNvCxnSpPr>
              <a:cxnSpLocks/>
            </p:cNvCxnSpPr>
            <p:nvPr/>
          </p:nvCxnSpPr>
          <p:spPr>
            <a:xfrm>
              <a:off x="5872568" y="2133600"/>
              <a:ext cx="3576232" cy="208858"/>
            </a:xfrm>
            <a:prstGeom prst="bentConnector3">
              <a:avLst>
                <a:gd name="adj1" fmla="val 9971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E0CC397-9DB7-46C6-9910-474F99F7C17D}"/>
              </a:ext>
            </a:extLst>
          </p:cNvPr>
          <p:cNvSpPr/>
          <p:nvPr/>
        </p:nvSpPr>
        <p:spPr>
          <a:xfrm>
            <a:off x="4494602" y="3486898"/>
            <a:ext cx="2819400" cy="6530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Sai số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B9CBB6-D1C0-CAB6-07E3-1335FB3D6C13}"/>
              </a:ext>
            </a:extLst>
          </p:cNvPr>
          <p:cNvGrpSpPr/>
          <p:nvPr/>
        </p:nvGrpSpPr>
        <p:grpSpPr>
          <a:xfrm>
            <a:off x="0" y="83273"/>
            <a:ext cx="10317821" cy="551822"/>
            <a:chOff x="-3007" y="2231322"/>
            <a:chExt cx="10253890" cy="770302"/>
          </a:xfrm>
        </p:grpSpPr>
        <p:grpSp>
          <p:nvGrpSpPr>
            <p:cNvPr id="50" name="Group 70">
              <a:extLst>
                <a:ext uri="{FF2B5EF4-FFF2-40B4-BE49-F238E27FC236}">
                  <a16:creationId xmlns:a16="http://schemas.microsoft.com/office/drawing/2014/main" id="{404A3137-181B-9AAF-98E9-E506D075F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59" name="Picture 8" descr="empty-green-rectangle">
                <a:extLst>
                  <a:ext uri="{FF2B5EF4-FFF2-40B4-BE49-F238E27FC236}">
                    <a16:creationId xmlns:a16="http://schemas.microsoft.com/office/drawing/2014/main" id="{9163A14C-A55B-1179-A9CD-8E0C63E9AC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9" descr="green-top-faded">
                <a:extLst>
                  <a:ext uri="{FF2B5EF4-FFF2-40B4-BE49-F238E27FC236}">
                    <a16:creationId xmlns:a16="http://schemas.microsoft.com/office/drawing/2014/main" id="{D5CA9BD5-6F25-D7DB-1090-10748959D4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CC2627-E491-4E91-F1AC-9B30F51F397C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1026060">
              <a:extLst>
                <a:ext uri="{FF2B5EF4-FFF2-40B4-BE49-F238E27FC236}">
                  <a16:creationId xmlns:a16="http://schemas.microsoft.com/office/drawing/2014/main" id="{125F475C-2A36-1049-BDCC-A662F3BFE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61" name="Text Box 13">
            <a:extLst>
              <a:ext uri="{FF2B5EF4-FFF2-40B4-BE49-F238E27FC236}">
                <a16:creationId xmlns:a16="http://schemas.microsoft.com/office/drawing/2014/main" id="{C5B55A6A-B4C3-14EE-CF73-435DEA2B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9" y="2713419"/>
            <a:ext cx="3823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 dirty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Phân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loại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sai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empty-blue-rectangle">
            <a:extLst>
              <a:ext uri="{FF2B5EF4-FFF2-40B4-BE49-F238E27FC236}">
                <a16:creationId xmlns:a16="http://schemas.microsoft.com/office/drawing/2014/main" id="{394162FB-CB38-42B4-B590-E0B6F162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8" y="1575971"/>
            <a:ext cx="11703303" cy="23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15300D-3E6F-48F6-9E0B-CED1A2593D0F}"/>
              </a:ext>
            </a:extLst>
          </p:cNvPr>
          <p:cNvSpPr txBox="1"/>
          <p:nvPr/>
        </p:nvSpPr>
        <p:spPr>
          <a:xfrm>
            <a:off x="762562" y="1647871"/>
            <a:ext cx="104520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 sử dụng dụng cụ đo để đo các đại lượng vật lí luôn có sự sai lệch do đặc điểm và cấu tạo của dụng cụ gây ra.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753920-AB59-4E87-97E0-E2BD8A5AD1B6}"/>
              </a:ext>
            </a:extLst>
          </p:cNvPr>
          <p:cNvSpPr txBox="1"/>
          <p:nvPr/>
        </p:nvSpPr>
        <p:spPr>
          <a:xfrm>
            <a:off x="294935" y="1144348"/>
            <a:ext cx="2971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i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 số hệ thống</a:t>
            </a:r>
            <a:endParaRPr lang="en-US" sz="2500" i="1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957D49-D915-49C3-835C-627B057AC8E4}"/>
              </a:ext>
            </a:extLst>
          </p:cNvPr>
          <p:cNvSpPr txBox="1"/>
          <p:nvPr/>
        </p:nvSpPr>
        <p:spPr>
          <a:xfrm>
            <a:off x="1696987" y="4683458"/>
            <a:ext cx="4781463" cy="152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 Kết quả khối lượng trong mọi lần đo đều nhỏ hơn giá trị thật một lượng xác định khi ta không hiệu chỉnh kim của cán về đúng vị trí. </a:t>
            </a:r>
            <a:endParaRPr lang="en-US" sz="2200" i="1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Picture 37" descr="A picture containing green, device, scale&#10;&#10;Description automatically generated">
            <a:extLst>
              <a:ext uri="{FF2B5EF4-FFF2-40B4-BE49-F238E27FC236}">
                <a16:creationId xmlns:a16="http://schemas.microsoft.com/office/drawing/2014/main" id="{EDA574D8-18F8-450B-8447-B689A8630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14" y="4171464"/>
            <a:ext cx="3627186" cy="256038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1673B-2FD6-4E23-34EC-DA981DE387E2}"/>
              </a:ext>
            </a:extLst>
          </p:cNvPr>
          <p:cNvGrpSpPr/>
          <p:nvPr/>
        </p:nvGrpSpPr>
        <p:grpSpPr>
          <a:xfrm>
            <a:off x="0" y="83273"/>
            <a:ext cx="10317821" cy="551822"/>
            <a:chOff x="-3007" y="2231322"/>
            <a:chExt cx="10253890" cy="770302"/>
          </a:xfrm>
        </p:grpSpPr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778255F1-AB22-9BA6-7B61-80E0C8795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36" name="Picture 8" descr="empty-green-rectangle">
                <a:extLst>
                  <a:ext uri="{FF2B5EF4-FFF2-40B4-BE49-F238E27FC236}">
                    <a16:creationId xmlns:a16="http://schemas.microsoft.com/office/drawing/2014/main" id="{181D6E45-CDF5-CBA6-6A9C-B3A836EBC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9" descr="green-top-faded">
                <a:extLst>
                  <a:ext uri="{FF2B5EF4-FFF2-40B4-BE49-F238E27FC236}">
                    <a16:creationId xmlns:a16="http://schemas.microsoft.com/office/drawing/2014/main" id="{13858AFF-4CDF-2640-6BA9-FF8CC3714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F3FA07-0122-DC2E-3D1F-5EF2732E691A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026060">
              <a:extLst>
                <a:ext uri="{FF2B5EF4-FFF2-40B4-BE49-F238E27FC236}">
                  <a16:creationId xmlns:a16="http://schemas.microsoft.com/office/drawing/2014/main" id="{A99A9B2A-FD05-2091-F5AC-20883EFA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39" name="Text Box 13">
            <a:extLst>
              <a:ext uri="{FF2B5EF4-FFF2-40B4-BE49-F238E27FC236}">
                <a16:creationId xmlns:a16="http://schemas.microsoft.com/office/drawing/2014/main" id="{ED4682EA-6113-A8D7-CD71-4AF84CE0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01" y="651304"/>
            <a:ext cx="382331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>
                <a:solidFill>
                  <a:srgbClr val="0070C0"/>
                </a:solidFill>
                <a:cs typeface="Arial" panose="020B0604020202020204" pitchFamily="34" charset="0"/>
              </a:rPr>
              <a:t>1. Phân loại sai số</a:t>
            </a:r>
            <a:endParaRPr lang="en-US" sz="2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02A2B-AE32-52D6-99A1-83B9EF4AAAD0}"/>
              </a:ext>
            </a:extLst>
          </p:cNvPr>
          <p:cNvSpPr txBox="1"/>
          <p:nvPr/>
        </p:nvSpPr>
        <p:spPr>
          <a:xfrm>
            <a:off x="755343" y="2476135"/>
            <a:ext cx="104520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Sự sai lệch này gọi là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 số dụng cụ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hoặc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 số hệ thống</a:t>
            </a:r>
            <a:endParaRPr lang="en-US" sz="25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FD33F2-0DFD-FE43-980B-F88BA0E4A66D}"/>
              </a:ext>
            </a:extLst>
          </p:cNvPr>
          <p:cNvSpPr txBox="1"/>
          <p:nvPr/>
        </p:nvSpPr>
        <p:spPr>
          <a:xfrm>
            <a:off x="751853" y="2898495"/>
            <a:ext cx="104520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 số hệ thống có nguyên nhân khách quan (do dụng cụ),</a:t>
            </a:r>
            <a:r>
              <a:rPr lang="en-US" sz="2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nguyên nhân chủ quan do người đo (cần loại bỏ).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empty-blue-rectangle">
            <a:extLst>
              <a:ext uri="{FF2B5EF4-FFF2-40B4-BE49-F238E27FC236}">
                <a16:creationId xmlns:a16="http://schemas.microsoft.com/office/drawing/2014/main" id="{394162FB-CB38-42B4-B590-E0B6F162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971"/>
            <a:ext cx="12192000" cy="185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15300D-3E6F-48F6-9E0B-CED1A2593D0F}"/>
              </a:ext>
            </a:extLst>
          </p:cNvPr>
          <p:cNvSpPr txBox="1"/>
          <p:nvPr/>
        </p:nvSpPr>
        <p:spPr>
          <a:xfrm>
            <a:off x="623458" y="1618904"/>
            <a:ext cx="108065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 lặp lại các phép đo, ta nhận được các giá trị khác nhau, sự sai lệch này không có nguyên nhân rõ ràng nên gọi là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 số ngẫu nhiên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753920-AB59-4E87-97E0-E2BD8A5AD1B6}"/>
              </a:ext>
            </a:extLst>
          </p:cNvPr>
          <p:cNvSpPr txBox="1"/>
          <p:nvPr/>
        </p:nvSpPr>
        <p:spPr>
          <a:xfrm>
            <a:off x="290924" y="1078334"/>
            <a:ext cx="419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  <a:r>
              <a:rPr lang="en-US" sz="280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54C4E6-BB9E-4220-A8A8-B2DBF58E8E4C}"/>
              </a:ext>
            </a:extLst>
          </p:cNvPr>
          <p:cNvSpPr txBox="1"/>
          <p:nvPr/>
        </p:nvSpPr>
        <p:spPr>
          <a:xfrm>
            <a:off x="3605959" y="5343770"/>
            <a:ext cx="8382000" cy="894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5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Để</a:t>
            </a:r>
            <a:r>
              <a:rPr lang="en-US" sz="25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khắc</a:t>
            </a:r>
            <a:r>
              <a:rPr lang="en-US" sz="25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phục</a:t>
            </a:r>
            <a:r>
              <a:rPr lang="en-US" sz="25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5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41A440-4765-409C-A631-7E609E584A8C}"/>
              </a:ext>
            </a:extLst>
          </p:cNvPr>
          <p:cNvSpPr txBox="1"/>
          <p:nvPr/>
        </p:nvSpPr>
        <p:spPr>
          <a:xfrm>
            <a:off x="4087719" y="3590235"/>
            <a:ext cx="7418481" cy="144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Khi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i="1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 descr="A person holding a watch&#10;&#10;Description automatically generated with medium confidence">
            <a:extLst>
              <a:ext uri="{FF2B5EF4-FFF2-40B4-BE49-F238E27FC236}">
                <a16:creationId xmlns:a16="http://schemas.microsoft.com/office/drawing/2014/main" id="{DE239C23-4328-4C96-916A-AC3541D0E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15763"/>
          <a:stretch/>
        </p:blipFill>
        <p:spPr>
          <a:xfrm>
            <a:off x="457200" y="3657600"/>
            <a:ext cx="3352800" cy="289210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D9081F6-5ED7-97A9-F020-7F263073E823}"/>
              </a:ext>
            </a:extLst>
          </p:cNvPr>
          <p:cNvGrpSpPr/>
          <p:nvPr/>
        </p:nvGrpSpPr>
        <p:grpSpPr>
          <a:xfrm>
            <a:off x="0" y="83273"/>
            <a:ext cx="10317821" cy="551822"/>
            <a:chOff x="-3007" y="2231322"/>
            <a:chExt cx="10253890" cy="770302"/>
          </a:xfrm>
        </p:grpSpPr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0AF561B9-E39C-1084-C5F2-0493C20B7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14" y="2280388"/>
              <a:ext cx="5042460" cy="708275"/>
              <a:chOff x="564750" y="3403329"/>
              <a:chExt cx="2596631" cy="1364238"/>
            </a:xfrm>
          </p:grpSpPr>
          <p:pic>
            <p:nvPicPr>
              <p:cNvPr id="38" name="Picture 8" descr="empty-green-rectangle">
                <a:extLst>
                  <a:ext uri="{FF2B5EF4-FFF2-40B4-BE49-F238E27FC236}">
                    <a16:creationId xmlns:a16="http://schemas.microsoft.com/office/drawing/2014/main" id="{C31824DC-3CF9-0A56-8227-7A9EF7684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50" y="3403329"/>
                <a:ext cx="25966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9" descr="green-top-faded">
                <a:extLst>
                  <a:ext uri="{FF2B5EF4-FFF2-40B4-BE49-F238E27FC236}">
                    <a16:creationId xmlns:a16="http://schemas.microsoft.com/office/drawing/2014/main" id="{A1F84962-8946-6FBA-2EF8-50764AD81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87656" y="3887448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3CE03B-7A97-5F18-C8F6-3C85AACA7971}"/>
                </a:ext>
              </a:extLst>
            </p:cNvPr>
            <p:cNvSpPr txBox="1"/>
            <p:nvPr/>
          </p:nvSpPr>
          <p:spPr bwMode="auto">
            <a:xfrm>
              <a:off x="-3007" y="2314211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026060">
              <a:extLst>
                <a:ext uri="{FF2B5EF4-FFF2-40B4-BE49-F238E27FC236}">
                  <a16:creationId xmlns:a16="http://schemas.microsoft.com/office/drawing/2014/main" id="{2A29C3EE-0FF7-BAD7-CC4C-3A2E7D9C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041679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Sai số phép đo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40" name="Text Box 13">
            <a:extLst>
              <a:ext uri="{FF2B5EF4-FFF2-40B4-BE49-F238E27FC236}">
                <a16:creationId xmlns:a16="http://schemas.microsoft.com/office/drawing/2014/main" id="{18835CFD-289C-4C75-B113-A027FFC5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01" y="651304"/>
            <a:ext cx="3823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buNone/>
              <a:defRPr/>
            </a:pPr>
            <a:r>
              <a:rPr lang="en-US" sz="2500" i="1" dirty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Phân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loại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sai</a:t>
            </a:r>
            <a:r>
              <a:rPr 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B46B37-1D4A-6F68-40F8-95B7A47BF526}"/>
              </a:ext>
            </a:extLst>
          </p:cNvPr>
          <p:cNvSpPr txBox="1"/>
          <p:nvPr/>
        </p:nvSpPr>
        <p:spPr>
          <a:xfrm>
            <a:off x="686958" y="2472964"/>
            <a:ext cx="108065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ó thể do thao tác đo không chuẩn, điều kiện làm thí nghiệm không ổn định hoặc hạn chế về giác quan,... 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3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Lưu ý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532438" y="762000"/>
            <a:ext cx="11278562" cy="973826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31" y="781476"/>
            <a:ext cx="106671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 số gây bởi dụng cụ có thể lấy bằng một nửa độ chia nhỏ nhất trên dụng cụ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, hoặc được ghi trực tiếp trên dụng cụ do nhà sản xuất xác định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28D5BC-B358-859B-E466-E89F286A6671}"/>
              </a:ext>
            </a:extLst>
          </p:cNvPr>
          <p:cNvSpPr/>
          <p:nvPr/>
        </p:nvSpPr>
        <p:spPr>
          <a:xfrm>
            <a:off x="532438" y="437645"/>
            <a:ext cx="536542" cy="533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background pattern&#10;&#10;Description automatically generated">
            <a:extLst>
              <a:ext uri="{FF2B5EF4-FFF2-40B4-BE49-F238E27FC236}">
                <a16:creationId xmlns:a16="http://schemas.microsoft.com/office/drawing/2014/main" id="{15C9C344-C953-E86E-9D70-E85617511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7" b="94172" l="10000" r="90000">
                        <a14:foregroundMark x1="49333" y1="6481" x2="49333" y2="6481"/>
                        <a14:foregroundMark x1="57111" y1="84641" x2="57111" y2="84641"/>
                        <a14:foregroundMark x1="52778" y1="94172" x2="52778" y2="9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663" y="477775"/>
            <a:ext cx="228091" cy="465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ADB4A1-A082-A2A7-ED09-C1FCA79604E9}"/>
              </a:ext>
            </a:extLst>
          </p:cNvPr>
          <p:cNvSpPr txBox="1"/>
          <p:nvPr/>
        </p:nvSpPr>
        <p:spPr>
          <a:xfrm>
            <a:off x="686663" y="5497184"/>
            <a:ext cx="110495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700" dirty="0" err="1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hước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chia </a:t>
            </a:r>
            <a:r>
              <a:rPr lang="en-US" sz="2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nhỏ</a:t>
            </a:r>
            <a:r>
              <a:rPr lang="en-US" sz="2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7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1 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700" b="1" dirty="0">
                <a:latin typeface="Arial" panose="020B0604020202020204" pitchFamily="34" charset="0"/>
                <a:ea typeface="游明朝" panose="02020400000000000000" pitchFamily="18" charset="-128"/>
              </a:rPr>
              <a:t>S</a:t>
            </a:r>
            <a:r>
              <a:rPr lang="en-US" sz="27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ai </a:t>
            </a:r>
            <a:r>
              <a:rPr lang="en-US" sz="2700" b="1" dirty="0" err="1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số</a:t>
            </a:r>
            <a:r>
              <a:rPr lang="en-US" sz="27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700" b="1" dirty="0" err="1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dụng</a:t>
            </a:r>
            <a:r>
              <a:rPr lang="en-US" sz="27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700" b="1" dirty="0" err="1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cụ</a:t>
            </a:r>
            <a:r>
              <a:rPr lang="en-US" sz="27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là</a:t>
            </a:r>
            <a:r>
              <a:rPr lang="en-US" sz="2700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:  </a:t>
            </a:r>
            <a:r>
              <a:rPr lang="en-US" sz="27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0,5 mm</a:t>
            </a:r>
            <a:endParaRPr lang="en-US" sz="2700" b="1" dirty="0"/>
          </a:p>
        </p:txBody>
      </p:sp>
      <p:pic>
        <p:nvPicPr>
          <p:cNvPr id="31" name="Content Placeholder 4" descr="A picture containing device, caliper&#10;&#10;Description automatically generated">
            <a:extLst>
              <a:ext uri="{FF2B5EF4-FFF2-40B4-BE49-F238E27FC236}">
                <a16:creationId xmlns:a16="http://schemas.microsoft.com/office/drawing/2014/main" id="{8DCC0637-FB9C-9CCE-A898-D251B97AC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35390" r="477" b="15661"/>
          <a:stretch/>
        </p:blipFill>
        <p:spPr bwMode="auto">
          <a:xfrm>
            <a:off x="532438" y="1995585"/>
            <a:ext cx="11049530" cy="3554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1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1224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Office Theme</vt:lpstr>
      <vt:lpstr>1_Office Theme</vt:lpstr>
      <vt:lpstr>2_Office Theme</vt:lpstr>
      <vt:lpstr>3_Office Theme</vt:lpstr>
      <vt:lpstr>PowerPoint Presentation</vt:lpstr>
      <vt:lpstr>                 Thảo luận để nêu được: -  Một số loại sai số đơn giản hay gặp khi đo các đại lượng vật lí và cách khắc phục chúng. - Ghi được kết quả phép đo.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TDCOM</cp:lastModifiedBy>
  <cp:revision>420</cp:revision>
  <dcterms:created xsi:type="dcterms:W3CDTF">2007-10-27T08:09:53Z</dcterms:created>
  <dcterms:modified xsi:type="dcterms:W3CDTF">2024-09-12T08:11:38Z</dcterms:modified>
</cp:coreProperties>
</file>