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9" r:id="rId4"/>
    <p:sldId id="256" r:id="rId5"/>
    <p:sldId id="261" r:id="rId6"/>
    <p:sldId id="262" r:id="rId7"/>
    <p:sldId id="263" r:id="rId8"/>
    <p:sldId id="28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09AE9-23AA-4AB5-BB8E-588B4C633EE3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9F1BD-C4C3-4121-BEFA-49480F2E3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67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CH1: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A, B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đẩy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CH2: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A,C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CH3: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nhiễm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khi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khả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năng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hút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nhẹ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9F1BD-C4C3-4121-BEFA-49480F2E3B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75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9F1BD-C4C3-4121-BEFA-49480F2E3B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6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14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18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04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9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937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26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022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5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65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286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6000">
              <a:schemeClr val="accent1">
                <a:lumMod val="15000"/>
                <a:lumOff val="85000"/>
                <a:alpha val="74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CC2D8-0FDD-4D50-A099-6A6A4B913E18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17DD-7EEE-44EA-AF3B-CEE0C49B8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9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4.bin"/><Relationship Id="rId10" Type="http://schemas.openxmlformats.org/officeDocument/2006/relationships/oleObject" Target="../embeddings/oleObject3.bin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897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74" y="929237"/>
            <a:ext cx="8316486" cy="27245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8436" y="2461057"/>
            <a:ext cx="5910843" cy="4762500"/>
            <a:chOff x="629657" y="2645582"/>
            <a:chExt cx="5910843" cy="4762500"/>
          </a:xfrm>
        </p:grpSpPr>
        <p:sp>
          <p:nvSpPr>
            <p:cNvPr id="6" name="TextBox 5"/>
            <p:cNvSpPr txBox="1"/>
            <p:nvPr/>
          </p:nvSpPr>
          <p:spPr>
            <a:xfrm>
              <a:off x="629657" y="4300564"/>
              <a:ext cx="5910843" cy="1452536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10" name="Picture 6" descr="https://o.remove.bg/downloads/9673616c-5577-4ac1-81b2-1ff3012cbf9c/image-removebg-preview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66457">
              <a:off x="1203828" y="2645582"/>
              <a:ext cx="4762500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252053" y="214203"/>
            <a:ext cx="2494620" cy="4154598"/>
            <a:chOff x="7665380" y="1862084"/>
            <a:chExt cx="2710520" cy="4508927"/>
          </a:xfrm>
        </p:grpSpPr>
        <p:sp>
          <p:nvSpPr>
            <p:cNvPr id="12" name="TextBox 11"/>
            <p:cNvSpPr txBox="1"/>
            <p:nvPr/>
          </p:nvSpPr>
          <p:spPr>
            <a:xfrm>
              <a:off x="7665380" y="1862084"/>
              <a:ext cx="2710520" cy="4508927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</p:spPr>
          <p:txBody>
            <a:bodyPr wrap="square" rtlCol="0">
              <a:spAutoFit/>
            </a:bodyPr>
            <a:lstStyle/>
            <a:p>
              <a:endParaRPr lang="en-US" sz="28700" dirty="0"/>
            </a:p>
          </p:txBody>
        </p:sp>
        <p:pic>
          <p:nvPicPr>
            <p:cNvPr id="13" name="Picture 8" descr="https://o.remove.bg/downloads/9b3b1b17-14cc-4a3f-b2f3-7f0a5d1d7af2/image-removebg-preview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7" t="-2201" r="1069" b="2201"/>
            <a:stretch/>
          </p:blipFill>
          <p:spPr bwMode="auto">
            <a:xfrm rot="19975199" flipH="1" flipV="1">
              <a:off x="7894483" y="2922614"/>
              <a:ext cx="2317750" cy="2755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8" name="Picture 10" descr="https://o.remove.bg/downloads/ad5c02cb-468b-454b-8cf3-43f8cd2e300f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080" y="3789777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077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Xử lý khí thải công nghiệp | Khử sạch khói bụi &amp; mùi | Công nghệ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59" y="2036762"/>
            <a:ext cx="12059541" cy="428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3990" y="504152"/>
            <a:ext cx="11266226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Công nghệ lọc khí thải bụi nhờ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lọc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tĩnh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572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998" y="1491357"/>
            <a:ext cx="1087190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cọ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98" y="475335"/>
            <a:ext cx="11896334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LỰC HÚT VÀ LỰC ĐẨY GIỮA CÁC ĐIỆN TÍCH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862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14" y="135852"/>
            <a:ext cx="10800777" cy="7811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II.</a:t>
            </a:r>
            <a:r>
              <a:rPr lang="en-US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LUẬT COULOMB (CU-LONG)</a:t>
            </a: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66700" y="916963"/>
                <a:ext cx="11607800" cy="57215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1.Đơn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endPara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Kí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hiệu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q</a:t>
                </a:r>
                <a:endParaRPr lang="en-US" sz="14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điện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thước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rất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nhỏ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so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khoảng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tới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fr-FR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fr-FR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2.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US" b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Coulomb (Cu- long)</a:t>
                </a: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Lực hút hay đẩy giữa hai diện tích điểm đặt trong chân không có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phương trùng với đường thẳng nối hai điện tích điểm đó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chiều đẩy nhau nếu hai điện tích cùng dấu,  hút nhau nếu trái dấu.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có độ lớn tỉ lệ thuận với tích độ lớn của hai điện tích và tỉ lệ nghịch với bình phương khoảng cách giữa chúng.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sz="24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F= k.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vi-VN" b="1" i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rong đó: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F là lực tác dụng, đo bằng đơn vị niu tơn (N).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r là khoảng cách giữa hai điện tích, đo bằng mét (m).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q</a:t>
                </a:r>
                <a:r>
                  <a:rPr lang="vi-V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q</a:t>
                </a:r>
                <a:r>
                  <a:rPr lang="vi-VN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các điện tích, đo bằng culông (C).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k là hệ số tỉ lệ, phụ thuộc vào hệ đơn vị đo. Trong hệ SI: k = 9.10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Nm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</a:t>
                </a:r>
                <a:r>
                  <a:rPr lang="vi-VN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vi-V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chân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xử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SI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bởi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điện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8,85.10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-12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/Nm</a:t>
                </a:r>
                <a:r>
                  <a:rPr lang="en-US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Aft>
                    <a:spcPts val="800"/>
                  </a:spcAft>
                </a:pPr>
                <a:endParaRPr lang="en-US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916963"/>
                <a:ext cx="11607800" cy="5721566"/>
              </a:xfrm>
              <a:prstGeom prst="rect">
                <a:avLst/>
              </a:prstGeom>
              <a:blipFill>
                <a:blip r:embed="rId2"/>
                <a:stretch>
                  <a:fillRect l="-473" t="-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23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663534"/>
            <a:ext cx="6162181" cy="4521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795" y="1663533"/>
            <a:ext cx="5362934" cy="452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40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2052470"/>
            <a:ext cx="11734800" cy="293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u="sng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Câu hỏi 1: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Bốn vật kích thước nhỏ A,B, C, D nhiễm điện. Vật A hút vật B nhưng đẩy vật C, vật C hút vật D. Biết A nhiễm điện dương. Hỏi B nhiễm điện gì: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âm, C âm, D dương.   		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B âm, C dương, D dương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indent="457200" algn="just">
              <a:lnSpc>
                <a:spcPct val="107000"/>
              </a:lnSpc>
              <a:spcAft>
                <a:spcPts val="8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âm, C dương, D 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		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D.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 dương, C âm, D dương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2600" y="4343400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91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400" y="19889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2:</a:t>
            </a:r>
            <a:r>
              <a:rPr lang="vi-VN" sz="3200" dirty="0">
                <a:latin typeface="+mj-lt"/>
              </a:rPr>
              <a:t> Theo thuyết electron, khái niệm vật nhiễm điện: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Vật nhiễm điện dương là vật chỉ có các điện tích dương</a:t>
            </a:r>
            <a:r>
              <a:rPr lang="en-US" sz="3200" dirty="0">
                <a:latin typeface="+mj-lt"/>
              </a:rPr>
              <a:t>.</a:t>
            </a: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Vật nhiễm điện âm là vật chỉ có các điện tích âm</a:t>
            </a:r>
            <a:r>
              <a:rPr lang="en-US" sz="3200" dirty="0">
                <a:latin typeface="+mj-lt"/>
              </a:rPr>
              <a:t>.</a:t>
            </a: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Vật nhiễm điện dương là vật thiếu electron,  nhiễm điện âm là vật dư electron</a:t>
            </a:r>
            <a:r>
              <a:rPr lang="en-US" sz="3200" dirty="0">
                <a:latin typeface="+mj-lt"/>
              </a:rPr>
              <a:t>.</a:t>
            </a:r>
          </a:p>
          <a:p>
            <a:r>
              <a:rPr lang="vi-VN" sz="3200" b="1" dirty="0">
                <a:latin typeface="+mj-lt"/>
              </a:rPr>
              <a:t>D. </a:t>
            </a:r>
            <a:r>
              <a:rPr lang="vi-VN" sz="3200" dirty="0">
                <a:latin typeface="+mj-lt"/>
              </a:rPr>
              <a:t>Vật nhiễm điện dương hay âm là do số electron trong nguyên tử nhiều hay ít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39700" y="34380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7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1595785"/>
            <a:ext cx="1173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3:</a:t>
            </a:r>
            <a:r>
              <a:rPr lang="vi-VN" sz="3200" dirty="0">
                <a:latin typeface="+mj-lt"/>
              </a:rPr>
              <a:t> Đưa một quả cầu kim loại không nhiễm điện A lại  gần quả cầu kim loại B nhiễm điện thì chúng hút nhau. Giải thích nào là đúng:</a:t>
            </a:r>
            <a:endParaRPr lang="en-US" sz="3200" dirty="0">
              <a:latin typeface="+mj-lt"/>
            </a:endParaRPr>
          </a:p>
          <a:p>
            <a:r>
              <a:rPr lang="vi-VN" sz="2800" b="1" dirty="0">
                <a:latin typeface="+mj-lt"/>
              </a:rPr>
              <a:t>A. </a:t>
            </a:r>
            <a:r>
              <a:rPr lang="vi-VN" sz="2800" dirty="0">
                <a:latin typeface="+mj-lt"/>
              </a:rPr>
              <a:t>A nhiễm điện do tiếp xúc. Phần A gần B nhiễm điện cùng dấu với B</a:t>
            </a:r>
            <a:r>
              <a:rPr lang="en-US" sz="2800" dirty="0">
                <a:latin typeface="+mj-lt"/>
              </a:rPr>
              <a:t>,</a:t>
            </a:r>
            <a:r>
              <a:rPr lang="vi-VN" sz="2800" dirty="0">
                <a:latin typeface="+mj-lt"/>
              </a:rPr>
              <a:t> phần kia nhiễm điện trái dấu. Lực hút lớn hơn lực đẩy nên A bị hút về B</a:t>
            </a:r>
            <a:r>
              <a:rPr lang="en-US" sz="2800" dirty="0">
                <a:latin typeface="+mj-lt"/>
              </a:rPr>
              <a:t>.</a:t>
            </a: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tiếp xúc. Phần A gần B nhiễm điện trái dấu với B làm A bị hút về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hưởng ứng Phần A gần B nhiễm điện cùng dấu với B, phần kia nhiễm điện trái dấu. Lực hút lớn hơn lực đẩy nên A bị hút về B.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nhiễm điện do hưởng ứng Phần A gần B nhiễm điện trái dấu với B, phần kia nhiễm điện cùng dấu. Lực hút lớn hơn lực đẩy nên A bị hút về B.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50763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5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20524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4:</a:t>
            </a:r>
            <a:r>
              <a:rPr lang="vi-VN" sz="3200" dirty="0">
                <a:latin typeface="+mj-lt"/>
              </a:rPr>
              <a:t> Có 3 vật dẫn, A nhiễm điện dương, B và C không nhiễm điện. Để B và C nhiễm điện trái dấu độ lớn bằng nhau thì:</a:t>
            </a:r>
            <a:endParaRPr lang="en-US" sz="3200" dirty="0">
              <a:latin typeface="+mj-lt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tiếp xúc với B, rồi cho A tiếp xúc với C.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tiếp xúc với B rồi cho C đặt gần B.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A gần C để nhiễm điện hưởng ứng, rồi cho C tiếp xúc với B.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+mj-lt"/>
              </a:rPr>
              <a:t>D. </a:t>
            </a:r>
            <a:r>
              <a:rPr lang="vi-VN" sz="3200" dirty="0">
                <a:latin typeface="+mj-lt"/>
              </a:rPr>
              <a:t>nối C với D rồi đặt gần A để nhiễm điện hưởng ứng, sau đó cắt dây nối.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5048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2090570"/>
            <a:ext cx="1173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5: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Hai điện tích đặt gần nhau, nếu giảm khoảng cách giữa chúng đi 2 lần thì lực tương tác giữa 2 vật sẽ: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tăng lên 2 lần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giảm đi 2 lần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  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tăng lên 4 lần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  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D. </a:t>
            </a:r>
            <a:r>
              <a:rPr lang="vi-VN" sz="3200" dirty="0">
                <a:latin typeface="+mj-lt"/>
              </a:rPr>
              <a:t>giảm đi 4 lần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317500" y="4034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6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9762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6: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Đưa vật A nhiễm điện dương lại gần quả cầu kim loại B ban đầu trung hoà về điện được nối với đất bởi một dây dẫn. Hỏi điện tích của B như nào nếu ta cắt dây nối đất sau đó đưa A ra xa B: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B mất điện tích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 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B tích điện âm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B tích điện dương</a:t>
            </a:r>
            <a:r>
              <a:rPr lang="en-US" sz="3200" dirty="0">
                <a:latin typeface="+mj-lt"/>
              </a:rPr>
              <a:t>.</a:t>
            </a:r>
            <a:r>
              <a:rPr lang="vi-VN" sz="3200" dirty="0">
                <a:latin typeface="+mj-lt"/>
              </a:rPr>
              <a:t>  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D.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B tích điện dương hay âm tuỳ vào tốc độ đưa A ra xa</a:t>
            </a:r>
            <a:r>
              <a:rPr lang="en-US" sz="3200" dirty="0">
                <a:latin typeface="+mj-lt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88900" y="3907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í nghiệm về nhiễm điệ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0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861970"/>
            <a:ext cx="11734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7: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Trong 22,4 lít khí Hyđrô ở 0</a:t>
            </a:r>
            <a:r>
              <a:rPr lang="vi-VN" sz="3200" baseline="30000" dirty="0">
                <a:latin typeface="+mj-lt"/>
              </a:rPr>
              <a:t>0</a:t>
            </a:r>
            <a:r>
              <a:rPr lang="vi-VN" sz="3200" dirty="0">
                <a:latin typeface="+mj-lt"/>
              </a:rPr>
              <a:t>C, áp suất 1atm thì có 12,04. 10</a:t>
            </a:r>
            <a:r>
              <a:rPr lang="vi-VN" sz="3200" baseline="30000" dirty="0">
                <a:latin typeface="+mj-lt"/>
              </a:rPr>
              <a:t>23</a:t>
            </a:r>
            <a:r>
              <a:rPr lang="vi-VN" sz="3200" dirty="0">
                <a:latin typeface="+mj-lt"/>
              </a:rPr>
              <a:t> nguyên tử Hyđrô. Mỗi nguyên tử Hyđrô gồm 2 hạt mang điện là prôtôn và electron. Tính tổng độ lớn các điện tích dương và tổng độ lớn các điện tích âm trong một cm</a:t>
            </a:r>
            <a:r>
              <a:rPr lang="vi-VN" sz="3200" baseline="30000" dirty="0">
                <a:latin typeface="+mj-lt"/>
              </a:rPr>
              <a:t>3 </a:t>
            </a:r>
            <a:r>
              <a:rPr lang="vi-VN" sz="3200" dirty="0">
                <a:latin typeface="+mj-lt"/>
              </a:rPr>
              <a:t>khí Hyđrô: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3,6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latin typeface="+mj-lt"/>
              </a:rPr>
              <a:t>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5,6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6,6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D.</a:t>
            </a:r>
            <a:r>
              <a:rPr lang="en-US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Q</a:t>
            </a:r>
            <a:r>
              <a:rPr lang="vi-VN" sz="3200" baseline="-25000" dirty="0">
                <a:latin typeface="+mj-lt"/>
              </a:rPr>
              <a:t>+</a:t>
            </a:r>
            <a:r>
              <a:rPr lang="vi-VN" sz="3200" dirty="0">
                <a:latin typeface="+mj-lt"/>
              </a:rPr>
              <a:t> = Q</a:t>
            </a:r>
            <a:r>
              <a:rPr lang="vi-VN" sz="3200" baseline="-25000" dirty="0">
                <a:latin typeface="+mj-lt"/>
              </a:rPr>
              <a:t>-</a:t>
            </a:r>
            <a:r>
              <a:rPr lang="vi-VN" sz="3200" dirty="0">
                <a:latin typeface="+mj-lt"/>
              </a:rPr>
              <a:t> = 8,6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88900" y="5252560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0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1857554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8: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Bốn quả cầu kim loại kích thước giống nhau mang điện tích + 2,3μC, -264.10</a:t>
            </a:r>
            <a:r>
              <a:rPr lang="vi-VN" sz="3200" baseline="30000" dirty="0">
                <a:latin typeface="+mj-lt"/>
              </a:rPr>
              <a:t>-7</a:t>
            </a:r>
            <a:r>
              <a:rPr lang="vi-VN" sz="3200" dirty="0">
                <a:latin typeface="+mj-lt"/>
              </a:rPr>
              <a:t>C, - 5,9 μC,  + 3,6.10</a:t>
            </a:r>
            <a:r>
              <a:rPr lang="vi-VN" sz="3200" baseline="30000" dirty="0">
                <a:latin typeface="+mj-lt"/>
              </a:rPr>
              <a:t>-5</a:t>
            </a:r>
            <a:r>
              <a:rPr lang="vi-VN" sz="3200" dirty="0">
                <a:latin typeface="+mj-lt"/>
              </a:rPr>
              <a:t>C. Cho 4 quả cầu đồng thời tiếp xúc nhau sau đó tách chúng ra. Tìm điện tích mỗi quả cầu?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A. </a:t>
            </a:r>
            <a:r>
              <a:rPr lang="vi-VN" sz="3200" dirty="0">
                <a:latin typeface="+mj-lt"/>
              </a:rPr>
              <a:t>+1,5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B. </a:t>
            </a:r>
            <a:r>
              <a:rPr lang="vi-VN" sz="3200" dirty="0">
                <a:latin typeface="+mj-lt"/>
              </a:rPr>
              <a:t>+2,5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200" dirty="0">
                <a:latin typeface="+mj-lt"/>
              </a:rPr>
              <a:t>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C. </a:t>
            </a:r>
            <a:r>
              <a:rPr lang="vi-VN" sz="3200" dirty="0">
                <a:latin typeface="+mj-lt"/>
              </a:rPr>
              <a:t>- 1,5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+mj-lt"/>
              </a:rPr>
              <a:t>		</a:t>
            </a:r>
            <a:endParaRPr lang="en-US" sz="3200" dirty="0">
              <a:latin typeface="+mj-lt"/>
            </a:endParaRPr>
          </a:p>
          <a:p>
            <a:r>
              <a:rPr lang="vi-VN" sz="3200" b="1" dirty="0">
                <a:latin typeface="+mj-lt"/>
              </a:rPr>
              <a:t>D.</a:t>
            </a:r>
            <a:r>
              <a:rPr lang="vi-VN" sz="3200" dirty="0">
                <a:latin typeface="+mj-lt"/>
              </a:rPr>
              <a:t> - 2,5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+mj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381000" y="3306627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9700" y="1823870"/>
            <a:ext cx="117348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u="sng" dirty="0">
                <a:latin typeface="+mj-lt"/>
              </a:rPr>
              <a:t>Câu hỏi 9:</a:t>
            </a:r>
            <a:r>
              <a:rPr lang="vi-VN" sz="3200" b="1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Tính lực tương tác điện, lực hấp dẫn giữa electron và hạt nhân trong nguyên tử Hyđrô, biết khoảng cách giữa chúng là 5.10</a:t>
            </a:r>
            <a:r>
              <a:rPr lang="vi-VN" sz="3200" baseline="30000" dirty="0">
                <a:latin typeface="+mj-lt"/>
              </a:rPr>
              <a:t>-9</a:t>
            </a:r>
            <a:r>
              <a:rPr lang="vi-VN" sz="3200" dirty="0">
                <a:latin typeface="+mj-lt"/>
              </a:rPr>
              <a:t>cm, khối lượng hạt nhân bằng 1836 lần khối lượng electron</a:t>
            </a:r>
            <a:endParaRPr lang="en-US" sz="3200" dirty="0">
              <a:latin typeface="+mj-lt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(N), 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34.10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   	</a:t>
            </a: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(N), 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36.10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9,2.10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(N), 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41.10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   	</a:t>
            </a:r>
          </a:p>
          <a:p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10,2.10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(N), F</a:t>
            </a:r>
            <a:r>
              <a:rPr lang="pt-BR" sz="3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51.10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-51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0" y="43016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2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700" y="114671"/>
            <a:ext cx="101346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COULOMB (CU-LONG)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2029355"/>
            <a:ext cx="11734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 10: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 lực tương tác điện giữa một electron và một prôtôn khi chúng đặt cách nhau 2.10</a:t>
            </a:r>
            <a:r>
              <a:rPr lang="pt-BR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pt-B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9.10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6,6.10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8,76.  10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	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0,85.10</a:t>
            </a:r>
            <a:r>
              <a:rPr lang="vi-VN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-7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(N).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9700" y="3018943"/>
            <a:ext cx="711200" cy="6412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6179" y="88900"/>
            <a:ext cx="96840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ĐỊNH HƯỚNG CHỦ ĐỀ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91387"/>
              </p:ext>
            </p:extLst>
          </p:nvPr>
        </p:nvGraphicFramePr>
        <p:xfrm>
          <a:off x="431800" y="1168497"/>
          <a:ext cx="11569700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84850">
                  <a:extLst>
                    <a:ext uri="{9D8B030D-6E8A-4147-A177-3AD203B41FA5}">
                      <a16:colId xmlns:a16="http://schemas.microsoft.com/office/drawing/2014/main" val="3189043589"/>
                    </a:ext>
                  </a:extLst>
                </a:gridCol>
                <a:gridCol w="5784850">
                  <a:extLst>
                    <a:ext uri="{9D8B030D-6E8A-4147-A177-3AD203B41FA5}">
                      <a16:colId xmlns:a16="http://schemas.microsoft.com/office/drawing/2014/main" val="27943489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</a:t>
                      </a:r>
                      <a:r>
                        <a:rPr lang="fr-FR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Sơn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1: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 nghệ sơn phun hoạt động như thế nào?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2: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Nhược điểm của công nghệ sơn phun?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3:</a:t>
                      </a:r>
                      <a:r>
                        <a:rPr lang="fr-FR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Phun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sơn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4: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 nghệ phun sơn tĩnh điện dùng với vật cần sơn bằng chất liệu gì?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 hỏi 5:</a:t>
                      </a:r>
                      <a:r>
                        <a:rPr lang="vi-VN" sz="24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Ưu điểm của công nghệ sơn tĩnh điện với công nghệ sơn phun và với môi trường?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Chủ đề 2: C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ông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thái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1: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gây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ra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những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vấn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đề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với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môi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trường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con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2: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cũ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đặc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nhược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gì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800"/>
                        </a:spcAft>
                        <a:tabLst>
                          <a:tab pos="217170" algn="l"/>
                        </a:tabLst>
                      </a:pP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Câu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hỏi</a:t>
                      </a:r>
                      <a:r>
                        <a:rPr lang="fr-FR" sz="24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3: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thế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nào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Ưu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của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công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nghệ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lọc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khí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thải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bụi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nhờ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tĩnh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fr-FR" sz="2400" b="0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điện</a:t>
                      </a:r>
                      <a:r>
                        <a:rPr lang="fr-FR" sz="2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?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5230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00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flipH="1">
            <a:off x="393700" y="279400"/>
            <a:ext cx="8737600" cy="4978400"/>
          </a:xfrm>
          <a:prstGeom prst="cloud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3" name="Cloud Callout 2"/>
          <p:cNvSpPr/>
          <p:nvPr/>
        </p:nvSpPr>
        <p:spPr>
          <a:xfrm flipH="1">
            <a:off x="1866900" y="76200"/>
            <a:ext cx="9677400" cy="5384800"/>
          </a:xfrm>
          <a:prstGeom prst="cloudCallout">
            <a:avLst>
              <a:gd name="adj1" fmla="val -26566"/>
              <a:gd name="adj2" fmla="val 5825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84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548" y="666974"/>
            <a:ext cx="11553713" cy="2345167"/>
          </a:xfrm>
          <a:prstGeom prst="rect">
            <a:avLst/>
          </a:prstGeom>
        </p:spPr>
        <p:txBody>
          <a:bodyPr wrap="square">
            <a:prstTxWarp prst="textDoubleWave1">
              <a:avLst>
                <a:gd name="adj1" fmla="val 6250"/>
                <a:gd name="adj2" fmla="val 93"/>
              </a:avLst>
            </a:prstTxWarp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vi-VN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LỰC TƯƠNG TÁC GIỮA HAI ĐIỆN TÍCH </a:t>
            </a:r>
            <a:endParaRPr lang="en-US" sz="3200" b="1" dirty="0"/>
          </a:p>
        </p:txBody>
      </p:sp>
      <p:pic>
        <p:nvPicPr>
          <p:cNvPr id="1030" name="Picture 6" descr="https://o.remove.bg/downloads/50a19646-216e-438d-ba71-014ac4d40a4b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498" y="3216536"/>
            <a:ext cx="6506305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087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305800" y="5969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835931"/>
              </p:ext>
            </p:extLst>
          </p:nvPr>
        </p:nvGraphicFramePr>
        <p:xfrm>
          <a:off x="6255078" y="1130300"/>
          <a:ext cx="5320972" cy="504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Bitmap Image" r:id="rId4" imgW="2749691" imgH="2603634" progId="Paint.Picture">
                  <p:embed/>
                </p:oleObj>
              </mc:Choice>
              <mc:Fallback>
                <p:oleObj name="Bitmap Image" r:id="rId4" imgW="2749691" imgH="260363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5078" y="1130300"/>
                        <a:ext cx="5320972" cy="5041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897863" y="1130300"/>
            <a:ext cx="37014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6361" y="1968500"/>
            <a:ext cx="5261639" cy="4403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thước nhựa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A,B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sau khi cọ xát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đẩy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CH2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vi-VN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 sao thước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hút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217170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 3</a:t>
            </a: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Làm thế nào để biết một vật nhiễm điện?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898" y="145135"/>
            <a:ext cx="11896334" cy="7184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romanUcPeriod"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LỰC HÚT VÀ LỰC ĐẨY GIỮA CÁC ĐIỆN TÍCH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67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ữ sinh vừa bước vào lớp đã bị bạn bè quát đuổi ra ngoài, ngó lê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940" y="122535"/>
            <a:ext cx="5594831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8328" y="122535"/>
            <a:ext cx="54585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Thuyết electron, bảo toàn điện tích, định luật Cul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206" y="3867149"/>
            <a:ext cx="4762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ài 17. Sự nhiễm điện do cọ xát - Hoc2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8" y="1856085"/>
            <a:ext cx="6346997" cy="42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13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7734300" y="8255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3513521"/>
              </p:ext>
            </p:extLst>
          </p:nvPr>
        </p:nvGraphicFramePr>
        <p:xfrm>
          <a:off x="4165600" y="304800"/>
          <a:ext cx="754007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Bitmap Image" r:id="rId4" imgW="2692538" imgH="1365079" progId="Paint.Picture">
                  <p:embed/>
                </p:oleObj>
              </mc:Choice>
              <mc:Fallback>
                <p:oleObj name="Bitmap Image" r:id="rId4" imgW="2692538" imgH="136507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5600" y="304800"/>
                        <a:ext cx="7540070" cy="381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224761" y="56059"/>
            <a:ext cx="37014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cap="none" spc="0" dirty="0" err="1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cap="none" spc="0" dirty="0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/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400" b="1" cap="none" spc="0" dirty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0661" y="4406899"/>
            <a:ext cx="11408439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CH4: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16.2a,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vecto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gữa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CH5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vecto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đỉnh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858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80621" y="1286121"/>
            <a:ext cx="6558844" cy="3489079"/>
            <a:chOff x="-146755" y="906255"/>
            <a:chExt cx="6696075" cy="3517101"/>
          </a:xfrm>
        </p:grpSpPr>
        <p:pic>
          <p:nvPicPr>
            <p:cNvPr id="6146" name="Picture 2" descr="https://o.remove.bg/downloads/be324995-0062-43ed-a4c2-e3f402193974/image-removebg-preview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70"/>
            <a:stretch/>
          </p:blipFill>
          <p:spPr bwMode="auto">
            <a:xfrm>
              <a:off x="-146755" y="1640064"/>
              <a:ext cx="6696075" cy="2672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4289778" y="2976211"/>
              <a:ext cx="970845" cy="26635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H="1" flipV="1">
              <a:off x="1049867" y="2989528"/>
              <a:ext cx="936978" cy="1331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21467" y="3759200"/>
              <a:ext cx="581377" cy="56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H="1" flipV="1">
              <a:off x="3212571" y="3759200"/>
              <a:ext cx="653875" cy="66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867378" y="3841398"/>
                  <a:ext cx="1422400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7378" y="3841398"/>
                  <a:ext cx="1422400" cy="50642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4775200" y="2641601"/>
                  <a:ext cx="1422400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5200" y="2641601"/>
                  <a:ext cx="1422400" cy="50642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80623" y="2641601"/>
                  <a:ext cx="1422400" cy="536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623" y="2641601"/>
                  <a:ext cx="1422400" cy="53694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117108" y="3886414"/>
                  <a:ext cx="1422400" cy="536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ac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7108" y="3886414"/>
                  <a:ext cx="1422400" cy="53694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/>
            <p:cNvSpPr/>
            <p:nvPr/>
          </p:nvSpPr>
          <p:spPr>
            <a:xfrm>
              <a:off x="222810" y="906255"/>
              <a:ext cx="12955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CH4:</a:t>
              </a:r>
              <a:endPara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961343" y="932178"/>
            <a:ext cx="12955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CH5: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481542" y="1544829"/>
            <a:ext cx="4891089" cy="4291526"/>
            <a:chOff x="6481542" y="1544829"/>
            <a:chExt cx="4891089" cy="4291526"/>
          </a:xfrm>
        </p:grpSpPr>
        <p:grpSp>
          <p:nvGrpSpPr>
            <p:cNvPr id="23" name="Group 22"/>
            <p:cNvGrpSpPr/>
            <p:nvPr/>
          </p:nvGrpSpPr>
          <p:grpSpPr>
            <a:xfrm>
              <a:off x="6481542" y="1544829"/>
              <a:ext cx="4891089" cy="4291526"/>
              <a:chOff x="0" y="0"/>
              <a:chExt cx="2292350" cy="2139950"/>
            </a:xfrm>
          </p:grpSpPr>
          <p:sp>
            <p:nvSpPr>
              <p:cNvPr id="24" name="Isosceles Triangle 23"/>
              <p:cNvSpPr/>
              <p:nvPr/>
            </p:nvSpPr>
            <p:spPr>
              <a:xfrm>
                <a:off x="495300" y="495300"/>
                <a:ext cx="1352550" cy="1162050"/>
              </a:xfrm>
              <a:prstGeom prst="triangle">
                <a:avLst/>
              </a:prstGeom>
              <a:ln>
                <a:prstDash val="lg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5" name="Text Box 20"/>
              <p:cNvSpPr txBox="1"/>
              <p:nvPr/>
            </p:nvSpPr>
            <p:spPr>
              <a:xfrm>
                <a:off x="266700" y="1524000"/>
                <a:ext cx="400050" cy="3302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vi-VN" sz="110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6" name="Text Box 21"/>
              <p:cNvSpPr txBox="1"/>
              <p:nvPr/>
            </p:nvSpPr>
            <p:spPr>
              <a:xfrm>
                <a:off x="1606550" y="1473200"/>
                <a:ext cx="387350" cy="330200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vi-VN" sz="110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  <p:cxnSp>
            <p:nvCxnSpPr>
              <p:cNvPr id="27" name="Straight Arrow Connector 26"/>
              <p:cNvCxnSpPr/>
              <p:nvPr/>
            </p:nvCxnSpPr>
            <p:spPr>
              <a:xfrm flipV="1">
                <a:off x="1162050" y="114300"/>
                <a:ext cx="254000" cy="3746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933450" y="107950"/>
                <a:ext cx="247650" cy="40640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Text Box 28"/>
                  <p:cNvSpPr txBox="1"/>
                  <p:nvPr/>
                </p:nvSpPr>
                <p:spPr>
                  <a:xfrm>
                    <a:off x="1447800" y="0"/>
                    <a:ext cx="393700" cy="28575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𝐹</m:t>
                              </m:r>
                            </m:e>
                          </m:acc>
                        </m:oMath>
                      </m:oMathPara>
                    </a14:m>
                    <a:endParaRPr lang="en-US" sz="24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 Box 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47800" y="0"/>
                    <a:ext cx="393700" cy="28575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 Box 29"/>
                  <p:cNvSpPr txBox="1"/>
                  <p:nvPr/>
                </p:nvSpPr>
                <p:spPr>
                  <a:xfrm>
                    <a:off x="419100" y="107950"/>
                    <a:ext cx="393700" cy="266700"/>
                  </a:xfrm>
                  <a:prstGeom prst="rect">
                    <a:avLst/>
                  </a:prstGeom>
                  <a:solidFill>
                    <a:schemeClr val="bg1"/>
                  </a:solidFill>
                  <a:ln w="6350">
                    <a:noFill/>
                  </a:ln>
                </p:spPr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𝐹</m:t>
                              </m:r>
                            </m:e>
                          </m:acc>
                          <m: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′</m:t>
                          </m:r>
                        </m:oMath>
                      </m:oMathPara>
                    </a14:m>
                    <a:endParaRPr lang="en-US" sz="24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 Box 2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9100" y="107950"/>
                    <a:ext cx="393700" cy="26670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 w="6350"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" name="Straight Arrow Connector 30"/>
              <p:cNvCxnSpPr/>
              <p:nvPr/>
            </p:nvCxnSpPr>
            <p:spPr>
              <a:xfrm flipH="1">
                <a:off x="228600" y="1708150"/>
                <a:ext cx="247650" cy="3746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>
                <a:off x="1828800" y="1625600"/>
                <a:ext cx="228600" cy="5143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1847850" y="1638300"/>
                <a:ext cx="444500" cy="63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>
                <a:off x="0" y="1670050"/>
                <a:ext cx="431800" cy="19050"/>
              </a:xfrm>
              <a:prstGeom prst="straightConnector1">
                <a:avLst/>
              </a:prstGeom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5" name="Object 3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2689136"/>
                    </p:ext>
                  </p:extLst>
                </p:nvPr>
              </p:nvGraphicFramePr>
              <p:xfrm>
                <a:off x="8787488" y="2304606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2" name="Bitmap Image" r:id="rId10" imgW="247663" imgH="209524" progId="Paint.Picture">
                        <p:embed/>
                      </p:oleObj>
                    </mc:Choice>
                    <mc:Fallback>
                      <p:oleObj name="Bitmap Image" r:id="rId10" imgW="247663" imgH="209524" progId="Paint.Picture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87488" y="2304606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5" name="Object 3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412689136"/>
                    </p:ext>
                  </p:extLst>
                </p:nvPr>
              </p:nvGraphicFramePr>
              <p:xfrm>
                <a:off x="8787488" y="2304606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49" name="Bitmap Image" r:id="rId12" imgW="247663" imgH="209524" progId="Paint.Picture">
                        <p:embed/>
                      </p:oleObj>
                    </mc:Choice>
                    <mc:Fallback>
                      <p:oleObj name="Bitmap Image" r:id="rId12" imgW="247663" imgH="209524" progId="Paint.Picture">
                        <p:embed/>
                        <p:pic>
                          <p:nvPicPr>
                            <p:cNvPr id="0" name="Object 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787488" y="2304606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7" name="Object 3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9197698"/>
                    </p:ext>
                  </p:extLst>
                </p:nvPr>
              </p:nvGraphicFramePr>
              <p:xfrm>
                <a:off x="10271073" y="4665200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3" name="Bitmap Image" r:id="rId14" imgW="247663" imgH="209524" progId="Paint.Picture">
                        <p:embed/>
                      </p:oleObj>
                    </mc:Choice>
                    <mc:Fallback>
                      <p:oleObj name="Bitmap Image" r:id="rId14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71073" y="4665200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7" name="Object 36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49197698"/>
                    </p:ext>
                  </p:extLst>
                </p:nvPr>
              </p:nvGraphicFramePr>
              <p:xfrm>
                <a:off x="10271073" y="4665200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0" name="Bitmap Image" r:id="rId15" imgW="247663" imgH="209524" progId="Paint.Picture">
                        <p:embed/>
                      </p:oleObj>
                    </mc:Choice>
                    <mc:Fallback>
                      <p:oleObj name="Bitmap Image" r:id="rId15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271073" y="4665200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65709257"/>
                    </p:ext>
                  </p:extLst>
                </p:nvPr>
              </p:nvGraphicFramePr>
              <p:xfrm>
                <a:off x="7360761" y="4681422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4" name="Bitmap Image" r:id="rId16" imgW="247663" imgH="209524" progId="Paint.Picture">
                        <p:embed/>
                      </p:oleObj>
                    </mc:Choice>
                    <mc:Fallback>
                      <p:oleObj name="Bitmap Image" r:id="rId16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60761" y="4681422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38" name="Object 3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465709257"/>
                    </p:ext>
                  </p:extLst>
                </p:nvPr>
              </p:nvGraphicFramePr>
              <p:xfrm>
                <a:off x="7360761" y="4681422"/>
                <a:ext cx="387586" cy="374221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6151" name="Bitmap Image" r:id="rId17" imgW="247663" imgH="209524" progId="Paint.Picture">
                        <p:embed/>
                      </p:oleObj>
                    </mc:Choice>
                    <mc:Fallback>
                      <p:oleObj name="Bitmap Image" r:id="rId17" imgW="247663" imgH="209524" progId="Paint.Picture">
                        <p:embed/>
                        <p:pic>
                          <p:nvPicPr>
                            <p:cNvPr id="35" name="Object 34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7360761" y="4681422"/>
                              <a:ext cx="387586" cy="374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2486181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ông nghệ sơn tĩnh điện là gì và nguyên lý hoạt động của n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4" y="1129535"/>
            <a:ext cx="8048626" cy="53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65273" y="206205"/>
            <a:ext cx="6845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899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1949</Words>
  <Application>Microsoft Office PowerPoint</Application>
  <PresentationFormat>Widescreen</PresentationFormat>
  <Paragraphs>131</Paragraphs>
  <Slides>24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Administrator</cp:lastModifiedBy>
  <cp:revision>1</cp:revision>
  <dcterms:created xsi:type="dcterms:W3CDTF">2023-06-26T01:47:34Z</dcterms:created>
  <dcterms:modified xsi:type="dcterms:W3CDTF">2024-10-07T04:08:13Z</dcterms:modified>
</cp:coreProperties>
</file>